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76" r:id="rId9"/>
    <p:sldId id="262" r:id="rId10"/>
    <p:sldId id="277" r:id="rId11"/>
    <p:sldId id="265" r:id="rId12"/>
    <p:sldId id="278" r:id="rId13"/>
    <p:sldId id="280" r:id="rId14"/>
    <p:sldId id="281" r:id="rId15"/>
    <p:sldId id="283" r:id="rId16"/>
    <p:sldId id="284" r:id="rId17"/>
    <p:sldId id="285"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54A123F-70DE-42FA-AD22-9653391093C8}"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zh-CN" altLang="en-US"/>
        </a:p>
      </dgm:t>
    </dgm:pt>
    <dgm:pt modelId="{7F63DD15-3104-4370-B331-FB98A505E5C4}">
      <dgm:prSet phldrT="[文本]"/>
      <dgm:spPr>
        <a:ln w="28575"/>
      </dgm:spPr>
      <dgm:t>
        <a:bodyPr/>
        <a:lstStyle/>
        <a:p>
          <a:r>
            <a:rPr lang="en-US" altLang="zh-CN" dirty="0"/>
            <a:t>PHP</a:t>
          </a:r>
          <a:endParaRPr lang="zh-CN" altLang="en-US" dirty="0"/>
        </a:p>
      </dgm:t>
    </dgm:pt>
    <dgm:pt modelId="{5F4C09EA-A06E-4BAA-B937-054CB07162B7}" cxnId="{119A49CD-531F-4183-8F32-1198B9C3ED6F}" type="parTrans">
      <dgm:prSet/>
      <dgm:spPr/>
      <dgm:t>
        <a:bodyPr/>
        <a:lstStyle/>
        <a:p>
          <a:endParaRPr lang="zh-CN" altLang="en-US"/>
        </a:p>
      </dgm:t>
    </dgm:pt>
    <dgm:pt modelId="{071AD181-1B38-4A48-B819-CDE15DC275AF}" cxnId="{119A49CD-531F-4183-8F32-1198B9C3ED6F}" type="sibTrans">
      <dgm:prSet/>
      <dgm:spPr/>
      <dgm:t>
        <a:bodyPr/>
        <a:lstStyle/>
        <a:p>
          <a:endParaRPr lang="zh-CN" altLang="en-US"/>
        </a:p>
      </dgm:t>
    </dgm:pt>
    <dgm:pt modelId="{14BBC088-920A-4BED-BE55-47DD9F1DE8C7}">
      <dgm:prSet phldrT="[文本]"/>
      <dgm:spPr>
        <a:ln w="28575"/>
      </dgm:spPr>
      <dgm:t>
        <a:bodyPr/>
        <a:lstStyle/>
        <a:p>
          <a:r>
            <a:rPr lang="en-US" altLang="zh-CN" dirty="0"/>
            <a:t>Apache</a:t>
          </a:r>
          <a:endParaRPr lang="zh-CN" altLang="en-US" dirty="0"/>
        </a:p>
      </dgm:t>
    </dgm:pt>
    <dgm:pt modelId="{FA283A01-4DE0-4DD2-88C2-3E26658074FD}" cxnId="{5C7E8231-503B-4342-8145-7E94D8180A11}" type="parTrans">
      <dgm:prSet/>
      <dgm:spPr/>
      <dgm:t>
        <a:bodyPr/>
        <a:lstStyle/>
        <a:p>
          <a:endParaRPr lang="zh-CN" altLang="en-US"/>
        </a:p>
      </dgm:t>
    </dgm:pt>
    <dgm:pt modelId="{AB2DE271-A63E-41BF-80B4-3A7BD431257E}" cxnId="{5C7E8231-503B-4342-8145-7E94D8180A11}" type="sibTrans">
      <dgm:prSet/>
      <dgm:spPr/>
      <dgm:t>
        <a:bodyPr/>
        <a:lstStyle/>
        <a:p>
          <a:endParaRPr lang="zh-CN" altLang="en-US"/>
        </a:p>
      </dgm:t>
    </dgm:pt>
    <dgm:pt modelId="{806C5A07-1163-428E-89D0-613C98AF2AFB}">
      <dgm:prSet phldrT="[文本]"/>
      <dgm:spPr>
        <a:ln w="28575"/>
      </dgm:spPr>
      <dgm:t>
        <a:bodyPr/>
        <a:lstStyle/>
        <a:p>
          <a:r>
            <a:rPr lang="en-US" altLang="zh-CN" dirty="0" err="1"/>
            <a:t>Mysql</a:t>
          </a:r>
          <a:endParaRPr lang="zh-CN" altLang="en-US" dirty="0"/>
        </a:p>
      </dgm:t>
    </dgm:pt>
    <dgm:pt modelId="{E51281D6-CCFE-44D1-A7F3-6E95F6830D4E}" cxnId="{3E3F9EC2-CECC-4B06-BFA9-908B398F578A}" type="parTrans">
      <dgm:prSet/>
      <dgm:spPr/>
      <dgm:t>
        <a:bodyPr/>
        <a:lstStyle/>
        <a:p>
          <a:endParaRPr lang="zh-CN" altLang="en-US"/>
        </a:p>
      </dgm:t>
    </dgm:pt>
    <dgm:pt modelId="{05737F2A-1F5B-4F2D-82F4-B0BC1C3D5471}" cxnId="{3E3F9EC2-CECC-4B06-BFA9-908B398F578A}" type="sibTrans">
      <dgm:prSet/>
      <dgm:spPr/>
      <dgm:t>
        <a:bodyPr/>
        <a:lstStyle/>
        <a:p>
          <a:endParaRPr lang="zh-CN" altLang="en-US"/>
        </a:p>
      </dgm:t>
    </dgm:pt>
    <dgm:pt modelId="{4376A04B-222A-4F6B-B32B-2F75DC43C813}">
      <dgm:prSet phldrT="[文本]"/>
      <dgm:spPr>
        <a:ln w="28575"/>
      </dgm:spPr>
      <dgm:t>
        <a:bodyPr/>
        <a:lstStyle/>
        <a:p>
          <a:r>
            <a:rPr lang="en-US" altLang="zh-CN" dirty="0"/>
            <a:t>ThinkPHP6.0</a:t>
          </a:r>
          <a:endParaRPr lang="zh-CN" altLang="en-US" dirty="0"/>
        </a:p>
      </dgm:t>
    </dgm:pt>
    <dgm:pt modelId="{D04EB017-BA54-4F90-8148-1616859EE2D8}" cxnId="{7E6D4710-95A2-44EB-8CD2-533F4C488028}" type="parTrans">
      <dgm:prSet/>
      <dgm:spPr/>
      <dgm:t>
        <a:bodyPr/>
        <a:lstStyle/>
        <a:p>
          <a:endParaRPr lang="zh-CN" altLang="en-US"/>
        </a:p>
      </dgm:t>
    </dgm:pt>
    <dgm:pt modelId="{C24E49E5-94B0-4193-A660-E80F1737D833}" cxnId="{7E6D4710-95A2-44EB-8CD2-533F4C488028}" type="sibTrans">
      <dgm:prSet/>
      <dgm:spPr/>
      <dgm:t>
        <a:bodyPr/>
        <a:lstStyle/>
        <a:p>
          <a:endParaRPr lang="zh-CN" altLang="en-US"/>
        </a:p>
      </dgm:t>
    </dgm:pt>
    <dgm:pt modelId="{836845EF-45D3-4771-9081-42495342182F}">
      <dgm:prSet phldrT="[文本]"/>
      <dgm:spPr>
        <a:ln w="28575"/>
      </dgm:spPr>
      <dgm:t>
        <a:bodyPr/>
        <a:lstStyle/>
        <a:p>
          <a:r>
            <a:rPr lang="en-US" altLang="zh-CN" dirty="0" err="1"/>
            <a:t>Phpstudy</a:t>
          </a:r>
          <a:endParaRPr lang="zh-CN" altLang="en-US" dirty="0"/>
        </a:p>
      </dgm:t>
    </dgm:pt>
    <dgm:pt modelId="{29F18A8A-9FE9-4E9E-8FC5-AE14B31475BC}" cxnId="{304FA875-D70D-4F5A-A66B-F21494D754D0}" type="parTrans">
      <dgm:prSet/>
      <dgm:spPr/>
      <dgm:t>
        <a:bodyPr/>
        <a:lstStyle/>
        <a:p>
          <a:endParaRPr lang="zh-CN" altLang="en-US"/>
        </a:p>
      </dgm:t>
    </dgm:pt>
    <dgm:pt modelId="{28370E50-0640-45C1-A853-4B53641CEE5F}" cxnId="{304FA875-D70D-4F5A-A66B-F21494D754D0}" type="sibTrans">
      <dgm:prSet/>
      <dgm:spPr/>
      <dgm:t>
        <a:bodyPr/>
        <a:lstStyle/>
        <a:p>
          <a:endParaRPr lang="zh-CN" altLang="en-US"/>
        </a:p>
      </dgm:t>
    </dgm:pt>
    <dgm:pt modelId="{96B0667A-D6EF-487B-AA93-980E58C38D00}">
      <dgm:prSet/>
      <dgm:spPr>
        <a:ln w="28575"/>
      </dgm:spPr>
      <dgm:t>
        <a:bodyPr/>
        <a:lstStyle/>
        <a:p>
          <a:r>
            <a:rPr lang="en-US" altLang="zh-CN" dirty="0" err="1"/>
            <a:t>Notpad</a:t>
          </a:r>
          <a:r>
            <a:rPr lang="en-US" altLang="zh-CN" dirty="0"/>
            <a:t>++</a:t>
          </a:r>
          <a:endParaRPr lang="zh-CN" altLang="en-US" dirty="0"/>
        </a:p>
      </dgm:t>
    </dgm:pt>
    <dgm:pt modelId="{968CE42C-0E68-48B5-9674-ABEF3C3FA55B}" cxnId="{ECCE2B87-536A-4264-B4DA-EB1D4AE936E3}" type="parTrans">
      <dgm:prSet/>
      <dgm:spPr/>
      <dgm:t>
        <a:bodyPr/>
        <a:lstStyle/>
        <a:p>
          <a:endParaRPr lang="zh-CN" altLang="en-US"/>
        </a:p>
      </dgm:t>
    </dgm:pt>
    <dgm:pt modelId="{3B3B3898-83C5-47BD-9598-1D4D84CD75CF}" cxnId="{ECCE2B87-536A-4264-B4DA-EB1D4AE936E3}" type="sibTrans">
      <dgm:prSet/>
      <dgm:spPr/>
      <dgm:t>
        <a:bodyPr/>
        <a:lstStyle/>
        <a:p>
          <a:endParaRPr lang="zh-CN" altLang="en-US"/>
        </a:p>
      </dgm:t>
    </dgm:pt>
    <dgm:pt modelId="{C543150D-FA99-41E6-BFBE-264227879448}" type="pres">
      <dgm:prSet presAssocID="{854A123F-70DE-42FA-AD22-9653391093C8}" presName="diagram" presStyleCnt="0">
        <dgm:presLayoutVars>
          <dgm:dir/>
          <dgm:resizeHandles val="exact"/>
        </dgm:presLayoutVars>
      </dgm:prSet>
      <dgm:spPr/>
    </dgm:pt>
    <dgm:pt modelId="{F679E244-AA1B-483F-8680-2AC59E7F7D44}" type="pres">
      <dgm:prSet presAssocID="{7F63DD15-3104-4370-B331-FB98A505E5C4}" presName="node" presStyleLbl="node1" presStyleIdx="0" presStyleCnt="6">
        <dgm:presLayoutVars>
          <dgm:bulletEnabled val="1"/>
        </dgm:presLayoutVars>
      </dgm:prSet>
      <dgm:spPr/>
    </dgm:pt>
    <dgm:pt modelId="{0403C1A8-345B-40FF-AE8D-50495CFE6018}" type="pres">
      <dgm:prSet presAssocID="{071AD181-1B38-4A48-B819-CDE15DC275AF}" presName="sibTrans" presStyleCnt="0"/>
      <dgm:spPr/>
    </dgm:pt>
    <dgm:pt modelId="{6EA4176D-1B7A-427A-8BDF-5D17EE1873F6}" type="pres">
      <dgm:prSet presAssocID="{14BBC088-920A-4BED-BE55-47DD9F1DE8C7}" presName="node" presStyleLbl="node1" presStyleIdx="1" presStyleCnt="6">
        <dgm:presLayoutVars>
          <dgm:bulletEnabled val="1"/>
        </dgm:presLayoutVars>
      </dgm:prSet>
      <dgm:spPr/>
    </dgm:pt>
    <dgm:pt modelId="{27BCA5CD-77B7-48B9-987A-4F2F1AA2B269}" type="pres">
      <dgm:prSet presAssocID="{AB2DE271-A63E-41BF-80B4-3A7BD431257E}" presName="sibTrans" presStyleCnt="0"/>
      <dgm:spPr/>
    </dgm:pt>
    <dgm:pt modelId="{2E45499F-9098-4429-B1D0-352E39FA2DA3}" type="pres">
      <dgm:prSet presAssocID="{806C5A07-1163-428E-89D0-613C98AF2AFB}" presName="node" presStyleLbl="node1" presStyleIdx="2" presStyleCnt="6">
        <dgm:presLayoutVars>
          <dgm:bulletEnabled val="1"/>
        </dgm:presLayoutVars>
      </dgm:prSet>
      <dgm:spPr/>
    </dgm:pt>
    <dgm:pt modelId="{05C1D9FA-3F7F-45D6-BCFB-047B87EFCC40}" type="pres">
      <dgm:prSet presAssocID="{05737F2A-1F5B-4F2D-82F4-B0BC1C3D5471}" presName="sibTrans" presStyleCnt="0"/>
      <dgm:spPr/>
    </dgm:pt>
    <dgm:pt modelId="{5D5925D4-50EE-4921-B394-A3D6C57662E7}" type="pres">
      <dgm:prSet presAssocID="{4376A04B-222A-4F6B-B32B-2F75DC43C813}" presName="node" presStyleLbl="node1" presStyleIdx="3" presStyleCnt="6">
        <dgm:presLayoutVars>
          <dgm:bulletEnabled val="1"/>
        </dgm:presLayoutVars>
      </dgm:prSet>
      <dgm:spPr/>
    </dgm:pt>
    <dgm:pt modelId="{2DAD778C-7280-4DB9-92AF-9BAEE4ECA110}" type="pres">
      <dgm:prSet presAssocID="{C24E49E5-94B0-4193-A660-E80F1737D833}" presName="sibTrans" presStyleCnt="0"/>
      <dgm:spPr/>
    </dgm:pt>
    <dgm:pt modelId="{5685328C-9CEA-429E-AB92-B4D91A337D62}" type="pres">
      <dgm:prSet presAssocID="{96B0667A-D6EF-487B-AA93-980E58C38D00}" presName="node" presStyleLbl="node1" presStyleIdx="4" presStyleCnt="6">
        <dgm:presLayoutVars>
          <dgm:bulletEnabled val="1"/>
        </dgm:presLayoutVars>
      </dgm:prSet>
      <dgm:spPr/>
    </dgm:pt>
    <dgm:pt modelId="{52D965D5-64BA-4F77-B0CF-75936C81165F}" type="pres">
      <dgm:prSet presAssocID="{3B3B3898-83C5-47BD-9598-1D4D84CD75CF}" presName="sibTrans" presStyleCnt="0"/>
      <dgm:spPr/>
    </dgm:pt>
    <dgm:pt modelId="{A976E48C-D946-4BB9-8D03-273FDB2F7E5D}" type="pres">
      <dgm:prSet presAssocID="{836845EF-45D3-4771-9081-42495342182F}" presName="node" presStyleLbl="node1" presStyleIdx="5" presStyleCnt="6">
        <dgm:presLayoutVars>
          <dgm:bulletEnabled val="1"/>
        </dgm:presLayoutVars>
      </dgm:prSet>
      <dgm:spPr/>
    </dgm:pt>
  </dgm:ptLst>
  <dgm:cxnLst>
    <dgm:cxn modelId="{7E6D4710-95A2-44EB-8CD2-533F4C488028}" srcId="{854A123F-70DE-42FA-AD22-9653391093C8}" destId="{4376A04B-222A-4F6B-B32B-2F75DC43C813}" srcOrd="3" destOrd="0" parTransId="{D04EB017-BA54-4F90-8148-1616859EE2D8}" sibTransId="{C24E49E5-94B0-4193-A660-E80F1737D833}"/>
    <dgm:cxn modelId="{7497E52B-8584-42E1-9A34-AD85AD46E44F}" type="presOf" srcId="{806C5A07-1163-428E-89D0-613C98AF2AFB}" destId="{2E45499F-9098-4429-B1D0-352E39FA2DA3}" srcOrd="0" destOrd="0" presId="urn:microsoft.com/office/officeart/2005/8/layout/default"/>
    <dgm:cxn modelId="{5C7E8231-503B-4342-8145-7E94D8180A11}" srcId="{854A123F-70DE-42FA-AD22-9653391093C8}" destId="{14BBC088-920A-4BED-BE55-47DD9F1DE8C7}" srcOrd="1" destOrd="0" parTransId="{FA283A01-4DE0-4DD2-88C2-3E26658074FD}" sibTransId="{AB2DE271-A63E-41BF-80B4-3A7BD431257E}"/>
    <dgm:cxn modelId="{035AAC38-F375-49D7-AC28-4EBA2C40256C}" type="presOf" srcId="{854A123F-70DE-42FA-AD22-9653391093C8}" destId="{C543150D-FA99-41E6-BFBE-264227879448}" srcOrd="0" destOrd="0" presId="urn:microsoft.com/office/officeart/2005/8/layout/default"/>
    <dgm:cxn modelId="{EA048842-7284-4CC1-9088-28EE8BE84BED}" type="presOf" srcId="{96B0667A-D6EF-487B-AA93-980E58C38D00}" destId="{5685328C-9CEA-429E-AB92-B4D91A337D62}" srcOrd="0" destOrd="0" presId="urn:microsoft.com/office/officeart/2005/8/layout/default"/>
    <dgm:cxn modelId="{8E916847-1CDD-4C79-BF94-0E53588EEE1D}" type="presOf" srcId="{836845EF-45D3-4771-9081-42495342182F}" destId="{A976E48C-D946-4BB9-8D03-273FDB2F7E5D}" srcOrd="0" destOrd="0" presId="urn:microsoft.com/office/officeart/2005/8/layout/default"/>
    <dgm:cxn modelId="{B553006D-FB42-45E1-B18D-F508049C4E92}" type="presOf" srcId="{7F63DD15-3104-4370-B331-FB98A505E5C4}" destId="{F679E244-AA1B-483F-8680-2AC59E7F7D44}" srcOrd="0" destOrd="0" presId="urn:microsoft.com/office/officeart/2005/8/layout/default"/>
    <dgm:cxn modelId="{304FA875-D70D-4F5A-A66B-F21494D754D0}" srcId="{854A123F-70DE-42FA-AD22-9653391093C8}" destId="{836845EF-45D3-4771-9081-42495342182F}" srcOrd="5" destOrd="0" parTransId="{29F18A8A-9FE9-4E9E-8FC5-AE14B31475BC}" sibTransId="{28370E50-0640-45C1-A853-4B53641CEE5F}"/>
    <dgm:cxn modelId="{518BC585-6B37-4E71-A29C-0EE18F4DDAAB}" type="presOf" srcId="{14BBC088-920A-4BED-BE55-47DD9F1DE8C7}" destId="{6EA4176D-1B7A-427A-8BDF-5D17EE1873F6}" srcOrd="0" destOrd="0" presId="urn:microsoft.com/office/officeart/2005/8/layout/default"/>
    <dgm:cxn modelId="{ECCE2B87-536A-4264-B4DA-EB1D4AE936E3}" srcId="{854A123F-70DE-42FA-AD22-9653391093C8}" destId="{96B0667A-D6EF-487B-AA93-980E58C38D00}" srcOrd="4" destOrd="0" parTransId="{968CE42C-0E68-48B5-9674-ABEF3C3FA55B}" sibTransId="{3B3B3898-83C5-47BD-9598-1D4D84CD75CF}"/>
    <dgm:cxn modelId="{3E3F9EC2-CECC-4B06-BFA9-908B398F578A}" srcId="{854A123F-70DE-42FA-AD22-9653391093C8}" destId="{806C5A07-1163-428E-89D0-613C98AF2AFB}" srcOrd="2" destOrd="0" parTransId="{E51281D6-CCFE-44D1-A7F3-6E95F6830D4E}" sibTransId="{05737F2A-1F5B-4F2D-82F4-B0BC1C3D5471}"/>
    <dgm:cxn modelId="{119A49CD-531F-4183-8F32-1198B9C3ED6F}" srcId="{854A123F-70DE-42FA-AD22-9653391093C8}" destId="{7F63DD15-3104-4370-B331-FB98A505E5C4}" srcOrd="0" destOrd="0" parTransId="{5F4C09EA-A06E-4BAA-B937-054CB07162B7}" sibTransId="{071AD181-1B38-4A48-B819-CDE15DC275AF}"/>
    <dgm:cxn modelId="{6AB90BE5-C95B-40F0-8E88-60BCD661B14D}" type="presOf" srcId="{4376A04B-222A-4F6B-B32B-2F75DC43C813}" destId="{5D5925D4-50EE-4921-B394-A3D6C57662E7}" srcOrd="0" destOrd="0" presId="urn:microsoft.com/office/officeart/2005/8/layout/default"/>
    <dgm:cxn modelId="{8DE68B0D-D8F8-4DAE-88E4-322B34A2FBB1}" type="presParOf" srcId="{C543150D-FA99-41E6-BFBE-264227879448}" destId="{F679E244-AA1B-483F-8680-2AC59E7F7D44}" srcOrd="0" destOrd="0" presId="urn:microsoft.com/office/officeart/2005/8/layout/default"/>
    <dgm:cxn modelId="{DE8B3CCE-7BC7-42B6-9A7F-BEF37D91EE3D}" type="presParOf" srcId="{C543150D-FA99-41E6-BFBE-264227879448}" destId="{0403C1A8-345B-40FF-AE8D-50495CFE6018}" srcOrd="1" destOrd="0" presId="urn:microsoft.com/office/officeart/2005/8/layout/default"/>
    <dgm:cxn modelId="{66513058-F7F9-4161-A529-92D707F259DE}" type="presParOf" srcId="{C543150D-FA99-41E6-BFBE-264227879448}" destId="{6EA4176D-1B7A-427A-8BDF-5D17EE1873F6}" srcOrd="2" destOrd="0" presId="urn:microsoft.com/office/officeart/2005/8/layout/default"/>
    <dgm:cxn modelId="{2EFEA6B3-90D8-492A-83ED-A62D3BE7C456}" type="presParOf" srcId="{C543150D-FA99-41E6-BFBE-264227879448}" destId="{27BCA5CD-77B7-48B9-987A-4F2F1AA2B269}" srcOrd="3" destOrd="0" presId="urn:microsoft.com/office/officeart/2005/8/layout/default"/>
    <dgm:cxn modelId="{7DFC0DA7-7563-404F-B765-7D027EA85DEF}" type="presParOf" srcId="{C543150D-FA99-41E6-BFBE-264227879448}" destId="{2E45499F-9098-4429-B1D0-352E39FA2DA3}" srcOrd="4" destOrd="0" presId="urn:microsoft.com/office/officeart/2005/8/layout/default"/>
    <dgm:cxn modelId="{D494B28D-CB26-401F-8A60-A036EE8338F3}" type="presParOf" srcId="{C543150D-FA99-41E6-BFBE-264227879448}" destId="{05C1D9FA-3F7F-45D6-BCFB-047B87EFCC40}" srcOrd="5" destOrd="0" presId="urn:microsoft.com/office/officeart/2005/8/layout/default"/>
    <dgm:cxn modelId="{6F00A03C-FFDF-48F1-8242-2E6B6D2B07D2}" type="presParOf" srcId="{C543150D-FA99-41E6-BFBE-264227879448}" destId="{5D5925D4-50EE-4921-B394-A3D6C57662E7}" srcOrd="6" destOrd="0" presId="urn:microsoft.com/office/officeart/2005/8/layout/default"/>
    <dgm:cxn modelId="{FE60E1A1-8DD0-49ED-8644-768CBBEA1064}" type="presParOf" srcId="{C543150D-FA99-41E6-BFBE-264227879448}" destId="{2DAD778C-7280-4DB9-92AF-9BAEE4ECA110}" srcOrd="7" destOrd="0" presId="urn:microsoft.com/office/officeart/2005/8/layout/default"/>
    <dgm:cxn modelId="{E4DCCA4D-881B-4067-8FED-87940F047449}" type="presParOf" srcId="{C543150D-FA99-41E6-BFBE-264227879448}" destId="{5685328C-9CEA-429E-AB92-B4D91A337D62}" srcOrd="8" destOrd="0" presId="urn:microsoft.com/office/officeart/2005/8/layout/default"/>
    <dgm:cxn modelId="{3C6F0305-FDB2-4F7E-8588-5566ED131557}" type="presParOf" srcId="{C543150D-FA99-41E6-BFBE-264227879448}" destId="{52D965D5-64BA-4F77-B0CF-75936C81165F}" srcOrd="9" destOrd="0" presId="urn:microsoft.com/office/officeart/2005/8/layout/default"/>
    <dgm:cxn modelId="{E4951A6C-B6C2-49DE-A155-BEEC532CF28B}" type="presParOf" srcId="{C543150D-FA99-41E6-BFBE-264227879448}" destId="{A976E48C-D946-4BB9-8D03-273FDB2F7E5D}" srcOrd="1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9E244-AA1B-483F-8680-2AC59E7F7D44}">
      <dsp:nvSpPr>
        <dsp:cNvPr id="0" name=""/>
        <dsp:cNvSpPr/>
      </dsp:nvSpPr>
      <dsp:spPr>
        <a:xfrm>
          <a:off x="0" y="1524"/>
          <a:ext cx="2081757" cy="1249054"/>
        </a:xfrm>
        <a:prstGeom prst="rect">
          <a:avLst/>
        </a:prstGeom>
        <a:solidFill>
          <a:schemeClr val="lt1">
            <a:hueOff val="0"/>
            <a:satOff val="0"/>
            <a:lumOff val="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PHP</a:t>
          </a:r>
          <a:endParaRPr lang="zh-CN" altLang="en-US" sz="2700" kern="1200" dirty="0"/>
        </a:p>
      </dsp:txBody>
      <dsp:txXfrm>
        <a:off x="0" y="1524"/>
        <a:ext cx="2081757" cy="1249054"/>
      </dsp:txXfrm>
    </dsp:sp>
    <dsp:sp modelId="{6EA4176D-1B7A-427A-8BDF-5D17EE1873F6}">
      <dsp:nvSpPr>
        <dsp:cNvPr id="0" name=""/>
        <dsp:cNvSpPr/>
      </dsp:nvSpPr>
      <dsp:spPr>
        <a:xfrm>
          <a:off x="2289933" y="1524"/>
          <a:ext cx="2081757" cy="1249054"/>
        </a:xfrm>
        <a:prstGeom prst="rect">
          <a:avLst/>
        </a:prstGeom>
        <a:solidFill>
          <a:schemeClr val="lt1">
            <a:hueOff val="0"/>
            <a:satOff val="0"/>
            <a:lumOff val="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Apache</a:t>
          </a:r>
          <a:endParaRPr lang="zh-CN" altLang="en-US" sz="2700" kern="1200" dirty="0"/>
        </a:p>
      </dsp:txBody>
      <dsp:txXfrm>
        <a:off x="2289933" y="1524"/>
        <a:ext cx="2081757" cy="1249054"/>
      </dsp:txXfrm>
    </dsp:sp>
    <dsp:sp modelId="{2E45499F-9098-4429-B1D0-352E39FA2DA3}">
      <dsp:nvSpPr>
        <dsp:cNvPr id="0" name=""/>
        <dsp:cNvSpPr/>
      </dsp:nvSpPr>
      <dsp:spPr>
        <a:xfrm>
          <a:off x="4579866" y="1524"/>
          <a:ext cx="2081757" cy="1249054"/>
        </a:xfrm>
        <a:prstGeom prst="rect">
          <a:avLst/>
        </a:prstGeom>
        <a:solidFill>
          <a:schemeClr val="lt1">
            <a:hueOff val="0"/>
            <a:satOff val="0"/>
            <a:lumOff val="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zh-CN" sz="2700" kern="1200" dirty="0" err="1"/>
            <a:t>Mysql</a:t>
          </a:r>
          <a:endParaRPr lang="zh-CN" altLang="en-US" sz="2700" kern="1200" dirty="0"/>
        </a:p>
      </dsp:txBody>
      <dsp:txXfrm>
        <a:off x="4579866" y="1524"/>
        <a:ext cx="2081757" cy="1249054"/>
      </dsp:txXfrm>
    </dsp:sp>
    <dsp:sp modelId="{5D5925D4-50EE-4921-B394-A3D6C57662E7}">
      <dsp:nvSpPr>
        <dsp:cNvPr id="0" name=""/>
        <dsp:cNvSpPr/>
      </dsp:nvSpPr>
      <dsp:spPr>
        <a:xfrm>
          <a:off x="0" y="1458754"/>
          <a:ext cx="2081757" cy="1249054"/>
        </a:xfrm>
        <a:prstGeom prst="rect">
          <a:avLst/>
        </a:prstGeom>
        <a:solidFill>
          <a:schemeClr val="lt1">
            <a:hueOff val="0"/>
            <a:satOff val="0"/>
            <a:lumOff val="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ThinkPHP6.0</a:t>
          </a:r>
          <a:endParaRPr lang="zh-CN" altLang="en-US" sz="2700" kern="1200" dirty="0"/>
        </a:p>
      </dsp:txBody>
      <dsp:txXfrm>
        <a:off x="0" y="1458754"/>
        <a:ext cx="2081757" cy="1249054"/>
      </dsp:txXfrm>
    </dsp:sp>
    <dsp:sp modelId="{5685328C-9CEA-429E-AB92-B4D91A337D62}">
      <dsp:nvSpPr>
        <dsp:cNvPr id="0" name=""/>
        <dsp:cNvSpPr/>
      </dsp:nvSpPr>
      <dsp:spPr>
        <a:xfrm>
          <a:off x="2289933" y="1458754"/>
          <a:ext cx="2081757" cy="1249054"/>
        </a:xfrm>
        <a:prstGeom prst="rect">
          <a:avLst/>
        </a:prstGeom>
        <a:solidFill>
          <a:schemeClr val="lt1">
            <a:hueOff val="0"/>
            <a:satOff val="0"/>
            <a:lumOff val="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zh-CN" sz="2700" kern="1200" dirty="0" err="1"/>
            <a:t>Notpad</a:t>
          </a:r>
          <a:r>
            <a:rPr lang="en-US" altLang="zh-CN" sz="2700" kern="1200" dirty="0"/>
            <a:t>++</a:t>
          </a:r>
          <a:endParaRPr lang="zh-CN" altLang="en-US" sz="2700" kern="1200" dirty="0"/>
        </a:p>
      </dsp:txBody>
      <dsp:txXfrm>
        <a:off x="2289933" y="1458754"/>
        <a:ext cx="2081757" cy="1249054"/>
      </dsp:txXfrm>
    </dsp:sp>
    <dsp:sp modelId="{A976E48C-D946-4BB9-8D03-273FDB2F7E5D}">
      <dsp:nvSpPr>
        <dsp:cNvPr id="0" name=""/>
        <dsp:cNvSpPr/>
      </dsp:nvSpPr>
      <dsp:spPr>
        <a:xfrm>
          <a:off x="4579866" y="1458754"/>
          <a:ext cx="2081757" cy="1249054"/>
        </a:xfrm>
        <a:prstGeom prst="rect">
          <a:avLst/>
        </a:prstGeom>
        <a:solidFill>
          <a:schemeClr val="lt1">
            <a:hueOff val="0"/>
            <a:satOff val="0"/>
            <a:lumOff val="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zh-CN" sz="2700" kern="1200" dirty="0" err="1"/>
            <a:t>Phpstudy</a:t>
          </a:r>
          <a:endParaRPr lang="zh-CN" altLang="en-US" sz="2700" kern="1200" dirty="0"/>
        </a:p>
      </dsp:txBody>
      <dsp:txXfrm>
        <a:off x="4579866" y="1458754"/>
        <a:ext cx="2081757" cy="12490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560292D-370B-4AA9-A86A-EDB625951F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3355E5-7DA0-4CF1-8CBF-7EFCE375E1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292D-370B-4AA9-A86A-EDB625951F2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355E5-7DA0-4CF1-8CBF-7EFCE375E1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92858" y="2684920"/>
            <a:ext cx="7806283" cy="646331"/>
          </a:xfrm>
          <a:prstGeom prst="rect">
            <a:avLst/>
          </a:prstGeom>
          <a:noFill/>
        </p:spPr>
        <p:txBody>
          <a:bodyPr wrap="square" rtlCol="0">
            <a:spAutoFit/>
          </a:bodyPr>
          <a:lstStyle/>
          <a:p>
            <a:pPr algn="ctr"/>
            <a:r>
              <a:rPr lang="zh-CN" altLang="en-US" sz="3600" dirty="0"/>
              <a:t>家畜种质资源信息化平台设计与实现</a:t>
            </a:r>
            <a:endParaRPr lang="zh-CN" altLang="en-US" sz="3600" dirty="0"/>
          </a:p>
        </p:txBody>
      </p:sp>
      <p:sp>
        <p:nvSpPr>
          <p:cNvPr id="3" name="文本框 2"/>
          <p:cNvSpPr txBox="1"/>
          <p:nvPr/>
        </p:nvSpPr>
        <p:spPr>
          <a:xfrm>
            <a:off x="5083865" y="4015408"/>
            <a:ext cx="2663687" cy="400110"/>
          </a:xfrm>
          <a:prstGeom prst="rect">
            <a:avLst/>
          </a:prstGeom>
          <a:noFill/>
        </p:spPr>
        <p:txBody>
          <a:bodyPr wrap="square" rtlCol="0">
            <a:spAutoFit/>
          </a:bodyPr>
          <a:lstStyle/>
          <a:p>
            <a:pPr algn="ctr"/>
            <a:r>
              <a:rPr lang="zh-CN" altLang="en-US" sz="2000" dirty="0"/>
              <a:t>汇报人：王楷</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系统功能实现</a:t>
            </a:r>
            <a:r>
              <a:rPr lang="en-US" altLang="zh-CN" sz="3200" dirty="0"/>
              <a:t>-</a:t>
            </a:r>
            <a:r>
              <a:rPr lang="zh-CN" altLang="en-US" sz="2800" dirty="0"/>
              <a:t>前台页面</a:t>
            </a:r>
            <a:endParaRPr lang="en-US" altLang="zh-CN" sz="3200" dirty="0"/>
          </a:p>
        </p:txBody>
      </p:sp>
      <p:sp>
        <p:nvSpPr>
          <p:cNvPr id="6" name="文本框 5"/>
          <p:cNvSpPr txBox="1"/>
          <p:nvPr/>
        </p:nvSpPr>
        <p:spPr>
          <a:xfrm>
            <a:off x="775251" y="1306119"/>
            <a:ext cx="1649896"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登录页</a:t>
            </a:r>
            <a:endParaRPr lang="zh-CN" altLang="en-US"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0809" y="1811827"/>
            <a:ext cx="9601200" cy="45102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系统功能实现</a:t>
            </a:r>
            <a:r>
              <a:rPr lang="en-US" altLang="zh-CN" sz="3200" dirty="0"/>
              <a:t>-</a:t>
            </a:r>
            <a:r>
              <a:rPr lang="zh-CN" altLang="en-US" sz="2800" dirty="0"/>
              <a:t>前台页面</a:t>
            </a:r>
            <a:endParaRPr lang="en-US" altLang="zh-CN" sz="3200" dirty="0"/>
          </a:p>
        </p:txBody>
      </p:sp>
      <p:sp>
        <p:nvSpPr>
          <p:cNvPr id="6" name="文本框 5"/>
          <p:cNvSpPr txBox="1"/>
          <p:nvPr/>
        </p:nvSpPr>
        <p:spPr>
          <a:xfrm>
            <a:off x="775251" y="1306119"/>
            <a:ext cx="1649896"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页面概览</a:t>
            </a:r>
            <a:endParaRPr lang="zh-CN" altLang="en-US"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0199" y="1706228"/>
            <a:ext cx="3848631" cy="4680000"/>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042" y="1706228"/>
            <a:ext cx="4757707" cy="468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系统功能实现</a:t>
            </a:r>
            <a:r>
              <a:rPr lang="en-US" altLang="zh-CN" sz="3200" dirty="0"/>
              <a:t>-</a:t>
            </a:r>
            <a:r>
              <a:rPr lang="zh-CN" altLang="en-US" sz="2800" dirty="0"/>
              <a:t>前台页面</a:t>
            </a:r>
            <a:endParaRPr lang="en-US" altLang="zh-CN" sz="3200" dirty="0"/>
          </a:p>
        </p:txBody>
      </p:sp>
      <p:sp>
        <p:nvSpPr>
          <p:cNvPr id="6" name="文本框 5"/>
          <p:cNvSpPr txBox="1"/>
          <p:nvPr/>
        </p:nvSpPr>
        <p:spPr>
          <a:xfrm>
            <a:off x="775251" y="1306119"/>
            <a:ext cx="1649896"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页面概览</a:t>
            </a:r>
            <a:endParaRPr lang="zh-CN" altLang="en-US"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73385" y="2007864"/>
            <a:ext cx="5762024" cy="4320000"/>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 y="2007957"/>
            <a:ext cx="5111821" cy="432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系统功能实现</a:t>
            </a:r>
            <a:r>
              <a:rPr lang="en-US" altLang="zh-CN" sz="3200" dirty="0"/>
              <a:t>-</a:t>
            </a:r>
            <a:r>
              <a:rPr lang="zh-CN" altLang="en-US" sz="2800" dirty="0"/>
              <a:t>后台页面</a:t>
            </a:r>
            <a:endParaRPr lang="en-US" altLang="zh-CN" sz="3200" dirty="0"/>
          </a:p>
        </p:txBody>
      </p:sp>
      <p:sp>
        <p:nvSpPr>
          <p:cNvPr id="6" name="文本框 5"/>
          <p:cNvSpPr txBox="1"/>
          <p:nvPr/>
        </p:nvSpPr>
        <p:spPr>
          <a:xfrm>
            <a:off x="775251" y="1306119"/>
            <a:ext cx="1649896"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登录页</a:t>
            </a:r>
            <a:endParaRPr lang="zh-CN" altLang="en-US" sz="2000" dirty="0"/>
          </a:p>
        </p:txBody>
      </p:sp>
      <p:pic>
        <p:nvPicPr>
          <p:cNvPr id="5" name="图片 4"/>
          <p:cNvPicPr>
            <a:picLocks noChangeAspect="1"/>
          </p:cNvPicPr>
          <p:nvPr/>
        </p:nvPicPr>
        <p:blipFill>
          <a:blip r:embed="rId1"/>
          <a:stretch>
            <a:fillRect/>
          </a:stretch>
        </p:blipFill>
        <p:spPr>
          <a:xfrm>
            <a:off x="1421296" y="2007957"/>
            <a:ext cx="9195565" cy="432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522015" y="0"/>
            <a:ext cx="3766447" cy="3240000"/>
          </a:xfrm>
          <a:prstGeom prst="rect">
            <a:avLst/>
          </a:prstGeom>
        </p:spPr>
      </p:pic>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系统功能实现</a:t>
            </a:r>
            <a:r>
              <a:rPr lang="en-US" altLang="zh-CN" sz="3200" dirty="0"/>
              <a:t>-</a:t>
            </a:r>
            <a:r>
              <a:rPr lang="zh-CN" altLang="en-US" sz="2800" dirty="0"/>
              <a:t>后台页面</a:t>
            </a:r>
            <a:endParaRPr lang="en-US" altLang="zh-CN" sz="3200" dirty="0"/>
          </a:p>
        </p:txBody>
      </p:sp>
      <p:sp>
        <p:nvSpPr>
          <p:cNvPr id="6" name="文本框 5"/>
          <p:cNvSpPr txBox="1"/>
          <p:nvPr/>
        </p:nvSpPr>
        <p:spPr>
          <a:xfrm>
            <a:off x="775251" y="1306119"/>
            <a:ext cx="1649896"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页面概览</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391" y="1895613"/>
            <a:ext cx="9195565" cy="4320000"/>
          </a:xfrm>
          <a:prstGeom prst="rect">
            <a:avLst/>
          </a:prstGeom>
        </p:spPr>
      </p:pic>
      <p:pic>
        <p:nvPicPr>
          <p:cNvPr id="8" name="图片 7"/>
          <p:cNvPicPr>
            <a:picLocks noChangeAspect="1"/>
          </p:cNvPicPr>
          <p:nvPr/>
        </p:nvPicPr>
        <p:blipFill>
          <a:blip r:embed="rId3"/>
          <a:stretch>
            <a:fillRect/>
          </a:stretch>
        </p:blipFill>
        <p:spPr>
          <a:xfrm>
            <a:off x="3699012" y="3953552"/>
            <a:ext cx="3640211" cy="3240000"/>
          </a:xfrm>
          <a:prstGeom prst="rect">
            <a:avLst/>
          </a:prstGeom>
        </p:spPr>
      </p:pic>
      <p:cxnSp>
        <p:nvCxnSpPr>
          <p:cNvPr id="10" name="直接箭头连接符 9"/>
          <p:cNvCxnSpPr/>
          <p:nvPr/>
        </p:nvCxnSpPr>
        <p:spPr>
          <a:xfrm flipH="1" flipV="1">
            <a:off x="8110330" y="1306119"/>
            <a:ext cx="1948070" cy="10295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7026965" y="3528391"/>
            <a:ext cx="2266122" cy="16200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4"/>
          <a:stretch>
            <a:fillRect/>
          </a:stretch>
        </p:blipFill>
        <p:spPr>
          <a:xfrm>
            <a:off x="8857792" y="4461799"/>
            <a:ext cx="3618767" cy="2520000"/>
          </a:xfrm>
          <a:prstGeom prst="rect">
            <a:avLst/>
          </a:prstGeom>
        </p:spPr>
      </p:pic>
      <p:cxnSp>
        <p:nvCxnSpPr>
          <p:cNvPr id="16" name="直接箭头连接符 15"/>
          <p:cNvCxnSpPr/>
          <p:nvPr/>
        </p:nvCxnSpPr>
        <p:spPr>
          <a:xfrm>
            <a:off x="9795844" y="3528391"/>
            <a:ext cx="642112" cy="8936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系统功能实现</a:t>
            </a:r>
            <a:r>
              <a:rPr lang="en-US" altLang="zh-CN" sz="3200" dirty="0"/>
              <a:t>-</a:t>
            </a:r>
            <a:r>
              <a:rPr lang="zh-CN" altLang="en-US" sz="2800" dirty="0"/>
              <a:t>后台页面</a:t>
            </a:r>
            <a:endParaRPr lang="en-US" altLang="zh-CN" sz="3200" dirty="0"/>
          </a:p>
        </p:txBody>
      </p:sp>
      <p:sp>
        <p:nvSpPr>
          <p:cNvPr id="6" name="文本框 5"/>
          <p:cNvSpPr txBox="1"/>
          <p:nvPr/>
        </p:nvSpPr>
        <p:spPr>
          <a:xfrm>
            <a:off x="775251" y="1306119"/>
            <a:ext cx="1649896"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页面概览</a:t>
            </a:r>
            <a:endParaRPr lang="zh-CN" altLang="en-US" sz="2000" dirty="0"/>
          </a:p>
        </p:txBody>
      </p:sp>
      <p:pic>
        <p:nvPicPr>
          <p:cNvPr id="3" name="图片 2" descr="资源场管理"/>
          <p:cNvPicPr>
            <a:picLocks noChangeAspect="1"/>
          </p:cNvPicPr>
          <p:nvPr/>
        </p:nvPicPr>
        <p:blipFill>
          <a:blip r:embed="rId1"/>
          <a:stretch>
            <a:fillRect/>
          </a:stretch>
        </p:blipFill>
        <p:spPr>
          <a:xfrm>
            <a:off x="1498600" y="1790065"/>
            <a:ext cx="9195565" cy="432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系统功能实现</a:t>
            </a:r>
            <a:r>
              <a:rPr lang="en-US" altLang="zh-CN" sz="3200" dirty="0"/>
              <a:t>-</a:t>
            </a:r>
            <a:r>
              <a:rPr lang="zh-CN" altLang="en-US" sz="2800" dirty="0"/>
              <a:t>后台页面</a:t>
            </a:r>
            <a:endParaRPr lang="en-US" altLang="zh-CN" sz="3200" dirty="0"/>
          </a:p>
        </p:txBody>
      </p:sp>
      <p:sp>
        <p:nvSpPr>
          <p:cNvPr id="6" name="文本框 5"/>
          <p:cNvSpPr txBox="1"/>
          <p:nvPr/>
        </p:nvSpPr>
        <p:spPr>
          <a:xfrm>
            <a:off x="775251" y="1306119"/>
            <a:ext cx="1649896"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页面概览</a:t>
            </a:r>
            <a:endParaRPr lang="zh-CN" altLang="en-US"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0199" y="2007957"/>
            <a:ext cx="9195565" cy="4320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总结与展望</a:t>
            </a:r>
            <a:endParaRPr lang="en-US" altLang="zh-CN" sz="3200" dirty="0"/>
          </a:p>
        </p:txBody>
      </p:sp>
      <p:sp>
        <p:nvSpPr>
          <p:cNvPr id="5" name="文本框 4"/>
          <p:cNvSpPr txBox="1"/>
          <p:nvPr/>
        </p:nvSpPr>
        <p:spPr>
          <a:xfrm>
            <a:off x="327991" y="1965767"/>
            <a:ext cx="5539409" cy="2543132"/>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dirty="0"/>
              <a:t>本文的主要工作有：</a:t>
            </a:r>
            <a:endParaRPr lang="zh-CN" altLang="en-US" dirty="0"/>
          </a:p>
          <a:p>
            <a:pPr marL="285750" indent="-285750">
              <a:lnSpc>
                <a:spcPct val="150000"/>
              </a:lnSpc>
              <a:buFont typeface="Wingdings" panose="05000000000000000000" pitchFamily="2" charset="2"/>
              <a:buChar char="Ø"/>
            </a:pPr>
            <a:r>
              <a:rPr lang="zh-CN" altLang="en-US" dirty="0"/>
              <a:t>实现了家畜种质资源信息的在线浏览、筛查、数据共享等多项管理功能。利用本管理系统，在育种户、种质资源研究专家、学习者之间建立有效的信息交流渠道，有助于提高已有研究成果的利用率，积极推进产、学、研相结合。</a:t>
            </a:r>
            <a:endParaRPr lang="zh-CN" altLang="en-US" dirty="0"/>
          </a:p>
        </p:txBody>
      </p:sp>
      <p:sp>
        <p:nvSpPr>
          <p:cNvPr id="7" name="文本框 6"/>
          <p:cNvSpPr txBox="1"/>
          <p:nvPr/>
        </p:nvSpPr>
        <p:spPr>
          <a:xfrm>
            <a:off x="6771677" y="1965767"/>
            <a:ext cx="5214914" cy="2958630"/>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a:t>后续工作展望：</a:t>
            </a:r>
            <a:endParaRPr lang="zh-CN" altLang="en-US" dirty="0"/>
          </a:p>
          <a:p>
            <a:pPr marL="285750" indent="-285750">
              <a:lnSpc>
                <a:spcPct val="150000"/>
              </a:lnSpc>
              <a:buFont typeface="Wingdings" panose="05000000000000000000" pitchFamily="2" charset="2"/>
              <a:buChar char="Ø"/>
            </a:pPr>
            <a:r>
              <a:rPr lang="zh-CN" altLang="en-US" dirty="0"/>
              <a:t>随着家畜种质资源的后续研究进程，管理系统可增加更多字段。</a:t>
            </a:r>
            <a:endParaRPr lang="zh-CN" altLang="en-US" dirty="0"/>
          </a:p>
          <a:p>
            <a:pPr marL="285750" indent="-285750">
              <a:lnSpc>
                <a:spcPct val="150000"/>
              </a:lnSpc>
              <a:buFont typeface="Wingdings" panose="05000000000000000000" pitchFamily="2" charset="2"/>
              <a:buChar char="Ø"/>
            </a:pPr>
            <a:r>
              <a:rPr lang="zh-CN" altLang="en-US" dirty="0"/>
              <a:t>由于数据准备的不充分，以及时间关系，部分可视化和数据报表功能未实现，后续可实现。</a:t>
            </a:r>
            <a:endParaRPr lang="zh-CN" altLang="en-US" dirty="0"/>
          </a:p>
          <a:p>
            <a:pPr marL="285750" indent="-285750">
              <a:lnSpc>
                <a:spcPct val="150000"/>
              </a:lnSpc>
              <a:buFont typeface="Wingdings" panose="05000000000000000000" pitchFamily="2" charset="2"/>
              <a:buChar char="Ø"/>
            </a:pPr>
            <a:r>
              <a:rPr lang="zh-CN" altLang="en-US" dirty="0"/>
              <a:t>为了系统信息的安全，该管理系统还需在网络安全与防护上进一步完善。</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68926" y="2485005"/>
            <a:ext cx="5854148" cy="1087734"/>
          </a:xfrm>
          <a:prstGeom prst="rect">
            <a:avLst/>
          </a:prstGeom>
          <a:noFill/>
        </p:spPr>
        <p:txBody>
          <a:bodyPr wrap="square" rtlCol="0">
            <a:spAutoFit/>
          </a:bodyPr>
          <a:lstStyle/>
          <a:p>
            <a:pPr algn="ctr">
              <a:lnSpc>
                <a:spcPct val="150000"/>
              </a:lnSpc>
            </a:pPr>
            <a:r>
              <a:rPr lang="zh-CN" altLang="en-US" sz="4800" dirty="0"/>
              <a:t>欢迎批评指正！</a:t>
            </a:r>
            <a:endParaRPr lang="en-US" altLang="zh-CN"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6665" y="546652"/>
            <a:ext cx="5854148" cy="646331"/>
          </a:xfrm>
          <a:prstGeom prst="rect">
            <a:avLst/>
          </a:prstGeom>
          <a:noFill/>
        </p:spPr>
        <p:txBody>
          <a:bodyPr wrap="square" rtlCol="0">
            <a:spAutoFit/>
          </a:bodyPr>
          <a:lstStyle/>
          <a:p>
            <a:pPr algn="ctr"/>
            <a:r>
              <a:rPr lang="zh-CN" altLang="en-US" sz="3600" dirty="0"/>
              <a:t>目录</a:t>
            </a:r>
            <a:endParaRPr lang="zh-CN" altLang="en-US" sz="3600" dirty="0"/>
          </a:p>
        </p:txBody>
      </p:sp>
      <p:sp>
        <p:nvSpPr>
          <p:cNvPr id="3" name="文本框 2"/>
          <p:cNvSpPr txBox="1"/>
          <p:nvPr/>
        </p:nvSpPr>
        <p:spPr>
          <a:xfrm>
            <a:off x="1222513" y="1372734"/>
            <a:ext cx="5854148" cy="45509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t>课题背景</a:t>
            </a:r>
            <a:endParaRPr lang="en-US" altLang="zh-CN" sz="2800" dirty="0"/>
          </a:p>
          <a:p>
            <a:pPr marL="457200" indent="-457200">
              <a:lnSpc>
                <a:spcPct val="150000"/>
              </a:lnSpc>
              <a:buFont typeface="Arial" panose="020B0604020202020204" pitchFamily="34" charset="0"/>
              <a:buChar char="•"/>
            </a:pPr>
            <a:r>
              <a:rPr lang="zh-CN" altLang="en-US" sz="2800" dirty="0"/>
              <a:t>开发环境和工具</a:t>
            </a:r>
            <a:endParaRPr lang="en-US" altLang="zh-CN" sz="2800" dirty="0"/>
          </a:p>
          <a:p>
            <a:pPr marL="457200" indent="-457200">
              <a:lnSpc>
                <a:spcPct val="150000"/>
              </a:lnSpc>
              <a:buFont typeface="Arial" panose="020B0604020202020204" pitchFamily="34" charset="0"/>
              <a:buChar char="•"/>
            </a:pPr>
            <a:r>
              <a:rPr lang="zh-CN" altLang="en-US" sz="2800" dirty="0"/>
              <a:t>系统总体设计</a:t>
            </a:r>
            <a:endParaRPr lang="en-US" altLang="zh-CN" sz="2800" dirty="0"/>
          </a:p>
          <a:p>
            <a:pPr marL="457200" indent="-457200">
              <a:lnSpc>
                <a:spcPct val="150000"/>
              </a:lnSpc>
              <a:buFont typeface="Arial" panose="020B0604020202020204" pitchFamily="34" charset="0"/>
              <a:buChar char="•"/>
            </a:pPr>
            <a:r>
              <a:rPr lang="en-US" altLang="zh-CN" sz="2800" dirty="0"/>
              <a:t>ER</a:t>
            </a:r>
            <a:r>
              <a:rPr lang="zh-CN" altLang="en-US" sz="2800" dirty="0"/>
              <a:t>表设计</a:t>
            </a:r>
            <a:endParaRPr lang="en-US" altLang="zh-CN" sz="2800" dirty="0"/>
          </a:p>
          <a:p>
            <a:pPr marL="457200" indent="-457200">
              <a:lnSpc>
                <a:spcPct val="150000"/>
              </a:lnSpc>
              <a:buFont typeface="Arial" panose="020B0604020202020204" pitchFamily="34" charset="0"/>
              <a:buChar char="•"/>
            </a:pPr>
            <a:r>
              <a:rPr lang="zh-CN" altLang="en-US" sz="2800" dirty="0"/>
              <a:t>数据表设计</a:t>
            </a:r>
            <a:endParaRPr lang="en-US" altLang="zh-CN" sz="2800" dirty="0"/>
          </a:p>
          <a:p>
            <a:pPr marL="457200" indent="-457200">
              <a:lnSpc>
                <a:spcPct val="150000"/>
              </a:lnSpc>
              <a:buFont typeface="Arial" panose="020B0604020202020204" pitchFamily="34" charset="0"/>
              <a:buChar char="•"/>
            </a:pPr>
            <a:r>
              <a:rPr lang="zh-CN" altLang="en-US" sz="2800" dirty="0"/>
              <a:t>系统功能实现</a:t>
            </a:r>
            <a:endParaRPr lang="en-US" altLang="zh-CN" sz="2800" dirty="0"/>
          </a:p>
          <a:p>
            <a:pPr marL="457200" indent="-457200">
              <a:lnSpc>
                <a:spcPct val="150000"/>
              </a:lnSpc>
              <a:buFont typeface="Arial" panose="020B0604020202020204" pitchFamily="34" charset="0"/>
              <a:buChar char="•"/>
            </a:pPr>
            <a:r>
              <a:rPr lang="zh-CN" altLang="en-US" sz="2800" dirty="0"/>
              <a:t>总结展望</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课题背景</a:t>
            </a:r>
            <a:endParaRPr lang="en-US" altLang="zh-CN" sz="3200" dirty="0"/>
          </a:p>
        </p:txBody>
      </p:sp>
      <p:sp>
        <p:nvSpPr>
          <p:cNvPr id="5" name="文本框 4"/>
          <p:cNvSpPr txBox="1"/>
          <p:nvPr/>
        </p:nvSpPr>
        <p:spPr>
          <a:xfrm>
            <a:off x="387626" y="1953070"/>
            <a:ext cx="5317138" cy="212763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dirty="0"/>
              <a:t>家畜种质资源是遗传改良和种质创新的物质基础</a:t>
            </a:r>
            <a:endParaRPr lang="en-US" altLang="zh-CN" dirty="0"/>
          </a:p>
          <a:p>
            <a:pPr marL="285750" indent="-285750">
              <a:lnSpc>
                <a:spcPct val="150000"/>
              </a:lnSpc>
              <a:buFont typeface="Wingdings" panose="05000000000000000000" pitchFamily="2" charset="2"/>
              <a:buChar char="p"/>
            </a:pPr>
            <a:r>
              <a:rPr lang="zh-CN" altLang="en-US" dirty="0"/>
              <a:t>国内外都十分重视种质资源的保存和智能化信息平台的构建，对种质资源交流共享有积极作用</a:t>
            </a:r>
            <a:endParaRPr lang="en-US" altLang="zh-CN" dirty="0"/>
          </a:p>
          <a:p>
            <a:pPr marL="285750" indent="-285750">
              <a:lnSpc>
                <a:spcPct val="150000"/>
              </a:lnSpc>
              <a:buFont typeface="Wingdings" panose="05000000000000000000" pitchFamily="2" charset="2"/>
              <a:buChar char="p"/>
            </a:pPr>
            <a:r>
              <a:rPr lang="zh-CN" altLang="en-US" dirty="0"/>
              <a:t>通过调研发现传统的家畜种质资源信息化平台存在着规范标准不统一等诸多弊端</a:t>
            </a:r>
            <a:endParaRPr lang="zh-CN" altLang="en-US" dirty="0"/>
          </a:p>
        </p:txBody>
      </p:sp>
      <p:sp>
        <p:nvSpPr>
          <p:cNvPr id="6" name="文本框 5"/>
          <p:cNvSpPr txBox="1"/>
          <p:nvPr/>
        </p:nvSpPr>
        <p:spPr>
          <a:xfrm>
            <a:off x="6864527" y="1953070"/>
            <a:ext cx="4744378" cy="2543132"/>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dirty="0"/>
              <a:t>针对家畜种质资源信息管理现状，本课题设计构建家畜种质资源信息管理共享平台。以“统一标准、统一编目、联合上网、资源共享”为原则，实现种质资源信息自动建库、统一管理、统一检索功能，提高家畜种质资源的利用效率和效益，</a:t>
            </a:r>
            <a:endParaRPr lang="zh-CN" altLang="en-US" dirty="0"/>
          </a:p>
        </p:txBody>
      </p:sp>
      <p:sp>
        <p:nvSpPr>
          <p:cNvPr id="7" name="箭头: 右 6"/>
          <p:cNvSpPr/>
          <p:nvPr/>
        </p:nvSpPr>
        <p:spPr>
          <a:xfrm>
            <a:off x="5862084" y="3154338"/>
            <a:ext cx="705975" cy="5493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开发环境和工具</a:t>
            </a:r>
            <a:endParaRPr lang="en-US" altLang="zh-CN" sz="3200" dirty="0"/>
          </a:p>
        </p:txBody>
      </p:sp>
      <p:graphicFrame>
        <p:nvGraphicFramePr>
          <p:cNvPr id="3" name="图示 2"/>
          <p:cNvGraphicFramePr/>
          <p:nvPr/>
        </p:nvGraphicFramePr>
        <p:xfrm>
          <a:off x="2250364" y="2074333"/>
          <a:ext cx="6661624" cy="27093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633870" y="1510748"/>
            <a:ext cx="1192695" cy="369332"/>
          </a:xfrm>
          <a:prstGeom prst="rect">
            <a:avLst/>
          </a:prstGeom>
          <a:noFill/>
        </p:spPr>
        <p:txBody>
          <a:bodyPr wrap="square" rtlCol="0">
            <a:spAutoFit/>
          </a:bodyPr>
          <a:lstStyle/>
          <a:p>
            <a:pPr algn="ctr"/>
            <a:r>
              <a:rPr lang="zh-CN" altLang="en-US" dirty="0"/>
              <a:t>开发语言</a:t>
            </a:r>
            <a:endParaRPr lang="zh-CN" altLang="en-US" dirty="0"/>
          </a:p>
        </p:txBody>
      </p:sp>
      <p:sp>
        <p:nvSpPr>
          <p:cNvPr id="8" name="文本框 7"/>
          <p:cNvSpPr txBox="1"/>
          <p:nvPr/>
        </p:nvSpPr>
        <p:spPr>
          <a:xfrm>
            <a:off x="4984828" y="1510748"/>
            <a:ext cx="1192695" cy="369332"/>
          </a:xfrm>
          <a:prstGeom prst="rect">
            <a:avLst/>
          </a:prstGeom>
          <a:noFill/>
        </p:spPr>
        <p:txBody>
          <a:bodyPr wrap="square" rtlCol="0">
            <a:spAutoFit/>
          </a:bodyPr>
          <a:lstStyle/>
          <a:p>
            <a:pPr algn="ctr"/>
            <a:r>
              <a:rPr lang="zh-CN" altLang="en-US" dirty="0"/>
              <a:t>服务器</a:t>
            </a:r>
            <a:endParaRPr lang="zh-CN" altLang="en-US" dirty="0"/>
          </a:p>
        </p:txBody>
      </p:sp>
      <p:sp>
        <p:nvSpPr>
          <p:cNvPr id="9" name="文本框 8"/>
          <p:cNvSpPr txBox="1"/>
          <p:nvPr/>
        </p:nvSpPr>
        <p:spPr>
          <a:xfrm>
            <a:off x="7335786" y="1510748"/>
            <a:ext cx="1192695" cy="369332"/>
          </a:xfrm>
          <a:prstGeom prst="rect">
            <a:avLst/>
          </a:prstGeom>
          <a:noFill/>
        </p:spPr>
        <p:txBody>
          <a:bodyPr wrap="square" rtlCol="0">
            <a:spAutoFit/>
          </a:bodyPr>
          <a:lstStyle/>
          <a:p>
            <a:pPr algn="ctr"/>
            <a:r>
              <a:rPr lang="zh-CN" altLang="en-US" dirty="0"/>
              <a:t>数据库</a:t>
            </a:r>
            <a:endParaRPr lang="zh-CN" altLang="en-US" dirty="0"/>
          </a:p>
        </p:txBody>
      </p:sp>
      <p:sp>
        <p:nvSpPr>
          <p:cNvPr id="10" name="文本框 9"/>
          <p:cNvSpPr txBox="1"/>
          <p:nvPr/>
        </p:nvSpPr>
        <p:spPr>
          <a:xfrm>
            <a:off x="2633870" y="5049078"/>
            <a:ext cx="1192695" cy="369332"/>
          </a:xfrm>
          <a:prstGeom prst="rect">
            <a:avLst/>
          </a:prstGeom>
          <a:noFill/>
        </p:spPr>
        <p:txBody>
          <a:bodyPr wrap="square" rtlCol="0">
            <a:spAutoFit/>
          </a:bodyPr>
          <a:lstStyle/>
          <a:p>
            <a:pPr algn="ctr"/>
            <a:r>
              <a:rPr lang="zh-CN" altLang="en-US" dirty="0"/>
              <a:t>开发框架</a:t>
            </a:r>
            <a:endParaRPr lang="zh-CN" altLang="en-US" dirty="0"/>
          </a:p>
        </p:txBody>
      </p:sp>
      <p:sp>
        <p:nvSpPr>
          <p:cNvPr id="11" name="文本框 10"/>
          <p:cNvSpPr txBox="1"/>
          <p:nvPr/>
        </p:nvSpPr>
        <p:spPr>
          <a:xfrm>
            <a:off x="7335784" y="5049078"/>
            <a:ext cx="1192695" cy="369332"/>
          </a:xfrm>
          <a:prstGeom prst="rect">
            <a:avLst/>
          </a:prstGeom>
          <a:noFill/>
        </p:spPr>
        <p:txBody>
          <a:bodyPr wrap="square" rtlCol="0">
            <a:spAutoFit/>
          </a:bodyPr>
          <a:lstStyle/>
          <a:p>
            <a:pPr algn="ctr"/>
            <a:r>
              <a:rPr lang="zh-CN" altLang="en-US" dirty="0"/>
              <a:t>集成环境</a:t>
            </a:r>
            <a:endParaRPr lang="zh-CN" altLang="en-US" dirty="0"/>
          </a:p>
        </p:txBody>
      </p:sp>
      <p:sp>
        <p:nvSpPr>
          <p:cNvPr id="12" name="文本框 11"/>
          <p:cNvSpPr txBox="1"/>
          <p:nvPr/>
        </p:nvSpPr>
        <p:spPr>
          <a:xfrm>
            <a:off x="4984827" y="5049078"/>
            <a:ext cx="1192695" cy="369332"/>
          </a:xfrm>
          <a:prstGeom prst="rect">
            <a:avLst/>
          </a:prstGeom>
          <a:noFill/>
        </p:spPr>
        <p:txBody>
          <a:bodyPr wrap="square" rtlCol="0">
            <a:spAutoFit/>
          </a:bodyPr>
          <a:lstStyle/>
          <a:p>
            <a:pPr algn="ctr"/>
            <a:r>
              <a:rPr lang="zh-CN" altLang="en-US" dirty="0"/>
              <a:t>编辑器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系统总体设计</a:t>
            </a:r>
            <a:endParaRPr lang="en-US" altLang="zh-CN" sz="32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9171" y="1326324"/>
            <a:ext cx="9777307" cy="50601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3200" dirty="0"/>
              <a:t>ER</a:t>
            </a:r>
            <a:r>
              <a:rPr lang="zh-CN" altLang="en-US" sz="3200" dirty="0"/>
              <a:t>表分析</a:t>
            </a:r>
            <a:endParaRPr lang="en-US" altLang="zh-CN" sz="3200" dirty="0"/>
          </a:p>
        </p:txBody>
      </p:sp>
      <p:pic>
        <p:nvPicPr>
          <p:cNvPr id="10" name="图片 9"/>
          <p:cNvPicPr>
            <a:picLocks noChangeAspect="1"/>
          </p:cNvPicPr>
          <p:nvPr/>
        </p:nvPicPr>
        <p:blipFill>
          <a:blip r:embed="rId1"/>
          <a:stretch>
            <a:fillRect/>
          </a:stretch>
        </p:blipFill>
        <p:spPr>
          <a:xfrm>
            <a:off x="2698059" y="1097238"/>
            <a:ext cx="6078193" cy="5340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3200" dirty="0"/>
              <a:t>ER</a:t>
            </a:r>
            <a:r>
              <a:rPr lang="zh-CN" altLang="en-US" sz="3200" dirty="0"/>
              <a:t>表分析</a:t>
            </a:r>
            <a:endParaRPr lang="en-US" altLang="zh-CN" sz="3200" dirty="0"/>
          </a:p>
        </p:txBody>
      </p:sp>
      <p:pic>
        <p:nvPicPr>
          <p:cNvPr id="4" name="图片 3"/>
          <p:cNvPicPr>
            <a:picLocks noChangeAspect="1"/>
          </p:cNvPicPr>
          <p:nvPr/>
        </p:nvPicPr>
        <p:blipFill>
          <a:blip r:embed="rId1"/>
          <a:stretch>
            <a:fillRect/>
          </a:stretch>
        </p:blipFill>
        <p:spPr>
          <a:xfrm>
            <a:off x="2958547" y="1160392"/>
            <a:ext cx="5648739" cy="53298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数据表设计</a:t>
            </a:r>
            <a:endParaRPr lang="en-US" altLang="zh-CN" sz="3200" dirty="0"/>
          </a:p>
        </p:txBody>
      </p:sp>
      <p:pic>
        <p:nvPicPr>
          <p:cNvPr id="5" name="图片 4"/>
          <p:cNvPicPr>
            <a:picLocks noChangeAspect="1"/>
          </p:cNvPicPr>
          <p:nvPr/>
        </p:nvPicPr>
        <p:blipFill>
          <a:blip r:embed="rId1"/>
          <a:stretch>
            <a:fillRect/>
          </a:stretch>
        </p:blipFill>
        <p:spPr>
          <a:xfrm>
            <a:off x="1084814" y="1496046"/>
            <a:ext cx="8658230" cy="28274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591" y="248478"/>
            <a:ext cx="5854148" cy="75591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3200" dirty="0"/>
              <a:t>数据表设计</a:t>
            </a:r>
            <a:endParaRPr lang="en-US" altLang="zh-CN" sz="3200" dirty="0"/>
          </a:p>
        </p:txBody>
      </p:sp>
      <p:pic>
        <p:nvPicPr>
          <p:cNvPr id="4" name="图片 3"/>
          <p:cNvPicPr>
            <a:picLocks noChangeAspect="1"/>
          </p:cNvPicPr>
          <p:nvPr/>
        </p:nvPicPr>
        <p:blipFill>
          <a:blip r:embed="rId1"/>
          <a:stretch>
            <a:fillRect/>
          </a:stretch>
        </p:blipFill>
        <p:spPr>
          <a:xfrm>
            <a:off x="290978" y="2118895"/>
            <a:ext cx="1952625" cy="2505075"/>
          </a:xfrm>
          <a:prstGeom prst="rect">
            <a:avLst/>
          </a:prstGeom>
        </p:spPr>
      </p:pic>
      <p:pic>
        <p:nvPicPr>
          <p:cNvPr id="7" name="图片 6"/>
          <p:cNvPicPr>
            <a:picLocks noChangeAspect="1"/>
          </p:cNvPicPr>
          <p:nvPr/>
        </p:nvPicPr>
        <p:blipFill>
          <a:blip r:embed="rId2"/>
          <a:stretch>
            <a:fillRect/>
          </a:stretch>
        </p:blipFill>
        <p:spPr>
          <a:xfrm>
            <a:off x="2545814" y="1465811"/>
            <a:ext cx="1895475" cy="3648075"/>
          </a:xfrm>
          <a:prstGeom prst="rect">
            <a:avLst/>
          </a:prstGeom>
        </p:spPr>
      </p:pic>
      <p:pic>
        <p:nvPicPr>
          <p:cNvPr id="9" name="图片 8"/>
          <p:cNvPicPr>
            <a:picLocks noChangeAspect="1"/>
          </p:cNvPicPr>
          <p:nvPr/>
        </p:nvPicPr>
        <p:blipFill>
          <a:blip r:embed="rId3"/>
          <a:stretch>
            <a:fillRect/>
          </a:stretch>
        </p:blipFill>
        <p:spPr>
          <a:xfrm>
            <a:off x="4855678" y="2233195"/>
            <a:ext cx="1838325" cy="2390775"/>
          </a:xfrm>
          <a:prstGeom prst="rect">
            <a:avLst/>
          </a:prstGeom>
        </p:spPr>
      </p:pic>
      <p:pic>
        <p:nvPicPr>
          <p:cNvPr id="11" name="图片 10"/>
          <p:cNvPicPr>
            <a:picLocks noChangeAspect="1"/>
          </p:cNvPicPr>
          <p:nvPr/>
        </p:nvPicPr>
        <p:blipFill>
          <a:blip r:embed="rId4"/>
          <a:stretch>
            <a:fillRect/>
          </a:stretch>
        </p:blipFill>
        <p:spPr>
          <a:xfrm>
            <a:off x="7118280" y="1742037"/>
            <a:ext cx="1952625" cy="3095625"/>
          </a:xfrm>
          <a:prstGeom prst="rect">
            <a:avLst/>
          </a:prstGeom>
        </p:spPr>
      </p:pic>
      <p:pic>
        <p:nvPicPr>
          <p:cNvPr id="13" name="图片 12"/>
          <p:cNvPicPr>
            <a:picLocks noChangeAspect="1"/>
          </p:cNvPicPr>
          <p:nvPr/>
        </p:nvPicPr>
        <p:blipFill>
          <a:blip r:embed="rId5"/>
          <a:stretch>
            <a:fillRect/>
          </a:stretch>
        </p:blipFill>
        <p:spPr>
          <a:xfrm>
            <a:off x="9627134" y="1633120"/>
            <a:ext cx="1971675" cy="32861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Words>
  <Application>WPS 演示</Application>
  <PresentationFormat>宽屏</PresentationFormat>
  <Paragraphs>86</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等线</vt:lpstr>
      <vt:lpstr>微软雅黑</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铂</dc:creator>
  <cp:lastModifiedBy>wangkai</cp:lastModifiedBy>
  <cp:revision>60</cp:revision>
  <dcterms:created xsi:type="dcterms:W3CDTF">2022-01-14T10:07:00Z</dcterms:created>
  <dcterms:modified xsi:type="dcterms:W3CDTF">2022-01-18T10:27:02Z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47481546A3D3431FA887621084333FE9</vt:lpwstr>
  </property>
  <property fmtid="{D5CDD505-2E9C-101B-9397-08002B2CF9AE}" pid="3" name="KSOProductBuildVer">
    <vt:lpwstr>2052-11.1.0.11294</vt:lpwstr>
  </property>
</Properties>
</file>