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7"/>
  </p:notesMasterIdLst>
  <p:handoutMasterIdLst>
    <p:handoutMasterId r:id="rId38"/>
  </p:handoutMasterIdLst>
  <p:sldIdLst>
    <p:sldId id="355" r:id="rId7"/>
    <p:sldId id="369" r:id="rId8"/>
    <p:sldId id="357" r:id="rId9"/>
    <p:sldId id="413" r:id="rId10"/>
    <p:sldId id="419" r:id="rId11"/>
    <p:sldId id="417" r:id="rId12"/>
    <p:sldId id="414" r:id="rId13"/>
    <p:sldId id="370" r:id="rId14"/>
    <p:sldId id="399" r:id="rId15"/>
    <p:sldId id="400" r:id="rId16"/>
    <p:sldId id="422" r:id="rId17"/>
    <p:sldId id="423" r:id="rId18"/>
    <p:sldId id="424" r:id="rId19"/>
    <p:sldId id="425" r:id="rId20"/>
    <p:sldId id="426" r:id="rId21"/>
    <p:sldId id="427" r:id="rId22"/>
    <p:sldId id="428" r:id="rId23"/>
    <p:sldId id="429" r:id="rId24"/>
    <p:sldId id="430" r:id="rId25"/>
    <p:sldId id="431" r:id="rId26"/>
    <p:sldId id="432" r:id="rId27"/>
    <p:sldId id="433" r:id="rId28"/>
    <p:sldId id="434" r:id="rId29"/>
    <p:sldId id="435" r:id="rId30"/>
    <p:sldId id="436" r:id="rId31"/>
    <p:sldId id="411" r:id="rId32"/>
    <p:sldId id="416" r:id="rId33"/>
    <p:sldId id="418" r:id="rId34"/>
    <p:sldId id="421" r:id="rId35"/>
    <p:sldId id="420" r:id="rId36"/>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6924" autoAdjust="0"/>
  </p:normalViewPr>
  <p:slideViewPr>
    <p:cSldViewPr snapToGrid="0">
      <p:cViewPr varScale="1">
        <p:scale>
          <a:sx n="75" d="100"/>
          <a:sy n="75" d="100"/>
        </p:scale>
        <p:origin x="1733" y="43"/>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Flow(mm3/s) vs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'AscAortic-Rest'!$B$1</c:f>
              <c:strCache>
                <c:ptCount val="1"/>
                <c:pt idx="0">
                  <c:v>Flow(mm3/s)</c:v>
                </c:pt>
              </c:strCache>
            </c:strRef>
          </c:tx>
          <c:spPr>
            <a:ln w="28575" cap="rnd">
              <a:solidFill>
                <a:schemeClr val="accent1"/>
              </a:solidFill>
              <a:round/>
            </a:ln>
            <a:effectLst/>
          </c:spPr>
          <c:marker>
            <c:symbol val="none"/>
          </c:marker>
          <c:cat>
            <c:numRef>
              <c:f>'AscAortic-Rest'!$A$2:$A$82</c:f>
              <c:numCache>
                <c:formatCode>General</c:formatCode>
                <c:ptCount val="81"/>
                <c:pt idx="0">
                  <c:v>0</c:v>
                </c:pt>
                <c:pt idx="1">
                  <c:v>1.6E-2</c:v>
                </c:pt>
                <c:pt idx="2">
                  <c:v>3.2000000000000001E-2</c:v>
                </c:pt>
                <c:pt idx="3">
                  <c:v>4.8000000000000001E-2</c:v>
                </c:pt>
                <c:pt idx="4">
                  <c:v>6.4000000000000001E-2</c:v>
                </c:pt>
                <c:pt idx="5">
                  <c:v>0.08</c:v>
                </c:pt>
                <c:pt idx="6">
                  <c:v>9.6000000000000002E-2</c:v>
                </c:pt>
                <c:pt idx="7">
                  <c:v>0.112</c:v>
                </c:pt>
                <c:pt idx="8">
                  <c:v>0.128</c:v>
                </c:pt>
                <c:pt idx="9">
                  <c:v>0.14399999999999999</c:v>
                </c:pt>
                <c:pt idx="10">
                  <c:v>0.16</c:v>
                </c:pt>
                <c:pt idx="11">
                  <c:v>0.17599999999999999</c:v>
                </c:pt>
                <c:pt idx="12">
                  <c:v>0.191</c:v>
                </c:pt>
                <c:pt idx="13">
                  <c:v>0.20699999999999999</c:v>
                </c:pt>
                <c:pt idx="14">
                  <c:v>0.223</c:v>
                </c:pt>
                <c:pt idx="15">
                  <c:v>0.23899999999999999</c:v>
                </c:pt>
                <c:pt idx="16">
                  <c:v>0.255</c:v>
                </c:pt>
                <c:pt idx="17">
                  <c:v>0.27100000000000002</c:v>
                </c:pt>
                <c:pt idx="18">
                  <c:v>0.28699999999999998</c:v>
                </c:pt>
                <c:pt idx="19">
                  <c:v>0.30299999999999999</c:v>
                </c:pt>
                <c:pt idx="20">
                  <c:v>0.31900000000000001</c:v>
                </c:pt>
                <c:pt idx="21">
                  <c:v>0.33500000000000002</c:v>
                </c:pt>
                <c:pt idx="22">
                  <c:v>0.35099999999999998</c:v>
                </c:pt>
                <c:pt idx="23">
                  <c:v>0.36699999999999999</c:v>
                </c:pt>
                <c:pt idx="24">
                  <c:v>0.38300000000000001</c:v>
                </c:pt>
                <c:pt idx="25">
                  <c:v>0.39900000000000002</c:v>
                </c:pt>
                <c:pt idx="26">
                  <c:v>0.41499999999999998</c:v>
                </c:pt>
                <c:pt idx="27">
                  <c:v>0.43099999999999999</c:v>
                </c:pt>
                <c:pt idx="28">
                  <c:v>0.44700000000000001</c:v>
                </c:pt>
                <c:pt idx="29">
                  <c:v>0.46300000000000002</c:v>
                </c:pt>
                <c:pt idx="30">
                  <c:v>0.47899999999999998</c:v>
                </c:pt>
                <c:pt idx="31">
                  <c:v>0.495</c:v>
                </c:pt>
                <c:pt idx="32">
                  <c:v>0.51100000000000001</c:v>
                </c:pt>
                <c:pt idx="33">
                  <c:v>0.52700000000000002</c:v>
                </c:pt>
                <c:pt idx="34">
                  <c:v>0.54300000000000004</c:v>
                </c:pt>
                <c:pt idx="35">
                  <c:v>0.55900000000000005</c:v>
                </c:pt>
                <c:pt idx="36">
                  <c:v>0.57399999999999995</c:v>
                </c:pt>
                <c:pt idx="37">
                  <c:v>0.59</c:v>
                </c:pt>
                <c:pt idx="38">
                  <c:v>0.60599999999999998</c:v>
                </c:pt>
                <c:pt idx="39">
                  <c:v>0.622</c:v>
                </c:pt>
                <c:pt idx="40">
                  <c:v>0.63800000000000001</c:v>
                </c:pt>
                <c:pt idx="41">
                  <c:v>0.65400000000000003</c:v>
                </c:pt>
                <c:pt idx="42">
                  <c:v>0.67</c:v>
                </c:pt>
                <c:pt idx="43">
                  <c:v>0.68600000000000005</c:v>
                </c:pt>
                <c:pt idx="44">
                  <c:v>0.70199999999999996</c:v>
                </c:pt>
                <c:pt idx="45">
                  <c:v>0.71799999999999997</c:v>
                </c:pt>
                <c:pt idx="46">
                  <c:v>0.73399999999999999</c:v>
                </c:pt>
                <c:pt idx="47">
                  <c:v>0.75</c:v>
                </c:pt>
                <c:pt idx="48">
                  <c:v>0.76600000000000001</c:v>
                </c:pt>
                <c:pt idx="49">
                  <c:v>0.78200000000000003</c:v>
                </c:pt>
                <c:pt idx="50">
                  <c:v>0.79800000000000004</c:v>
                </c:pt>
                <c:pt idx="51">
                  <c:v>0.81399999999999995</c:v>
                </c:pt>
                <c:pt idx="52">
                  <c:v>0.83</c:v>
                </c:pt>
                <c:pt idx="53">
                  <c:v>0.84599999999999997</c:v>
                </c:pt>
                <c:pt idx="54">
                  <c:v>0.86199999999999999</c:v>
                </c:pt>
                <c:pt idx="55">
                  <c:v>0.878</c:v>
                </c:pt>
                <c:pt idx="56">
                  <c:v>0.89400000000000002</c:v>
                </c:pt>
                <c:pt idx="57">
                  <c:v>0.91</c:v>
                </c:pt>
                <c:pt idx="58">
                  <c:v>0.92600000000000005</c:v>
                </c:pt>
                <c:pt idx="59">
                  <c:v>0.94099999999999995</c:v>
                </c:pt>
                <c:pt idx="60">
                  <c:v>0.95699999999999996</c:v>
                </c:pt>
                <c:pt idx="61">
                  <c:v>0.97299999999999998</c:v>
                </c:pt>
                <c:pt idx="62">
                  <c:v>0.98899999999999999</c:v>
                </c:pt>
                <c:pt idx="63">
                  <c:v>1.0049999999999999</c:v>
                </c:pt>
                <c:pt idx="64">
                  <c:v>1.0209999999999999</c:v>
                </c:pt>
                <c:pt idx="65">
                  <c:v>1.0369999999999999</c:v>
                </c:pt>
                <c:pt idx="66">
                  <c:v>1.0529999999999999</c:v>
                </c:pt>
                <c:pt idx="67">
                  <c:v>1.069</c:v>
                </c:pt>
                <c:pt idx="68">
                  <c:v>1.085</c:v>
                </c:pt>
                <c:pt idx="69">
                  <c:v>1.101</c:v>
                </c:pt>
                <c:pt idx="70">
                  <c:v>1.117</c:v>
                </c:pt>
                <c:pt idx="71">
                  <c:v>1.133</c:v>
                </c:pt>
                <c:pt idx="72">
                  <c:v>1.149</c:v>
                </c:pt>
                <c:pt idx="73">
                  <c:v>1.165</c:v>
                </c:pt>
                <c:pt idx="74">
                  <c:v>1.181</c:v>
                </c:pt>
                <c:pt idx="75">
                  <c:v>1.1970000000000001</c:v>
                </c:pt>
                <c:pt idx="76">
                  <c:v>1.2130000000000001</c:v>
                </c:pt>
                <c:pt idx="77">
                  <c:v>1.2290000000000001</c:v>
                </c:pt>
                <c:pt idx="78">
                  <c:v>1.2450000000000001</c:v>
                </c:pt>
                <c:pt idx="79">
                  <c:v>1.2609999999999999</c:v>
                </c:pt>
                <c:pt idx="80">
                  <c:v>1.2769999999999999</c:v>
                </c:pt>
              </c:numCache>
            </c:numRef>
          </c:cat>
          <c:val>
            <c:numRef>
              <c:f>'AscAortic-Rest'!$B$2:$B$82</c:f>
              <c:numCache>
                <c:formatCode>General</c:formatCode>
                <c:ptCount val="81"/>
                <c:pt idx="0">
                  <c:v>-5581.2</c:v>
                </c:pt>
                <c:pt idx="1">
                  <c:v>-15625.9</c:v>
                </c:pt>
                <c:pt idx="2">
                  <c:v>-19315.099999999999</c:v>
                </c:pt>
                <c:pt idx="3">
                  <c:v>-7958.2</c:v>
                </c:pt>
                <c:pt idx="4">
                  <c:v>23178.5</c:v>
                </c:pt>
                <c:pt idx="5">
                  <c:v>72378.5</c:v>
                </c:pt>
                <c:pt idx="6">
                  <c:v>132576.29999999999</c:v>
                </c:pt>
                <c:pt idx="7">
                  <c:v>194499.6</c:v>
                </c:pt>
                <c:pt idx="8">
                  <c:v>249575.4</c:v>
                </c:pt>
                <c:pt idx="9">
                  <c:v>291664.8</c:v>
                </c:pt>
                <c:pt idx="10">
                  <c:v>318014.8</c:v>
                </c:pt>
                <c:pt idx="11">
                  <c:v>329632.7</c:v>
                </c:pt>
                <c:pt idx="12">
                  <c:v>330431.8</c:v>
                </c:pt>
                <c:pt idx="13">
                  <c:v>324789.7</c:v>
                </c:pt>
                <c:pt idx="14">
                  <c:v>314850.59999999998</c:v>
                </c:pt>
                <c:pt idx="15">
                  <c:v>299943</c:v>
                </c:pt>
                <c:pt idx="16">
                  <c:v>278998.8</c:v>
                </c:pt>
                <c:pt idx="17">
                  <c:v>253742.6</c:v>
                </c:pt>
                <c:pt idx="18">
                  <c:v>228999.2</c:v>
                </c:pt>
                <c:pt idx="19">
                  <c:v>208899.20000000001</c:v>
                </c:pt>
                <c:pt idx="20">
                  <c:v>192195.8</c:v>
                </c:pt>
                <c:pt idx="21">
                  <c:v>171768.4</c:v>
                </c:pt>
                <c:pt idx="22">
                  <c:v>140098.20000000001</c:v>
                </c:pt>
                <c:pt idx="23">
                  <c:v>96664.8</c:v>
                </c:pt>
                <c:pt idx="24">
                  <c:v>50546.400000000001</c:v>
                </c:pt>
                <c:pt idx="25">
                  <c:v>15167.3</c:v>
                </c:pt>
                <c:pt idx="26">
                  <c:v>-881.1</c:v>
                </c:pt>
                <c:pt idx="27">
                  <c:v>714.8</c:v>
                </c:pt>
                <c:pt idx="28">
                  <c:v>10665.9</c:v>
                </c:pt>
                <c:pt idx="29">
                  <c:v>19972.2</c:v>
                </c:pt>
                <c:pt idx="30">
                  <c:v>25757.5</c:v>
                </c:pt>
                <c:pt idx="31">
                  <c:v>30378</c:v>
                </c:pt>
                <c:pt idx="32">
                  <c:v>35912.6</c:v>
                </c:pt>
                <c:pt idx="33">
                  <c:v>40310.5</c:v>
                </c:pt>
                <c:pt idx="34">
                  <c:v>39111.1</c:v>
                </c:pt>
                <c:pt idx="35">
                  <c:v>30524.9</c:v>
                </c:pt>
                <c:pt idx="36">
                  <c:v>18181.5</c:v>
                </c:pt>
                <c:pt idx="37">
                  <c:v>8450.7000000000007</c:v>
                </c:pt>
                <c:pt idx="38">
                  <c:v>4974.3</c:v>
                </c:pt>
                <c:pt idx="39">
                  <c:v>5895.8</c:v>
                </c:pt>
                <c:pt idx="40">
                  <c:v>6392.1</c:v>
                </c:pt>
                <c:pt idx="41">
                  <c:v>3688.1</c:v>
                </c:pt>
                <c:pt idx="42">
                  <c:v>-568.6</c:v>
                </c:pt>
                <c:pt idx="43">
                  <c:v>-2672.7</c:v>
                </c:pt>
                <c:pt idx="44">
                  <c:v>-1093.5</c:v>
                </c:pt>
                <c:pt idx="45">
                  <c:v>1989.8</c:v>
                </c:pt>
                <c:pt idx="46">
                  <c:v>3268.9</c:v>
                </c:pt>
                <c:pt idx="47">
                  <c:v>1984.6</c:v>
                </c:pt>
                <c:pt idx="48">
                  <c:v>677.2</c:v>
                </c:pt>
                <c:pt idx="49">
                  <c:v>2279.8000000000002</c:v>
                </c:pt>
                <c:pt idx="50">
                  <c:v>6757.6</c:v>
                </c:pt>
                <c:pt idx="51">
                  <c:v>10885.5</c:v>
                </c:pt>
                <c:pt idx="52">
                  <c:v>11350.9</c:v>
                </c:pt>
                <c:pt idx="53">
                  <c:v>7919.9</c:v>
                </c:pt>
                <c:pt idx="54">
                  <c:v>3500.6</c:v>
                </c:pt>
                <c:pt idx="55">
                  <c:v>1276.4000000000001</c:v>
                </c:pt>
                <c:pt idx="56">
                  <c:v>1985.9</c:v>
                </c:pt>
                <c:pt idx="57">
                  <c:v>3928.9</c:v>
                </c:pt>
                <c:pt idx="58">
                  <c:v>5209.8</c:v>
                </c:pt>
                <c:pt idx="59">
                  <c:v>5531.2</c:v>
                </c:pt>
                <c:pt idx="60">
                  <c:v>5776</c:v>
                </c:pt>
                <c:pt idx="61">
                  <c:v>6314.1</c:v>
                </c:pt>
                <c:pt idx="62">
                  <c:v>6316</c:v>
                </c:pt>
                <c:pt idx="63">
                  <c:v>4921.8999999999996</c:v>
                </c:pt>
                <c:pt idx="64">
                  <c:v>2738.2</c:v>
                </c:pt>
                <c:pt idx="65">
                  <c:v>1654.8</c:v>
                </c:pt>
                <c:pt idx="66">
                  <c:v>2949.3</c:v>
                </c:pt>
                <c:pt idx="67">
                  <c:v>5768.5</c:v>
                </c:pt>
                <c:pt idx="68">
                  <c:v>7822.8</c:v>
                </c:pt>
                <c:pt idx="69">
                  <c:v>7698</c:v>
                </c:pt>
                <c:pt idx="70">
                  <c:v>6309.4</c:v>
                </c:pt>
                <c:pt idx="71">
                  <c:v>5873</c:v>
                </c:pt>
                <c:pt idx="72">
                  <c:v>7484</c:v>
                </c:pt>
                <c:pt idx="73">
                  <c:v>9953</c:v>
                </c:pt>
                <c:pt idx="74">
                  <c:v>11170.1</c:v>
                </c:pt>
                <c:pt idx="75">
                  <c:v>10425.4</c:v>
                </c:pt>
                <c:pt idx="76">
                  <c:v>8988.9</c:v>
                </c:pt>
                <c:pt idx="77">
                  <c:v>8182.7</c:v>
                </c:pt>
                <c:pt idx="78">
                  <c:v>7128.9</c:v>
                </c:pt>
                <c:pt idx="79">
                  <c:v>3039.3</c:v>
                </c:pt>
                <c:pt idx="80">
                  <c:v>-5581.2</c:v>
                </c:pt>
              </c:numCache>
            </c:numRef>
          </c:val>
          <c:smooth val="0"/>
          <c:extLst>
            <c:ext xmlns:c16="http://schemas.microsoft.com/office/drawing/2014/chart" uri="{C3380CC4-5D6E-409C-BE32-E72D297353CC}">
              <c16:uniqueId val="{00000000-2D5D-4617-9B48-E41641524C07}"/>
            </c:ext>
          </c:extLst>
        </c:ser>
        <c:dLbls>
          <c:showLegendKey val="0"/>
          <c:showVal val="0"/>
          <c:showCatName val="0"/>
          <c:showSerName val="0"/>
          <c:showPercent val="0"/>
          <c:showBubbleSize val="0"/>
        </c:dLbls>
        <c:smooth val="0"/>
        <c:axId val="512645688"/>
        <c:axId val="512645032"/>
      </c:lineChart>
      <c:catAx>
        <c:axId val="512645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645032"/>
        <c:crosses val="autoZero"/>
        <c:auto val="1"/>
        <c:lblAlgn val="ctr"/>
        <c:lblOffset val="100"/>
        <c:noMultiLvlLbl val="0"/>
      </c:catAx>
      <c:valAx>
        <c:axId val="512645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Flow(mm</a:t>
                </a:r>
                <a:r>
                  <a:rPr lang="en-IN" baseline="30000"/>
                  <a:t>3</a:t>
                </a:r>
                <a:r>
                  <a:rPr lang="en-IN"/>
                  <a: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645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1797601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 generate the mesh the several files (</a:t>
            </a:r>
            <a:r>
              <a:rPr lang="en-US" dirty="0" err="1"/>
              <a:t>blockMeshDict</a:t>
            </a:r>
            <a:r>
              <a:rPr lang="en-US" dirty="0"/>
              <a:t>, </a:t>
            </a:r>
            <a:r>
              <a:rPr lang="en-US" dirty="0" err="1"/>
              <a:t>snappyHexMeshDict</a:t>
            </a:r>
            <a:r>
              <a:rPr lang="en-US" dirty="0"/>
              <a:t> and </a:t>
            </a:r>
            <a:r>
              <a:rPr lang="en-US" dirty="0" err="1"/>
              <a:t>meshQualityDict</a:t>
            </a:r>
            <a:r>
              <a:rPr lang="en-US" dirty="0"/>
              <a:t>) must be modified setting up appropriate values. </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1176332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Geometry feature extraction</a:t>
            </a:r>
            <a:r>
              <a:rPr lang="en-US" baseline="0" dirty="0"/>
              <a:t> </a:t>
            </a:r>
            <a:r>
              <a:rPr lang="en-US" dirty="0"/>
              <a:t>from </a:t>
            </a:r>
            <a:r>
              <a:rPr lang="en-US" dirty="0" err="1"/>
              <a:t>stl</a:t>
            </a:r>
            <a:r>
              <a:rPr lang="en-US" dirty="0"/>
              <a:t>-files was done before mesh generation by means of </a:t>
            </a:r>
            <a:r>
              <a:rPr lang="en-US" dirty="0" err="1"/>
              <a:t>surfaceFeatureExtract</a:t>
            </a:r>
            <a:r>
              <a:rPr lang="en-US" dirty="0"/>
              <a:t>.</a:t>
            </a:r>
          </a:p>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991094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Geometry feature extraction</a:t>
            </a:r>
            <a:r>
              <a:rPr lang="en-US" baseline="0" dirty="0"/>
              <a:t> </a:t>
            </a:r>
            <a:r>
              <a:rPr lang="en-US" dirty="0"/>
              <a:t>from </a:t>
            </a:r>
            <a:r>
              <a:rPr lang="en-US" dirty="0" err="1"/>
              <a:t>stl</a:t>
            </a:r>
            <a:r>
              <a:rPr lang="en-US" dirty="0"/>
              <a:t>-files was done before mesh generation by means of </a:t>
            </a:r>
            <a:r>
              <a:rPr lang="en-US" dirty="0" err="1"/>
              <a:t>surfaceFeatureExtract</a:t>
            </a:r>
            <a:r>
              <a:rPr lang="en-US" dirty="0"/>
              <a:t>.</a:t>
            </a:r>
          </a:p>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4205313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a:t>Based on the files generated by </a:t>
            </a:r>
            <a:r>
              <a:rPr lang="en-US" dirty="0" err="1"/>
              <a:t>OpenFoam</a:t>
            </a:r>
            <a:r>
              <a:rPr lang="en-US" dirty="0"/>
              <a:t> tools a script was written to convert a finite volume mesh to LBM one. In total, script processes 5 text files, namely: boundary, faces, </a:t>
            </a:r>
            <a:r>
              <a:rPr lang="en-US" dirty="0" err="1"/>
              <a:t>neighbours</a:t>
            </a:r>
            <a:r>
              <a:rPr lang="en-US" dirty="0"/>
              <a:t>, owners and points.</a:t>
            </a:r>
            <a:r>
              <a:rPr lang="en-US" baseline="0" dirty="0"/>
              <a:t> </a:t>
            </a: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87951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a:t>Firstly, the script generates LBM mesh according to the specific scheme D3Q26 (the central index is missed) and only then D3Q26 scheme is converted to the D3Q19 one. Prior filtering with respect to repeats of the </a:t>
            </a:r>
            <a:r>
              <a:rPr lang="en-US" dirty="0" err="1"/>
              <a:t>neighbour</a:t>
            </a:r>
            <a:r>
              <a:rPr lang="en-US" dirty="0"/>
              <a:t> elements and 3D sorting are done because </a:t>
            </a:r>
            <a:r>
              <a:rPr lang="en-US" dirty="0" err="1"/>
              <a:t>OpenFoam</a:t>
            </a:r>
            <a:r>
              <a:rPr lang="en-US" dirty="0"/>
              <a:t> generates unstructured finite volume grid. </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227679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a:t>the script checks the correctness of the built LBM mesh. Additionally, it is guaranteed that the script generates a LBM mesh without any forbidden combinations. </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984470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dirty="0"/>
              <a:t>At the end, the script writes 3 different text files that with information of lattice coordinates, </a:t>
            </a:r>
            <a:r>
              <a:rPr lang="en-US" dirty="0" err="1"/>
              <a:t>neighbours</a:t>
            </a:r>
            <a:r>
              <a:rPr lang="en-US" dirty="0"/>
              <a:t> and boundary names</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4064885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indent="0">
              <a:buNone/>
            </a:pPr>
            <a:r>
              <a:rPr lang="en-GB" dirty="0"/>
              <a:t>The</a:t>
            </a:r>
            <a:r>
              <a:rPr lang="en-GB" baseline="0" dirty="0"/>
              <a:t> code is modified to adapt to our application.</a:t>
            </a:r>
          </a:p>
          <a:p>
            <a:pPr marL="0" indent="0">
              <a:buNone/>
            </a:pPr>
            <a:endParaRPr lang="en-GB" baseline="0" dirty="0"/>
          </a:p>
          <a:p>
            <a:pPr marL="0" indent="0">
              <a:buFont typeface="+mj-lt"/>
              <a:buNone/>
            </a:pPr>
            <a:r>
              <a:rPr lang="en-US" dirty="0"/>
              <a:t>The </a:t>
            </a:r>
            <a:r>
              <a:rPr lang="en-US" dirty="0" err="1"/>
              <a:t>initLB</a:t>
            </a:r>
            <a:r>
              <a:rPr lang="en-US" dirty="0"/>
              <a:t> function was changed since it’s getting information from the text files. One of the flexibilities which we included in our code is that our code can take multiple combinations of boundary conditions. This makes our code highly flexible to various kinds of boundary condition variation. The function generates both a vector of “</a:t>
            </a:r>
            <a:r>
              <a:rPr lang="en-US" dirty="0" err="1"/>
              <a:t>BoundaryConditions</a:t>
            </a:r>
            <a:r>
              <a:rPr lang="en-US" dirty="0"/>
              <a:t>” objects (</a:t>
            </a:r>
            <a:r>
              <a:rPr lang="en-US" dirty="0" err="1"/>
              <a:t>DataStructure.h</a:t>
            </a:r>
            <a:r>
              <a:rPr lang="en-US" dirty="0"/>
              <a:t>: line 207 - 221), flag flied and fluid domain vector during the file processing. It’s worth mentioning that the flag filed is filled by IDs that was assigned individually to each “</a:t>
            </a:r>
            <a:r>
              <a:rPr lang="en-US" dirty="0" err="1"/>
              <a:t>BoundaryConditions</a:t>
            </a:r>
            <a:r>
              <a:rPr lang="en-US" dirty="0"/>
              <a:t>” object in the current implementation. That decision allows us to assign unique inflow boundary conditions to different boundaries</a:t>
            </a:r>
          </a:p>
          <a:p>
            <a:pPr marL="228600" indent="-228600">
              <a:buFont typeface="+mj-lt"/>
              <a:buAutoNum type="arabicPeriod"/>
            </a:pP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342909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indent="0">
              <a:buNone/>
            </a:pPr>
            <a:r>
              <a:rPr lang="en-GB" dirty="0"/>
              <a:t>The</a:t>
            </a:r>
            <a:r>
              <a:rPr lang="en-GB" baseline="0" dirty="0"/>
              <a:t> code is modified to adapt to our application.</a:t>
            </a:r>
          </a:p>
          <a:p>
            <a:pPr marL="0" indent="0">
              <a:buNone/>
            </a:pPr>
            <a:endParaRPr lang="en-GB" baseline="0" dirty="0"/>
          </a:p>
          <a:p>
            <a:pPr marL="0" indent="0">
              <a:buFont typeface="+mj-lt"/>
              <a:buNone/>
            </a:pPr>
            <a:r>
              <a:rPr lang="en-US" dirty="0"/>
              <a:t>The </a:t>
            </a:r>
            <a:r>
              <a:rPr lang="en-US" dirty="0" err="1"/>
              <a:t>initLB</a:t>
            </a:r>
            <a:r>
              <a:rPr lang="en-US" dirty="0"/>
              <a:t> function was changed since it’s getting information from the text files. One of the flexibilities which we included in our code is that our code can take multiple combinations of boundary conditions. This makes our code highly flexible to various kinds of boundary condition variation. The function generates both a vector of “</a:t>
            </a:r>
            <a:r>
              <a:rPr lang="en-US" dirty="0" err="1"/>
              <a:t>BoundaryConditions</a:t>
            </a:r>
            <a:r>
              <a:rPr lang="en-US" dirty="0"/>
              <a:t>” objects (</a:t>
            </a:r>
            <a:r>
              <a:rPr lang="en-US" dirty="0" err="1"/>
              <a:t>DataStructure.h</a:t>
            </a:r>
            <a:r>
              <a:rPr lang="en-US" dirty="0"/>
              <a:t>: line 207 - 221), flag flied and fluid domain vector during the file processing. It’s worth mentioning that the flag filed is filled by IDs that was assigned individually to each “</a:t>
            </a:r>
            <a:r>
              <a:rPr lang="en-US" dirty="0" err="1"/>
              <a:t>BoundaryConditions</a:t>
            </a:r>
            <a:r>
              <a:rPr lang="en-US" dirty="0"/>
              <a:t>” object in the current implementation. That decision allows us to assign unique inflow boundary conditions to different boundaries</a:t>
            </a:r>
          </a:p>
          <a:p>
            <a:pPr marL="0" indent="0">
              <a:buFont typeface="+mj-lt"/>
              <a:buNone/>
            </a:pPr>
            <a:endParaRPr lang="en-US" dirty="0"/>
          </a:p>
          <a:p>
            <a:pPr marL="228600" indent="-228600">
              <a:buFont typeface="+mj-lt"/>
              <a:buAutoNum type="arabicPeriod"/>
            </a:pP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1128606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indent="0">
              <a:buFont typeface="+mj-lt"/>
              <a:buNone/>
            </a:pPr>
            <a:r>
              <a:rPr lang="en-US" dirty="0"/>
              <a:t>The </a:t>
            </a:r>
            <a:r>
              <a:rPr lang="en-US" dirty="0" err="1"/>
              <a:t>writeVtkOutput</a:t>
            </a:r>
            <a:r>
              <a:rPr lang="en-US" dirty="0"/>
              <a:t> function was modified since it was necessary to depict unstructured lattice mesh. During the function call only fluid elements will be written to a corresponding </a:t>
            </a:r>
            <a:r>
              <a:rPr lang="en-US" dirty="0" err="1"/>
              <a:t>vtk</a:t>
            </a:r>
            <a:r>
              <a:rPr lang="en-US" dirty="0"/>
              <a:t> file. It’s very important to point out that a fluid cell can be written to the text file if and only if all </a:t>
            </a:r>
            <a:r>
              <a:rPr lang="en-US" dirty="0" err="1"/>
              <a:t>neighbour</a:t>
            </a:r>
            <a:r>
              <a:rPr lang="en-US" dirty="0"/>
              <a:t> elements in the positive octant is fluid cells. Otherwise a cube element (#11 according the VTK documentation) cannot be constructed properly and eventually it leads to an execution error during “</a:t>
            </a:r>
            <a:r>
              <a:rPr lang="en-US" dirty="0" err="1"/>
              <a:t>Paraview</a:t>
            </a:r>
            <a:r>
              <a:rPr lang="en-US" dirty="0"/>
              <a:t>” launching. To avoid the execution error, a new field, namely: </a:t>
            </a:r>
            <a:r>
              <a:rPr lang="en-US" dirty="0" err="1"/>
              <a:t>VtkID</a:t>
            </a:r>
            <a:r>
              <a:rPr lang="en-US" dirty="0"/>
              <a:t> (main.cpp line: 114) is introduced that must be filled during the boundary scanning routine. To speed up the processes of writing </a:t>
            </a:r>
            <a:r>
              <a:rPr lang="en-US" dirty="0" err="1"/>
              <a:t>vtk</a:t>
            </a:r>
            <a:r>
              <a:rPr lang="en-US" dirty="0"/>
              <a:t> files a new container is introduced that keeps the fluid elements that must be depicted. Significant main memory overheads are avoided since the container contains only pointers to the fluid objects.</a:t>
            </a: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25488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461544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indent="0">
              <a:buNone/>
            </a:pPr>
            <a:r>
              <a:rPr lang="en-GB" dirty="0"/>
              <a:t>The</a:t>
            </a:r>
            <a:r>
              <a:rPr lang="en-GB" baseline="0" dirty="0"/>
              <a:t> code is modified to adapt to our application.</a:t>
            </a:r>
          </a:p>
          <a:p>
            <a:pPr marL="0" indent="0">
              <a:buNone/>
            </a:pPr>
            <a:endParaRPr lang="en-GB" baseline="0" dirty="0"/>
          </a:p>
          <a:p>
            <a:pPr marL="0" indent="0">
              <a:buFont typeface="+mj-lt"/>
              <a:buNone/>
            </a:pPr>
            <a:r>
              <a:rPr lang="en-US" dirty="0"/>
              <a:t>The </a:t>
            </a:r>
            <a:r>
              <a:rPr lang="en-US" dirty="0" err="1"/>
              <a:t>initLB</a:t>
            </a:r>
            <a:r>
              <a:rPr lang="en-US" dirty="0"/>
              <a:t> function was changed since it’s getting information from the text files. One of the flexibilities which we included in our code is that our code can take multiple combinations of boundary conditions. This makes our code highly flexible to various kinds of boundary condition variation. The function generates both a vector of “</a:t>
            </a:r>
            <a:r>
              <a:rPr lang="en-US" dirty="0" err="1"/>
              <a:t>BoundaryConditions</a:t>
            </a:r>
            <a:r>
              <a:rPr lang="en-US" dirty="0"/>
              <a:t>” objects (</a:t>
            </a:r>
            <a:r>
              <a:rPr lang="en-US" dirty="0" err="1"/>
              <a:t>DataStructure.h</a:t>
            </a:r>
            <a:r>
              <a:rPr lang="en-US" dirty="0"/>
              <a:t>: line 207 - 221), flag flied and fluid domain vector during the file processing. It’s worth mentioning that the flag filed is filled by IDs that was assigned individually to each “</a:t>
            </a:r>
            <a:r>
              <a:rPr lang="en-US" dirty="0" err="1"/>
              <a:t>BoundaryConditions</a:t>
            </a:r>
            <a:r>
              <a:rPr lang="en-US" dirty="0"/>
              <a:t>” object in the current implementation. That decision allows us to assign unique inflow boundary conditions to different boundaries</a:t>
            </a:r>
          </a:p>
          <a:p>
            <a:pPr marL="228600" indent="-228600">
              <a:buFont typeface="+mj-lt"/>
              <a:buAutoNum type="arabicPeriod"/>
            </a:pP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1944571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228600" indent="-228600">
              <a:buFont typeface="+mj-lt"/>
              <a:buAutoNum type="arabicPeriod"/>
            </a:pP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399255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complicated 3D</a:t>
            </a:r>
          </a:p>
          <a:p>
            <a:r>
              <a:rPr lang="en-GB" dirty="0"/>
              <a:t>Also compare the number of elements when we use a box vs Unstructured Grid with same mesh size</a:t>
            </a:r>
          </a:p>
          <a:p>
            <a:r>
              <a:rPr lang="en-GB" dirty="0"/>
              <a:t>We</a:t>
            </a:r>
            <a:r>
              <a:rPr lang="en-GB" baseline="0" dirty="0"/>
              <a:t> don’t waste memory and CPU time by using Unstructured grids</a:t>
            </a:r>
            <a:endParaRPr lang="de-DE" dirty="0"/>
          </a:p>
          <a:p>
            <a:endParaRPr lang="en-IN"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51732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Talk about complicated 3D</a:t>
            </a:r>
          </a:p>
          <a:p>
            <a:r>
              <a:rPr lang="en-GB" dirty="0"/>
              <a:t>We</a:t>
            </a:r>
            <a:r>
              <a:rPr lang="en-GB" baseline="0" dirty="0"/>
              <a:t> don’t waste memory and CPU time by using Unstructured grids</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81523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Talk about complicated 3D</a:t>
            </a:r>
          </a:p>
          <a:p>
            <a:r>
              <a:rPr lang="en-GB" dirty="0"/>
              <a:t>We</a:t>
            </a:r>
            <a:r>
              <a:rPr lang="en-GB" baseline="0" dirty="0"/>
              <a:t> don’t waste memory and CPU time by using Unstructured grids</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207759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87134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236359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72835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57821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abcd.avi"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efgh.avi"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
        <p:nvSpPr>
          <p:cNvPr id="3" name="Inhaltsplatzhalter 2"/>
          <p:cNvSpPr>
            <a:spLocks noGrp="1"/>
          </p:cNvSpPr>
          <p:nvPr>
            <p:ph idx="10"/>
          </p:nvPr>
        </p:nvSpPr>
        <p:spPr>
          <a:xfrm>
            <a:off x="319090" y="4751709"/>
            <a:ext cx="8508999" cy="1955505"/>
          </a:xfrm>
        </p:spPr>
        <p:txBody>
          <a:bodyPr/>
          <a:lstStyle/>
          <a:p>
            <a:r>
              <a:rPr lang="de-DE" sz="2000" b="1" u="sng" dirty="0"/>
              <a:t>Group 02</a:t>
            </a:r>
          </a:p>
          <a:p>
            <a:r>
              <a:rPr lang="en-GB" sz="1400" dirty="0" err="1"/>
              <a:t>Kislaya</a:t>
            </a:r>
            <a:r>
              <a:rPr lang="en-GB" sz="1400" dirty="0"/>
              <a:t> Ravi</a:t>
            </a:r>
          </a:p>
          <a:p>
            <a:r>
              <a:rPr lang="en-GB" sz="1400" dirty="0" err="1"/>
              <a:t>Ravil</a:t>
            </a:r>
            <a:r>
              <a:rPr lang="en-GB" sz="1400" dirty="0"/>
              <a:t> </a:t>
            </a:r>
            <a:r>
              <a:rPr lang="en-IN" sz="1400" dirty="0"/>
              <a:t> </a:t>
            </a:r>
            <a:r>
              <a:rPr lang="en-IN" sz="1400" dirty="0" err="1"/>
              <a:t>Dorozhinskii</a:t>
            </a:r>
            <a:endParaRPr lang="en-GB" sz="1400" dirty="0"/>
          </a:p>
          <a:p>
            <a:r>
              <a:rPr lang="en-GB" sz="1400" dirty="0"/>
              <a:t>Raghavendra Kamath</a:t>
            </a:r>
            <a:endParaRPr lang="de-DE" sz="1400" dirty="0"/>
          </a:p>
          <a:p>
            <a:endParaRPr lang="de-DE" b="1" dirty="0"/>
          </a:p>
        </p:txBody>
      </p:sp>
      <p:sp>
        <p:nvSpPr>
          <p:cNvPr id="7" name="Titel 6"/>
          <p:cNvSpPr>
            <a:spLocks noGrp="1"/>
          </p:cNvSpPr>
          <p:nvPr>
            <p:ph type="title"/>
          </p:nvPr>
        </p:nvSpPr>
        <p:spPr>
          <a:xfrm>
            <a:off x="319090" y="994334"/>
            <a:ext cx="8508999" cy="820738"/>
          </a:xfrm>
        </p:spPr>
        <p:txBody>
          <a:bodyPr/>
          <a:lstStyle/>
          <a:p>
            <a:r>
              <a:rPr lang="en-GB" dirty="0"/>
              <a:t>Computational Fluid Dynamics Lab </a:t>
            </a:r>
            <a:br>
              <a:rPr lang="en-GB" dirty="0"/>
            </a:br>
            <a:r>
              <a:rPr lang="en-GB" dirty="0"/>
              <a:t>Project – Intermediate Presentation</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1" y="1762188"/>
            <a:ext cx="8507917" cy="4699572"/>
          </a:xfrm>
        </p:spPr>
        <p:txBody>
          <a:bodyPr/>
          <a:lstStyle/>
          <a:p>
            <a:pPr marL="285750" indent="-285750">
              <a:buFont typeface="Arial" panose="020B0604020202020204" pitchFamily="34" charset="0"/>
              <a:buChar char="•"/>
            </a:pPr>
            <a:r>
              <a:rPr lang="en-GB" dirty="0"/>
              <a:t>Import the .STL file to </a:t>
            </a:r>
            <a:r>
              <a:rPr lang="en-GB" dirty="0" err="1"/>
              <a:t>Hypermesh</a:t>
            </a:r>
            <a:r>
              <a:rPr lang="en-GB" dirty="0"/>
              <a:t> to clean-up the </a:t>
            </a:r>
            <a:r>
              <a:rPr lang="en-GB" dirty="0" err="1"/>
              <a:t>stl</a:t>
            </a:r>
            <a:r>
              <a:rPr lang="en-GB" dirty="0"/>
              <a:t> file and get rid of all the irregularities.</a:t>
            </a:r>
          </a:p>
          <a:p>
            <a:pPr marL="285750" indent="-285750">
              <a:buFont typeface="Arial" panose="020B0604020202020204" pitchFamily="34" charset="0"/>
              <a:buChar char="•"/>
            </a:pPr>
            <a:r>
              <a:rPr lang="en-GB" dirty="0"/>
              <a:t>The inlets and outlets are modified to accommodate for CFD simulation.</a:t>
            </a:r>
          </a:p>
          <a:p>
            <a:pPr marL="285750" indent="-285750">
              <a:buFont typeface="Arial" panose="020B0604020202020204" pitchFamily="34" charset="0"/>
              <a:buChar char="•"/>
            </a:pPr>
            <a:r>
              <a:rPr lang="en-GB" dirty="0">
                <a:solidFill>
                  <a:schemeClr val="bg2"/>
                </a:solidFill>
              </a:rPr>
              <a:t>The inlet, outlets and walls of the artery are tagged in the .STL file for better handling while defining the boundary conditions.</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3" name="Titel 2"/>
          <p:cNvSpPr>
            <a:spLocks noGrp="1"/>
          </p:cNvSpPr>
          <p:nvPr>
            <p:ph type="title"/>
          </p:nvPr>
        </p:nvSpPr>
        <p:spPr>
          <a:prstGeom prst="rect">
            <a:avLst/>
          </a:prstGeom>
        </p:spPr>
        <p:txBody>
          <a:bodyPr/>
          <a:lstStyle/>
          <a:p>
            <a:r>
              <a:rPr sz="3000" dirty="0"/>
              <a:t>Preprocessing of </a:t>
            </a:r>
            <a:r>
              <a:rPr lang="en-IN" dirty="0"/>
              <a:t>G</a:t>
            </a:r>
            <a:r>
              <a:rPr sz="3000" dirty="0"/>
              <a:t>eometry</a:t>
            </a:r>
            <a:endParaRPr lang="de-DE" sz="3000" dirty="0"/>
          </a:p>
        </p:txBody>
      </p:sp>
      <p:pic>
        <p:nvPicPr>
          <p:cNvPr id="5" name="Grafik 4">
            <a:extLst>
              <a:ext uri="{FF2B5EF4-FFF2-40B4-BE49-F238E27FC236}">
                <a16:creationId xmlns:a16="http://schemas.microsoft.com/office/drawing/2014/main" id="{4465620F-33C1-422B-9F02-CAB12E4D699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9090" y="3650593"/>
            <a:ext cx="2958294" cy="1726949"/>
          </a:xfrm>
          <a:prstGeom prst="rect">
            <a:avLst/>
          </a:prstGeom>
        </p:spPr>
      </p:pic>
      <p:pic>
        <p:nvPicPr>
          <p:cNvPr id="6" name="Grafik 5">
            <a:extLst>
              <a:ext uri="{FF2B5EF4-FFF2-40B4-BE49-F238E27FC236}">
                <a16:creationId xmlns:a16="http://schemas.microsoft.com/office/drawing/2014/main" id="{5B35F0E7-8C6C-4E58-A2FC-5F0A43E7F80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715321" y="3352456"/>
            <a:ext cx="2673749" cy="1908974"/>
          </a:xfrm>
          <a:prstGeom prst="rect">
            <a:avLst/>
          </a:prstGeom>
        </p:spPr>
      </p:pic>
    </p:spTree>
    <p:extLst>
      <p:ext uri="{BB962C8B-B14F-4D97-AF65-F5344CB8AC3E}">
        <p14:creationId xmlns:p14="http://schemas.microsoft.com/office/powerpoint/2010/main" val="275446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Import the .STL file to </a:t>
            </a:r>
            <a:r>
              <a:rPr lang="en-GB" dirty="0" err="1"/>
              <a:t>Hypermesh</a:t>
            </a:r>
            <a:r>
              <a:rPr lang="en-GB" dirty="0"/>
              <a:t> to </a:t>
            </a:r>
            <a:r>
              <a:rPr lang="en-GB" dirty="0" err="1"/>
              <a:t>cleanup</a:t>
            </a:r>
            <a:r>
              <a:rPr lang="en-GB" dirty="0"/>
              <a:t> the </a:t>
            </a:r>
            <a:r>
              <a:rPr lang="en-GB" dirty="0" err="1"/>
              <a:t>stl</a:t>
            </a:r>
            <a:r>
              <a:rPr lang="en-GB" dirty="0"/>
              <a:t> file and get rid of all the irregularities.</a:t>
            </a:r>
          </a:p>
          <a:p>
            <a:pPr marL="285750" indent="-285750">
              <a:buFont typeface="Arial" panose="020B0604020202020204" pitchFamily="34" charset="0"/>
              <a:buChar char="•"/>
            </a:pPr>
            <a:r>
              <a:rPr lang="en-GB" dirty="0"/>
              <a:t>The inlets and outlets are modified to accommodate for CFD simulation.</a:t>
            </a:r>
          </a:p>
          <a:p>
            <a:pPr marL="285750" indent="-285750">
              <a:buFont typeface="Arial" panose="020B0604020202020204" pitchFamily="34" charset="0"/>
              <a:buChar char="•"/>
            </a:pPr>
            <a:r>
              <a:rPr lang="en-GB" dirty="0"/>
              <a:t>The inlet, outlets and walls of the artery are tagged in the .STL file for better handling while defining the boundary conditions.</a:t>
            </a:r>
          </a:p>
          <a:p>
            <a:pPr marL="285750" indent="-285750">
              <a:buFont typeface="Arial" panose="020B0604020202020204" pitchFamily="34" charset="0"/>
              <a:buChar char="•"/>
            </a:pPr>
            <a:r>
              <a:rPr lang="en-GB" dirty="0"/>
              <a:t>The unit vectors normal to the inlet and outlets are recorded.</a:t>
            </a:r>
          </a:p>
          <a:p>
            <a:pPr marL="285750" indent="-285750">
              <a:buFont typeface="Arial" panose="020B0604020202020204" pitchFamily="34" charset="0"/>
              <a:buChar char="•"/>
            </a:pPr>
            <a:r>
              <a:rPr lang="en-GB" dirty="0">
                <a:solidFill>
                  <a:schemeClr val="bg2"/>
                </a:solidFill>
              </a:rPr>
              <a:t>The bounding box of the whole domain is defined and all the essential co-ordinates are recorded which will be used in the next step.</a:t>
            </a:r>
            <a:endParaRPr dirty="0">
              <a:solidFill>
                <a:schemeClr val="bg2"/>
              </a:solidFill>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3" name="Titel 2"/>
          <p:cNvSpPr>
            <a:spLocks noGrp="1"/>
          </p:cNvSpPr>
          <p:nvPr>
            <p:ph type="title"/>
          </p:nvPr>
        </p:nvSpPr>
        <p:spPr>
          <a:prstGeom prst="rect">
            <a:avLst/>
          </a:prstGeom>
        </p:spPr>
        <p:txBody>
          <a:bodyPr/>
          <a:lstStyle/>
          <a:p>
            <a:r>
              <a:rPr sz="3000" dirty="0"/>
              <a:t>Preprocessing of </a:t>
            </a:r>
            <a:r>
              <a:rPr lang="en-IN" sz="3000" dirty="0"/>
              <a:t>G</a:t>
            </a:r>
            <a:r>
              <a:rPr sz="3000" dirty="0"/>
              <a:t>eometry</a:t>
            </a:r>
            <a:endParaRPr lang="de-DE" sz="3000" dirty="0"/>
          </a:p>
        </p:txBody>
      </p:sp>
    </p:spTree>
    <p:extLst>
      <p:ext uri="{BB962C8B-B14F-4D97-AF65-F5344CB8AC3E}">
        <p14:creationId xmlns:p14="http://schemas.microsoft.com/office/powerpoint/2010/main" val="328054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solidFill>
                  <a:schemeClr val="bg2"/>
                </a:solidFill>
              </a:rPr>
              <a:t>We use </a:t>
            </a:r>
            <a:r>
              <a:rPr lang="en-GB" dirty="0" err="1">
                <a:solidFill>
                  <a:schemeClr val="bg2"/>
                </a:solidFill>
              </a:rPr>
              <a:t>OpenFoam</a:t>
            </a:r>
            <a:r>
              <a:rPr lang="en-GB" dirty="0">
                <a:solidFill>
                  <a:schemeClr val="bg2"/>
                </a:solidFill>
              </a:rPr>
              <a:t> (an open-source CFD solver) to generate grids.</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12</a:t>
            </a:fld>
            <a:endParaRPr lang="de-DE" dirty="0"/>
          </a:p>
        </p:txBody>
      </p:sp>
      <p:sp>
        <p:nvSpPr>
          <p:cNvPr id="3" name="Titel 2"/>
          <p:cNvSpPr>
            <a:spLocks noGrp="1"/>
          </p:cNvSpPr>
          <p:nvPr>
            <p:ph type="title"/>
          </p:nvPr>
        </p:nvSpPr>
        <p:spPr>
          <a:prstGeom prst="rect">
            <a:avLst/>
          </a:prstGeom>
        </p:spPr>
        <p:txBody>
          <a:bodyPr/>
          <a:lstStyle/>
          <a:p>
            <a:r>
              <a:rPr sz="3000" dirty="0"/>
              <a:t>Using OpenFoam to </a:t>
            </a:r>
            <a:r>
              <a:rPr lang="en-IN" dirty="0"/>
              <a:t>G</a:t>
            </a:r>
            <a:r>
              <a:rPr sz="3000" dirty="0"/>
              <a:t>enerate </a:t>
            </a:r>
            <a:r>
              <a:rPr lang="en-IN" dirty="0"/>
              <a:t>G</a:t>
            </a:r>
            <a:r>
              <a:rPr lang="en-IN" sz="3000" dirty="0"/>
              <a:t>rids</a:t>
            </a:r>
            <a:endParaRPr lang="de-DE" sz="3000" dirty="0"/>
          </a:p>
        </p:txBody>
      </p:sp>
    </p:spTree>
    <p:extLst>
      <p:ext uri="{BB962C8B-B14F-4D97-AF65-F5344CB8AC3E}">
        <p14:creationId xmlns:p14="http://schemas.microsoft.com/office/powerpoint/2010/main" val="264024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We use </a:t>
            </a:r>
            <a:r>
              <a:rPr lang="en-GB" dirty="0" err="1"/>
              <a:t>OpenFoam</a:t>
            </a:r>
            <a:r>
              <a:rPr lang="en-GB" dirty="0"/>
              <a:t> (an open-source CFD solver) to generate grids.</a:t>
            </a:r>
          </a:p>
          <a:p>
            <a:pPr marL="285750" indent="-285750">
              <a:buFont typeface="Arial" panose="020B0604020202020204" pitchFamily="34" charset="0"/>
              <a:buChar char="•"/>
            </a:pPr>
            <a:r>
              <a:rPr lang="en-US" dirty="0">
                <a:solidFill>
                  <a:schemeClr val="bg2"/>
                </a:solidFill>
              </a:rPr>
              <a:t>We use </a:t>
            </a:r>
            <a:r>
              <a:rPr lang="en-US" dirty="0" err="1">
                <a:solidFill>
                  <a:schemeClr val="bg2"/>
                </a:solidFill>
              </a:rPr>
              <a:t>blockMesh</a:t>
            </a:r>
            <a:r>
              <a:rPr lang="en-US" dirty="0">
                <a:solidFill>
                  <a:schemeClr val="bg2"/>
                </a:solidFill>
              </a:rPr>
              <a:t> to generate </a:t>
            </a:r>
            <a:r>
              <a:rPr lang="en-GB" dirty="0">
                <a:solidFill>
                  <a:schemeClr val="bg2"/>
                </a:solidFill>
              </a:rPr>
              <a:t>the bounding box mesh</a:t>
            </a:r>
            <a:endParaRPr lang="de-DE" dirty="0">
              <a:solidFill>
                <a:schemeClr val="bg2"/>
              </a:solidFill>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13</a:t>
            </a:fld>
            <a:endParaRPr lang="de-DE" dirty="0"/>
          </a:p>
        </p:txBody>
      </p:sp>
      <p:sp>
        <p:nvSpPr>
          <p:cNvPr id="3" name="Titel 2"/>
          <p:cNvSpPr>
            <a:spLocks noGrp="1"/>
          </p:cNvSpPr>
          <p:nvPr>
            <p:ph type="title"/>
          </p:nvPr>
        </p:nvSpPr>
        <p:spPr>
          <a:prstGeom prst="rect">
            <a:avLst/>
          </a:prstGeom>
        </p:spPr>
        <p:txBody>
          <a:bodyPr/>
          <a:lstStyle/>
          <a:p>
            <a:r>
              <a:rPr sz="3000" dirty="0"/>
              <a:t>Using OpenFoam to </a:t>
            </a:r>
            <a:r>
              <a:rPr lang="en-IN" dirty="0"/>
              <a:t>G</a:t>
            </a:r>
            <a:r>
              <a:rPr sz="3000" dirty="0"/>
              <a:t>enerate </a:t>
            </a:r>
            <a:r>
              <a:rPr lang="en-IN" dirty="0"/>
              <a:t>G</a:t>
            </a:r>
            <a:r>
              <a:rPr lang="en-IN" sz="3000" dirty="0"/>
              <a:t>rids</a:t>
            </a:r>
            <a:endParaRPr lang="de-DE" sz="3000" dirty="0"/>
          </a:p>
        </p:txBody>
      </p:sp>
    </p:spTree>
    <p:extLst>
      <p:ext uri="{BB962C8B-B14F-4D97-AF65-F5344CB8AC3E}">
        <p14:creationId xmlns:p14="http://schemas.microsoft.com/office/powerpoint/2010/main" val="391502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We use </a:t>
            </a:r>
            <a:r>
              <a:rPr lang="en-GB" dirty="0" err="1"/>
              <a:t>OpenFoam</a:t>
            </a:r>
            <a:r>
              <a:rPr lang="en-GB" dirty="0"/>
              <a:t> (an open-source CFD solver) to generate grids.</a:t>
            </a:r>
          </a:p>
          <a:p>
            <a:pPr marL="285750" indent="-285750">
              <a:buFont typeface="Arial" panose="020B0604020202020204" pitchFamily="34" charset="0"/>
              <a:buChar char="•"/>
            </a:pPr>
            <a:r>
              <a:rPr lang="en-US" dirty="0"/>
              <a:t>We use </a:t>
            </a:r>
            <a:r>
              <a:rPr lang="en-US" dirty="0" err="1"/>
              <a:t>blockMesh</a:t>
            </a:r>
            <a:r>
              <a:rPr lang="en-US" dirty="0"/>
              <a:t> to generate </a:t>
            </a:r>
            <a:r>
              <a:rPr lang="en-GB" dirty="0"/>
              <a:t>the bounding box mesh</a:t>
            </a:r>
          </a:p>
          <a:p>
            <a:pPr marL="285750" indent="-285750">
              <a:buFont typeface="Arial" panose="020B0604020202020204" pitchFamily="34" charset="0"/>
              <a:buChar char="•"/>
            </a:pPr>
            <a:r>
              <a:rPr lang="en-GB" dirty="0">
                <a:solidFill>
                  <a:schemeClr val="bg2"/>
                </a:solidFill>
              </a:rPr>
              <a:t>We use </a:t>
            </a:r>
            <a:r>
              <a:rPr lang="en-GB" dirty="0" err="1">
                <a:solidFill>
                  <a:schemeClr val="bg2"/>
                </a:solidFill>
              </a:rPr>
              <a:t>SnappyHexMesh</a:t>
            </a:r>
            <a:r>
              <a:rPr lang="en-GB" dirty="0">
                <a:solidFill>
                  <a:schemeClr val="bg2"/>
                </a:solidFill>
              </a:rPr>
              <a:t> to remove cells that are outside the fluid domain</a:t>
            </a:r>
            <a:endParaRPr lang="de-DE" dirty="0">
              <a:solidFill>
                <a:schemeClr val="bg2"/>
              </a:solidFill>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3" name="Titel 2"/>
          <p:cNvSpPr>
            <a:spLocks noGrp="1"/>
          </p:cNvSpPr>
          <p:nvPr>
            <p:ph type="title"/>
          </p:nvPr>
        </p:nvSpPr>
        <p:spPr>
          <a:prstGeom prst="rect">
            <a:avLst/>
          </a:prstGeom>
        </p:spPr>
        <p:txBody>
          <a:bodyPr/>
          <a:lstStyle/>
          <a:p>
            <a:r>
              <a:rPr sz="3000" dirty="0"/>
              <a:t>Using OpenFoam to </a:t>
            </a:r>
            <a:r>
              <a:rPr lang="en-IN" dirty="0"/>
              <a:t>G</a:t>
            </a:r>
            <a:r>
              <a:rPr sz="3000" dirty="0"/>
              <a:t>enerate </a:t>
            </a:r>
            <a:r>
              <a:rPr lang="en-IN" dirty="0"/>
              <a:t>G</a:t>
            </a:r>
            <a:r>
              <a:rPr lang="en-IN" sz="3000" dirty="0"/>
              <a:t>rids</a:t>
            </a:r>
            <a:endParaRPr lang="de-DE" sz="3000" dirty="0"/>
          </a:p>
        </p:txBody>
      </p:sp>
    </p:spTree>
    <p:extLst>
      <p:ext uri="{BB962C8B-B14F-4D97-AF65-F5344CB8AC3E}">
        <p14:creationId xmlns:p14="http://schemas.microsoft.com/office/powerpoint/2010/main" val="8180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4CA79C-58DC-47EC-A181-570776124689}"/>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le 3">
            <a:extLst>
              <a:ext uri="{FF2B5EF4-FFF2-40B4-BE49-F238E27FC236}">
                <a16:creationId xmlns:a16="http://schemas.microsoft.com/office/drawing/2014/main" id="{0190FA7D-7A62-43CB-8FDF-7E8ED1B9165A}"/>
              </a:ext>
            </a:extLst>
          </p:cNvPr>
          <p:cNvSpPr>
            <a:spLocks noGrp="1"/>
          </p:cNvSpPr>
          <p:nvPr>
            <p:ph type="title"/>
          </p:nvPr>
        </p:nvSpPr>
        <p:spPr>
          <a:xfrm>
            <a:off x="318009" y="627492"/>
            <a:ext cx="8508999" cy="410369"/>
          </a:xfrm>
        </p:spPr>
        <p:txBody>
          <a:bodyPr/>
          <a:lstStyle/>
          <a:p>
            <a:r>
              <a:rPr lang="en-IN" dirty="0"/>
              <a:t>Computational Mesh</a:t>
            </a:r>
          </a:p>
        </p:txBody>
      </p:sp>
      <p:pic>
        <p:nvPicPr>
          <p:cNvPr id="6" name="Picture 2">
            <a:extLst>
              <a:ext uri="{FF2B5EF4-FFF2-40B4-BE49-F238E27FC236}">
                <a16:creationId xmlns:a16="http://schemas.microsoft.com/office/drawing/2014/main" id="{AFDF3FE3-D8C3-47B8-8C40-6FC99E9D1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83" y="1559303"/>
            <a:ext cx="3978626" cy="33865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3">
            <a:extLst>
              <a:ext uri="{FF2B5EF4-FFF2-40B4-BE49-F238E27FC236}">
                <a16:creationId xmlns:a16="http://schemas.microsoft.com/office/drawing/2014/main" id="{48465EA1-C6DF-4392-880D-B81FB43C8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054" y="1560629"/>
            <a:ext cx="2494663" cy="20048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Oval 4">
            <a:extLst>
              <a:ext uri="{FF2B5EF4-FFF2-40B4-BE49-F238E27FC236}">
                <a16:creationId xmlns:a16="http://schemas.microsoft.com/office/drawing/2014/main" id="{2999AD69-13B2-4448-BFE8-5D3E5205AFD7}"/>
              </a:ext>
            </a:extLst>
          </p:cNvPr>
          <p:cNvSpPr>
            <a:spLocks noChangeArrowheads="1"/>
          </p:cNvSpPr>
          <p:nvPr/>
        </p:nvSpPr>
        <p:spPr bwMode="auto">
          <a:xfrm>
            <a:off x="2546406" y="1508916"/>
            <a:ext cx="1108561" cy="814140"/>
          </a:xfrm>
          <a:prstGeom prst="ellipse">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 name="Line 5">
            <a:extLst>
              <a:ext uri="{FF2B5EF4-FFF2-40B4-BE49-F238E27FC236}">
                <a16:creationId xmlns:a16="http://schemas.microsoft.com/office/drawing/2014/main" id="{91E52379-BEFE-4A00-ADD8-A3FAF90D9781}"/>
              </a:ext>
            </a:extLst>
          </p:cNvPr>
          <p:cNvSpPr>
            <a:spLocks noChangeShapeType="1"/>
          </p:cNvSpPr>
          <p:nvPr/>
        </p:nvSpPr>
        <p:spPr bwMode="auto">
          <a:xfrm>
            <a:off x="3602821" y="2043278"/>
            <a:ext cx="1479151" cy="304971"/>
          </a:xfrm>
          <a:prstGeom prst="line">
            <a:avLst/>
          </a:prstGeom>
          <a:noFill/>
          <a:ln w="1836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 name="Oval 6">
            <a:extLst>
              <a:ext uri="{FF2B5EF4-FFF2-40B4-BE49-F238E27FC236}">
                <a16:creationId xmlns:a16="http://schemas.microsoft.com/office/drawing/2014/main" id="{EB52B080-4BC0-4AF7-9167-493F48A728BF}"/>
              </a:ext>
            </a:extLst>
          </p:cNvPr>
          <p:cNvSpPr>
            <a:spLocks noChangeArrowheads="1"/>
          </p:cNvSpPr>
          <p:nvPr/>
        </p:nvSpPr>
        <p:spPr bwMode="auto">
          <a:xfrm>
            <a:off x="5266465" y="1279525"/>
            <a:ext cx="3327287" cy="2520651"/>
          </a:xfrm>
          <a:prstGeom prst="ellipse">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11" name="Picture 7">
            <a:extLst>
              <a:ext uri="{FF2B5EF4-FFF2-40B4-BE49-F238E27FC236}">
                <a16:creationId xmlns:a16="http://schemas.microsoft.com/office/drawing/2014/main" id="{32622022-44DC-4D72-9A21-81D1BE3C2F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68" y="4630663"/>
            <a:ext cx="2452951" cy="183380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Oval 8">
            <a:extLst>
              <a:ext uri="{FF2B5EF4-FFF2-40B4-BE49-F238E27FC236}">
                <a16:creationId xmlns:a16="http://schemas.microsoft.com/office/drawing/2014/main" id="{6CF0EFBC-A97A-4C3C-9867-16AD4567C0BF}"/>
              </a:ext>
            </a:extLst>
          </p:cNvPr>
          <p:cNvSpPr>
            <a:spLocks noChangeArrowheads="1"/>
          </p:cNvSpPr>
          <p:nvPr/>
        </p:nvSpPr>
        <p:spPr bwMode="auto">
          <a:xfrm>
            <a:off x="92484" y="4332958"/>
            <a:ext cx="3327287" cy="2429211"/>
          </a:xfrm>
          <a:prstGeom prst="ellipse">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 name="Oval 9">
            <a:extLst>
              <a:ext uri="{FF2B5EF4-FFF2-40B4-BE49-F238E27FC236}">
                <a16:creationId xmlns:a16="http://schemas.microsoft.com/office/drawing/2014/main" id="{22992F89-B7F4-4E39-80CF-F3EB5830FD32}"/>
              </a:ext>
            </a:extLst>
          </p:cNvPr>
          <p:cNvSpPr>
            <a:spLocks noChangeArrowheads="1"/>
          </p:cNvSpPr>
          <p:nvPr/>
        </p:nvSpPr>
        <p:spPr bwMode="auto">
          <a:xfrm>
            <a:off x="1534159" y="2883936"/>
            <a:ext cx="1144593" cy="1068725"/>
          </a:xfrm>
          <a:prstGeom prst="ellipse">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 name="Line 10">
            <a:extLst>
              <a:ext uri="{FF2B5EF4-FFF2-40B4-BE49-F238E27FC236}">
                <a16:creationId xmlns:a16="http://schemas.microsoft.com/office/drawing/2014/main" id="{CC4CC193-3A6A-4F3D-8ABA-585D1716D39C}"/>
              </a:ext>
            </a:extLst>
          </p:cNvPr>
          <p:cNvSpPr>
            <a:spLocks noChangeShapeType="1"/>
          </p:cNvSpPr>
          <p:nvPr/>
        </p:nvSpPr>
        <p:spPr bwMode="auto">
          <a:xfrm flipV="1">
            <a:off x="3721095" y="4639509"/>
            <a:ext cx="1545369" cy="166083"/>
          </a:xfrm>
          <a:prstGeom prst="line">
            <a:avLst/>
          </a:prstGeom>
          <a:noFill/>
          <a:ln w="1836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 name="Oval 11">
            <a:extLst>
              <a:ext uri="{FF2B5EF4-FFF2-40B4-BE49-F238E27FC236}">
                <a16:creationId xmlns:a16="http://schemas.microsoft.com/office/drawing/2014/main" id="{42CE025B-9937-41D8-A8FB-4819FE0405BB}"/>
              </a:ext>
            </a:extLst>
          </p:cNvPr>
          <p:cNvSpPr>
            <a:spLocks noChangeArrowheads="1"/>
          </p:cNvSpPr>
          <p:nvPr/>
        </p:nvSpPr>
        <p:spPr bwMode="auto">
          <a:xfrm>
            <a:off x="3166012" y="4560320"/>
            <a:ext cx="555083" cy="432263"/>
          </a:xfrm>
          <a:prstGeom prst="ellipse">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16" name="Picture 12">
            <a:extLst>
              <a:ext uri="{FF2B5EF4-FFF2-40B4-BE49-F238E27FC236}">
                <a16:creationId xmlns:a16="http://schemas.microsoft.com/office/drawing/2014/main" id="{A6A74146-6FC5-42A1-8EA2-3983AA6003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779" y="4475753"/>
            <a:ext cx="2512310" cy="13219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Line 13">
            <a:extLst>
              <a:ext uri="{FF2B5EF4-FFF2-40B4-BE49-F238E27FC236}">
                <a16:creationId xmlns:a16="http://schemas.microsoft.com/office/drawing/2014/main" id="{D94BDC9D-1929-4F28-86C0-3B06C30AD7F0}"/>
              </a:ext>
            </a:extLst>
          </p:cNvPr>
          <p:cNvSpPr>
            <a:spLocks noChangeShapeType="1"/>
          </p:cNvSpPr>
          <p:nvPr/>
        </p:nvSpPr>
        <p:spPr bwMode="auto">
          <a:xfrm flipH="1">
            <a:off x="1981200" y="3952662"/>
            <a:ext cx="264160" cy="380296"/>
          </a:xfrm>
          <a:prstGeom prst="line">
            <a:avLst/>
          </a:prstGeom>
          <a:noFill/>
          <a:ln w="18360" cap="flat">
            <a:solidFill>
              <a:srgbClr val="FF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 name="Oval 14">
            <a:extLst>
              <a:ext uri="{FF2B5EF4-FFF2-40B4-BE49-F238E27FC236}">
                <a16:creationId xmlns:a16="http://schemas.microsoft.com/office/drawing/2014/main" id="{BD28313D-990E-4F8C-8A30-5D4E4011A33A}"/>
              </a:ext>
            </a:extLst>
          </p:cNvPr>
          <p:cNvSpPr>
            <a:spLocks noChangeArrowheads="1"/>
          </p:cNvSpPr>
          <p:nvPr/>
        </p:nvSpPr>
        <p:spPr bwMode="auto">
          <a:xfrm>
            <a:off x="5609712" y="4219842"/>
            <a:ext cx="2125678" cy="1756897"/>
          </a:xfrm>
          <a:prstGeom prst="ellipse">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extLst>
      <p:ext uri="{BB962C8B-B14F-4D97-AF65-F5344CB8AC3E}">
        <p14:creationId xmlns:p14="http://schemas.microsoft.com/office/powerpoint/2010/main" val="59565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solidFill>
                  <a:schemeClr val="bg2"/>
                </a:solidFill>
              </a:rPr>
              <a:t>Custom scripts to process the grid</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dirty="0"/>
              <a:t>Operations to filter out non-fluid lattices</a:t>
            </a:r>
            <a:endParaRPr lang="de-DE" sz="3000" dirty="0"/>
          </a:p>
        </p:txBody>
      </p:sp>
      <p:pic>
        <p:nvPicPr>
          <p:cNvPr id="5" name="Picture 7">
            <a:extLst>
              <a:ext uri="{FF2B5EF4-FFF2-40B4-BE49-F238E27FC236}">
                <a16:creationId xmlns:a16="http://schemas.microsoft.com/office/drawing/2014/main" id="{2C4EEC32-953E-4EC0-92DF-E6C5304189F9}"/>
              </a:ext>
            </a:extLst>
          </p:cNvPr>
          <p:cNvPicPr>
            <a:picLocks noChangeAspect="1"/>
          </p:cNvPicPr>
          <p:nvPr/>
        </p:nvPicPr>
        <p:blipFill rotWithShape="1">
          <a:blip r:embed="rId3"/>
          <a:srcRect r="66761"/>
          <a:stretch/>
        </p:blipFill>
        <p:spPr>
          <a:xfrm>
            <a:off x="6148984" y="2348854"/>
            <a:ext cx="2678023" cy="3526240"/>
          </a:xfrm>
          <a:prstGeom prst="rect">
            <a:avLst/>
          </a:prstGeom>
        </p:spPr>
      </p:pic>
      <p:pic>
        <p:nvPicPr>
          <p:cNvPr id="6" name="Grafik 5"/>
          <p:cNvPicPr>
            <a:picLocks noChangeAspect="1"/>
          </p:cNvPicPr>
          <p:nvPr/>
        </p:nvPicPr>
        <p:blipFill>
          <a:blip r:embed="rId4">
            <a:alphaModFix/>
          </a:blip>
          <a:srcRect/>
          <a:stretch>
            <a:fillRect/>
          </a:stretch>
        </p:blipFill>
        <p:spPr>
          <a:xfrm>
            <a:off x="319090" y="3316857"/>
            <a:ext cx="3605367" cy="2278332"/>
          </a:xfrm>
          <a:prstGeom prst="rect">
            <a:avLst/>
          </a:prstGeom>
          <a:noFill/>
          <a:ln>
            <a:noFill/>
          </a:ln>
        </p:spPr>
      </p:pic>
      <p:sp>
        <p:nvSpPr>
          <p:cNvPr id="7" name="Pfeil nach rechts 6"/>
          <p:cNvSpPr/>
          <p:nvPr/>
        </p:nvSpPr>
        <p:spPr>
          <a:xfrm>
            <a:off x="4330461" y="4123426"/>
            <a:ext cx="767751" cy="5051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rgbClr val="FFC000"/>
              </a:solidFill>
            </a:endParaRPr>
          </a:p>
        </p:txBody>
      </p:sp>
      <p:sp>
        <p:nvSpPr>
          <p:cNvPr id="8" name="Textfeld 7"/>
          <p:cNvSpPr txBox="1"/>
          <p:nvPr/>
        </p:nvSpPr>
        <p:spPr>
          <a:xfrm>
            <a:off x="629376" y="3009490"/>
            <a:ext cx="3461729" cy="257250"/>
          </a:xfrm>
          <a:prstGeom prst="rect">
            <a:avLst/>
          </a:prstGeom>
          <a:noFill/>
        </p:spPr>
        <p:txBody>
          <a:bodyPr wrap="square" lIns="0" tIns="0" rIns="0" bIns="0" rtlCol="0">
            <a:spAutoFit/>
          </a:bodyPr>
          <a:lstStyle/>
          <a:p>
            <a:pPr>
              <a:lnSpc>
                <a:spcPct val="114000"/>
              </a:lnSpc>
            </a:pPr>
            <a:r>
              <a:rPr lang="en-GB" sz="1600" dirty="0">
                <a:latin typeface="+mn-lt"/>
              </a:rPr>
              <a:t>Finite Volume Mesh Representation</a:t>
            </a:r>
            <a:endParaRPr lang="de-DE" sz="1600" dirty="0" err="1">
              <a:latin typeface="+mn-lt"/>
            </a:endParaRPr>
          </a:p>
        </p:txBody>
      </p:sp>
      <p:sp>
        <p:nvSpPr>
          <p:cNvPr id="9" name="Rechteck 8"/>
          <p:cNvSpPr/>
          <p:nvPr/>
        </p:nvSpPr>
        <p:spPr>
          <a:xfrm>
            <a:off x="319090" y="6422366"/>
            <a:ext cx="5891929" cy="276999"/>
          </a:xfrm>
          <a:prstGeom prst="rect">
            <a:avLst/>
          </a:prstGeom>
        </p:spPr>
        <p:txBody>
          <a:bodyPr wrap="square">
            <a:spAutoFit/>
          </a:bodyPr>
          <a:lstStyle/>
          <a:p>
            <a:r>
              <a:rPr lang="de-DE" sz="1200" dirty="0"/>
              <a:t>Reference</a:t>
            </a:r>
            <a:r>
              <a:rPr lang="en-GB" sz="1200" dirty="0"/>
              <a:t>: </a:t>
            </a:r>
            <a:r>
              <a:rPr lang="de-DE" sz="1200" dirty="0"/>
              <a:t>http://users.ugent.be/~mvbelleg/flug-12-0.pdf</a:t>
            </a:r>
          </a:p>
        </p:txBody>
      </p:sp>
    </p:spTree>
    <p:extLst>
      <p:ext uri="{BB962C8B-B14F-4D97-AF65-F5344CB8AC3E}">
        <p14:creationId xmlns:p14="http://schemas.microsoft.com/office/powerpoint/2010/main" val="4098660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Custom scripts to process the grid</a:t>
            </a:r>
          </a:p>
          <a:p>
            <a:pPr marL="285750" indent="-285750">
              <a:buFont typeface="Arial" panose="020B0604020202020204" pitchFamily="34" charset="0"/>
              <a:buChar char="•"/>
            </a:pPr>
            <a:r>
              <a:rPr lang="en-GB">
                <a:solidFill>
                  <a:schemeClr val="bg2"/>
                </a:solidFill>
              </a:rPr>
              <a:t>D3Q27 </a:t>
            </a:r>
            <a:r>
              <a:rPr lang="en-GB" dirty="0">
                <a:solidFill>
                  <a:schemeClr val="bg2"/>
                </a:solidFill>
              </a:rPr>
              <a:t>to D3Q19</a:t>
            </a:r>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dirty="0"/>
              <a:t>Operations to filter out non-fluid lattices</a:t>
            </a:r>
            <a:endParaRPr lang="de-DE" sz="3000" dirty="0"/>
          </a:p>
        </p:txBody>
      </p:sp>
      <p:sp>
        <p:nvSpPr>
          <p:cNvPr id="5" name="TextBox 4">
            <a:extLst>
              <a:ext uri="{FF2B5EF4-FFF2-40B4-BE49-F238E27FC236}">
                <a16:creationId xmlns:a16="http://schemas.microsoft.com/office/drawing/2014/main" id="{4361762C-4DEE-41DE-A053-8CE3D69809DD}"/>
              </a:ext>
            </a:extLst>
          </p:cNvPr>
          <p:cNvSpPr txBox="1"/>
          <p:nvPr/>
        </p:nvSpPr>
        <p:spPr>
          <a:xfrm>
            <a:off x="319090" y="5918576"/>
            <a:ext cx="7819070" cy="1052724"/>
          </a:xfrm>
          <a:prstGeom prst="rect">
            <a:avLst/>
          </a:prstGeom>
          <a:noFill/>
        </p:spPr>
        <p:txBody>
          <a:bodyPr wrap="square" lIns="0" tIns="0" rIns="0" bIns="0" rtlCol="0">
            <a:spAutoFit/>
          </a:bodyPr>
          <a:lstStyle/>
          <a:p>
            <a:pPr>
              <a:lnSpc>
                <a:spcPct val="114000"/>
              </a:lnSpc>
            </a:pPr>
            <a:r>
              <a:rPr lang="en-IN" sz="1200" dirty="0" err="1">
                <a:latin typeface="+mn-lt"/>
              </a:rPr>
              <a:t>Source</a:t>
            </a:r>
            <a:r>
              <a:rPr lang="en-IN" sz="1600" dirty="0" err="1">
                <a:latin typeface="+mn-lt"/>
              </a:rPr>
              <a:t>:</a:t>
            </a:r>
            <a:r>
              <a:rPr lang="en-IN" sz="1100" dirty="0" err="1">
                <a:latin typeface="+mn-lt"/>
              </a:rPr>
              <a:t>https</a:t>
            </a:r>
            <a:r>
              <a:rPr lang="en-IN" sz="1100" dirty="0">
                <a:latin typeface="+mn-lt"/>
              </a:rPr>
              <a:t>://www.researchgate.net/profile/Fabrice_Golfier/publication/274509601/figure/fig1/AS:294814911352833@1447300760396/Fig-1-Geometry-and-velocity-vectors-description-for-the-D3Q19-lattice.png</a:t>
            </a:r>
          </a:p>
          <a:p>
            <a:pPr>
              <a:lnSpc>
                <a:spcPct val="114000"/>
              </a:lnSpc>
            </a:pPr>
            <a:r>
              <a:rPr lang="en-IN" sz="1100" dirty="0">
                <a:latin typeface="+mn-lt"/>
              </a:rPr>
              <a:t>https://www.researchgate.net/profile/Sirivatch_Shimpalee/publication/292673877/figure/fig1/AS:358844539654144@1462566613497/Fig-1-The-lattice-structure-of-D3Q27-model-The-weight-factors-w-i-for-the-D3Q27-are.jpg</a:t>
            </a:r>
          </a:p>
          <a:p>
            <a:pPr>
              <a:lnSpc>
                <a:spcPct val="114000"/>
              </a:lnSpc>
            </a:pPr>
            <a:endParaRPr lang="en-IN" sz="1100" dirty="0">
              <a:latin typeface="+mn-lt"/>
            </a:endParaRPr>
          </a:p>
        </p:txBody>
      </p:sp>
      <p:pic>
        <p:nvPicPr>
          <p:cNvPr id="7" name="Picture 7">
            <a:extLst>
              <a:ext uri="{FF2B5EF4-FFF2-40B4-BE49-F238E27FC236}">
                <a16:creationId xmlns:a16="http://schemas.microsoft.com/office/drawing/2014/main" id="{2C4EEC32-953E-4EC0-92DF-E6C5304189F9}"/>
              </a:ext>
            </a:extLst>
          </p:cNvPr>
          <p:cNvPicPr>
            <a:picLocks noChangeAspect="1"/>
          </p:cNvPicPr>
          <p:nvPr/>
        </p:nvPicPr>
        <p:blipFill>
          <a:blip r:embed="rId3"/>
          <a:stretch>
            <a:fillRect/>
          </a:stretch>
        </p:blipFill>
        <p:spPr>
          <a:xfrm>
            <a:off x="660400" y="2348854"/>
            <a:ext cx="8056880" cy="3526240"/>
          </a:xfrm>
          <a:prstGeom prst="rect">
            <a:avLst/>
          </a:prstGeom>
        </p:spPr>
      </p:pic>
    </p:spTree>
    <p:extLst>
      <p:ext uri="{BB962C8B-B14F-4D97-AF65-F5344CB8AC3E}">
        <p14:creationId xmlns:p14="http://schemas.microsoft.com/office/powerpoint/2010/main" val="55033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Custom scripts to process the grid</a:t>
            </a:r>
          </a:p>
          <a:p>
            <a:pPr marL="285750" indent="-285750">
              <a:buFont typeface="Arial" panose="020B0604020202020204" pitchFamily="34" charset="0"/>
              <a:buChar char="•"/>
            </a:pPr>
            <a:r>
              <a:rPr lang="en-GB" dirty="0"/>
              <a:t>D3Q26 to D3Q19</a:t>
            </a:r>
          </a:p>
          <a:p>
            <a:pPr marL="285750" indent="-285750">
              <a:buFont typeface="Arial" panose="020B0604020202020204" pitchFamily="34" charset="0"/>
              <a:buChar char="•"/>
            </a:pPr>
            <a:r>
              <a:rPr lang="en-GB" dirty="0">
                <a:solidFill>
                  <a:schemeClr val="bg2"/>
                </a:solidFill>
              </a:rPr>
              <a:t>Checking correctness of the LBM mesh</a:t>
            </a:r>
            <a:endParaRPr dirty="0">
              <a:solidFill>
                <a:schemeClr val="bg2"/>
              </a:solidFill>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18</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dirty="0"/>
              <a:t>Operations to filter out non-fluid lattices</a:t>
            </a:r>
            <a:endParaRPr lang="de-DE" sz="3000" dirty="0"/>
          </a:p>
        </p:txBody>
      </p:sp>
      <p:pic>
        <p:nvPicPr>
          <p:cNvPr id="5" name="Grafik 4"/>
          <p:cNvPicPr>
            <a:picLocks noChangeAspect="1"/>
          </p:cNvPicPr>
          <p:nvPr/>
        </p:nvPicPr>
        <p:blipFill rotWithShape="1">
          <a:blip r:embed="rId3"/>
          <a:srcRect t="16373"/>
          <a:stretch/>
        </p:blipFill>
        <p:spPr>
          <a:xfrm>
            <a:off x="4873023" y="3347048"/>
            <a:ext cx="3953984" cy="3035221"/>
          </a:xfrm>
          <a:prstGeom prst="rect">
            <a:avLst/>
          </a:prstGeom>
        </p:spPr>
      </p:pic>
      <p:sp>
        <p:nvSpPr>
          <p:cNvPr id="6" name="Textfeld 5"/>
          <p:cNvSpPr txBox="1"/>
          <p:nvPr/>
        </p:nvSpPr>
        <p:spPr>
          <a:xfrm>
            <a:off x="5365278" y="2989563"/>
            <a:ext cx="3461729" cy="257250"/>
          </a:xfrm>
          <a:prstGeom prst="rect">
            <a:avLst/>
          </a:prstGeom>
          <a:noFill/>
        </p:spPr>
        <p:txBody>
          <a:bodyPr wrap="square" lIns="0" tIns="0" rIns="0" bIns="0" rtlCol="0">
            <a:spAutoFit/>
          </a:bodyPr>
          <a:lstStyle/>
          <a:p>
            <a:pPr>
              <a:lnSpc>
                <a:spcPct val="114000"/>
              </a:lnSpc>
            </a:pPr>
            <a:r>
              <a:rPr lang="en-GB" sz="1600" dirty="0">
                <a:latin typeface="+mn-lt"/>
              </a:rPr>
              <a:t>Avoiding forbidden combinations</a:t>
            </a:r>
            <a:endParaRPr lang="de-DE" sz="1600" dirty="0" err="1">
              <a:latin typeface="+mn-lt"/>
            </a:endParaRPr>
          </a:p>
        </p:txBody>
      </p:sp>
    </p:spTree>
    <p:extLst>
      <p:ext uri="{BB962C8B-B14F-4D97-AF65-F5344CB8AC3E}">
        <p14:creationId xmlns:p14="http://schemas.microsoft.com/office/powerpoint/2010/main" val="1824332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Custom scripts to process the grid</a:t>
            </a:r>
          </a:p>
          <a:p>
            <a:pPr marL="285750" indent="-285750">
              <a:buFont typeface="Arial" panose="020B0604020202020204" pitchFamily="34" charset="0"/>
              <a:buChar char="•"/>
            </a:pPr>
            <a:r>
              <a:rPr lang="en-GB" dirty="0"/>
              <a:t>D3Q26 to D3Q19</a:t>
            </a:r>
          </a:p>
          <a:p>
            <a:pPr marL="285750" indent="-285750">
              <a:buFont typeface="Arial" panose="020B0604020202020204" pitchFamily="34" charset="0"/>
              <a:buChar char="•"/>
            </a:pPr>
            <a:r>
              <a:rPr lang="en-GB" dirty="0"/>
              <a:t>Checking correctness of the LBM mesh</a:t>
            </a:r>
          </a:p>
          <a:p>
            <a:pPr marL="285750" indent="-285750">
              <a:buFont typeface="Arial" panose="020B0604020202020204" pitchFamily="34" charset="0"/>
              <a:buChar char="•"/>
            </a:pPr>
            <a:r>
              <a:rPr lang="en-GB" dirty="0">
                <a:solidFill>
                  <a:schemeClr val="bg2"/>
                </a:solidFill>
              </a:rPr>
              <a:t>Information is sorted and stored as lattice co-ordinates, neighbours and boundary names</a:t>
            </a:r>
          </a:p>
          <a:p>
            <a:endParaRPr lang="en-GB" b="1" dirty="0">
              <a:solidFill>
                <a:schemeClr val="bg2"/>
              </a:solidFill>
            </a:endParaRPr>
          </a:p>
          <a:p>
            <a:r>
              <a:rPr lang="en-GB" b="1" dirty="0">
                <a:solidFill>
                  <a:schemeClr val="bg2"/>
                </a:solidFill>
              </a:rPr>
              <a:t>               Finite Volume                             &gt;                                          Lattice</a:t>
            </a:r>
            <a:endParaRPr b="1" dirty="0">
              <a:solidFill>
                <a:schemeClr val="bg2"/>
              </a:solidFill>
            </a:endParaRPr>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dirty="0"/>
              <a:t>Operations to filter out non-fluid lattices</a:t>
            </a:r>
            <a:endParaRPr lang="de-DE" sz="3000" dirty="0"/>
          </a:p>
        </p:txBody>
      </p:sp>
      <p:sp>
        <p:nvSpPr>
          <p:cNvPr id="7" name="Pfeil nach rechts 6"/>
          <p:cNvSpPr/>
          <p:nvPr/>
        </p:nvSpPr>
        <p:spPr>
          <a:xfrm>
            <a:off x="3818965" y="4410635"/>
            <a:ext cx="653143" cy="39188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8" name="Textfeld 7"/>
          <p:cNvSpPr txBox="1"/>
          <p:nvPr/>
        </p:nvSpPr>
        <p:spPr>
          <a:xfrm>
            <a:off x="3818965" y="3872667"/>
            <a:ext cx="653143" cy="537968"/>
          </a:xfrm>
          <a:prstGeom prst="rect">
            <a:avLst/>
          </a:prstGeom>
          <a:noFill/>
        </p:spPr>
        <p:txBody>
          <a:bodyPr wrap="square" lIns="0" tIns="0" rIns="0" bIns="0" rtlCol="0">
            <a:spAutoFit/>
          </a:bodyPr>
          <a:lstStyle/>
          <a:p>
            <a:pPr>
              <a:lnSpc>
                <a:spcPct val="114000"/>
              </a:lnSpc>
            </a:pPr>
            <a:r>
              <a:rPr lang="en-GB" sz="1600" dirty="0">
                <a:latin typeface="+mn-lt"/>
              </a:rPr>
              <a:t>python</a:t>
            </a:r>
          </a:p>
          <a:p>
            <a:pPr>
              <a:lnSpc>
                <a:spcPct val="114000"/>
              </a:lnSpc>
            </a:pPr>
            <a:r>
              <a:rPr lang="en-GB" sz="1600" dirty="0">
                <a:latin typeface="+mn-lt"/>
              </a:rPr>
              <a:t>scripts</a:t>
            </a:r>
            <a:endParaRPr lang="de-DE" sz="1600" dirty="0" err="1">
              <a:latin typeface="+mn-lt"/>
            </a:endParaRPr>
          </a:p>
        </p:txBody>
      </p:sp>
      <p:pic>
        <p:nvPicPr>
          <p:cNvPr id="10" name="Grafik 9">
            <a:extLst>
              <a:ext uri="{FF2B5EF4-FFF2-40B4-BE49-F238E27FC236}">
                <a16:creationId xmlns:a16="http://schemas.microsoft.com/office/drawing/2014/main" id="{53827511-C385-4400-99A9-9E37469AB8C7}"/>
              </a:ext>
            </a:extLst>
          </p:cNvPr>
          <p:cNvPicPr>
            <a:picLocks noChangeAspect="1"/>
          </p:cNvPicPr>
          <p:nvPr/>
        </p:nvPicPr>
        <p:blipFill>
          <a:blip r:embed="rId3"/>
          <a:stretch>
            <a:fillRect/>
          </a:stretch>
        </p:blipFill>
        <p:spPr>
          <a:xfrm>
            <a:off x="773515" y="3671351"/>
            <a:ext cx="2591025" cy="1905165"/>
          </a:xfrm>
          <a:prstGeom prst="rect">
            <a:avLst/>
          </a:prstGeom>
        </p:spPr>
      </p:pic>
      <p:pic>
        <p:nvPicPr>
          <p:cNvPr id="11" name="Grafik 10">
            <a:extLst>
              <a:ext uri="{FF2B5EF4-FFF2-40B4-BE49-F238E27FC236}">
                <a16:creationId xmlns:a16="http://schemas.microsoft.com/office/drawing/2014/main" id="{055BFE2E-D027-40BC-80AB-BBED9977C990}"/>
              </a:ext>
            </a:extLst>
          </p:cNvPr>
          <p:cNvPicPr>
            <a:picLocks noChangeAspect="1"/>
          </p:cNvPicPr>
          <p:nvPr/>
        </p:nvPicPr>
        <p:blipFill>
          <a:blip r:embed="rId4"/>
          <a:stretch>
            <a:fillRect/>
          </a:stretch>
        </p:blipFill>
        <p:spPr>
          <a:xfrm>
            <a:off x="5379409" y="3671351"/>
            <a:ext cx="2639104" cy="1829563"/>
          </a:xfrm>
          <a:prstGeom prst="rect">
            <a:avLst/>
          </a:prstGeom>
        </p:spPr>
      </p:pic>
    </p:spTree>
    <p:extLst>
      <p:ext uri="{BB962C8B-B14F-4D97-AF65-F5344CB8AC3E}">
        <p14:creationId xmlns:p14="http://schemas.microsoft.com/office/powerpoint/2010/main" val="373832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342900" indent="-342900">
              <a:buFont typeface="+mj-lt"/>
              <a:buAutoNum type="arabicPeriod"/>
            </a:pPr>
            <a:r>
              <a:rPr lang="en-GB" dirty="0"/>
              <a:t>Topic and Inspiration of Work</a:t>
            </a:r>
          </a:p>
          <a:p>
            <a:pPr marL="342900" indent="-342900">
              <a:buFont typeface="+mj-lt"/>
              <a:buAutoNum type="arabicPeriod"/>
            </a:pPr>
            <a:r>
              <a:rPr lang="en-GB" dirty="0"/>
              <a:t>Pre-processing of geometry</a:t>
            </a:r>
          </a:p>
          <a:p>
            <a:pPr marL="342900" indent="-342900">
              <a:buFont typeface="+mj-lt"/>
              <a:buAutoNum type="arabicPeriod"/>
            </a:pPr>
            <a:r>
              <a:rPr lang="en-GB" dirty="0"/>
              <a:t>Using </a:t>
            </a:r>
            <a:r>
              <a:rPr lang="en-GB" dirty="0" err="1"/>
              <a:t>OpenFoam</a:t>
            </a:r>
            <a:r>
              <a:rPr lang="en-GB" dirty="0"/>
              <a:t> to generate grids</a:t>
            </a:r>
          </a:p>
          <a:p>
            <a:pPr marL="342900" indent="-342900">
              <a:buFont typeface="+mj-lt"/>
              <a:buAutoNum type="arabicPeriod"/>
            </a:pPr>
            <a:r>
              <a:rPr lang="en-GB" dirty="0"/>
              <a:t>Operations to filter out non-fluid lattices</a:t>
            </a:r>
          </a:p>
          <a:p>
            <a:pPr marL="342900" indent="-342900">
              <a:buFont typeface="+mj-lt"/>
              <a:buAutoNum type="arabicPeriod"/>
            </a:pPr>
            <a:r>
              <a:rPr lang="en-GB" dirty="0"/>
              <a:t>Changes in code </a:t>
            </a:r>
          </a:p>
          <a:p>
            <a:pPr marL="342900" indent="-342900">
              <a:buFont typeface="+mj-lt"/>
              <a:buAutoNum type="arabicPeriod"/>
            </a:pPr>
            <a:r>
              <a:rPr lang="en-GB" dirty="0"/>
              <a:t>Present state of project</a:t>
            </a:r>
          </a:p>
          <a:p>
            <a:pPr marL="342900" indent="-342900">
              <a:buFont typeface="+mj-lt"/>
              <a:buAutoNum type="arabicPeriod"/>
            </a:pPr>
            <a:r>
              <a:rPr lang="en-GB" dirty="0"/>
              <a:t>Further work</a:t>
            </a:r>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3" name="Titel 2"/>
          <p:cNvSpPr>
            <a:spLocks noGrp="1"/>
          </p:cNvSpPr>
          <p:nvPr>
            <p:ph type="title"/>
          </p:nvPr>
        </p:nvSpPr>
        <p:spPr>
          <a:prstGeom prst="rect">
            <a:avLst/>
          </a:prstGeom>
        </p:spPr>
        <p:txBody>
          <a:bodyPr/>
          <a:lstStyle/>
          <a:p>
            <a:r>
              <a:rPr sz="3000" dirty="0"/>
              <a:t>Outline</a:t>
            </a:r>
            <a:endParaRPr lang="de-DE"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p:cNvSpPr>
            <a:spLocks noGrp="1"/>
          </p:cNvSpPr>
          <p:nvPr>
            <p:ph type="title"/>
          </p:nvPr>
        </p:nvSpPr>
        <p:spPr/>
        <p:txBody>
          <a:bodyPr/>
          <a:lstStyle/>
          <a:p>
            <a:r>
              <a:rPr lang="en-GB" dirty="0"/>
              <a:t>Structured Grid</a:t>
            </a:r>
            <a:endParaRPr lang="de-DE"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5" y="4815308"/>
            <a:ext cx="5838825" cy="49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7" y="2894433"/>
            <a:ext cx="8191500" cy="1590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4"/>
          <p:cNvSpPr txBox="1">
            <a:spLocks noChangeArrowheads="1"/>
          </p:cNvSpPr>
          <p:nvPr/>
        </p:nvSpPr>
        <p:spPr bwMode="auto">
          <a:xfrm>
            <a:off x="319090" y="1837158"/>
            <a:ext cx="757713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dirty="0"/>
              <a:t>There is always some explicit formula that we can use to iterate elements</a:t>
            </a:r>
          </a:p>
        </p:txBody>
      </p:sp>
    </p:spTree>
    <p:extLst>
      <p:ext uri="{BB962C8B-B14F-4D97-AF65-F5344CB8AC3E}">
        <p14:creationId xmlns:p14="http://schemas.microsoft.com/office/powerpoint/2010/main" val="209797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p:cNvSpPr>
            <a:spLocks noGrp="1"/>
          </p:cNvSpPr>
          <p:nvPr>
            <p:ph type="title"/>
          </p:nvPr>
        </p:nvSpPr>
        <p:spPr>
          <a:xfrm>
            <a:off x="318009" y="779001"/>
            <a:ext cx="8508999" cy="410369"/>
          </a:xfrm>
        </p:spPr>
        <p:txBody>
          <a:bodyPr/>
          <a:lstStyle/>
          <a:p>
            <a:r>
              <a:rPr lang="en-GB" dirty="0"/>
              <a:t>Unstructured Grid</a:t>
            </a:r>
            <a:endParaRPr lang="de-DE" dirty="0"/>
          </a:p>
        </p:txBody>
      </p:sp>
      <p:grpSp>
        <p:nvGrpSpPr>
          <p:cNvPr id="13" name="Gruppieren 12"/>
          <p:cNvGrpSpPr/>
          <p:nvPr/>
        </p:nvGrpSpPr>
        <p:grpSpPr>
          <a:xfrm>
            <a:off x="442849" y="1302848"/>
            <a:ext cx="7455631" cy="5046198"/>
            <a:chOff x="264596" y="1215936"/>
            <a:chExt cx="8228013" cy="550545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59" y="5645061"/>
              <a:ext cx="2819400"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96" y="3520986"/>
              <a:ext cx="5838825" cy="49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96" y="1601698"/>
              <a:ext cx="8191500" cy="1590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46" y="6178461"/>
              <a:ext cx="6305550"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Line 6"/>
            <p:cNvSpPr>
              <a:spLocks noChangeShapeType="1"/>
            </p:cNvSpPr>
            <p:nvPr/>
          </p:nvSpPr>
          <p:spPr bwMode="auto">
            <a:xfrm>
              <a:off x="355084" y="1327061"/>
              <a:ext cx="8137525" cy="3017837"/>
            </a:xfrm>
            <a:prstGeom prst="line">
              <a:avLst/>
            </a:prstGeom>
            <a:noFill/>
            <a:ln w="36720" cap="flat">
              <a:solidFill>
                <a:srgbClr val="FF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10" name="Text Box 7"/>
            <p:cNvSpPr txBox="1">
              <a:spLocks noChangeArrowheads="1"/>
            </p:cNvSpPr>
            <p:nvPr/>
          </p:nvSpPr>
          <p:spPr bwMode="auto">
            <a:xfrm>
              <a:off x="413821" y="4344898"/>
              <a:ext cx="38735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a:t>There is no formula that we can use!</a:t>
              </a:r>
            </a:p>
          </p:txBody>
        </p:sp>
        <p:sp>
          <p:nvSpPr>
            <p:cNvPr id="11" name="Text Box 8"/>
            <p:cNvSpPr txBox="1">
              <a:spLocks noChangeArrowheads="1"/>
            </p:cNvSpPr>
            <p:nvPr/>
          </p:nvSpPr>
          <p:spPr bwMode="auto">
            <a:xfrm>
              <a:off x="5584923" y="1215936"/>
              <a:ext cx="26035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dirty="0">
                  <a:solidFill>
                    <a:srgbClr val="FF0000"/>
                  </a:solidFill>
                </a:rPr>
                <a:t>It doesn’t work anymore</a:t>
              </a:r>
            </a:p>
          </p:txBody>
        </p:sp>
        <p:sp>
          <p:nvSpPr>
            <p:cNvPr id="12" name="Text Box 9"/>
            <p:cNvSpPr txBox="1">
              <a:spLocks noChangeArrowheads="1"/>
            </p:cNvSpPr>
            <p:nvPr/>
          </p:nvSpPr>
          <p:spPr bwMode="auto">
            <a:xfrm>
              <a:off x="345559" y="5168811"/>
              <a:ext cx="56800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a:t>Solution: We should explicitly assign an ID to each cell</a:t>
              </a:r>
            </a:p>
          </p:txBody>
        </p:sp>
      </p:grpSp>
    </p:spTree>
    <p:extLst>
      <p:ext uri="{BB962C8B-B14F-4D97-AF65-F5344CB8AC3E}">
        <p14:creationId xmlns:p14="http://schemas.microsoft.com/office/powerpoint/2010/main" val="224086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p:cNvSpPr>
            <a:spLocks noGrp="1"/>
          </p:cNvSpPr>
          <p:nvPr>
            <p:ph type="title"/>
          </p:nvPr>
        </p:nvSpPr>
        <p:spPr>
          <a:xfrm>
            <a:off x="338140" y="865141"/>
            <a:ext cx="8508999" cy="410369"/>
          </a:xfrm>
        </p:spPr>
        <p:txBody>
          <a:bodyPr/>
          <a:lstStyle/>
          <a:p>
            <a:r>
              <a:rPr lang="en-GB" dirty="0"/>
              <a:t>Unstructured Grid</a:t>
            </a:r>
            <a:endParaRPr lang="de-DE" dirty="0"/>
          </a:p>
        </p:txBody>
      </p:sp>
      <p:sp>
        <p:nvSpPr>
          <p:cNvPr id="7" name="Text Box 4"/>
          <p:cNvSpPr txBox="1">
            <a:spLocks noChangeArrowheads="1"/>
          </p:cNvSpPr>
          <p:nvPr/>
        </p:nvSpPr>
        <p:spPr bwMode="auto">
          <a:xfrm>
            <a:off x="338140" y="2768663"/>
            <a:ext cx="8659211" cy="1366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dirty="0"/>
              <a:t>There is no formula that we can use. We should explicitly assign an ID to each cell.</a:t>
            </a:r>
          </a:p>
          <a:p>
            <a:endParaRPr lang="en-US" altLang="de-DE" dirty="0"/>
          </a:p>
          <a:p>
            <a:r>
              <a:rPr lang="en-US" altLang="de-DE" dirty="0"/>
              <a:t>The cell ID us unique for each cell and it help us to find exact location of data in the steaming and collision arrays</a:t>
            </a:r>
          </a:p>
        </p:txBody>
      </p:sp>
      <p:grpSp>
        <p:nvGrpSpPr>
          <p:cNvPr id="25" name="Gruppieren 24"/>
          <p:cNvGrpSpPr/>
          <p:nvPr/>
        </p:nvGrpSpPr>
        <p:grpSpPr>
          <a:xfrm>
            <a:off x="231779" y="1409763"/>
            <a:ext cx="7661392" cy="5063550"/>
            <a:chOff x="231778" y="1409763"/>
            <a:chExt cx="8307387" cy="5472112"/>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90" y="1409763"/>
              <a:ext cx="2819400" cy="352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8" y="1944750"/>
              <a:ext cx="6305550"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5"/>
            <p:cNvSpPr>
              <a:spLocks noChangeArrowheads="1"/>
            </p:cNvSpPr>
            <p:nvPr/>
          </p:nvSpPr>
          <p:spPr bwMode="auto">
            <a:xfrm>
              <a:off x="1233490" y="4780025"/>
              <a:ext cx="549275" cy="457200"/>
            </a:xfrm>
            <a:prstGeom prst="rect">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9" name="Rectangle 6"/>
            <p:cNvSpPr>
              <a:spLocks noChangeArrowheads="1"/>
            </p:cNvSpPr>
            <p:nvPr/>
          </p:nvSpPr>
          <p:spPr bwMode="auto">
            <a:xfrm>
              <a:off x="1809753" y="4780025"/>
              <a:ext cx="549275" cy="457200"/>
            </a:xfrm>
            <a:prstGeom prst="rect">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0" name="Rectangle 7"/>
            <p:cNvSpPr>
              <a:spLocks noChangeArrowheads="1"/>
            </p:cNvSpPr>
            <p:nvPr/>
          </p:nvSpPr>
          <p:spPr bwMode="auto">
            <a:xfrm>
              <a:off x="2386015" y="4780025"/>
              <a:ext cx="549275" cy="457200"/>
            </a:xfrm>
            <a:prstGeom prst="rect">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1" name="Rectangle 8"/>
            <p:cNvSpPr>
              <a:spLocks noChangeArrowheads="1"/>
            </p:cNvSpPr>
            <p:nvPr/>
          </p:nvSpPr>
          <p:spPr bwMode="auto">
            <a:xfrm>
              <a:off x="2962278"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2" name="Rectangle 9"/>
            <p:cNvSpPr>
              <a:spLocks noChangeArrowheads="1"/>
            </p:cNvSpPr>
            <p:nvPr/>
          </p:nvSpPr>
          <p:spPr bwMode="auto">
            <a:xfrm>
              <a:off x="3536953"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3" name="Rectangle 10"/>
            <p:cNvSpPr>
              <a:spLocks noChangeArrowheads="1"/>
            </p:cNvSpPr>
            <p:nvPr/>
          </p:nvSpPr>
          <p:spPr bwMode="auto">
            <a:xfrm>
              <a:off x="4113215"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4" name="Rectangle 11"/>
            <p:cNvSpPr>
              <a:spLocks noChangeArrowheads="1"/>
            </p:cNvSpPr>
            <p:nvPr/>
          </p:nvSpPr>
          <p:spPr bwMode="auto">
            <a:xfrm>
              <a:off x="4689478"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5" name="Rectangle 12"/>
            <p:cNvSpPr>
              <a:spLocks noChangeArrowheads="1"/>
            </p:cNvSpPr>
            <p:nvPr/>
          </p:nvSpPr>
          <p:spPr bwMode="auto">
            <a:xfrm>
              <a:off x="5265740"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6" name="Rectangle 13"/>
            <p:cNvSpPr>
              <a:spLocks noChangeArrowheads="1"/>
            </p:cNvSpPr>
            <p:nvPr/>
          </p:nvSpPr>
          <p:spPr bwMode="auto">
            <a:xfrm>
              <a:off x="5842003"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7" name="Rectangle 14"/>
            <p:cNvSpPr>
              <a:spLocks noChangeArrowheads="1"/>
            </p:cNvSpPr>
            <p:nvPr/>
          </p:nvSpPr>
          <p:spPr bwMode="auto">
            <a:xfrm>
              <a:off x="6418265" y="4780025"/>
              <a:ext cx="549275" cy="457200"/>
            </a:xfrm>
            <a:prstGeom prst="rect">
              <a:avLst/>
            </a:prstGeom>
            <a:solidFill>
              <a:srgbClr val="729FCF"/>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8" name="Rectangle 15"/>
            <p:cNvSpPr>
              <a:spLocks noChangeArrowheads="1"/>
            </p:cNvSpPr>
            <p:nvPr/>
          </p:nvSpPr>
          <p:spPr bwMode="auto">
            <a:xfrm>
              <a:off x="6992940" y="4780025"/>
              <a:ext cx="549275" cy="457200"/>
            </a:xfrm>
            <a:prstGeom prst="rect">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19" name="Rectangle 16"/>
            <p:cNvSpPr>
              <a:spLocks noChangeArrowheads="1"/>
            </p:cNvSpPr>
            <p:nvPr/>
          </p:nvSpPr>
          <p:spPr bwMode="auto">
            <a:xfrm>
              <a:off x="7569203" y="4780025"/>
              <a:ext cx="549275" cy="457200"/>
            </a:xfrm>
            <a:prstGeom prst="rect">
              <a:avLst/>
            </a:prstGeom>
            <a:noFill/>
            <a:ln w="9525" cap="flat">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20" name="Line 17"/>
            <p:cNvSpPr>
              <a:spLocks noChangeShapeType="1"/>
            </p:cNvSpPr>
            <p:nvPr/>
          </p:nvSpPr>
          <p:spPr bwMode="auto">
            <a:xfrm flipV="1">
              <a:off x="3244853" y="5510275"/>
              <a:ext cx="1587" cy="825500"/>
            </a:xfrm>
            <a:prstGeom prst="line">
              <a:avLst/>
            </a:prstGeom>
            <a:noFill/>
            <a:ln w="54720" cap="flat">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de-DE"/>
            </a:p>
          </p:txBody>
        </p:sp>
        <p:sp>
          <p:nvSpPr>
            <p:cNvPr id="21" name="Text Box 18"/>
            <p:cNvSpPr txBox="1">
              <a:spLocks noChangeArrowheads="1"/>
            </p:cNvSpPr>
            <p:nvPr/>
          </p:nvSpPr>
          <p:spPr bwMode="auto">
            <a:xfrm>
              <a:off x="1598615" y="6516750"/>
              <a:ext cx="309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a:t>Vel_DOF * aFluidCell.getID()</a:t>
              </a:r>
            </a:p>
          </p:txBody>
        </p:sp>
        <p:sp>
          <p:nvSpPr>
            <p:cNvPr id="22" name="Text Box 19"/>
            <p:cNvSpPr txBox="1">
              <a:spLocks noChangeArrowheads="1"/>
            </p:cNvSpPr>
            <p:nvPr/>
          </p:nvSpPr>
          <p:spPr bwMode="auto">
            <a:xfrm>
              <a:off x="1208090" y="4284725"/>
              <a:ext cx="163671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a:t>Collision Array</a:t>
              </a:r>
            </a:p>
          </p:txBody>
        </p:sp>
        <p:sp>
          <p:nvSpPr>
            <p:cNvPr id="23" name="Text Box 20"/>
            <p:cNvSpPr txBox="1">
              <a:spLocks noChangeArrowheads="1"/>
            </p:cNvSpPr>
            <p:nvPr/>
          </p:nvSpPr>
          <p:spPr bwMode="auto">
            <a:xfrm>
              <a:off x="714378" y="4764150"/>
              <a:ext cx="3730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a:t>...</a:t>
              </a:r>
            </a:p>
          </p:txBody>
        </p:sp>
        <p:sp>
          <p:nvSpPr>
            <p:cNvPr id="24" name="Text Box 21"/>
            <p:cNvSpPr txBox="1">
              <a:spLocks noChangeArrowheads="1"/>
            </p:cNvSpPr>
            <p:nvPr/>
          </p:nvSpPr>
          <p:spPr bwMode="auto">
            <a:xfrm>
              <a:off x="8166103" y="4764150"/>
              <a:ext cx="3730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Regular" charset="0"/>
                  <a:cs typeface="Noto Sans CJK SC Regular" charset="0"/>
                </a:defRPr>
              </a:lvl9pPr>
            </a:lstStyle>
            <a:p>
              <a:r>
                <a:rPr lang="en-US" altLang="de-DE"/>
                <a:t>...</a:t>
              </a:r>
            </a:p>
          </p:txBody>
        </p:sp>
      </p:grpSp>
    </p:spTree>
    <p:extLst>
      <p:ext uri="{BB962C8B-B14F-4D97-AF65-F5344CB8AC3E}">
        <p14:creationId xmlns:p14="http://schemas.microsoft.com/office/powerpoint/2010/main" val="162073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solidFill>
                  <a:schemeClr val="bg2"/>
                </a:solidFill>
              </a:rPr>
              <a:t>Flexibility to handle any type of complex geometry</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sz="3000" dirty="0"/>
              <a:t>Changes in the code</a:t>
            </a:r>
            <a:endParaRPr lang="de-DE" sz="3000" dirty="0"/>
          </a:p>
        </p:txBody>
      </p:sp>
    </p:spTree>
    <p:extLst>
      <p:ext uri="{BB962C8B-B14F-4D97-AF65-F5344CB8AC3E}">
        <p14:creationId xmlns:p14="http://schemas.microsoft.com/office/powerpoint/2010/main" val="359332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Flexibility to handle any type of complex geometry.</a:t>
            </a:r>
          </a:p>
          <a:p>
            <a:pPr marL="285750" indent="-285750">
              <a:buFont typeface="Arial" panose="020B0604020202020204" pitchFamily="34" charset="0"/>
              <a:buChar char="•"/>
            </a:pPr>
            <a:r>
              <a:rPr lang="en-GB" dirty="0">
                <a:solidFill>
                  <a:schemeClr val="bg2"/>
                </a:solidFill>
              </a:rPr>
              <a:t>Saving computation by iterating through the domain only once storing the fluid domain and iterating through for rest of iteration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24</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sz="3000" dirty="0"/>
              <a:t>Changes in code</a:t>
            </a:r>
            <a:endParaRPr lang="de-DE" sz="3000" dirty="0"/>
          </a:p>
        </p:txBody>
      </p:sp>
    </p:spTree>
    <p:extLst>
      <p:ext uri="{BB962C8B-B14F-4D97-AF65-F5344CB8AC3E}">
        <p14:creationId xmlns:p14="http://schemas.microsoft.com/office/powerpoint/2010/main" val="40723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err="1"/>
              <a:t>Flexiblity</a:t>
            </a:r>
            <a:r>
              <a:rPr lang="en-GB" dirty="0"/>
              <a:t> to handle any type of complex geometry.</a:t>
            </a:r>
          </a:p>
          <a:p>
            <a:pPr marL="285750" indent="-285750">
              <a:buFont typeface="Arial" panose="020B0604020202020204" pitchFamily="34" charset="0"/>
              <a:buChar char="•"/>
            </a:pPr>
            <a:r>
              <a:rPr lang="en-IN" dirty="0"/>
              <a:t>Saving computation by iterating through the domain only once storing the fluid domain and iterating through for rest of iteration</a:t>
            </a:r>
          </a:p>
          <a:p>
            <a:pPr marL="285750" indent="-285750">
              <a:buFont typeface="Arial" panose="020B0604020202020204" pitchFamily="34" charset="0"/>
              <a:buChar char="•"/>
            </a:pPr>
            <a:r>
              <a:rPr lang="en-GB" dirty="0">
                <a:solidFill>
                  <a:schemeClr val="bg2"/>
                </a:solidFill>
              </a:rPr>
              <a:t>Flexibility to handle multiple boundary conditions</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25</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sz="3000" dirty="0"/>
              <a:t>Changes in code</a:t>
            </a:r>
            <a:endParaRPr lang="de-DE" sz="3000" dirty="0"/>
          </a:p>
        </p:txBody>
      </p:sp>
    </p:spTree>
    <p:extLst>
      <p:ext uri="{BB962C8B-B14F-4D97-AF65-F5344CB8AC3E}">
        <p14:creationId xmlns:p14="http://schemas.microsoft.com/office/powerpoint/2010/main" val="249596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solidFill>
                  <a:schemeClr val="bg2"/>
                </a:solidFill>
                <a:hlinkClick r:id="rId3" action="ppaction://hlinkfile"/>
              </a:rPr>
              <a:t>Link to video(Stream Lines)</a:t>
            </a:r>
            <a:endParaRPr lang="en-GB" dirty="0">
              <a:solidFill>
                <a:schemeClr val="bg2"/>
              </a:solidFill>
            </a:endParaRPr>
          </a:p>
          <a:p>
            <a:pPr marL="285750" indent="-285750">
              <a:buFont typeface="Arial" panose="020B0604020202020204" pitchFamily="34" charset="0"/>
              <a:buChar char="•"/>
            </a:pPr>
            <a:r>
              <a:rPr lang="en-GB" dirty="0">
                <a:solidFill>
                  <a:schemeClr val="bg2"/>
                </a:solidFill>
                <a:hlinkClick r:id="rId4" action="ppaction://hlinkfile"/>
              </a:rPr>
              <a:t>Link to video (Glyphs)</a:t>
            </a:r>
            <a:endParaRPr lang="en-GB" dirty="0">
              <a:solidFill>
                <a:schemeClr val="bg2"/>
              </a:solidFill>
            </a:endParaRP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26</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sz="3000" dirty="0"/>
              <a:t>Present State of Project</a:t>
            </a:r>
            <a:endParaRPr lang="de-DE" sz="3000" dirty="0"/>
          </a:p>
        </p:txBody>
      </p:sp>
    </p:spTree>
    <p:extLst>
      <p:ext uri="{BB962C8B-B14F-4D97-AF65-F5344CB8AC3E}">
        <p14:creationId xmlns:p14="http://schemas.microsoft.com/office/powerpoint/2010/main" val="8888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27</a:t>
            </a:fld>
            <a:endParaRPr lang="de-DE" dirty="0"/>
          </a:p>
        </p:txBody>
      </p:sp>
      <p:sp>
        <p:nvSpPr>
          <p:cNvPr id="3" name="Titel 2"/>
          <p:cNvSpPr>
            <a:spLocks noGrp="1"/>
          </p:cNvSpPr>
          <p:nvPr>
            <p:ph type="title"/>
          </p:nvPr>
        </p:nvSpPr>
        <p:spPr>
          <a:xfrm>
            <a:off x="319090" y="994334"/>
            <a:ext cx="8508999" cy="410369"/>
          </a:xfrm>
          <a:prstGeom prst="rect">
            <a:avLst/>
          </a:prstGeom>
        </p:spPr>
        <p:txBody>
          <a:bodyPr/>
          <a:lstStyle/>
          <a:p>
            <a:r>
              <a:rPr lang="en-GB" sz="3000" dirty="0"/>
              <a:t>Current Assumptions</a:t>
            </a:r>
            <a:endParaRPr lang="de-DE" sz="3000" dirty="0"/>
          </a:p>
        </p:txBody>
      </p:sp>
      <p:sp>
        <p:nvSpPr>
          <p:cNvPr id="5" name="TextBox 4">
            <a:extLst>
              <a:ext uri="{FF2B5EF4-FFF2-40B4-BE49-F238E27FC236}">
                <a16:creationId xmlns:a16="http://schemas.microsoft.com/office/drawing/2014/main" id="{F7A6AA5C-CB29-4924-B6E6-35028C6D0018}"/>
              </a:ext>
            </a:extLst>
          </p:cNvPr>
          <p:cNvSpPr txBox="1"/>
          <p:nvPr/>
        </p:nvSpPr>
        <p:spPr>
          <a:xfrm>
            <a:off x="508000" y="1513840"/>
            <a:ext cx="7874000" cy="561436"/>
          </a:xfrm>
          <a:prstGeom prst="rect">
            <a:avLst/>
          </a:prstGeom>
          <a:noFill/>
        </p:spPr>
        <p:txBody>
          <a:bodyPr wrap="square" lIns="0" tIns="0" rIns="0" bIns="0" rtlCol="0">
            <a:spAutoFit/>
          </a:bodyPr>
          <a:lstStyle/>
          <a:p>
            <a:pPr marL="285750" indent="-285750">
              <a:lnSpc>
                <a:spcPct val="114000"/>
              </a:lnSpc>
              <a:buFont typeface="Arial" panose="020B0604020202020204" pitchFamily="34" charset="0"/>
              <a:buChar char="•"/>
            </a:pPr>
            <a:r>
              <a:rPr lang="en-IN" sz="1600" dirty="0">
                <a:latin typeface="+mn-lt"/>
              </a:rPr>
              <a:t>Initial Velocity through out the domain is zero</a:t>
            </a:r>
          </a:p>
          <a:p>
            <a:pPr marL="285750" indent="-285750">
              <a:lnSpc>
                <a:spcPct val="114000"/>
              </a:lnSpc>
              <a:buFont typeface="Arial" panose="020B0604020202020204" pitchFamily="34" charset="0"/>
              <a:buChar char="•"/>
            </a:pPr>
            <a:r>
              <a:rPr lang="en-IN" sz="1600" dirty="0">
                <a:latin typeface="+mn-lt"/>
              </a:rPr>
              <a:t>There is constant input velocity</a:t>
            </a:r>
          </a:p>
        </p:txBody>
      </p:sp>
    </p:spTree>
    <p:extLst>
      <p:ext uri="{BB962C8B-B14F-4D97-AF65-F5344CB8AC3E}">
        <p14:creationId xmlns:p14="http://schemas.microsoft.com/office/powerpoint/2010/main" val="2057195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FCAA31-CDB0-41B9-B067-402260780984}"/>
              </a:ext>
            </a:extLst>
          </p:cNvPr>
          <p:cNvSpPr>
            <a:spLocks noGrp="1"/>
          </p:cNvSpPr>
          <p:nvPr>
            <p:ph type="sldNum" sz="quarter" idx="11"/>
          </p:nvPr>
        </p:nvSpPr>
        <p:spPr/>
        <p:txBody>
          <a:bodyPr/>
          <a:lstStyle/>
          <a:p>
            <a:fld id="{CE58CB1E-F828-4F11-99E0-327109AF9DA4}" type="slidenum">
              <a:rPr lang="de-DE" smtClean="0"/>
              <a:pPr/>
              <a:t>28</a:t>
            </a:fld>
            <a:endParaRPr lang="de-DE" dirty="0"/>
          </a:p>
        </p:txBody>
      </p:sp>
      <p:sp>
        <p:nvSpPr>
          <p:cNvPr id="4" name="Title 3">
            <a:extLst>
              <a:ext uri="{FF2B5EF4-FFF2-40B4-BE49-F238E27FC236}">
                <a16:creationId xmlns:a16="http://schemas.microsoft.com/office/drawing/2014/main" id="{4CF69574-081E-46FD-86AE-DD4A9F522435}"/>
              </a:ext>
            </a:extLst>
          </p:cNvPr>
          <p:cNvSpPr>
            <a:spLocks noGrp="1"/>
          </p:cNvSpPr>
          <p:nvPr>
            <p:ph type="title"/>
          </p:nvPr>
        </p:nvSpPr>
        <p:spPr/>
        <p:txBody>
          <a:bodyPr/>
          <a:lstStyle/>
          <a:p>
            <a:r>
              <a:rPr lang="en-IN" dirty="0"/>
              <a:t>Future Work</a:t>
            </a:r>
          </a:p>
        </p:txBody>
      </p:sp>
      <p:pic>
        <p:nvPicPr>
          <p:cNvPr id="5" name="Grafik 6">
            <a:extLst>
              <a:ext uri="{FF2B5EF4-FFF2-40B4-BE49-F238E27FC236}">
                <a16:creationId xmlns:a16="http://schemas.microsoft.com/office/drawing/2014/main" id="{DFE3B833-EBE6-4D1F-B0BB-FE9C54671B5F}"/>
              </a:ext>
            </a:extLst>
          </p:cNvPr>
          <p:cNvPicPr>
            <a:picLocks noGrp="1" noChangeAspect="1"/>
          </p:cNvPicPr>
          <p:nvPr>
            <p:ph idx="1"/>
          </p:nvPr>
        </p:nvPicPr>
        <p:blipFill>
          <a:blip r:embed="rId2"/>
          <a:stretch>
            <a:fillRect/>
          </a:stretch>
        </p:blipFill>
        <p:spPr>
          <a:xfrm>
            <a:off x="5919491" y="2487399"/>
            <a:ext cx="1684319" cy="2745792"/>
          </a:xfrm>
          <a:prstGeom prst="rect">
            <a:avLst/>
          </a:prstGeom>
        </p:spPr>
      </p:pic>
      <p:graphicFrame>
        <p:nvGraphicFramePr>
          <p:cNvPr id="6" name="Chart 5">
            <a:extLst>
              <a:ext uri="{FF2B5EF4-FFF2-40B4-BE49-F238E27FC236}">
                <a16:creationId xmlns:a16="http://schemas.microsoft.com/office/drawing/2014/main" id="{E61520A5-B259-4A02-A8A0-FFF1F745604A}"/>
              </a:ext>
            </a:extLst>
          </p:cNvPr>
          <p:cNvGraphicFramePr>
            <a:graphicFrameLocks/>
          </p:cNvGraphicFramePr>
          <p:nvPr>
            <p:extLst>
              <p:ext uri="{D42A27DB-BD31-4B8C-83A1-F6EECF244321}">
                <p14:modId xmlns:p14="http://schemas.microsoft.com/office/powerpoint/2010/main" val="73606374"/>
              </p:ext>
            </p:extLst>
          </p:nvPr>
        </p:nvGraphicFramePr>
        <p:xfrm>
          <a:off x="748030" y="2487398"/>
          <a:ext cx="4640580" cy="290322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6A474A1-E0FD-4352-91A5-BAA239A09A84}"/>
              </a:ext>
            </a:extLst>
          </p:cNvPr>
          <p:cNvSpPr txBox="1"/>
          <p:nvPr/>
        </p:nvSpPr>
        <p:spPr>
          <a:xfrm>
            <a:off x="508000" y="1513840"/>
            <a:ext cx="7874000" cy="561436"/>
          </a:xfrm>
          <a:prstGeom prst="rect">
            <a:avLst/>
          </a:prstGeom>
          <a:noFill/>
        </p:spPr>
        <p:txBody>
          <a:bodyPr wrap="square" lIns="0" tIns="0" rIns="0" bIns="0" rtlCol="0">
            <a:spAutoFit/>
          </a:bodyPr>
          <a:lstStyle/>
          <a:p>
            <a:pPr marL="285750" indent="-285750">
              <a:lnSpc>
                <a:spcPct val="114000"/>
              </a:lnSpc>
              <a:buFont typeface="Arial" panose="020B0604020202020204" pitchFamily="34" charset="0"/>
              <a:buChar char="•"/>
            </a:pPr>
            <a:r>
              <a:rPr lang="en-IN" sz="1600" dirty="0">
                <a:latin typeface="+mn-lt"/>
              </a:rPr>
              <a:t>Initial condition to be obtained after running simulations for many cycles</a:t>
            </a:r>
          </a:p>
          <a:p>
            <a:pPr marL="285750" indent="-285750">
              <a:lnSpc>
                <a:spcPct val="114000"/>
              </a:lnSpc>
              <a:buFont typeface="Arial" panose="020B0604020202020204" pitchFamily="34" charset="0"/>
              <a:buChar char="•"/>
            </a:pPr>
            <a:r>
              <a:rPr lang="en-IN" sz="1600" dirty="0">
                <a:latin typeface="+mn-lt"/>
              </a:rPr>
              <a:t>Initial velocity varies with time as per the graph shown below</a:t>
            </a:r>
          </a:p>
        </p:txBody>
      </p:sp>
      <p:sp>
        <p:nvSpPr>
          <p:cNvPr id="8" name="TextBox 7">
            <a:extLst>
              <a:ext uri="{FF2B5EF4-FFF2-40B4-BE49-F238E27FC236}">
                <a16:creationId xmlns:a16="http://schemas.microsoft.com/office/drawing/2014/main" id="{58B29459-1D45-408E-B13D-603AF3B08C08}"/>
              </a:ext>
            </a:extLst>
          </p:cNvPr>
          <p:cNvSpPr txBox="1"/>
          <p:nvPr/>
        </p:nvSpPr>
        <p:spPr>
          <a:xfrm>
            <a:off x="319090" y="6313820"/>
            <a:ext cx="7284720" cy="257250"/>
          </a:xfrm>
          <a:prstGeom prst="rect">
            <a:avLst/>
          </a:prstGeom>
          <a:noFill/>
        </p:spPr>
        <p:txBody>
          <a:bodyPr wrap="square" lIns="0" tIns="0" rIns="0" bIns="0" rtlCol="0">
            <a:spAutoFit/>
          </a:bodyPr>
          <a:lstStyle/>
          <a:p>
            <a:pPr>
              <a:lnSpc>
                <a:spcPct val="114000"/>
              </a:lnSpc>
            </a:pPr>
            <a:r>
              <a:rPr lang="en-IN" sz="1600" dirty="0">
                <a:latin typeface="+mn-lt"/>
              </a:rPr>
              <a:t>Source: http://www.vascularmodel.org/miccai2013/</a:t>
            </a:r>
          </a:p>
        </p:txBody>
      </p:sp>
      <p:sp>
        <p:nvSpPr>
          <p:cNvPr id="9" name="TextBox 8">
            <a:extLst>
              <a:ext uri="{FF2B5EF4-FFF2-40B4-BE49-F238E27FC236}">
                <a16:creationId xmlns:a16="http://schemas.microsoft.com/office/drawing/2014/main" id="{244048FF-74B3-4181-AB75-28719B5AEECF}"/>
              </a:ext>
            </a:extLst>
          </p:cNvPr>
          <p:cNvSpPr txBox="1"/>
          <p:nvPr/>
        </p:nvSpPr>
        <p:spPr>
          <a:xfrm>
            <a:off x="6136640" y="3602011"/>
            <a:ext cx="536694" cy="257250"/>
          </a:xfrm>
          <a:prstGeom prst="rect">
            <a:avLst/>
          </a:prstGeom>
          <a:noFill/>
        </p:spPr>
        <p:txBody>
          <a:bodyPr wrap="square" lIns="0" tIns="0" rIns="0" bIns="0" rtlCol="0">
            <a:spAutoFit/>
          </a:bodyPr>
          <a:lstStyle/>
          <a:p>
            <a:pPr>
              <a:lnSpc>
                <a:spcPct val="114000"/>
              </a:lnSpc>
            </a:pPr>
            <a:r>
              <a:rPr lang="en-IN" sz="1600" dirty="0">
                <a:latin typeface="+mn-lt"/>
              </a:rPr>
              <a:t>Inlet</a:t>
            </a:r>
          </a:p>
        </p:txBody>
      </p:sp>
      <p:sp>
        <p:nvSpPr>
          <p:cNvPr id="10" name="TextBox 9">
            <a:extLst>
              <a:ext uri="{FF2B5EF4-FFF2-40B4-BE49-F238E27FC236}">
                <a16:creationId xmlns:a16="http://schemas.microsoft.com/office/drawing/2014/main" id="{CEEC1469-F973-4A2F-A4FF-DEF8011ED14B}"/>
              </a:ext>
            </a:extLst>
          </p:cNvPr>
          <p:cNvSpPr txBox="1"/>
          <p:nvPr/>
        </p:nvSpPr>
        <p:spPr>
          <a:xfrm>
            <a:off x="914400" y="5273040"/>
            <a:ext cx="4474210" cy="193002"/>
          </a:xfrm>
          <a:prstGeom prst="rect">
            <a:avLst/>
          </a:prstGeom>
          <a:noFill/>
        </p:spPr>
        <p:txBody>
          <a:bodyPr wrap="square" lIns="0" tIns="0" rIns="0" bIns="0" rtlCol="0">
            <a:spAutoFit/>
          </a:bodyPr>
          <a:lstStyle/>
          <a:p>
            <a:pPr>
              <a:lnSpc>
                <a:spcPct val="114000"/>
              </a:lnSpc>
            </a:pPr>
            <a:r>
              <a:rPr lang="en-IN" sz="1200" dirty="0">
                <a:latin typeface="+mn-lt"/>
              </a:rPr>
              <a:t>Table: Flow rate in inlet vs Velocity</a:t>
            </a:r>
          </a:p>
        </p:txBody>
      </p:sp>
      <p:sp>
        <p:nvSpPr>
          <p:cNvPr id="11" name="TextBox 10">
            <a:extLst>
              <a:ext uri="{FF2B5EF4-FFF2-40B4-BE49-F238E27FC236}">
                <a16:creationId xmlns:a16="http://schemas.microsoft.com/office/drawing/2014/main" id="{9FF736A0-EB97-4A80-AF0D-BDE62AD5C9C2}"/>
              </a:ext>
            </a:extLst>
          </p:cNvPr>
          <p:cNvSpPr txBox="1"/>
          <p:nvPr/>
        </p:nvSpPr>
        <p:spPr>
          <a:xfrm>
            <a:off x="914400" y="5275875"/>
            <a:ext cx="4474210" cy="193002"/>
          </a:xfrm>
          <a:prstGeom prst="rect">
            <a:avLst/>
          </a:prstGeom>
          <a:noFill/>
        </p:spPr>
        <p:txBody>
          <a:bodyPr wrap="square" lIns="0" tIns="0" rIns="0" bIns="0" rtlCol="0">
            <a:spAutoFit/>
          </a:bodyPr>
          <a:lstStyle/>
          <a:p>
            <a:pPr>
              <a:lnSpc>
                <a:spcPct val="114000"/>
              </a:lnSpc>
            </a:pPr>
            <a:r>
              <a:rPr lang="en-IN" sz="1200" dirty="0">
                <a:latin typeface="+mn-lt"/>
              </a:rPr>
              <a:t>Table: Flow rate in inlet vs Velocity</a:t>
            </a:r>
          </a:p>
        </p:txBody>
      </p:sp>
      <p:sp>
        <p:nvSpPr>
          <p:cNvPr id="12" name="TextBox 11">
            <a:extLst>
              <a:ext uri="{FF2B5EF4-FFF2-40B4-BE49-F238E27FC236}">
                <a16:creationId xmlns:a16="http://schemas.microsoft.com/office/drawing/2014/main" id="{5C95429E-7E87-4F48-B9FE-656DBBCBD6F5}"/>
              </a:ext>
            </a:extLst>
          </p:cNvPr>
          <p:cNvSpPr txBox="1"/>
          <p:nvPr/>
        </p:nvSpPr>
        <p:spPr>
          <a:xfrm>
            <a:off x="6136640" y="5270374"/>
            <a:ext cx="4474210" cy="193002"/>
          </a:xfrm>
          <a:prstGeom prst="rect">
            <a:avLst/>
          </a:prstGeom>
          <a:noFill/>
        </p:spPr>
        <p:txBody>
          <a:bodyPr wrap="square" lIns="0" tIns="0" rIns="0" bIns="0" rtlCol="0">
            <a:spAutoFit/>
          </a:bodyPr>
          <a:lstStyle/>
          <a:p>
            <a:pPr>
              <a:lnSpc>
                <a:spcPct val="114000"/>
              </a:lnSpc>
            </a:pPr>
            <a:r>
              <a:rPr lang="en-IN" sz="1200" dirty="0">
                <a:latin typeface="+mn-lt"/>
              </a:rPr>
              <a:t>Fig: Ascending Aorta</a:t>
            </a:r>
          </a:p>
        </p:txBody>
      </p:sp>
    </p:spTree>
    <p:extLst>
      <p:ext uri="{BB962C8B-B14F-4D97-AF65-F5344CB8AC3E}">
        <p14:creationId xmlns:p14="http://schemas.microsoft.com/office/powerpoint/2010/main" val="1840279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7887F-7634-4B3A-AC8F-AE8E952931C7}"/>
              </a:ext>
            </a:extLst>
          </p:cNvPr>
          <p:cNvSpPr>
            <a:spLocks noGrp="1"/>
          </p:cNvSpPr>
          <p:nvPr>
            <p:ph idx="1"/>
          </p:nvPr>
        </p:nvSpPr>
        <p:spPr/>
        <p:txBody>
          <a:bodyPr/>
          <a:lstStyle/>
          <a:p>
            <a:pPr marL="285750" indent="-285750">
              <a:buFont typeface="Arial" panose="020B0604020202020204" pitchFamily="34" charset="0"/>
              <a:buChar char="•"/>
            </a:pPr>
            <a:r>
              <a:rPr lang="en-IN" dirty="0"/>
              <a:t> </a:t>
            </a:r>
            <a:r>
              <a:rPr lang="en-IN" dirty="0" err="1"/>
              <a:t>LBMHexMesh</a:t>
            </a:r>
            <a:r>
              <a:rPr lang="en-IN" dirty="0"/>
              <a:t>: an </a:t>
            </a:r>
            <a:r>
              <a:rPr lang="en-IN" dirty="0" err="1"/>
              <a:t>OpenFOAM</a:t>
            </a:r>
            <a:r>
              <a:rPr lang="en-IN" dirty="0"/>
              <a:t> based grid generator for the Lattice Boltzmann Method      (LBM), Andrea </a:t>
            </a:r>
            <a:r>
              <a:rPr lang="en-IN" dirty="0" err="1"/>
              <a:t>Pasquali</a:t>
            </a:r>
            <a:r>
              <a:rPr lang="en-IN" dirty="0"/>
              <a:t>, Martin </a:t>
            </a:r>
            <a:r>
              <a:rPr lang="en-IN" dirty="0" err="1"/>
              <a:t>Schonherr</a:t>
            </a:r>
            <a:r>
              <a:rPr lang="en-IN" dirty="0"/>
              <a:t>, Martin Geier, Manfred </a:t>
            </a:r>
            <a:r>
              <a:rPr lang="en-IN" dirty="0" err="1"/>
              <a:t>Krafczyk</a:t>
            </a:r>
            <a:endParaRPr lang="en-IN" dirty="0"/>
          </a:p>
          <a:p>
            <a:pPr marL="285750" indent="-285750">
              <a:buFont typeface="Arial" panose="020B0604020202020204" pitchFamily="34" charset="0"/>
              <a:buChar char="•"/>
            </a:pPr>
            <a:endParaRPr lang="en-IN" dirty="0"/>
          </a:p>
        </p:txBody>
      </p:sp>
      <p:sp>
        <p:nvSpPr>
          <p:cNvPr id="3" name="Slide Number Placeholder 2">
            <a:extLst>
              <a:ext uri="{FF2B5EF4-FFF2-40B4-BE49-F238E27FC236}">
                <a16:creationId xmlns:a16="http://schemas.microsoft.com/office/drawing/2014/main" id="{90E667AC-7FFA-4493-9F4A-55B0D2CDC094}"/>
              </a:ext>
            </a:extLst>
          </p:cNvPr>
          <p:cNvSpPr>
            <a:spLocks noGrp="1"/>
          </p:cNvSpPr>
          <p:nvPr>
            <p:ph type="sldNum" sz="quarter" idx="11"/>
          </p:nvPr>
        </p:nvSpPr>
        <p:spPr/>
        <p:txBody>
          <a:bodyPr/>
          <a:lstStyle/>
          <a:p>
            <a:fld id="{CE58CB1E-F828-4F11-99E0-327109AF9DA4}" type="slidenum">
              <a:rPr lang="de-DE" smtClean="0"/>
              <a:pPr/>
              <a:t>29</a:t>
            </a:fld>
            <a:endParaRPr lang="de-DE" dirty="0"/>
          </a:p>
        </p:txBody>
      </p:sp>
      <p:sp>
        <p:nvSpPr>
          <p:cNvPr id="4" name="Title 3">
            <a:extLst>
              <a:ext uri="{FF2B5EF4-FFF2-40B4-BE49-F238E27FC236}">
                <a16:creationId xmlns:a16="http://schemas.microsoft.com/office/drawing/2014/main" id="{208D0DA0-EB96-4FCB-8995-6C43667937F8}"/>
              </a:ext>
            </a:extLst>
          </p:cNvPr>
          <p:cNvSpPr>
            <a:spLocks noGrp="1"/>
          </p:cNvSpPr>
          <p:nvPr>
            <p:ph type="title"/>
          </p:nvPr>
        </p:nvSpPr>
        <p:spPr/>
        <p:txBody>
          <a:bodyPr/>
          <a:lstStyle/>
          <a:p>
            <a:r>
              <a:rPr lang="en-IN" dirty="0"/>
              <a:t>References</a:t>
            </a:r>
          </a:p>
        </p:txBody>
      </p:sp>
    </p:spTree>
    <p:extLst>
      <p:ext uri="{BB962C8B-B14F-4D97-AF65-F5344CB8AC3E}">
        <p14:creationId xmlns:p14="http://schemas.microsoft.com/office/powerpoint/2010/main" val="15179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FE11B02-E41D-4EF7-B92E-49EF9E1C2FAE}"/>
              </a:ext>
            </a:extLst>
          </p:cNvPr>
          <p:cNvPicPr>
            <a:picLocks noChangeAspect="1"/>
          </p:cNvPicPr>
          <p:nvPr/>
        </p:nvPicPr>
        <p:blipFill>
          <a:blip r:embed="rId2"/>
          <a:stretch>
            <a:fillRect/>
          </a:stretch>
        </p:blipFill>
        <p:spPr>
          <a:xfrm>
            <a:off x="2432106" y="2137090"/>
            <a:ext cx="4463798" cy="4230580"/>
          </a:xfrm>
          <a:prstGeom prst="rect">
            <a:avLst/>
          </a:prstGeom>
        </p:spPr>
      </p:pic>
      <p:sp>
        <p:nvSpPr>
          <p:cNvPr id="3" name="Inhaltsplatzhalter 2"/>
          <p:cNvSpPr>
            <a:spLocks noGrp="1"/>
          </p:cNvSpPr>
          <p:nvPr>
            <p:ph idx="10"/>
          </p:nvPr>
        </p:nvSpPr>
        <p:spPr>
          <a:xfrm>
            <a:off x="319089" y="1213570"/>
            <a:ext cx="8508999" cy="1274125"/>
          </a:xfrm>
        </p:spPr>
        <p:txBody>
          <a:bodyPr/>
          <a:lstStyle/>
          <a:p>
            <a:r>
              <a:rPr lang="en-IN" sz="2000" b="1" dirty="0"/>
              <a:t>SIMULATION OF BLOOD FLOW THROUGH ARTERY USING LATTICE BOLTZMANN METHOD IN UNSTRUCTURED GRIDS</a:t>
            </a:r>
          </a:p>
        </p:txBody>
      </p:sp>
      <p:sp>
        <p:nvSpPr>
          <p:cNvPr id="7" name="Titel 6"/>
          <p:cNvSpPr>
            <a:spLocks noGrp="1"/>
          </p:cNvSpPr>
          <p:nvPr>
            <p:ph type="title"/>
          </p:nvPr>
        </p:nvSpPr>
        <p:spPr>
          <a:xfrm>
            <a:off x="319089" y="674576"/>
            <a:ext cx="8508999" cy="410369"/>
          </a:xfrm>
        </p:spPr>
        <p:txBody>
          <a:bodyPr/>
          <a:lstStyle/>
          <a:p>
            <a:r>
              <a:rPr lang="en-GB" dirty="0"/>
              <a:t>Topic</a:t>
            </a:r>
            <a:endParaRPr lang="de-DE" dirty="0"/>
          </a:p>
        </p:txBody>
      </p:sp>
      <p:sp>
        <p:nvSpPr>
          <p:cNvPr id="2" name="TextBox 1">
            <a:extLst>
              <a:ext uri="{FF2B5EF4-FFF2-40B4-BE49-F238E27FC236}">
                <a16:creationId xmlns:a16="http://schemas.microsoft.com/office/drawing/2014/main" id="{B5DDCDE6-A592-4F39-A289-93F4AD45242D}"/>
              </a:ext>
            </a:extLst>
          </p:cNvPr>
          <p:cNvSpPr txBox="1"/>
          <p:nvPr/>
        </p:nvSpPr>
        <p:spPr>
          <a:xfrm>
            <a:off x="319090" y="6239045"/>
            <a:ext cx="7284720" cy="257250"/>
          </a:xfrm>
          <a:prstGeom prst="rect">
            <a:avLst/>
          </a:prstGeom>
          <a:noFill/>
        </p:spPr>
        <p:txBody>
          <a:bodyPr wrap="square" lIns="0" tIns="0" rIns="0" bIns="0" rtlCol="0">
            <a:spAutoFit/>
          </a:bodyPr>
          <a:lstStyle/>
          <a:p>
            <a:pPr>
              <a:lnSpc>
                <a:spcPct val="114000"/>
              </a:lnSpc>
            </a:pPr>
            <a:r>
              <a:rPr lang="en-IN" sz="1600" dirty="0">
                <a:latin typeface="+mn-lt"/>
              </a:rPr>
              <a:t>Source: http://impression3d.laposte.fr/en/various/3-colors-anatomical-heart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BB90A0-6A7E-48CF-8D88-553958A9AEA8}"/>
              </a:ext>
            </a:extLst>
          </p:cNvPr>
          <p:cNvSpPr>
            <a:spLocks noGrp="1"/>
          </p:cNvSpPr>
          <p:nvPr>
            <p:ph type="sldNum" sz="quarter" idx="11"/>
          </p:nvPr>
        </p:nvSpPr>
        <p:spPr/>
        <p:txBody>
          <a:bodyPr/>
          <a:lstStyle/>
          <a:p>
            <a:fld id="{CE58CB1E-F828-4F11-99E0-327109AF9DA4}" type="slidenum">
              <a:rPr lang="de-DE" smtClean="0"/>
              <a:pPr/>
              <a:t>30</a:t>
            </a:fld>
            <a:endParaRPr lang="de-DE" dirty="0"/>
          </a:p>
        </p:txBody>
      </p:sp>
      <p:sp>
        <p:nvSpPr>
          <p:cNvPr id="7" name="TextBox 6">
            <a:extLst>
              <a:ext uri="{FF2B5EF4-FFF2-40B4-BE49-F238E27FC236}">
                <a16:creationId xmlns:a16="http://schemas.microsoft.com/office/drawing/2014/main" id="{3E8C307B-C77F-475A-9DEF-A888BC317C5B}"/>
              </a:ext>
            </a:extLst>
          </p:cNvPr>
          <p:cNvSpPr txBox="1"/>
          <p:nvPr/>
        </p:nvSpPr>
        <p:spPr>
          <a:xfrm>
            <a:off x="1463040" y="1361440"/>
            <a:ext cx="5953760" cy="2526204"/>
          </a:xfrm>
          <a:prstGeom prst="rect">
            <a:avLst/>
          </a:prstGeom>
          <a:noFill/>
        </p:spPr>
        <p:txBody>
          <a:bodyPr wrap="square" lIns="0" tIns="0" rIns="0" bIns="0" rtlCol="0">
            <a:spAutoFit/>
          </a:bodyPr>
          <a:lstStyle/>
          <a:p>
            <a:pPr>
              <a:lnSpc>
                <a:spcPct val="114000"/>
              </a:lnSpc>
            </a:pPr>
            <a:r>
              <a:rPr lang="en-IN" sz="5400" dirty="0">
                <a:latin typeface="+mn-lt"/>
              </a:rPr>
              <a:t>Thanks</a:t>
            </a:r>
          </a:p>
          <a:p>
            <a:pPr>
              <a:lnSpc>
                <a:spcPct val="114000"/>
              </a:lnSpc>
            </a:pPr>
            <a:endParaRPr lang="en-IN" sz="5400" dirty="0">
              <a:latin typeface="+mn-lt"/>
            </a:endParaRPr>
          </a:p>
          <a:p>
            <a:pPr>
              <a:lnSpc>
                <a:spcPct val="114000"/>
              </a:lnSpc>
            </a:pPr>
            <a:r>
              <a:rPr lang="en-IN" sz="3600" dirty="0">
                <a:latin typeface="+mn-lt"/>
              </a:rPr>
              <a:t>Questions &amp; Feedbacks</a:t>
            </a:r>
          </a:p>
        </p:txBody>
      </p:sp>
    </p:spTree>
    <p:extLst>
      <p:ext uri="{BB962C8B-B14F-4D97-AF65-F5344CB8AC3E}">
        <p14:creationId xmlns:p14="http://schemas.microsoft.com/office/powerpoint/2010/main" val="103303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9F676DB-3A1A-4B56-90DD-3E4040FC5923}"/>
              </a:ext>
            </a:extLst>
          </p:cNvPr>
          <p:cNvPicPr>
            <a:picLocks noChangeAspect="1"/>
          </p:cNvPicPr>
          <p:nvPr/>
        </p:nvPicPr>
        <p:blipFill>
          <a:blip r:embed="rId3"/>
          <a:stretch>
            <a:fillRect/>
          </a:stretch>
        </p:blipFill>
        <p:spPr>
          <a:xfrm>
            <a:off x="319090" y="1480463"/>
            <a:ext cx="4485139" cy="4795567"/>
          </a:xfrm>
          <a:prstGeom prst="rect">
            <a:avLst/>
          </a:prstGeom>
        </p:spPr>
      </p:pic>
      <p:pic>
        <p:nvPicPr>
          <p:cNvPr id="3" name="Grafik 2">
            <a:extLst>
              <a:ext uri="{FF2B5EF4-FFF2-40B4-BE49-F238E27FC236}">
                <a16:creationId xmlns:a16="http://schemas.microsoft.com/office/drawing/2014/main" id="{978E5734-8B4F-4CAC-9502-C2004AB38E90}"/>
              </a:ext>
            </a:extLst>
          </p:cNvPr>
          <p:cNvPicPr>
            <a:picLocks noChangeAspect="1"/>
          </p:cNvPicPr>
          <p:nvPr/>
        </p:nvPicPr>
        <p:blipFill>
          <a:blip r:embed="rId4"/>
          <a:stretch>
            <a:fillRect/>
          </a:stretch>
        </p:blipFill>
        <p:spPr>
          <a:xfrm>
            <a:off x="5302280" y="1404703"/>
            <a:ext cx="3525809" cy="4747570"/>
          </a:xfrm>
          <a:prstGeom prst="rect">
            <a:avLst/>
          </a:prstGeom>
        </p:spPr>
      </p:pic>
      <p:sp>
        <p:nvSpPr>
          <p:cNvPr id="7" name="Titel 6"/>
          <p:cNvSpPr>
            <a:spLocks noGrp="1"/>
          </p:cNvSpPr>
          <p:nvPr>
            <p:ph type="title"/>
          </p:nvPr>
        </p:nvSpPr>
        <p:spPr/>
        <p:txBody>
          <a:bodyPr/>
          <a:lstStyle/>
          <a:p>
            <a:r>
              <a:rPr lang="en-GB" dirty="0"/>
              <a:t>Our Geometry</a:t>
            </a:r>
            <a:endParaRPr lang="de-DE" dirty="0"/>
          </a:p>
        </p:txBody>
      </p:sp>
      <p:sp>
        <p:nvSpPr>
          <p:cNvPr id="6" name="TextBox 5">
            <a:extLst>
              <a:ext uri="{FF2B5EF4-FFF2-40B4-BE49-F238E27FC236}">
                <a16:creationId xmlns:a16="http://schemas.microsoft.com/office/drawing/2014/main" id="{D256A29C-B749-41A3-AA63-8B0BACBE1F80}"/>
              </a:ext>
            </a:extLst>
          </p:cNvPr>
          <p:cNvSpPr txBox="1"/>
          <p:nvPr/>
        </p:nvSpPr>
        <p:spPr>
          <a:xfrm>
            <a:off x="319090" y="6313820"/>
            <a:ext cx="7284720" cy="257250"/>
          </a:xfrm>
          <a:prstGeom prst="rect">
            <a:avLst/>
          </a:prstGeom>
          <a:noFill/>
        </p:spPr>
        <p:txBody>
          <a:bodyPr wrap="square" lIns="0" tIns="0" rIns="0" bIns="0" rtlCol="0">
            <a:spAutoFit/>
          </a:bodyPr>
          <a:lstStyle/>
          <a:p>
            <a:pPr>
              <a:lnSpc>
                <a:spcPct val="114000"/>
              </a:lnSpc>
            </a:pPr>
            <a:r>
              <a:rPr lang="en-IN" sz="1600" dirty="0">
                <a:latin typeface="+mn-lt"/>
              </a:rPr>
              <a:t>Source : http://impression3d.laposte.fr/en/various/3-colors-anatomical-heart</a:t>
            </a:r>
          </a:p>
        </p:txBody>
      </p:sp>
    </p:spTree>
    <p:extLst>
      <p:ext uri="{BB962C8B-B14F-4D97-AF65-F5344CB8AC3E}">
        <p14:creationId xmlns:p14="http://schemas.microsoft.com/office/powerpoint/2010/main" val="179422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82DBAA-A313-4047-BEB4-D11151BE7817}"/>
              </a:ext>
            </a:extLst>
          </p:cNvPr>
          <p:cNvSpPr>
            <a:spLocks noGrp="1"/>
          </p:cNvSpPr>
          <p:nvPr>
            <p:ph idx="10"/>
          </p:nvPr>
        </p:nvSpPr>
        <p:spPr>
          <a:xfrm>
            <a:off x="319089" y="1765360"/>
            <a:ext cx="8509000" cy="4726880"/>
          </a:xfrm>
        </p:spPr>
        <p:txBody>
          <a:bodyPr/>
          <a:lstStyle/>
          <a:p>
            <a:pPr marL="285750" indent="-285750">
              <a:buFont typeface="Arial" panose="020B0604020202020204" pitchFamily="34" charset="0"/>
              <a:buChar char="•"/>
            </a:pPr>
            <a:r>
              <a:rPr lang="en-IN" dirty="0"/>
              <a:t>Comparison of full rectangular box meshing vs mesh in required area only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we mesh full domain, then memory waste for storing values</a:t>
            </a:r>
          </a:p>
          <a:p>
            <a:pPr marL="285750" indent="-285750">
              <a:buFont typeface="Arial" panose="020B0604020202020204" pitchFamily="34" charset="0"/>
              <a:buChar char="•"/>
            </a:pPr>
            <a:r>
              <a:rPr lang="en-IN" dirty="0"/>
              <a:t>There are some methods to solve this kind of situation</a:t>
            </a:r>
          </a:p>
          <a:p>
            <a:pPr marL="285750" indent="-285750">
              <a:buFont typeface="Arial" panose="020B0604020202020204" pitchFamily="34" charset="0"/>
              <a:buChar char="•"/>
            </a:pPr>
            <a:r>
              <a:rPr lang="en-IN" dirty="0"/>
              <a:t>In our project we use UNSTRUCTURED GRID approach</a:t>
            </a:r>
          </a:p>
          <a:p>
            <a:pPr marL="285750" indent="-285750">
              <a:buFont typeface="Arial" panose="020B0604020202020204" pitchFamily="34" charset="0"/>
              <a:buChar char="•"/>
            </a:pPr>
            <a:r>
              <a:rPr lang="en-IN" dirty="0"/>
              <a:t>The source of inspiration for our project is following paper:</a:t>
            </a:r>
          </a:p>
          <a:p>
            <a:r>
              <a:rPr lang="en-IN" dirty="0"/>
              <a:t>      LBMHexMesh: an OpenFOAM based grid generator for the Lattice Boltzmann Method      (LBM), Andrea Pasquali, Martin Schonherr, Martin Geier, Manfred Krafczyk</a:t>
            </a:r>
          </a:p>
        </p:txBody>
      </p:sp>
      <p:sp>
        <p:nvSpPr>
          <p:cNvPr id="3" name="Title 2">
            <a:extLst>
              <a:ext uri="{FF2B5EF4-FFF2-40B4-BE49-F238E27FC236}">
                <a16:creationId xmlns:a16="http://schemas.microsoft.com/office/drawing/2014/main" id="{F5D779F6-EAED-46D0-8101-63D3A0ACE597}"/>
              </a:ext>
            </a:extLst>
          </p:cNvPr>
          <p:cNvSpPr>
            <a:spLocks noGrp="1"/>
          </p:cNvSpPr>
          <p:nvPr>
            <p:ph type="title"/>
          </p:nvPr>
        </p:nvSpPr>
        <p:spPr/>
        <p:txBody>
          <a:bodyPr/>
          <a:lstStyle/>
          <a:p>
            <a:r>
              <a:rPr lang="en-IN" dirty="0"/>
              <a:t>Inspiration</a:t>
            </a:r>
          </a:p>
        </p:txBody>
      </p:sp>
      <p:graphicFrame>
        <p:nvGraphicFramePr>
          <p:cNvPr id="6" name="Table 5">
            <a:extLst>
              <a:ext uri="{FF2B5EF4-FFF2-40B4-BE49-F238E27FC236}">
                <a16:creationId xmlns:a16="http://schemas.microsoft.com/office/drawing/2014/main" id="{4528F3CD-D2F8-4DEC-B4D2-A0AD6A625BAF}"/>
              </a:ext>
            </a:extLst>
          </p:cNvPr>
          <p:cNvGraphicFramePr>
            <a:graphicFrameLocks noGrp="1"/>
          </p:cNvGraphicFramePr>
          <p:nvPr>
            <p:extLst>
              <p:ext uri="{D42A27DB-BD31-4B8C-83A1-F6EECF244321}">
                <p14:modId xmlns:p14="http://schemas.microsoft.com/office/powerpoint/2010/main" val="3876720747"/>
              </p:ext>
            </p:extLst>
          </p:nvPr>
        </p:nvGraphicFramePr>
        <p:xfrm>
          <a:off x="2735580" y="2422242"/>
          <a:ext cx="2921000" cy="1333500"/>
        </p:xfrm>
        <a:graphic>
          <a:graphicData uri="http://schemas.openxmlformats.org/drawingml/2006/table">
            <a:tbl>
              <a:tblPr/>
              <a:tblGrid>
                <a:gridCol w="2120900">
                  <a:extLst>
                    <a:ext uri="{9D8B030D-6E8A-4147-A177-3AD203B41FA5}">
                      <a16:colId xmlns:a16="http://schemas.microsoft.com/office/drawing/2014/main" val="3727491505"/>
                    </a:ext>
                  </a:extLst>
                </a:gridCol>
                <a:gridCol w="800100">
                  <a:extLst>
                    <a:ext uri="{9D8B030D-6E8A-4147-A177-3AD203B41FA5}">
                      <a16:colId xmlns:a16="http://schemas.microsoft.com/office/drawing/2014/main" val="1134315825"/>
                    </a:ext>
                  </a:extLst>
                </a:gridCol>
              </a:tblGrid>
              <a:tr h="228600">
                <a:tc>
                  <a:txBody>
                    <a:bodyPr/>
                    <a:lstStyle/>
                    <a:p>
                      <a:pPr algn="l" fontAlgn="b"/>
                      <a:r>
                        <a:rPr lang="en-IN" sz="1400" b="0" i="0" u="none" strike="noStrike">
                          <a:solidFill>
                            <a:srgbClr val="000000"/>
                          </a:solidFill>
                          <a:effectLst/>
                          <a:latin typeface="Calibri" panose="020F0502020204030204" pitchFamily="34" charset="0"/>
                        </a:rPr>
                        <a:t>Rectangular Box Size(mm)</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22X20X18</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027103"/>
                  </a:ext>
                </a:extLst>
              </a:tr>
              <a:tr h="228600">
                <a:tc>
                  <a:txBody>
                    <a:bodyPr/>
                    <a:lstStyle/>
                    <a:p>
                      <a:pPr algn="l" fontAlgn="b"/>
                      <a:r>
                        <a:rPr lang="en-IN" sz="1400" b="0" i="0" u="none" strike="noStrike">
                          <a:solidFill>
                            <a:srgbClr val="000000"/>
                          </a:solidFill>
                          <a:effectLst/>
                          <a:latin typeface="Calibri" panose="020F0502020204030204" pitchFamily="34" charset="0"/>
                        </a:rPr>
                        <a:t>Mesh Size(mm)</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0.05</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405711"/>
                  </a:ext>
                </a:extLst>
              </a:tr>
              <a:tr h="228600">
                <a:tc>
                  <a:txBody>
                    <a:bodyPr/>
                    <a:lstStyle/>
                    <a:p>
                      <a:pPr algn="l" fontAlgn="b"/>
                      <a:r>
                        <a:rPr lang="en-IN" sz="1400" b="0" i="0" u="none" strike="noStrike">
                          <a:solidFill>
                            <a:srgbClr val="000000"/>
                          </a:solidFill>
                          <a:effectLst/>
                          <a:latin typeface="Calibri" panose="020F0502020204030204" pitchFamily="34" charset="0"/>
                        </a:rPr>
                        <a:t>Number of Nodes(rect. box)</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63360000</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117462"/>
                  </a:ext>
                </a:extLst>
              </a:tr>
              <a:tr h="228600">
                <a:tc>
                  <a:txBody>
                    <a:bodyPr/>
                    <a:lstStyle/>
                    <a:p>
                      <a:pPr algn="l" fontAlgn="b"/>
                      <a:r>
                        <a:rPr lang="en-IN" sz="1400" b="0" i="0" u="none" strike="noStrike">
                          <a:solidFill>
                            <a:srgbClr val="000000"/>
                          </a:solidFill>
                          <a:effectLst/>
                          <a:latin typeface="Calibri" panose="020F0502020204030204" pitchFamily="34" charset="0"/>
                        </a:rPr>
                        <a:t>Number of concerned nodes</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a:solidFill>
                            <a:srgbClr val="000000"/>
                          </a:solidFill>
                          <a:effectLst/>
                          <a:latin typeface="Calibri" panose="020F0502020204030204" pitchFamily="34" charset="0"/>
                        </a:rPr>
                        <a:t>148745</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656255"/>
                  </a:ext>
                </a:extLst>
              </a:tr>
              <a:tr h="228600">
                <a:tc>
                  <a:txBody>
                    <a:bodyPr/>
                    <a:lstStyle/>
                    <a:p>
                      <a:pPr algn="l" fontAlgn="b"/>
                      <a:r>
                        <a:rPr lang="en-IN" sz="1400" b="0" i="0" u="none" strike="noStrike">
                          <a:solidFill>
                            <a:srgbClr val="000000"/>
                          </a:solidFill>
                          <a:effectLst/>
                          <a:latin typeface="Calibri" panose="020F0502020204030204" pitchFamily="34" charset="0"/>
                        </a:rPr>
                        <a:t>Percentage of total domain</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0.23%</a:t>
                      </a:r>
                    </a:p>
                  </a:txBody>
                  <a:tcPr marL="7620" marR="7620" marT="76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6302128"/>
                  </a:ext>
                </a:extLst>
              </a:tr>
            </a:tbl>
          </a:graphicData>
        </a:graphic>
      </p:graphicFrame>
    </p:spTree>
    <p:extLst>
      <p:ext uri="{BB962C8B-B14F-4D97-AF65-F5344CB8AC3E}">
        <p14:creationId xmlns:p14="http://schemas.microsoft.com/office/powerpoint/2010/main" val="372081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247168" y="759257"/>
            <a:ext cx="8508999" cy="410369"/>
          </a:xfrm>
        </p:spPr>
        <p:txBody>
          <a:bodyPr/>
          <a:lstStyle/>
          <a:p>
            <a:r>
              <a:rPr lang="en-GB" dirty="0"/>
              <a:t>Multiple Boundary Conditions</a:t>
            </a:r>
            <a:endParaRPr lang="de-DE" dirty="0"/>
          </a:p>
        </p:txBody>
      </p:sp>
      <p:grpSp>
        <p:nvGrpSpPr>
          <p:cNvPr id="2" name="Group 1">
            <a:extLst>
              <a:ext uri="{FF2B5EF4-FFF2-40B4-BE49-F238E27FC236}">
                <a16:creationId xmlns:a16="http://schemas.microsoft.com/office/drawing/2014/main" id="{44838262-B84F-449D-BAC5-729289784B99}"/>
              </a:ext>
            </a:extLst>
          </p:cNvPr>
          <p:cNvGrpSpPr/>
          <p:nvPr/>
        </p:nvGrpSpPr>
        <p:grpSpPr>
          <a:xfrm>
            <a:off x="1259964" y="597989"/>
            <a:ext cx="6483406" cy="6061563"/>
            <a:chOff x="1259965" y="892629"/>
            <a:chExt cx="6483406" cy="6061563"/>
          </a:xfrm>
        </p:grpSpPr>
        <p:pic>
          <p:nvPicPr>
            <p:cNvPr id="5" name="Grafik 4">
              <a:extLst>
                <a:ext uri="{FF2B5EF4-FFF2-40B4-BE49-F238E27FC236}">
                  <a16:creationId xmlns:a16="http://schemas.microsoft.com/office/drawing/2014/main" id="{E49C6ADD-E84B-498A-8606-5AA4F8DBFBF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9965" y="892629"/>
              <a:ext cx="6483406" cy="6061563"/>
            </a:xfrm>
            <a:prstGeom prst="rect">
              <a:avLst/>
            </a:prstGeom>
          </p:spPr>
        </p:pic>
        <p:sp>
          <p:nvSpPr>
            <p:cNvPr id="6" name="Textfeld 5">
              <a:extLst>
                <a:ext uri="{FF2B5EF4-FFF2-40B4-BE49-F238E27FC236}">
                  <a16:creationId xmlns:a16="http://schemas.microsoft.com/office/drawing/2014/main" id="{591A21DF-C672-4865-AF7A-1A31D3BB6D86}"/>
                </a:ext>
              </a:extLst>
            </p:cNvPr>
            <p:cNvSpPr txBox="1"/>
            <p:nvPr/>
          </p:nvSpPr>
          <p:spPr>
            <a:xfrm>
              <a:off x="4572000" y="6577282"/>
              <a:ext cx="551543" cy="280718"/>
            </a:xfrm>
            <a:prstGeom prst="rect">
              <a:avLst/>
            </a:prstGeom>
            <a:noFill/>
          </p:spPr>
          <p:txBody>
            <a:bodyPr wrap="square" lIns="0" tIns="0" rIns="0" bIns="0" rtlCol="0">
              <a:spAutoFit/>
            </a:bodyPr>
            <a:lstStyle/>
            <a:p>
              <a:pPr>
                <a:lnSpc>
                  <a:spcPct val="114000"/>
                </a:lnSpc>
              </a:pPr>
              <a:r>
                <a:rPr lang="de-DE" sz="1600" dirty="0" err="1">
                  <a:latin typeface="+mn-lt"/>
                </a:rPr>
                <a:t>Inlet</a:t>
              </a:r>
              <a:endParaRPr lang="de-DE" sz="1600" dirty="0">
                <a:latin typeface="+mn-lt"/>
              </a:endParaRPr>
            </a:p>
          </p:txBody>
        </p:sp>
        <p:sp>
          <p:nvSpPr>
            <p:cNvPr id="8" name="Textfeld 7">
              <a:extLst>
                <a:ext uri="{FF2B5EF4-FFF2-40B4-BE49-F238E27FC236}">
                  <a16:creationId xmlns:a16="http://schemas.microsoft.com/office/drawing/2014/main" id="{2ACA08BB-333F-46B7-AEB6-50B18222B2A0}"/>
                </a:ext>
              </a:extLst>
            </p:cNvPr>
            <p:cNvSpPr txBox="1"/>
            <p:nvPr/>
          </p:nvSpPr>
          <p:spPr>
            <a:xfrm>
              <a:off x="1393372" y="3429000"/>
              <a:ext cx="798285" cy="280718"/>
            </a:xfrm>
            <a:prstGeom prst="rect">
              <a:avLst/>
            </a:prstGeom>
            <a:noFill/>
          </p:spPr>
          <p:txBody>
            <a:bodyPr wrap="square" lIns="0" tIns="0" rIns="0" bIns="0" rtlCol="0">
              <a:spAutoFit/>
            </a:bodyPr>
            <a:lstStyle/>
            <a:p>
              <a:pPr>
                <a:lnSpc>
                  <a:spcPct val="114000"/>
                </a:lnSpc>
              </a:pPr>
              <a:r>
                <a:rPr lang="de-DE" sz="1600" dirty="0">
                  <a:latin typeface="+mn-lt"/>
                </a:rPr>
                <a:t>Outlet 1</a:t>
              </a:r>
            </a:p>
          </p:txBody>
        </p:sp>
        <p:sp>
          <p:nvSpPr>
            <p:cNvPr id="9" name="Textfeld 8">
              <a:extLst>
                <a:ext uri="{FF2B5EF4-FFF2-40B4-BE49-F238E27FC236}">
                  <a16:creationId xmlns:a16="http://schemas.microsoft.com/office/drawing/2014/main" id="{59788031-D658-4508-92DA-787AE756FA76}"/>
                </a:ext>
              </a:extLst>
            </p:cNvPr>
            <p:cNvSpPr txBox="1"/>
            <p:nvPr/>
          </p:nvSpPr>
          <p:spPr>
            <a:xfrm>
              <a:off x="2569029" y="3148282"/>
              <a:ext cx="798285" cy="257250"/>
            </a:xfrm>
            <a:prstGeom prst="rect">
              <a:avLst/>
            </a:prstGeom>
            <a:noFill/>
          </p:spPr>
          <p:txBody>
            <a:bodyPr wrap="square" lIns="0" tIns="0" rIns="0" bIns="0" rtlCol="0">
              <a:spAutoFit/>
            </a:bodyPr>
            <a:lstStyle/>
            <a:p>
              <a:pPr>
                <a:lnSpc>
                  <a:spcPct val="114000"/>
                </a:lnSpc>
              </a:pPr>
              <a:r>
                <a:rPr lang="de-DE" sz="1600" dirty="0">
                  <a:latin typeface="+mn-lt"/>
                </a:rPr>
                <a:t>Outlet 2</a:t>
              </a:r>
            </a:p>
          </p:txBody>
        </p:sp>
        <p:sp>
          <p:nvSpPr>
            <p:cNvPr id="10" name="Textfeld 9">
              <a:extLst>
                <a:ext uri="{FF2B5EF4-FFF2-40B4-BE49-F238E27FC236}">
                  <a16:creationId xmlns:a16="http://schemas.microsoft.com/office/drawing/2014/main" id="{13EF6290-89FF-496F-8E70-9A3033E31180}"/>
                </a:ext>
              </a:extLst>
            </p:cNvPr>
            <p:cNvSpPr txBox="1"/>
            <p:nvPr/>
          </p:nvSpPr>
          <p:spPr>
            <a:xfrm>
              <a:off x="3703383" y="2952339"/>
              <a:ext cx="798285" cy="257250"/>
            </a:xfrm>
            <a:prstGeom prst="rect">
              <a:avLst/>
            </a:prstGeom>
            <a:noFill/>
          </p:spPr>
          <p:txBody>
            <a:bodyPr wrap="square" lIns="0" tIns="0" rIns="0" bIns="0" rtlCol="0">
              <a:spAutoFit/>
            </a:bodyPr>
            <a:lstStyle/>
            <a:p>
              <a:pPr>
                <a:lnSpc>
                  <a:spcPct val="114000"/>
                </a:lnSpc>
              </a:pPr>
              <a:r>
                <a:rPr lang="de-DE" sz="1600" dirty="0">
                  <a:latin typeface="+mn-lt"/>
                </a:rPr>
                <a:t>Outlet 3</a:t>
              </a:r>
            </a:p>
          </p:txBody>
        </p:sp>
        <p:sp>
          <p:nvSpPr>
            <p:cNvPr id="11" name="Textfeld 10">
              <a:extLst>
                <a:ext uri="{FF2B5EF4-FFF2-40B4-BE49-F238E27FC236}">
                  <a16:creationId xmlns:a16="http://schemas.microsoft.com/office/drawing/2014/main" id="{D03E1D13-07B0-4A49-9318-B91A761589D7}"/>
                </a:ext>
              </a:extLst>
            </p:cNvPr>
            <p:cNvSpPr txBox="1"/>
            <p:nvPr/>
          </p:nvSpPr>
          <p:spPr>
            <a:xfrm>
              <a:off x="4724400" y="3806768"/>
              <a:ext cx="798285" cy="257250"/>
            </a:xfrm>
            <a:prstGeom prst="rect">
              <a:avLst/>
            </a:prstGeom>
            <a:noFill/>
          </p:spPr>
          <p:txBody>
            <a:bodyPr wrap="square" lIns="0" tIns="0" rIns="0" bIns="0" rtlCol="0">
              <a:spAutoFit/>
            </a:bodyPr>
            <a:lstStyle/>
            <a:p>
              <a:pPr>
                <a:lnSpc>
                  <a:spcPct val="114000"/>
                </a:lnSpc>
              </a:pPr>
              <a:r>
                <a:rPr lang="de-DE" sz="1600" dirty="0">
                  <a:latin typeface="+mn-lt"/>
                </a:rPr>
                <a:t>Outlet 4</a:t>
              </a:r>
            </a:p>
          </p:txBody>
        </p:sp>
        <p:sp>
          <p:nvSpPr>
            <p:cNvPr id="12" name="Textfeld 11">
              <a:extLst>
                <a:ext uri="{FF2B5EF4-FFF2-40B4-BE49-F238E27FC236}">
                  <a16:creationId xmlns:a16="http://schemas.microsoft.com/office/drawing/2014/main" id="{BB6614DF-816D-4250-8FBD-CDC81BAA11E0}"/>
                </a:ext>
              </a:extLst>
            </p:cNvPr>
            <p:cNvSpPr txBox="1"/>
            <p:nvPr/>
          </p:nvSpPr>
          <p:spPr>
            <a:xfrm>
              <a:off x="6212115" y="4205911"/>
              <a:ext cx="798285" cy="257250"/>
            </a:xfrm>
            <a:prstGeom prst="rect">
              <a:avLst/>
            </a:prstGeom>
            <a:noFill/>
          </p:spPr>
          <p:txBody>
            <a:bodyPr wrap="square" lIns="0" tIns="0" rIns="0" bIns="0" rtlCol="0">
              <a:spAutoFit/>
            </a:bodyPr>
            <a:lstStyle/>
            <a:p>
              <a:pPr>
                <a:lnSpc>
                  <a:spcPct val="114000"/>
                </a:lnSpc>
              </a:pPr>
              <a:r>
                <a:rPr lang="de-DE" sz="1600" dirty="0">
                  <a:latin typeface="+mn-lt"/>
                </a:rPr>
                <a:t>Outlet 5</a:t>
              </a:r>
            </a:p>
          </p:txBody>
        </p:sp>
        <p:sp>
          <p:nvSpPr>
            <p:cNvPr id="13" name="Textfeld 12">
              <a:extLst>
                <a:ext uri="{FF2B5EF4-FFF2-40B4-BE49-F238E27FC236}">
                  <a16:creationId xmlns:a16="http://schemas.microsoft.com/office/drawing/2014/main" id="{0C150B3E-44EC-430B-A3F4-AE62AA387BEA}"/>
                </a:ext>
              </a:extLst>
            </p:cNvPr>
            <p:cNvSpPr txBox="1"/>
            <p:nvPr/>
          </p:nvSpPr>
          <p:spPr>
            <a:xfrm>
              <a:off x="5014686" y="1687682"/>
              <a:ext cx="798285" cy="257250"/>
            </a:xfrm>
            <a:prstGeom prst="rect">
              <a:avLst/>
            </a:prstGeom>
            <a:noFill/>
          </p:spPr>
          <p:txBody>
            <a:bodyPr wrap="square" lIns="0" tIns="0" rIns="0" bIns="0" rtlCol="0">
              <a:spAutoFit/>
            </a:bodyPr>
            <a:lstStyle/>
            <a:p>
              <a:pPr>
                <a:lnSpc>
                  <a:spcPct val="114000"/>
                </a:lnSpc>
              </a:pPr>
              <a:r>
                <a:rPr lang="de-DE" sz="1600" dirty="0">
                  <a:latin typeface="+mn-lt"/>
                </a:rPr>
                <a:t>Outlet 6</a:t>
              </a:r>
            </a:p>
          </p:txBody>
        </p:sp>
        <p:sp>
          <p:nvSpPr>
            <p:cNvPr id="14" name="Textfeld 13">
              <a:extLst>
                <a:ext uri="{FF2B5EF4-FFF2-40B4-BE49-F238E27FC236}">
                  <a16:creationId xmlns:a16="http://schemas.microsoft.com/office/drawing/2014/main" id="{E2906225-648D-4EE0-8067-837F5659552A}"/>
                </a:ext>
              </a:extLst>
            </p:cNvPr>
            <p:cNvSpPr txBox="1"/>
            <p:nvPr/>
          </p:nvSpPr>
          <p:spPr>
            <a:xfrm>
              <a:off x="6023429" y="1249158"/>
              <a:ext cx="798285" cy="257250"/>
            </a:xfrm>
            <a:prstGeom prst="rect">
              <a:avLst/>
            </a:prstGeom>
            <a:noFill/>
          </p:spPr>
          <p:txBody>
            <a:bodyPr wrap="square" lIns="0" tIns="0" rIns="0" bIns="0" rtlCol="0">
              <a:spAutoFit/>
            </a:bodyPr>
            <a:lstStyle/>
            <a:p>
              <a:pPr>
                <a:lnSpc>
                  <a:spcPct val="114000"/>
                </a:lnSpc>
              </a:pPr>
              <a:r>
                <a:rPr lang="de-DE" sz="1600" dirty="0">
                  <a:latin typeface="+mn-lt"/>
                </a:rPr>
                <a:t>Outlet 7</a:t>
              </a:r>
            </a:p>
          </p:txBody>
        </p:sp>
        <p:sp>
          <p:nvSpPr>
            <p:cNvPr id="15" name="Textfeld 14">
              <a:extLst>
                <a:ext uri="{FF2B5EF4-FFF2-40B4-BE49-F238E27FC236}">
                  <a16:creationId xmlns:a16="http://schemas.microsoft.com/office/drawing/2014/main" id="{CE90CA53-4AD4-4D54-B9C2-97BE0A001829}"/>
                </a:ext>
              </a:extLst>
            </p:cNvPr>
            <p:cNvSpPr txBox="1"/>
            <p:nvPr/>
          </p:nvSpPr>
          <p:spPr>
            <a:xfrm>
              <a:off x="6473372" y="1632607"/>
              <a:ext cx="798285" cy="257250"/>
            </a:xfrm>
            <a:prstGeom prst="rect">
              <a:avLst/>
            </a:prstGeom>
            <a:noFill/>
          </p:spPr>
          <p:txBody>
            <a:bodyPr wrap="square" lIns="0" tIns="0" rIns="0" bIns="0" rtlCol="0">
              <a:spAutoFit/>
            </a:bodyPr>
            <a:lstStyle/>
            <a:p>
              <a:pPr>
                <a:lnSpc>
                  <a:spcPct val="114000"/>
                </a:lnSpc>
              </a:pPr>
              <a:r>
                <a:rPr lang="de-DE" sz="1600" dirty="0">
                  <a:latin typeface="+mn-lt"/>
                </a:rPr>
                <a:t>Outlet 8</a:t>
              </a:r>
            </a:p>
          </p:txBody>
        </p:sp>
      </p:grpSp>
      <p:sp>
        <p:nvSpPr>
          <p:cNvPr id="16" name="TextBox 15">
            <a:extLst>
              <a:ext uri="{FF2B5EF4-FFF2-40B4-BE49-F238E27FC236}">
                <a16:creationId xmlns:a16="http://schemas.microsoft.com/office/drawing/2014/main" id="{A8890431-8A65-44F6-BAFC-A75B578BF83D}"/>
              </a:ext>
            </a:extLst>
          </p:cNvPr>
          <p:cNvSpPr txBox="1"/>
          <p:nvPr/>
        </p:nvSpPr>
        <p:spPr>
          <a:xfrm>
            <a:off x="319090" y="6514010"/>
            <a:ext cx="7284720" cy="257250"/>
          </a:xfrm>
          <a:prstGeom prst="rect">
            <a:avLst/>
          </a:prstGeom>
          <a:noFill/>
        </p:spPr>
        <p:txBody>
          <a:bodyPr wrap="square" lIns="0" tIns="0" rIns="0" bIns="0" rtlCol="0">
            <a:spAutoFit/>
          </a:bodyPr>
          <a:lstStyle/>
          <a:p>
            <a:pPr>
              <a:lnSpc>
                <a:spcPct val="114000"/>
              </a:lnSpc>
            </a:pPr>
            <a:r>
              <a:rPr lang="en-IN" sz="1600" dirty="0">
                <a:latin typeface="+mn-lt"/>
              </a:rPr>
              <a:t>Source : http://impression3d.laposte.fr/en/various/3-colors-anatomical-heart</a:t>
            </a:r>
          </a:p>
        </p:txBody>
      </p:sp>
    </p:spTree>
    <p:extLst>
      <p:ext uri="{BB962C8B-B14F-4D97-AF65-F5344CB8AC3E}">
        <p14:creationId xmlns:p14="http://schemas.microsoft.com/office/powerpoint/2010/main" val="348138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0E98162-AE24-476A-9D25-38694F490585}"/>
              </a:ext>
            </a:extLst>
          </p:cNvPr>
          <p:cNvPicPr>
            <a:picLocks noChangeAspect="1"/>
          </p:cNvPicPr>
          <p:nvPr/>
        </p:nvPicPr>
        <p:blipFill>
          <a:blip r:embed="rId3"/>
          <a:stretch>
            <a:fillRect/>
          </a:stretch>
        </p:blipFill>
        <p:spPr>
          <a:xfrm>
            <a:off x="3882571" y="1692240"/>
            <a:ext cx="5261429" cy="3104113"/>
          </a:xfrm>
          <a:prstGeom prst="rect">
            <a:avLst/>
          </a:prstGeom>
        </p:spPr>
      </p:pic>
      <p:sp>
        <p:nvSpPr>
          <p:cNvPr id="7" name="Titel 6"/>
          <p:cNvSpPr>
            <a:spLocks noGrp="1"/>
          </p:cNvSpPr>
          <p:nvPr>
            <p:ph type="title"/>
          </p:nvPr>
        </p:nvSpPr>
        <p:spPr/>
        <p:txBody>
          <a:bodyPr/>
          <a:lstStyle/>
          <a:p>
            <a:r>
              <a:rPr lang="en-GB" dirty="0"/>
              <a:t>Multiple Boundary Conditions</a:t>
            </a:r>
            <a:endParaRPr lang="de-DE" dirty="0"/>
          </a:p>
        </p:txBody>
      </p:sp>
      <p:pic>
        <p:nvPicPr>
          <p:cNvPr id="2" name="Grafik 1">
            <a:extLst>
              <a:ext uri="{FF2B5EF4-FFF2-40B4-BE49-F238E27FC236}">
                <a16:creationId xmlns:a16="http://schemas.microsoft.com/office/drawing/2014/main" id="{A108F0A3-7513-4750-A091-ED83C033C16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0" y="1692240"/>
            <a:ext cx="4275832" cy="3818045"/>
          </a:xfrm>
          <a:prstGeom prst="rect">
            <a:avLst/>
          </a:prstGeom>
        </p:spPr>
      </p:pic>
      <p:sp>
        <p:nvSpPr>
          <p:cNvPr id="4" name="Textfeld 3">
            <a:extLst>
              <a:ext uri="{FF2B5EF4-FFF2-40B4-BE49-F238E27FC236}">
                <a16:creationId xmlns:a16="http://schemas.microsoft.com/office/drawing/2014/main" id="{4787975C-9EAF-4AD2-BE0E-18F1884B2543}"/>
              </a:ext>
            </a:extLst>
          </p:cNvPr>
          <p:cNvSpPr txBox="1"/>
          <p:nvPr/>
        </p:nvSpPr>
        <p:spPr>
          <a:xfrm>
            <a:off x="3227277" y="4648822"/>
            <a:ext cx="2692624" cy="842154"/>
          </a:xfrm>
          <a:prstGeom prst="rect">
            <a:avLst/>
          </a:prstGeom>
          <a:noFill/>
        </p:spPr>
        <p:txBody>
          <a:bodyPr wrap="square" lIns="0" tIns="0" rIns="0" bIns="0" rtlCol="0">
            <a:spAutoFit/>
          </a:bodyPr>
          <a:lstStyle/>
          <a:p>
            <a:pPr>
              <a:lnSpc>
                <a:spcPct val="114000"/>
              </a:lnSpc>
            </a:pPr>
            <a:r>
              <a:rPr lang="de-DE" sz="1600" dirty="0">
                <a:solidFill>
                  <a:srgbClr val="92D050"/>
                </a:solidFill>
                <a:latin typeface="+mn-lt"/>
              </a:rPr>
              <a:t>INLET </a:t>
            </a:r>
            <a:r>
              <a:rPr lang="de-DE" sz="1600" dirty="0">
                <a:latin typeface="+mn-lt"/>
              </a:rPr>
              <a:t>– </a:t>
            </a:r>
            <a:r>
              <a:rPr lang="de-DE" sz="1600" dirty="0" err="1">
                <a:latin typeface="+mn-lt"/>
              </a:rPr>
              <a:t>Inflow</a:t>
            </a:r>
            <a:r>
              <a:rPr lang="de-DE" sz="1600" dirty="0">
                <a:latin typeface="+mn-lt"/>
              </a:rPr>
              <a:t> </a:t>
            </a:r>
            <a:r>
              <a:rPr lang="de-DE" sz="1600" dirty="0" err="1">
                <a:latin typeface="+mn-lt"/>
              </a:rPr>
              <a:t>condition</a:t>
            </a:r>
            <a:r>
              <a:rPr lang="de-DE" sz="1600" dirty="0">
                <a:latin typeface="+mn-lt"/>
              </a:rPr>
              <a:t> </a:t>
            </a:r>
            <a:r>
              <a:rPr lang="de-DE" sz="1600" dirty="0">
                <a:solidFill>
                  <a:schemeClr val="tx2">
                    <a:lumMod val="60000"/>
                    <a:lumOff val="40000"/>
                  </a:schemeClr>
                </a:solidFill>
                <a:latin typeface="+mn-lt"/>
              </a:rPr>
              <a:t>OUTLET</a:t>
            </a:r>
            <a:r>
              <a:rPr lang="de-DE" sz="1600" dirty="0">
                <a:latin typeface="+mn-lt"/>
              </a:rPr>
              <a:t> - </a:t>
            </a:r>
            <a:r>
              <a:rPr lang="de-DE" sz="1600" dirty="0" err="1">
                <a:latin typeface="+mn-lt"/>
              </a:rPr>
              <a:t>Outflow</a:t>
            </a:r>
            <a:r>
              <a:rPr lang="de-DE" sz="1600" dirty="0">
                <a:latin typeface="+mn-lt"/>
              </a:rPr>
              <a:t> </a:t>
            </a:r>
            <a:r>
              <a:rPr lang="de-DE" sz="1600" dirty="0" err="1">
                <a:latin typeface="+mn-lt"/>
              </a:rPr>
              <a:t>condition</a:t>
            </a:r>
            <a:r>
              <a:rPr lang="de-DE" sz="1600" dirty="0">
                <a:solidFill>
                  <a:schemeClr val="tx2">
                    <a:lumMod val="60000"/>
                    <a:lumOff val="40000"/>
                  </a:schemeClr>
                </a:solidFill>
                <a:latin typeface="+mn-lt"/>
              </a:rPr>
              <a:t> </a:t>
            </a:r>
            <a:r>
              <a:rPr lang="de-DE" sz="1600" dirty="0">
                <a:solidFill>
                  <a:srgbClr val="FF0000"/>
                </a:solidFill>
                <a:latin typeface="+mn-lt"/>
              </a:rPr>
              <a:t>WALLS </a:t>
            </a:r>
            <a:r>
              <a:rPr lang="de-DE" sz="1600" dirty="0">
                <a:latin typeface="+mn-lt"/>
              </a:rPr>
              <a:t>– </a:t>
            </a:r>
            <a:r>
              <a:rPr lang="de-DE" sz="1600" dirty="0" err="1">
                <a:latin typeface="+mn-lt"/>
              </a:rPr>
              <a:t>No</a:t>
            </a:r>
            <a:r>
              <a:rPr lang="de-DE" sz="1600" dirty="0">
                <a:latin typeface="+mn-lt"/>
              </a:rPr>
              <a:t>-slip conditio</a:t>
            </a:r>
            <a:endParaRPr lang="de-DE" sz="1600" dirty="0">
              <a:solidFill>
                <a:srgbClr val="92D050"/>
              </a:solidFill>
              <a:latin typeface="+mn-lt"/>
            </a:endParaRPr>
          </a:p>
        </p:txBody>
      </p:sp>
      <p:sp>
        <p:nvSpPr>
          <p:cNvPr id="6" name="TextBox 5">
            <a:extLst>
              <a:ext uri="{FF2B5EF4-FFF2-40B4-BE49-F238E27FC236}">
                <a16:creationId xmlns:a16="http://schemas.microsoft.com/office/drawing/2014/main" id="{E1127FC5-FF16-4C91-B815-A6FC75EB3941}"/>
              </a:ext>
            </a:extLst>
          </p:cNvPr>
          <p:cNvSpPr txBox="1"/>
          <p:nvPr/>
        </p:nvSpPr>
        <p:spPr>
          <a:xfrm>
            <a:off x="319090" y="6313820"/>
            <a:ext cx="7284720" cy="257250"/>
          </a:xfrm>
          <a:prstGeom prst="rect">
            <a:avLst/>
          </a:prstGeom>
          <a:noFill/>
        </p:spPr>
        <p:txBody>
          <a:bodyPr wrap="square" lIns="0" tIns="0" rIns="0" bIns="0" rtlCol="0">
            <a:spAutoFit/>
          </a:bodyPr>
          <a:lstStyle/>
          <a:p>
            <a:pPr>
              <a:lnSpc>
                <a:spcPct val="114000"/>
              </a:lnSpc>
            </a:pPr>
            <a:r>
              <a:rPr lang="en-IN" sz="1600" dirty="0">
                <a:latin typeface="+mn-lt"/>
              </a:rPr>
              <a:t>Source : http://impression3d.laposte.fr/en/various/3-colors-anatomical-heart</a:t>
            </a:r>
          </a:p>
        </p:txBody>
      </p:sp>
    </p:spTree>
    <p:extLst>
      <p:ext uri="{BB962C8B-B14F-4D97-AF65-F5344CB8AC3E}">
        <p14:creationId xmlns:p14="http://schemas.microsoft.com/office/powerpoint/2010/main" val="106802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solidFill>
                  <a:schemeClr val="bg2"/>
                </a:solidFill>
              </a:rPr>
              <a:t>Import the .STL file to </a:t>
            </a:r>
            <a:r>
              <a:rPr lang="en-GB" dirty="0" err="1">
                <a:solidFill>
                  <a:schemeClr val="bg2"/>
                </a:solidFill>
              </a:rPr>
              <a:t>Hypermesh</a:t>
            </a:r>
            <a:r>
              <a:rPr lang="en-GB" dirty="0">
                <a:solidFill>
                  <a:schemeClr val="bg2"/>
                </a:solidFill>
              </a:rPr>
              <a:t> (closed source but there are opensource alternatives available) to clean up the </a:t>
            </a:r>
            <a:r>
              <a:rPr lang="en-GB" dirty="0" err="1">
                <a:solidFill>
                  <a:schemeClr val="bg2"/>
                </a:solidFill>
              </a:rPr>
              <a:t>stl</a:t>
            </a:r>
            <a:r>
              <a:rPr lang="en-GB" dirty="0">
                <a:solidFill>
                  <a:schemeClr val="bg2"/>
                </a:solidFill>
              </a:rPr>
              <a:t> file and get rid of all the irregularities.</a:t>
            </a:r>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3" name="Titel 2"/>
          <p:cNvSpPr>
            <a:spLocks noGrp="1"/>
          </p:cNvSpPr>
          <p:nvPr>
            <p:ph type="title"/>
          </p:nvPr>
        </p:nvSpPr>
        <p:spPr>
          <a:prstGeom prst="rect">
            <a:avLst/>
          </a:prstGeom>
        </p:spPr>
        <p:txBody>
          <a:bodyPr/>
          <a:lstStyle/>
          <a:p>
            <a:r>
              <a:rPr sz="3000" dirty="0"/>
              <a:t>Preprocessing of </a:t>
            </a:r>
            <a:r>
              <a:rPr lang="en-IN" sz="3000" dirty="0"/>
              <a:t>G</a:t>
            </a:r>
            <a:r>
              <a:rPr sz="3000" dirty="0"/>
              <a:t>eometry</a:t>
            </a:r>
            <a:endParaRPr lang="de-DE"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762188"/>
            <a:ext cx="8507917" cy="4699572"/>
          </a:xfrm>
        </p:spPr>
        <p:txBody>
          <a:bodyPr/>
          <a:lstStyle/>
          <a:p>
            <a:pPr marL="285750" indent="-285750">
              <a:buFont typeface="Arial" panose="020B0604020202020204" pitchFamily="34" charset="0"/>
              <a:buChar char="•"/>
            </a:pPr>
            <a:r>
              <a:rPr lang="en-GB" dirty="0"/>
              <a:t>Import the .STL file to </a:t>
            </a:r>
            <a:r>
              <a:rPr lang="en-GB" dirty="0" err="1"/>
              <a:t>Hypermesh</a:t>
            </a:r>
            <a:r>
              <a:rPr lang="en-GB" dirty="0"/>
              <a:t> (closed source but there are opensource alternatives available) to clean-up the </a:t>
            </a:r>
            <a:r>
              <a:rPr lang="en-GB" dirty="0" err="1"/>
              <a:t>stl</a:t>
            </a:r>
            <a:r>
              <a:rPr lang="en-GB" dirty="0"/>
              <a:t> file and get rid of all the irregularities.</a:t>
            </a:r>
          </a:p>
          <a:p>
            <a:pPr marL="285750" indent="-285750">
              <a:buFont typeface="Arial" panose="020B0604020202020204" pitchFamily="34" charset="0"/>
              <a:buChar char="•"/>
            </a:pPr>
            <a:r>
              <a:rPr lang="en-GB" dirty="0">
                <a:solidFill>
                  <a:schemeClr val="bg2"/>
                </a:solidFill>
              </a:rPr>
              <a:t>The inlets and outlets are modified to accommodate for CFD simulation.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3" name="Titel 2"/>
          <p:cNvSpPr>
            <a:spLocks noGrp="1"/>
          </p:cNvSpPr>
          <p:nvPr>
            <p:ph type="title"/>
          </p:nvPr>
        </p:nvSpPr>
        <p:spPr>
          <a:prstGeom prst="rect">
            <a:avLst/>
          </a:prstGeom>
        </p:spPr>
        <p:txBody>
          <a:bodyPr/>
          <a:lstStyle/>
          <a:p>
            <a:r>
              <a:rPr sz="3000" dirty="0"/>
              <a:t>Preprocessing of </a:t>
            </a:r>
            <a:r>
              <a:rPr lang="en-IN" sz="3000" dirty="0"/>
              <a:t>G</a:t>
            </a:r>
            <a:r>
              <a:rPr sz="3000" dirty="0"/>
              <a:t>eometry</a:t>
            </a:r>
            <a:endParaRPr lang="de-DE" sz="3000" dirty="0"/>
          </a:p>
        </p:txBody>
      </p:sp>
      <p:pic>
        <p:nvPicPr>
          <p:cNvPr id="5" name="Grafik 4">
            <a:extLst>
              <a:ext uri="{FF2B5EF4-FFF2-40B4-BE49-F238E27FC236}">
                <a16:creationId xmlns:a16="http://schemas.microsoft.com/office/drawing/2014/main" id="{D1E944BF-4C24-4B9C-B8C4-F602168F7F9B}"/>
              </a:ext>
            </a:extLst>
          </p:cNvPr>
          <p:cNvPicPr>
            <a:picLocks noChangeAspect="1"/>
          </p:cNvPicPr>
          <p:nvPr/>
        </p:nvPicPr>
        <p:blipFill>
          <a:blip r:embed="rId3"/>
          <a:stretch>
            <a:fillRect/>
          </a:stretch>
        </p:blipFill>
        <p:spPr>
          <a:xfrm>
            <a:off x="663163" y="3572044"/>
            <a:ext cx="3231160" cy="2370025"/>
          </a:xfrm>
          <a:prstGeom prst="rect">
            <a:avLst/>
          </a:prstGeom>
        </p:spPr>
      </p:pic>
      <p:pic>
        <p:nvPicPr>
          <p:cNvPr id="6" name="Grafik 5">
            <a:extLst>
              <a:ext uri="{FF2B5EF4-FFF2-40B4-BE49-F238E27FC236}">
                <a16:creationId xmlns:a16="http://schemas.microsoft.com/office/drawing/2014/main" id="{0235B4D6-5D10-4BB6-86E2-50DB68D20093}"/>
              </a:ext>
            </a:extLst>
          </p:cNvPr>
          <p:cNvPicPr>
            <a:picLocks noChangeAspect="1"/>
          </p:cNvPicPr>
          <p:nvPr/>
        </p:nvPicPr>
        <p:blipFill>
          <a:blip r:embed="rId4"/>
          <a:stretch>
            <a:fillRect/>
          </a:stretch>
        </p:blipFill>
        <p:spPr>
          <a:xfrm>
            <a:off x="5116285" y="3572044"/>
            <a:ext cx="3542295" cy="2370025"/>
          </a:xfrm>
          <a:prstGeom prst="rect">
            <a:avLst/>
          </a:prstGeom>
        </p:spPr>
      </p:pic>
      <p:sp>
        <p:nvSpPr>
          <p:cNvPr id="7" name="Pfeil: nach rechts 6">
            <a:extLst>
              <a:ext uri="{FF2B5EF4-FFF2-40B4-BE49-F238E27FC236}">
                <a16:creationId xmlns:a16="http://schemas.microsoft.com/office/drawing/2014/main" id="{844D2A46-4793-4817-B9EF-F1045F079E11}"/>
              </a:ext>
            </a:extLst>
          </p:cNvPr>
          <p:cNvSpPr/>
          <p:nvPr/>
        </p:nvSpPr>
        <p:spPr>
          <a:xfrm>
            <a:off x="4209143" y="4513943"/>
            <a:ext cx="660400" cy="428171"/>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extLst>
      <p:ext uri="{BB962C8B-B14F-4D97-AF65-F5344CB8AC3E}">
        <p14:creationId xmlns:p14="http://schemas.microsoft.com/office/powerpoint/2010/main" val="451804140"/>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TUM_Praesentation_p_v1</Template>
  <TotalTime>261</TotalTime>
  <Words>1949</Words>
  <Application>Microsoft Office PowerPoint</Application>
  <PresentationFormat>On-screen Show (4:3)</PresentationFormat>
  <Paragraphs>216</Paragraphs>
  <Slides>30</Slides>
  <Notes>21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30</vt:i4>
      </vt:variant>
    </vt:vector>
  </HeadingPairs>
  <TitlesOfParts>
    <vt:vector size="42" baseType="lpstr">
      <vt:lpstr>Arial</vt:lpstr>
      <vt:lpstr>Calibri</vt:lpstr>
      <vt:lpstr>Courier New</vt:lpstr>
      <vt:lpstr>Noto Sans CJK SC Regular</vt:lpstr>
      <vt:lpstr>Symbol</vt:lpstr>
      <vt:lpstr>Wingdings</vt:lpstr>
      <vt:lpstr>160104_TUM_Praesentation_p_v1</vt:lpstr>
      <vt:lpstr>Titel 2</vt:lpstr>
      <vt:lpstr>Titel 3</vt:lpstr>
      <vt:lpstr>Inhalt</vt:lpstr>
      <vt:lpstr>Kapiteltrenner blau</vt:lpstr>
      <vt:lpstr>Kapiteltrenner schwarz</vt:lpstr>
      <vt:lpstr>Computational Fluid Dynamics Lab  Project – Intermediate Presentation</vt:lpstr>
      <vt:lpstr>Outline</vt:lpstr>
      <vt:lpstr>Topic</vt:lpstr>
      <vt:lpstr>Our Geometry</vt:lpstr>
      <vt:lpstr>Inspiration</vt:lpstr>
      <vt:lpstr>Multiple Boundary Conditions</vt:lpstr>
      <vt:lpstr>Multiple Boundary Conditions</vt:lpstr>
      <vt:lpstr>Preprocessing of Geometry</vt:lpstr>
      <vt:lpstr>Preprocessing of Geometry</vt:lpstr>
      <vt:lpstr>Preprocessing of Geometry</vt:lpstr>
      <vt:lpstr>Preprocessing of Geometry</vt:lpstr>
      <vt:lpstr>Using OpenFoam to Generate Grids</vt:lpstr>
      <vt:lpstr>Using OpenFoam to Generate Grids</vt:lpstr>
      <vt:lpstr>Using OpenFoam to Generate Grids</vt:lpstr>
      <vt:lpstr>Computational Mesh</vt:lpstr>
      <vt:lpstr>Operations to filter out non-fluid lattices</vt:lpstr>
      <vt:lpstr>Operations to filter out non-fluid lattices</vt:lpstr>
      <vt:lpstr>Operations to filter out non-fluid lattices</vt:lpstr>
      <vt:lpstr>Operations to filter out non-fluid lattices</vt:lpstr>
      <vt:lpstr>Structured Grid</vt:lpstr>
      <vt:lpstr>Unstructured Grid</vt:lpstr>
      <vt:lpstr>Unstructured Grid</vt:lpstr>
      <vt:lpstr>Changes in the code</vt:lpstr>
      <vt:lpstr>Changes in code</vt:lpstr>
      <vt:lpstr>Changes in code</vt:lpstr>
      <vt:lpstr>Present State of Project</vt:lpstr>
      <vt:lpstr>Current Assumptions</vt:lpstr>
      <vt:lpstr>Future Work</vt:lpstr>
      <vt:lpstr>References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Fluid Dynamics Lab  Project – Intermediate Presentation</dc:title>
  <dc:creator>Raghavendra Kamath Bola</dc:creator>
  <cp:lastModifiedBy>ga83tum</cp:lastModifiedBy>
  <cp:revision>83</cp:revision>
  <cp:lastPrinted>2015-07-30T14:04:45Z</cp:lastPrinted>
  <dcterms:created xsi:type="dcterms:W3CDTF">2017-07-05T14:38:09Z</dcterms:created>
  <dcterms:modified xsi:type="dcterms:W3CDTF">2017-07-07T12:00:56Z</dcterms:modified>
</cp:coreProperties>
</file>