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2" r:id="rId17"/>
    <p:sldId id="273" r:id="rId18"/>
    <p:sldId id="274" r:id="rId19"/>
    <p:sldId id="275" r:id="rId20"/>
    <p:sldId id="277" r:id="rId21"/>
    <p:sldId id="278" r:id="rId22"/>
    <p:sldId id="263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5583D-C612-DE7D-427E-D9E400F8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B362BB0-0995-5C63-DFD5-850EC05CD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187A2E-AABD-63D9-A5DA-6242CFEE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D9A-3AB8-4576-B9DF-B75BDAE00D24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4CC6F6-9216-11CA-62B0-EFEE682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315C8F-2332-883D-33DC-DBF50F60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99A-C29D-47E8-9CDB-06DCC75E7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993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E87FD1-0195-0EB3-723E-A4E13D58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3F28EE1-FB27-F600-BF16-5CCC75104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DE2597-FAD3-17BD-4A7B-191736B4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D9A-3AB8-4576-B9DF-B75BDAE00D24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5CAFE6-0A0F-D47F-6921-6067134F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F8B712-6F09-56AA-B316-91C129A1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99A-C29D-47E8-9CDB-06DCC75E7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36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9642BB8-97BB-C28E-707A-05F2FD797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AB2A043-4E05-C98C-A4BC-C790832C5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5A3C8-25E7-4308-02D0-F69E9EB4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D9A-3AB8-4576-B9DF-B75BDAE00D24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0EA12F-1613-94A3-5E64-F51030A9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59480B-C32E-976D-6C76-DED0E396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99A-C29D-47E8-9CDB-06DCC75E7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595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1DE714-DBB2-5BB4-E151-0D7FDF0A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5098F1-AA01-990B-6B14-D914AC8B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6ED952-852B-BE13-8669-B0126B87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D9A-3AB8-4576-B9DF-B75BDAE00D24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D88555-8A89-CD70-762B-CB0A25A3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CFE2E2-4607-464B-C2C1-73F6A7BD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99A-C29D-47E8-9CDB-06DCC75E7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50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3C9E1D-F101-DEE1-474E-ED68C6D1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F90AF3-6FF8-8DBF-DFA7-E05B13D0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1271B4-61FD-CA49-7F7A-893B949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D9A-3AB8-4576-B9DF-B75BDAE00D24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AE355D-826C-E4FA-8D26-8C5F7CF3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35E08D-634A-859B-FF26-32B62F14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99A-C29D-47E8-9CDB-06DCC75E7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12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479779-27CD-1217-1DE9-2E9DECC8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81F8F1-542D-6D5E-BFC1-00F175893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AF90E-6D2A-DCB8-7C48-726124E82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B1BE03-881E-B491-D614-1874F8C0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D9A-3AB8-4576-B9DF-B75BDAE00D24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EA2C86-1466-BCA5-4F4D-FF1780F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690290-2510-842F-22FA-0537B1AD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99A-C29D-47E8-9CDB-06DCC75E7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6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E58595-D0DA-6482-ED83-A1EBF1DE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8A1B24-04F1-CB5B-C4BC-B0AECBDD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299655-0C14-CD03-F6D4-C02BCF9CF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320661F-CE3A-2980-54AB-AA977C11E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79AC4AB-ED81-CB87-F738-E8C567B2C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7BA109A-B665-2E0E-2236-1E5A0D66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D9A-3AB8-4576-B9DF-B75BDAE00D24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FBEC95-B0BD-3123-D715-2E63ABAA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ABC6FDD-65A4-5870-3084-ED6F21D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99A-C29D-47E8-9CDB-06DCC75E7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83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0EEDBC-C50F-5508-440B-FC3F5CAB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0BB9A70-DC81-04C1-EA3E-9C038B6C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D9A-3AB8-4576-B9DF-B75BDAE00D24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4993109-A487-A432-3D8A-D71CFCB0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E600BEE-F995-D972-8096-E22858F5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99A-C29D-47E8-9CDB-06DCC75E7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01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5FF5ADA-2249-7EEB-FEF5-3B5A4CF9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D9A-3AB8-4576-B9DF-B75BDAE00D24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EF4F341-3BF2-2033-BA01-B9D19A1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C943D8D-47BA-3B0C-030F-4C3A4904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99A-C29D-47E8-9CDB-06DCC75E7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55D96D-E4DE-2AB0-CD43-54FF4400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C65DFE-3517-E272-0160-286F9695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2508372-437B-EE13-CBC6-86092194A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3250531-664C-449F-5B2D-AF03CE04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D9A-3AB8-4576-B9DF-B75BDAE00D24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5F8795A-2E9C-5A7B-5DB8-51F2D7CA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75CD4E6-A5F7-7C17-CA9B-D4213920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99A-C29D-47E8-9CDB-06DCC75E7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008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03EEE2-6246-9BD5-1CA9-FC3A5DE9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9C98B49-DC27-81C9-5D80-8990E75C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8CAACDA-A021-3B18-C223-33FCEB3C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57E5735-EB46-3981-DA5C-1AA37129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D9A-3AB8-4576-B9DF-B75BDAE00D24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68CE40-B3EA-95DA-45D1-290140F6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3841D53-49A8-3860-DCE7-7A1A3F89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99A-C29D-47E8-9CDB-06DCC75E7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51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0844816-B58F-8511-81C8-3E53A0C0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A68FBE2-E63D-EA39-84FF-8216FA46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D50202-5C32-36D0-6CF8-35824BD88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F9D9A-3AB8-4576-B9DF-B75BDAE00D24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46B748-34F7-CD17-DFC1-24DAE5CA3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F430EE-5508-E09A-68C9-C2621AE7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FA99A-C29D-47E8-9CDB-06DCC75E7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24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6B6AFE7-B6D8-4837-DBDD-59032D8AC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tr-T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KÜMELEME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2EB8292-A33F-3398-9408-1A2949C9F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tr-TR" dirty="0"/>
              <a:t>Kaan Kutlu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35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557BDF-0865-F7B6-B704-3A1E87C3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yazılım, sayı, numara, web sayfas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C2CC612-747A-CAE7-CD0C-8AA5E27BE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9610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98BF77-72B1-9BDE-BCA5-18F07D57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yazılım, sayı, numara, web sayfas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6BCA950-F1CF-080F-6FB3-BADAA7D4D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99799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042206-5C58-9DBC-4308-D1EB9D28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yazılım, web sayfas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F6B8249-EC49-5DD9-2F4D-5E857036D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3115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828298-1C4A-3F14-5B74-61025BDE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yazılım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286F70B-8DB7-7227-C46F-7A08D8370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57744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6161D38-30FE-B16F-53BA-C23BBC2713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79" y="0"/>
            <a:ext cx="8813652" cy="680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11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994DB7-3064-5E0C-22E8-BE29C180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2385"/>
          </a:xfrm>
        </p:spPr>
        <p:txBody>
          <a:bodyPr/>
          <a:lstStyle/>
          <a:p>
            <a:r>
              <a:rPr lang="tr-TR" b="1" dirty="0"/>
              <a:t>Genel Kümeleme Sonucu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756B61-0036-8D59-B49F-BF0D8EEB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 ile öğrenciler başarı notlarına göre 3 kümeye ayrıldı: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Küme 0</a:t>
            </a:r>
            <a:r>
              <a:rPr lang="tr-TR" dirty="0"/>
              <a:t>: Düşük başarı düzeyi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Küme 1</a:t>
            </a:r>
            <a:r>
              <a:rPr lang="tr-TR" dirty="0"/>
              <a:t>: Orta düzey başarı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Küme 2</a:t>
            </a:r>
            <a:r>
              <a:rPr lang="tr-TR" dirty="0"/>
              <a:t>: Yüksek başarı düzeyi</a:t>
            </a:r>
          </a:p>
          <a:p>
            <a:r>
              <a:rPr lang="tr-TR" dirty="0"/>
              <a:t>Bu kümeler, matematik, okuma ve yazma puanlarının ortalamalarına göre belirgin farklılıklar göstermektedir.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394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9E7D0F3-AB9F-3DBD-1470-B46229996A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515599" cy="67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80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802F9C4-2991-2625-A9F5-775CA0FEB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" y="427703"/>
            <a:ext cx="12159100" cy="600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4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15D69FB-752C-A19F-8EA8-C8E22313CE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49" y="412955"/>
            <a:ext cx="12218849" cy="603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20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2ADD67C-D92F-18D7-A63C-64D9A60BCE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" y="427703"/>
            <a:ext cx="12159100" cy="600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60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C92432-DB09-D6D4-CD2E-945F1175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421380"/>
            <a:ext cx="5334197" cy="1708242"/>
          </a:xfrm>
        </p:spPr>
        <p:txBody>
          <a:bodyPr anchor="ctr">
            <a:normAutofit/>
          </a:bodyPr>
          <a:lstStyle/>
          <a:p>
            <a:r>
              <a:rPr lang="tr-TR" sz="3600" b="1" dirty="0"/>
              <a:t>Proje Hakkında Genel Bilgi</a:t>
            </a:r>
            <a:br>
              <a:rPr lang="it-IT" sz="3700" b="1" dirty="0"/>
            </a:br>
            <a:endParaRPr lang="tr-TR" sz="3700" dirty="0"/>
          </a:p>
        </p:txBody>
      </p:sp>
      <p:pic>
        <p:nvPicPr>
          <p:cNvPr id="6" name="Picture 5" descr="Performans düşüşünü gösteren büyüteç">
            <a:extLst>
              <a:ext uri="{FF2B5EF4-FFF2-40B4-BE49-F238E27FC236}">
                <a16:creationId xmlns:a16="http://schemas.microsoft.com/office/drawing/2014/main" id="{1DE0C5CA-61F9-1A00-4CF3-1FBB62D6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21" r="30642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816ABBC-13D0-1E50-CA3B-C2C392124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0730" y="1926401"/>
            <a:ext cx="607633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Öğrencilerin başarı notlarına göre benzer gruplara ayrılması ve her grubun demografik özelliklerine göre analiz edilmesi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çalışma, denetimsiz öğrenme yöntemlerinden biri olan K-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kümeleme algoritması kullanılarak gerçekleştirilmiştir.</a:t>
            </a:r>
            <a:endParaRPr kumimoji="0" lang="tr-TR" altLang="tr-T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00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F6E504-0130-5A43-65AB-0961355A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2523" cy="1325563"/>
          </a:xfrm>
        </p:spPr>
        <p:txBody>
          <a:bodyPr>
            <a:normAutofit fontScale="90000"/>
          </a:bodyPr>
          <a:lstStyle/>
          <a:p>
            <a:r>
              <a:rPr lang="tr-TR" sz="4000" b="1" dirty="0"/>
              <a:t>Demografik Özelliklerle Başarı Düzeylerinin İlişkisi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B4AB56-7444-D9AF-55E7-B58ECF37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97"/>
            <a:ext cx="10515600" cy="47758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/>
              <a:t> Cinsiyet (</a:t>
            </a:r>
            <a:r>
              <a:rPr lang="tr-TR" b="1" dirty="0" err="1"/>
              <a:t>gender</a:t>
            </a:r>
            <a:r>
              <a:rPr lang="tr-T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Kız öğrenciler</a:t>
            </a:r>
            <a:r>
              <a:rPr lang="tr-TR" dirty="0"/>
              <a:t>, özellikle </a:t>
            </a:r>
            <a:r>
              <a:rPr lang="tr-TR" b="1" dirty="0"/>
              <a:t>okuma ve yazma</a:t>
            </a:r>
            <a:r>
              <a:rPr lang="tr-TR" dirty="0"/>
              <a:t> notlarında erkek öğrencilere kıyasla daha yüksek başarı göstermektedir.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Yüksek başarı kümesinde kız öğrencilerin oranı daha fazladır.</a:t>
            </a:r>
            <a:endParaRPr lang="tr-TR" dirty="0"/>
          </a:p>
          <a:p>
            <a:pPr>
              <a:buNone/>
            </a:pPr>
            <a:r>
              <a:rPr lang="tr-TR" b="1" dirty="0"/>
              <a:t>Etnik Köken (</a:t>
            </a:r>
            <a:r>
              <a:rPr lang="tr-TR" b="1" dirty="0" err="1"/>
              <a:t>race</a:t>
            </a:r>
            <a:r>
              <a:rPr lang="tr-TR" b="1" dirty="0"/>
              <a:t>/</a:t>
            </a:r>
            <a:r>
              <a:rPr lang="tr-TR" b="1" dirty="0" err="1"/>
              <a:t>ethnicity</a:t>
            </a:r>
            <a:r>
              <a:rPr lang="tr-T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Etnik gruplar arasında başarı farkları gözlemlenmiştir.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Özellikle </a:t>
            </a:r>
            <a:r>
              <a:rPr lang="tr-TR" b="1" dirty="0" err="1"/>
              <a:t>Group</a:t>
            </a:r>
            <a:r>
              <a:rPr lang="tr-TR" b="1" dirty="0"/>
              <a:t> E</a:t>
            </a:r>
            <a:r>
              <a:rPr lang="tr-TR" dirty="0"/>
              <a:t> öğrencileri çoğunlukla yüksek başarı kümesinde yer alırken,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Group</a:t>
            </a:r>
            <a:r>
              <a:rPr lang="tr-TR" b="1" dirty="0"/>
              <a:t> A</a:t>
            </a:r>
            <a:r>
              <a:rPr lang="tr-TR" dirty="0"/>
              <a:t> ve </a:t>
            </a:r>
            <a:r>
              <a:rPr lang="tr-TR" b="1" dirty="0" err="1"/>
              <a:t>Group</a:t>
            </a:r>
            <a:r>
              <a:rPr lang="tr-TR" b="1" dirty="0"/>
              <a:t> B</a:t>
            </a:r>
            <a:r>
              <a:rPr lang="tr-TR" dirty="0"/>
              <a:t> öğrencileri daha çok düşük başarı kümesindedir.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360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C572F5-8AD8-AFEF-4F7D-5DF958FA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1013" cy="1325563"/>
          </a:xfrm>
        </p:spPr>
        <p:txBody>
          <a:bodyPr>
            <a:normAutofit/>
          </a:bodyPr>
          <a:lstStyle/>
          <a:p>
            <a:r>
              <a:rPr lang="tr-TR" sz="3600" b="1" dirty="0"/>
              <a:t>Demografik Özelliklerle Başarı Düzeylerinin İlişkisi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F4E785-C945-9456-C98E-2B261F22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/>
              <a:t>Ebeveyn Eğitim Seviyesi (</a:t>
            </a:r>
            <a:r>
              <a:rPr lang="tr-TR" b="1" dirty="0" err="1"/>
              <a:t>parental</a:t>
            </a:r>
            <a:r>
              <a:rPr lang="tr-TR" b="1" dirty="0"/>
              <a:t> </a:t>
            </a:r>
            <a:r>
              <a:rPr lang="tr-TR" b="1" dirty="0" err="1"/>
              <a:t>level</a:t>
            </a:r>
            <a:r>
              <a:rPr lang="tr-TR" b="1" dirty="0"/>
              <a:t> of </a:t>
            </a:r>
            <a:r>
              <a:rPr lang="tr-TR" b="1" dirty="0" err="1"/>
              <a:t>education</a:t>
            </a:r>
            <a:r>
              <a:rPr lang="tr-T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Ebeveyn eğitimi arttıkça</a:t>
            </a:r>
            <a:r>
              <a:rPr lang="tr-TR" dirty="0"/>
              <a:t>, öğrencilerin başarı düzeyi de yükselmektedir.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“</a:t>
            </a:r>
            <a:r>
              <a:rPr lang="tr-TR" dirty="0" err="1"/>
              <a:t>Master’s</a:t>
            </a:r>
            <a:r>
              <a:rPr lang="tr-TR" dirty="0"/>
              <a:t> </a:t>
            </a:r>
            <a:r>
              <a:rPr lang="tr-TR" dirty="0" err="1"/>
              <a:t>degree</a:t>
            </a:r>
            <a:r>
              <a:rPr lang="tr-TR" dirty="0"/>
              <a:t>” ve “</a:t>
            </a:r>
            <a:r>
              <a:rPr lang="tr-TR" dirty="0" err="1"/>
              <a:t>Bachelor’s</a:t>
            </a:r>
            <a:r>
              <a:rPr lang="tr-TR" dirty="0"/>
              <a:t> </a:t>
            </a:r>
            <a:r>
              <a:rPr lang="tr-TR" dirty="0" err="1"/>
              <a:t>degree</a:t>
            </a:r>
            <a:r>
              <a:rPr lang="tr-TR" dirty="0"/>
              <a:t>” sahibi ebeveynlerin çocukları daha çok yüksek başarı kümesindedir.</a:t>
            </a:r>
          </a:p>
          <a:p>
            <a:pPr>
              <a:buNone/>
            </a:pPr>
            <a:r>
              <a:rPr lang="tr-TR" b="1" dirty="0"/>
              <a:t>Öğle Yemeği Türü (</a:t>
            </a:r>
            <a:r>
              <a:rPr lang="tr-TR" b="1" dirty="0" err="1"/>
              <a:t>lunch</a:t>
            </a:r>
            <a:r>
              <a:rPr lang="tr-T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Standart öğle yemeği</a:t>
            </a:r>
            <a:r>
              <a:rPr lang="tr-TR" dirty="0"/>
              <a:t> alan öğrenciler büyük oranda yüksek başarı kümesinde yer alırken,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Ücretsiz veya indirimli öğle yemeği</a:t>
            </a:r>
            <a:r>
              <a:rPr lang="tr-TR" dirty="0"/>
              <a:t> alan öğrenciler genellikle düşük başarı kümesindedir.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772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A3AFF7-B172-D41C-3450-8076B2A1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449725"/>
            <a:ext cx="9849751" cy="1924765"/>
          </a:xfrm>
        </p:spPr>
        <p:txBody>
          <a:bodyPr anchor="b">
            <a:normAutofit/>
          </a:bodyPr>
          <a:lstStyle/>
          <a:p>
            <a:r>
              <a:rPr lang="tr-TR" b="1" dirty="0"/>
              <a:t>Genel Sonuçlar ve Çıkarımlar</a:t>
            </a:r>
            <a:br>
              <a:rPr lang="tr-TR" b="1" dirty="0"/>
            </a:br>
            <a:br>
              <a:rPr lang="tr-TR" sz="4200" b="1" dirty="0"/>
            </a:br>
            <a:endParaRPr lang="tr-TR" sz="4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22EA0B-DCD4-C36C-8918-88C8D0E7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46" y="1508828"/>
            <a:ext cx="9849751" cy="435123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tr-TR" sz="2400" b="1" dirty="0"/>
              <a:t> Analiz Özeti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Öğrenciler başarı düzeyine göre 3 kümeye ayrıldı.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Kümeler, başarı notlarıyla anlamlı şekilde ayrışıyor.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Başarı düzeyleri ile bazı demografik faktörler arasında güçlü ilişkiler gözlemlendi.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Eğitim politikaları ve öğrenci destek programları bu verilere dayalı olarak geliştirilebilir.</a:t>
            </a: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68276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ABA27AA-AC60-404E-2401-4CA83B0B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1088136"/>
            <a:ext cx="8074815" cy="1925998"/>
          </a:xfrm>
        </p:spPr>
        <p:txBody>
          <a:bodyPr anchor="ctr">
            <a:normAutofit fontScale="90000"/>
          </a:bodyPr>
          <a:lstStyle/>
          <a:p>
            <a:r>
              <a:rPr lang="tr-TR" altLang="tr-TR" sz="5400" b="1" dirty="0">
                <a:latin typeface="Arial" panose="020B0604020202020204" pitchFamily="34" charset="0"/>
              </a:rPr>
              <a:t> </a:t>
            </a:r>
            <a:r>
              <a:rPr lang="tr-TR" altLang="tr-TR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Seti Özellikleri</a:t>
            </a:r>
            <a:br>
              <a:rPr lang="tr-TR" altLang="tr-TR" sz="5400" b="1" dirty="0">
                <a:latin typeface="Arial" panose="020B0604020202020204" pitchFamily="34" charset="0"/>
              </a:rPr>
            </a:br>
            <a:br>
              <a:rPr lang="tr-TR" altLang="tr-TR" sz="5000" b="1" dirty="0">
                <a:latin typeface="Arial" panose="020B0604020202020204" pitchFamily="34" charset="0"/>
              </a:rPr>
            </a:br>
            <a:endParaRPr lang="tr-TR" sz="5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C7B8D-E800-2E4F-F322-5F58423D0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1826815"/>
            <a:ext cx="8950141" cy="3943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tr-TR" altLang="tr-TR" sz="2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Dosya:</a:t>
            </a:r>
            <a:r>
              <a:rPr lang="tr-TR" alt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StudentsPerformance.csv</a:t>
            </a:r>
            <a:br>
              <a:rPr lang="tr-TR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alt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Gözlem Sayısı:</a:t>
            </a:r>
            <a:r>
              <a:rPr lang="tr-TR" alt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öğrenci</a:t>
            </a:r>
            <a:br>
              <a:rPr lang="tr-TR" alt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alt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Sütunlar:</a:t>
            </a:r>
            <a:endParaRPr lang="tr-TR" altLang="tr-T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tr-TR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tr-TR" alt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tr-TR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tr-TR" alt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tr-TR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tr-TR" alt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Performans (sayısal)</a:t>
            </a:r>
            <a:endParaRPr lang="tr-TR" alt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tr-TR" alt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  <a:r>
              <a:rPr lang="tr-TR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ethnicity</a:t>
            </a:r>
            <a:r>
              <a:rPr lang="tr-TR" alt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parental</a:t>
            </a:r>
            <a:r>
              <a:rPr lang="tr-TR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tr-TR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tr-TR" alt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lunch</a:t>
            </a:r>
            <a:r>
              <a:rPr lang="tr-TR" alt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r>
              <a:rPr lang="tr-TR" alt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tr-TR" alt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Demografik bilgiler (kategorik)</a:t>
            </a:r>
            <a:endParaRPr lang="tr-TR" alt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Hedef Sütun:</a:t>
            </a:r>
            <a:r>
              <a:rPr lang="tr-TR" alt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Yok. Veri kümesi denetimsiz öğrenmeye uygun.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AC8941-7046-E88B-7196-440CF934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241903"/>
            <a:ext cx="9942716" cy="2147336"/>
          </a:xfrm>
        </p:spPr>
        <p:txBody>
          <a:bodyPr anchor="ctr">
            <a:normAutofit/>
          </a:bodyPr>
          <a:lstStyle/>
          <a:p>
            <a:br>
              <a:rPr lang="tr-TR" altLang="tr-TR" sz="4100" b="1" dirty="0">
                <a:latin typeface="Arial" panose="020B0604020202020204" pitchFamily="34" charset="0"/>
              </a:rPr>
            </a:br>
            <a:r>
              <a:rPr lang="tr-TR" alt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 İşleme Adımları</a:t>
            </a:r>
            <a:endParaRPr lang="tr-TR" sz="41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6F9569-6F68-3C6D-20B1-DDD5CBFAFD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tr-TR" alt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Yalnızca S</a:t>
            </a:r>
            <a:r>
              <a:rPr kumimoji="0" lang="tr-TR" altLang="tr-TR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ayısal özellikler (</a:t>
            </a:r>
            <a:r>
              <a:rPr kumimoji="0" lang="tr-TR" altLang="tr-TR" sz="32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kumimoji="0" lang="tr-TR" altLang="tr-TR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sz="32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kumimoji="0" lang="tr-TR" altLang="tr-TR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tr-TR" altLang="tr-TR" sz="32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kumimoji="0" lang="tr-TR" altLang="tr-TR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32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kumimoji="0" lang="tr-TR" altLang="tr-TR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seçildi.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Veriler </a:t>
            </a:r>
            <a:r>
              <a:rPr kumimoji="0" lang="tr-TR" altLang="tr-TR" sz="32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tr-TR" altLang="tr-TR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ile normalize edildi.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Kategorik sütunlar analiz aşamasında grup bazlı karşılaştırma için tutuldu.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kumimoji="0" lang="tr-TR" altLang="tr-TR" sz="32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kumimoji="0" lang="tr-TR" altLang="tr-TR" sz="32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algoritması için veri hazır hale getirildi.</a:t>
            </a:r>
            <a:endParaRPr kumimoji="0" lang="tr-TR" altLang="tr-TR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4DF781F-0679-9566-6D8B-ADB724BC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323680"/>
            <a:ext cx="10329509" cy="2316281"/>
          </a:xfrm>
        </p:spPr>
        <p:txBody>
          <a:bodyPr anchor="b">
            <a:normAutofit fontScale="90000"/>
          </a:bodyPr>
          <a:lstStyle/>
          <a:p>
            <a:r>
              <a:rPr lang="tr-TR" b="1" dirty="0" err="1"/>
              <a:t>Elbow</a:t>
            </a:r>
            <a:r>
              <a:rPr lang="tr-TR" b="1" dirty="0"/>
              <a:t> Yöntemi ile Küme Sayısının Belirlenmesi</a:t>
            </a:r>
            <a:br>
              <a:rPr lang="tr-TR" b="1" dirty="0"/>
            </a:br>
            <a:br>
              <a:rPr lang="tr-TR" sz="4200" b="1" dirty="0"/>
            </a:br>
            <a:endParaRPr lang="tr-TR" sz="4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B75B6C-3B41-6C12-768F-99C9E848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50" y="1787044"/>
            <a:ext cx="9849751" cy="355164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tr-TR" b="1" dirty="0"/>
              <a:t> En Uygun Küme Sayısı Nasıl Seçildi?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1’den 10’a kadar küme sayısı denenerek WCSS hesaplandı.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Elbow</a:t>
            </a:r>
            <a:r>
              <a:rPr lang="tr-TR" dirty="0"/>
              <a:t> yöntemi grafiğinde kırılma noktası </a:t>
            </a:r>
            <a:r>
              <a:rPr lang="tr-TR" b="1" dirty="0"/>
              <a:t>3 küme</a:t>
            </a:r>
            <a:r>
              <a:rPr lang="tr-TR" dirty="0"/>
              <a:t> olarak belirlendi.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sayı, farklı başarı gruplarını yeterince temsil etmektedir.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9208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7A2927-750D-AD34-1188-887C92CBD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684" y="416947"/>
            <a:ext cx="9849751" cy="2047910"/>
          </a:xfrm>
        </p:spPr>
        <p:txBody>
          <a:bodyPr anchor="b">
            <a:normAutofit/>
          </a:bodyPr>
          <a:lstStyle/>
          <a:p>
            <a:r>
              <a:rPr lang="tr-TR" altLang="tr-TR" sz="4000" b="1" dirty="0" err="1">
                <a:latin typeface="Arial" panose="020B0604020202020204" pitchFamily="34" charset="0"/>
              </a:rPr>
              <a:t>KMeans</a:t>
            </a:r>
            <a:r>
              <a:rPr lang="tr-TR" altLang="tr-TR" sz="4000" b="1" dirty="0">
                <a:latin typeface="Arial" panose="020B0604020202020204" pitchFamily="34" charset="0"/>
              </a:rPr>
              <a:t> Kümeleme Uygulaması</a:t>
            </a:r>
            <a:br>
              <a:rPr lang="tr-TR" altLang="tr-TR" sz="3200" b="1" dirty="0">
                <a:latin typeface="Arial" panose="020B0604020202020204" pitchFamily="34" charset="0"/>
              </a:rPr>
            </a:br>
            <a:br>
              <a:rPr lang="tr-TR" sz="3000" b="1" dirty="0"/>
            </a:br>
            <a:br>
              <a:rPr lang="tr-TR" sz="3000" b="1" dirty="0"/>
            </a:br>
            <a:endParaRPr lang="tr-TR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09E914-B3B3-0216-68C5-8CC51D1C2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1854" y="1647390"/>
            <a:ext cx="968707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Öğrenci Segmentlerinin Oluşturulması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tr-TR" altLang="tr-T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kumimoji="0" lang="tr-TR" altLang="tr-T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algoritmasıyla öğrenciler 3 kümeye ayrıldı.</a:t>
            </a:r>
            <a:endParaRPr kumimoji="0" lang="tr-TR" altLang="tr-T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Kümeler başarı puanlarına göre farklılık göstermektedir.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Her öğrenci, artık bir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kumimoji="0" lang="tr-TR" altLang="tr-T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etiketi ile gruplandırılmıştır.</a:t>
            </a:r>
            <a:endParaRPr kumimoji="0" lang="tr-TR" altLang="tr-T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9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27008A-9BDB-561E-9222-7EA1AC53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yazılım, sayı, numara, web sayfas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3A646F3-0BA7-2C4F-BF0D-184A94CBF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84841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F6CB11-D29A-5DE0-F337-027E3000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sayı, numara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065A863-9DCF-9F4C-3508-62CA30B0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75192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955044-9547-BCEF-0F62-186609C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öykü gelişim çizgisi; kumpas; grafiğini çıkarma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E25F088-68AB-5BFA-84E9-582BE5D0B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7228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467</Words>
  <Application>Microsoft Office PowerPoint</Application>
  <PresentationFormat>Geniş ekran</PresentationFormat>
  <Paragraphs>54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Times New Roman</vt:lpstr>
      <vt:lpstr>Office Teması</vt:lpstr>
      <vt:lpstr>KÜMELEME</vt:lpstr>
      <vt:lpstr>Proje Hakkında Genel Bilgi </vt:lpstr>
      <vt:lpstr> Veri Seti Özellikleri  </vt:lpstr>
      <vt:lpstr> Ön İşleme Adımları</vt:lpstr>
      <vt:lpstr>Elbow Yöntemi ile Küme Sayısının Belirlenmesi  </vt:lpstr>
      <vt:lpstr>KMeans Kümeleme Uygulaması 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Genel Kümeleme Sonucu </vt:lpstr>
      <vt:lpstr>PowerPoint Sunusu</vt:lpstr>
      <vt:lpstr>PowerPoint Sunusu</vt:lpstr>
      <vt:lpstr>PowerPoint Sunusu</vt:lpstr>
      <vt:lpstr>PowerPoint Sunusu</vt:lpstr>
      <vt:lpstr>Demografik Özelliklerle Başarı Düzeylerinin İlişkisi </vt:lpstr>
      <vt:lpstr>Demografik Özelliklerle Başarı Düzeylerinin İlişkisi</vt:lpstr>
      <vt:lpstr>Genel Sonuçlar ve Çıkarımlar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KAAN KUTLU</dc:creator>
  <cp:lastModifiedBy>KAAN KUTLU</cp:lastModifiedBy>
  <cp:revision>9</cp:revision>
  <dcterms:created xsi:type="dcterms:W3CDTF">2025-05-21T14:34:49Z</dcterms:created>
  <dcterms:modified xsi:type="dcterms:W3CDTF">2025-05-22T18:38:57Z</dcterms:modified>
</cp:coreProperties>
</file>