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0FB6E-A6E4-4462-8D1D-068730BB1C82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0AD7-6362-42DE-B0F5-52EF0235E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48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18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56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539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50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41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897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966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7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541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0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558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27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49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37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0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2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71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73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57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9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0AD7-6362-42DE-B0F5-52EF0235E1C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591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3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960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62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46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6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7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56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4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39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75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243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F3561E-8865-4F2D-8CF5-113F8C1B849F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1AAE0E-DB39-4A9D-B618-5B7619BB994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4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27BF-4B50-4F5B-8264-10B3BDA3C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KOROZYON TESPİTİNDE BİLGİSAYARLI GÖRÜ VE GÖRÜNTÜ İŞLEME YAKLAŞIMLARI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E276-7D36-4609-AABD-004595973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0817"/>
            <a:ext cx="9144000" cy="1655762"/>
          </a:xfrm>
        </p:spPr>
        <p:txBody>
          <a:bodyPr/>
          <a:lstStyle/>
          <a:p>
            <a:r>
              <a:rPr lang="tr-TR" dirty="0"/>
              <a:t>KAAN ÖZDEMİR</a:t>
            </a:r>
          </a:p>
          <a:p>
            <a:r>
              <a:rPr lang="tr-TR" dirty="0"/>
              <a:t>202485151010</a:t>
            </a:r>
          </a:p>
        </p:txBody>
      </p:sp>
    </p:spTree>
    <p:extLst>
      <p:ext uri="{BB962C8B-B14F-4D97-AF65-F5344CB8AC3E}">
        <p14:creationId xmlns:p14="http://schemas.microsoft.com/office/powerpoint/2010/main" val="354242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50A8-0652-4059-BCD8-CB172722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UYGULANAN MODELLER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BDC5-AC36-4151-A83D-557BB447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800" dirty="0"/>
              <a:t>Görüntü işleme ve bilgisayarlı görü yaklaşımları kullanılarak korozyon tespit modelleri oluşturulur. Dört bölüme ayrılır;</a:t>
            </a:r>
          </a:p>
          <a:p>
            <a:pPr marL="0" indent="0" algn="just">
              <a:buNone/>
            </a:pPr>
            <a:endParaRPr lang="tr-TR" sz="28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/>
              <a:t>	Bilgi Temelli Model ( CCTV verileri, Makine Öğrenmesi)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/>
              <a:t>	</a:t>
            </a:r>
            <a:r>
              <a:rPr lang="tr-TR" sz="2400" dirty="0" err="1"/>
              <a:t>Olasılıksal</a:t>
            </a:r>
            <a:r>
              <a:rPr lang="tr-TR" sz="2400" dirty="0"/>
              <a:t> Model ( Veri eksikliği, Gamma Dağılımı ve Monte Carlo yöntemi)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/>
              <a:t>	İstatistiki Model (Geçmiş veriler, </a:t>
            </a:r>
            <a:r>
              <a:rPr lang="tr-TR" sz="2400" dirty="0" err="1"/>
              <a:t>Markov</a:t>
            </a:r>
            <a:r>
              <a:rPr lang="tr-TR" sz="2400" dirty="0"/>
              <a:t> Zinciri, </a:t>
            </a:r>
            <a:r>
              <a:rPr lang="tr-TR" sz="2400" dirty="0" err="1"/>
              <a:t>Bayes</a:t>
            </a:r>
            <a:r>
              <a:rPr lang="tr-TR" sz="2400" dirty="0"/>
              <a:t> Çıkarımı, </a:t>
            </a:r>
            <a:r>
              <a:rPr lang="tr-TR" sz="2400" dirty="0" err="1"/>
              <a:t>Polinomsal</a:t>
            </a:r>
            <a:r>
              <a:rPr lang="tr-TR" sz="2400" dirty="0"/>
              <a:t>   	Doğrusal Regresyon)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/>
              <a:t>	Belirleyici Model (Saha deneyleri, Yapısal Sağlık İzleme ve Dijital İkiz modeli)</a:t>
            </a:r>
            <a:r>
              <a:rPr lang="tr-TR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95753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B4D-A795-4897-8D21-AD85140D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KOROZYON TESPİT YAKLAŞIMLARI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1483-1C3C-4952-9C0A-AF6CB570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tr-TR" sz="2400" dirty="0"/>
              <a:t> </a:t>
            </a:r>
            <a:r>
              <a:rPr lang="tr-TR" sz="2400" i="1" dirty="0"/>
              <a:t>Yüzeye Nüfuz Eden Radar:  </a:t>
            </a:r>
            <a:r>
              <a:rPr lang="tr-TR" sz="2400" dirty="0"/>
              <a:t>Elektromanyetik yansımalar, GPR Anteni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sz="2400" i="1" dirty="0" err="1"/>
              <a:t>Termografi</a:t>
            </a:r>
            <a:r>
              <a:rPr lang="tr-TR" sz="2400" i="1" dirty="0"/>
              <a:t>: </a:t>
            </a:r>
            <a:r>
              <a:rPr lang="tr-TR" sz="2400" dirty="0" err="1"/>
              <a:t>Infrared</a:t>
            </a:r>
            <a:r>
              <a:rPr lang="tr-TR" sz="2400" dirty="0"/>
              <a:t> detektörler, </a:t>
            </a:r>
            <a:r>
              <a:rPr lang="tr-TR" sz="2400" dirty="0" err="1"/>
              <a:t>Fotovoltaik</a:t>
            </a:r>
            <a:r>
              <a:rPr lang="tr-TR" sz="2400" dirty="0"/>
              <a:t> (PV) </a:t>
            </a:r>
            <a:r>
              <a:rPr lang="tr-TR" sz="2400" dirty="0" err="1"/>
              <a:t>Elektrolüminesans</a:t>
            </a:r>
            <a:r>
              <a:rPr lang="tr-TR" sz="2400" dirty="0"/>
              <a:t>(EL) modülü.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sz="2400" i="1" dirty="0"/>
              <a:t>Bilgisayarlı Tomografi: </a:t>
            </a:r>
            <a:r>
              <a:rPr lang="tr-TR" sz="2400" dirty="0"/>
              <a:t>Elektrokimyasal Empedans </a:t>
            </a:r>
            <a:r>
              <a:rPr lang="tr-TR" sz="2400" dirty="0" err="1"/>
              <a:t>Spektropisi</a:t>
            </a:r>
            <a:r>
              <a:rPr lang="tr-TR" sz="2400" dirty="0"/>
              <a:t>(EIS) , </a:t>
            </a:r>
            <a:r>
              <a:rPr lang="tr-TR" sz="2400" dirty="0" err="1"/>
              <a:t>Synchrotron</a:t>
            </a:r>
            <a:r>
              <a:rPr lang="tr-TR" sz="2400" dirty="0"/>
              <a:t> </a:t>
            </a:r>
            <a:r>
              <a:rPr lang="tr-TR" sz="2400" dirty="0" err="1"/>
              <a:t>Radiation</a:t>
            </a:r>
            <a:r>
              <a:rPr lang="tr-TR" sz="2400" dirty="0"/>
              <a:t> </a:t>
            </a:r>
            <a:r>
              <a:rPr lang="tr-TR" sz="2400" dirty="0" err="1"/>
              <a:t>Computed</a:t>
            </a:r>
            <a:r>
              <a:rPr lang="tr-TR" sz="2400" dirty="0"/>
              <a:t> </a:t>
            </a:r>
            <a:r>
              <a:rPr lang="tr-TR" sz="2400" dirty="0" err="1"/>
              <a:t>Tomography</a:t>
            </a:r>
            <a:r>
              <a:rPr lang="tr-TR" sz="2400" dirty="0"/>
              <a:t>(SRCT)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sz="2400" dirty="0"/>
              <a:t>Renk Uzayı Analizi: RGB, YUV, CMY, HSV, XYZ</a:t>
            </a:r>
          </a:p>
        </p:txBody>
      </p:sp>
    </p:spTree>
    <p:extLst>
      <p:ext uri="{BB962C8B-B14F-4D97-AF65-F5344CB8AC3E}">
        <p14:creationId xmlns:p14="http://schemas.microsoft.com/office/powerpoint/2010/main" val="272487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B4D-A795-4897-8D21-AD85140D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KOROZYON TESPİT YAKLAŞIMLARI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1483-1C3C-4952-9C0A-AF6CB570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tr-TR" i="1" dirty="0"/>
              <a:t> </a:t>
            </a:r>
            <a:r>
              <a:rPr lang="tr-TR" sz="2400" i="1" dirty="0" err="1"/>
              <a:t>Wavelet</a:t>
            </a:r>
            <a:r>
              <a:rPr lang="tr-TR" sz="2400" i="1" dirty="0"/>
              <a:t> Analizi: </a:t>
            </a:r>
            <a:r>
              <a:rPr lang="tr-TR" sz="2400" dirty="0"/>
              <a:t>Frekans ve uzay boyutu. Enerji analizi, </a:t>
            </a:r>
            <a:r>
              <a:rPr lang="tr-TR" sz="2400" dirty="0" err="1"/>
              <a:t>entropi</a:t>
            </a:r>
            <a:r>
              <a:rPr lang="tr-TR" sz="2400" dirty="0"/>
              <a:t> hesaplama ve </a:t>
            </a:r>
            <a:r>
              <a:rPr lang="tr-TR" sz="2400" dirty="0" err="1"/>
              <a:t>hibrit</a:t>
            </a:r>
            <a:r>
              <a:rPr lang="tr-TR" sz="2400" dirty="0"/>
              <a:t> algoritmalar.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sz="2400" i="1" dirty="0"/>
              <a:t> SVM ile Sınıflandırma: </a:t>
            </a:r>
            <a:r>
              <a:rPr lang="tr-TR" sz="2400" dirty="0" err="1"/>
              <a:t>Supervised</a:t>
            </a:r>
            <a:r>
              <a:rPr lang="tr-TR" sz="2400" dirty="0"/>
              <a:t>, </a:t>
            </a:r>
            <a:r>
              <a:rPr lang="tr-TR" sz="2400" dirty="0" err="1"/>
              <a:t>Kernel</a:t>
            </a:r>
            <a:r>
              <a:rPr lang="tr-TR" sz="2400" dirty="0"/>
              <a:t> Yöntemi + HOG, SIFT,SURF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sz="2400" i="1" dirty="0"/>
              <a:t>NDE ve SOM ile Hasar Analizi: </a:t>
            </a:r>
            <a:r>
              <a:rPr lang="tr-TR" sz="2400" dirty="0" err="1"/>
              <a:t>Unsupervised</a:t>
            </a:r>
            <a:r>
              <a:rPr lang="tr-TR" sz="2400" dirty="0"/>
              <a:t>, </a:t>
            </a:r>
            <a:r>
              <a:rPr lang="tr-TR" sz="2400" dirty="0" err="1"/>
              <a:t>Segmentasyon</a:t>
            </a:r>
            <a:endParaRPr lang="tr-T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sz="2400" i="1" dirty="0"/>
              <a:t>Doku Analizi: </a:t>
            </a:r>
            <a:r>
              <a:rPr lang="tr-TR" sz="2400" dirty="0"/>
              <a:t>Görüntü analizi, </a:t>
            </a:r>
            <a:r>
              <a:rPr lang="tr-TR" sz="2400" dirty="0" err="1"/>
              <a:t>Pseudo</a:t>
            </a:r>
            <a:r>
              <a:rPr lang="tr-TR" sz="2400" dirty="0"/>
              <a:t> 3D materyal rekonstrüksiyonu.</a:t>
            </a:r>
          </a:p>
        </p:txBody>
      </p:sp>
    </p:spTree>
    <p:extLst>
      <p:ext uri="{BB962C8B-B14F-4D97-AF65-F5344CB8AC3E}">
        <p14:creationId xmlns:p14="http://schemas.microsoft.com/office/powerpoint/2010/main" val="260238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463E-70B9-417F-9A0F-AEE581C1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KOROZYON TESPİT ZORLUKLARI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6A5A-8501-4822-8509-ED1B406C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Sağlık Riskleri</a:t>
            </a:r>
          </a:p>
          <a:p>
            <a:r>
              <a:rPr lang="tr-TR" sz="2800" dirty="0"/>
              <a:t>İnsan Rolünün Azaltılması</a:t>
            </a:r>
          </a:p>
          <a:p>
            <a:r>
              <a:rPr lang="tr-TR" sz="2800" dirty="0"/>
              <a:t>Ekipman ve Teknoloji Sınırlamaları</a:t>
            </a:r>
          </a:p>
          <a:p>
            <a:r>
              <a:rPr lang="tr-TR" sz="2800" dirty="0" err="1"/>
              <a:t>Operasyonel</a:t>
            </a:r>
            <a:r>
              <a:rPr lang="tr-TR" sz="2800" dirty="0"/>
              <a:t> Zorluklar</a:t>
            </a:r>
          </a:p>
          <a:p>
            <a:r>
              <a:rPr lang="tr-TR" sz="2800" dirty="0" err="1"/>
              <a:t>Sensör</a:t>
            </a:r>
            <a:r>
              <a:rPr lang="tr-TR" sz="2800" dirty="0"/>
              <a:t> Algılama Sorunları</a:t>
            </a:r>
          </a:p>
          <a:p>
            <a:r>
              <a:rPr lang="tr-TR" sz="2800" dirty="0"/>
              <a:t>Radyoaktif Yöntemlerin Riskleri</a:t>
            </a:r>
          </a:p>
          <a:p>
            <a:r>
              <a:rPr lang="tr-TR" sz="2800" dirty="0"/>
              <a:t>Veri Karmaşıklığı</a:t>
            </a:r>
          </a:p>
        </p:txBody>
      </p:sp>
    </p:spTree>
    <p:extLst>
      <p:ext uri="{BB962C8B-B14F-4D97-AF65-F5344CB8AC3E}">
        <p14:creationId xmlns:p14="http://schemas.microsoft.com/office/powerpoint/2010/main" val="103691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E52F-2B4A-415C-9369-854B2A16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TARTIŞMALAR VE ÖNERİLER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947B-C9AC-4C9E-A0B6-B3F595A6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Korozyon tespiti ve bakımının yanı sıra üretim, havacılık, enerji, gıda ve içecek, atık su yönetimi ve inşaat sektörlerinde önemli bir konu olarak değerlendirilmektedir.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IR4.0 ve Teknolojik Entegrasyon</a:t>
            </a:r>
          </a:p>
          <a:p>
            <a:pPr algn="just"/>
            <a:r>
              <a:rPr lang="tr-TR" sz="2400" dirty="0"/>
              <a:t>Gelişmiş </a:t>
            </a:r>
            <a:r>
              <a:rPr lang="tr-TR" sz="2400" dirty="0" err="1"/>
              <a:t>Sensörler</a:t>
            </a:r>
            <a:r>
              <a:rPr lang="tr-TR" sz="2400" dirty="0"/>
              <a:t> ve Ağlar</a:t>
            </a:r>
          </a:p>
          <a:p>
            <a:pPr algn="just"/>
            <a:r>
              <a:rPr lang="tr-TR" sz="2400" dirty="0" err="1"/>
              <a:t>LiDAR</a:t>
            </a:r>
            <a:r>
              <a:rPr lang="tr-TR" sz="2400" dirty="0"/>
              <a:t> ve Kızılötesi Teknolojinin Geleceği</a:t>
            </a:r>
          </a:p>
          <a:p>
            <a:pPr algn="just"/>
            <a:r>
              <a:rPr lang="tr-TR" sz="2400" dirty="0"/>
              <a:t>Mikrobiyolojik Korozyon Tespiti </a:t>
            </a:r>
          </a:p>
        </p:txBody>
      </p:sp>
    </p:spTree>
    <p:extLst>
      <p:ext uri="{BB962C8B-B14F-4D97-AF65-F5344CB8AC3E}">
        <p14:creationId xmlns:p14="http://schemas.microsoft.com/office/powerpoint/2010/main" val="150563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86B6-DBEF-43D5-9652-FB5F64BB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C5B3-02EB-4688-B1FB-96C8A514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/>
              <a:t>Korozyon, özellikle gemi yapımı, atık su boruları ve petrol-doğal gaz boru hatlarında önemli bir sorun olmaya devam etmektedir. Araştırmacılar, akademisyenler ve endüstri için kritik bir alan olarak öne çıkmaktadır.</a:t>
            </a:r>
          </a:p>
          <a:p>
            <a:pPr algn="just"/>
            <a:r>
              <a:rPr lang="tr-TR" sz="2800" dirty="0"/>
              <a:t>Tek bir teknikle tüm gerekli bilgilere ulaşılamayacağı, farklı çevresel koşullar veya parametrelerde test yapmak için birden fazla yöntemin kombinasyonunun kullanılabileceği önerilmiştir.</a:t>
            </a:r>
          </a:p>
          <a:p>
            <a:pPr algn="just"/>
            <a:r>
              <a:rPr lang="tr-TR" sz="2800" dirty="0" err="1"/>
              <a:t>IoT</a:t>
            </a:r>
            <a:r>
              <a:rPr lang="tr-TR" sz="2800" dirty="0"/>
              <a:t>, büyük veri, kablosuz ağlar, lazer tarama, </a:t>
            </a:r>
            <a:r>
              <a:rPr lang="tr-TR" sz="2800" dirty="0" err="1"/>
              <a:t>ultrasonik</a:t>
            </a:r>
            <a:r>
              <a:rPr lang="tr-TR" sz="2800" dirty="0"/>
              <a:t> tarama ve gelişmiş </a:t>
            </a:r>
            <a:r>
              <a:rPr lang="tr-TR" sz="2800" dirty="0" err="1"/>
              <a:t>sensör</a:t>
            </a:r>
            <a:r>
              <a:rPr lang="tr-TR" sz="2800" dirty="0"/>
              <a:t> ağları ile entegrasyonu önerilmiştir.</a:t>
            </a:r>
          </a:p>
        </p:txBody>
      </p:sp>
    </p:spTree>
    <p:extLst>
      <p:ext uri="{BB962C8B-B14F-4D97-AF65-F5344CB8AC3E}">
        <p14:creationId xmlns:p14="http://schemas.microsoft.com/office/powerpoint/2010/main" val="398141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6CA6-A4EA-4CE3-A147-055BA390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MATEMATİKSEL İFADE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B0DE-F8EE-4EC6-9D42-87A23D65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9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6CA6-A4EA-4CE3-A147-055BA390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MATEMATİKSEL İFADE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B0DE-F8EE-4EC6-9D42-87A23D65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00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6CA6-A4EA-4CE3-A147-055BA390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MATEMATİKSEL İFADE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B0DE-F8EE-4EC6-9D42-87A23D65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58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F0AB-FC02-4D59-B123-60E43EE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SONUCU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413D-585D-4368-A2B6-A50E0C0B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69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3A0E-6009-4C9C-AAC2-1BE113C3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MAKALENİN KONUSU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B88-EB7D-4356-AC4A-4F96322D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tr-TR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Araştırmacılar, endüstriyel ve çevresel uygulamalarda metal yüzeylerde meydana gelen korozyonun tespiti için bilgisayarlı görme (</a:t>
            </a:r>
            <a:r>
              <a:rPr lang="tr-TR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computer</a:t>
            </a: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vision</a:t>
            </a: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ve görüntü işleme (</a:t>
            </a:r>
            <a:r>
              <a:rPr lang="tr-TR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image</a:t>
            </a: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processing</a:t>
            </a: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yöntemlerini kapsamlı şekilde incelemişlerdir. 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5897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F38D-BA89-4F0D-8CBE-17E6866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SONUCU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1DDB-6021-4807-9C7F-846E4351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94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1196-6014-4C31-890A-F375F5CA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3D5C-3D86-49BB-AF90-A7776991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00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15FC-80FC-4E2D-A091-D4426434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641" y="4443663"/>
            <a:ext cx="3830053" cy="1701216"/>
          </a:xfrm>
        </p:spPr>
        <p:txBody>
          <a:bodyPr/>
          <a:lstStyle/>
          <a:p>
            <a:r>
              <a:rPr lang="tr-TR" dirty="0"/>
              <a:t>Teşekkür Ederim.</a:t>
            </a:r>
          </a:p>
        </p:txBody>
      </p:sp>
    </p:spTree>
    <p:extLst>
      <p:ext uri="{BB962C8B-B14F-4D97-AF65-F5344CB8AC3E}">
        <p14:creationId xmlns:p14="http://schemas.microsoft.com/office/powerpoint/2010/main" val="199078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3A0E-6009-4C9C-AAC2-1BE113C3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MAKALENİN KONUSU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B88-EB7D-4356-AC4A-4F96322D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tr-TR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tr-T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Çalışma, bu yaklaşımların avantajları, sınırlamaları ve gelecekteki kullanım potansiyellerine dair öneriler sunmuştur.</a:t>
            </a:r>
            <a:endParaRPr lang="tr-TR" sz="4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4FF9-ECEF-474A-ACCC-C31E5C58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KOROZYON TANIMI VE TÜRLERİ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2066-FFAC-410E-8D6E-62349E31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400" b="1" i="1" dirty="0"/>
              <a:t>Korozyon Nedir ? : </a:t>
            </a:r>
            <a:endParaRPr lang="tr-TR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Korozyon, metal yüzeylerin çevresel etkenlerle (örneğin nem, oksijen, tuzlu su) reaksiyona girerek bozulmasıdır. Bu durum, malzeme dayanıklılığını ve işlevselliğini kaybetmesine neden olur. </a:t>
            </a:r>
          </a:p>
          <a:p>
            <a:pPr marL="0" indent="0" algn="just">
              <a:buNone/>
            </a:pP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4FF9-ECEF-474A-ACCC-C31E5C58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KOROZYON TANIMI VE TÜRLERİ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2066-FFAC-410E-8D6E-62349E31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sz="2600" b="1" i="1" dirty="0"/>
              <a:t>Korozyon Türleri Nelerdir ? : </a:t>
            </a:r>
            <a:endParaRPr lang="tr-TR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Erozyon Korozyonu: metal objeler üzerinden akış,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Taneler arası Korozyon: Tanelerin çerçevelerinde oluşan özel tür, küçük korozyon alanları,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Çatlaklı Stres Korozyonu: Germe stresi sonucu oluşur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Galvanik Ko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rozyon: Denizaltındaki iki farklı metal arasında oluşan, çözeltiye maruz,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Delik Korozyon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Yüksek aşınma, bölgesel hasar,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Çatlak Korozyon: Durgun solüsyonların, çatlaklara dolmasıyla oluşur,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Seçici Sızıntılar: Özel alaşım sonucu (Alüminyum, Çinko, Kobalt vb.)</a:t>
            </a:r>
            <a:endParaRPr lang="tr-T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4FF9-ECEF-474A-ACCC-C31E5C58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KOROZYON TANIMI VE TÜRLERİ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2066-FFAC-410E-8D6E-62349E31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b="1" i="1" dirty="0"/>
              <a:t>Korozyon Türleri Nelerdir ? : </a:t>
            </a:r>
            <a:endParaRPr lang="tr-T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Araştırmacılar iki temel korozyon türü üzerine odaklanmışlardır;</a:t>
            </a:r>
          </a:p>
          <a:p>
            <a:pPr marL="0" indent="0" algn="just">
              <a:buNone/>
            </a:pP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Islak Korozyon: Sıvı varlığında meydana gelir (Galvanik Korozyon, Erozyon Korozyon ve Çatlak Korozyon)</a:t>
            </a:r>
          </a:p>
          <a:p>
            <a:pPr marL="0" indent="0" algn="just">
              <a:buNone/>
            </a:pP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Kuru Korozyon: Oksijen ve metalin sıvı olmadan reaksiyona girmesiyle oluşur.</a:t>
            </a:r>
          </a:p>
        </p:txBody>
      </p:sp>
    </p:spTree>
    <p:extLst>
      <p:ext uri="{BB962C8B-B14F-4D97-AF65-F5344CB8AC3E}">
        <p14:creationId xmlns:p14="http://schemas.microsoft.com/office/powerpoint/2010/main" val="328052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7F0E-009A-4EC2-A06A-BE4D6483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KULLANILAN TEKNOLOJİLER VE YÖNTEMLER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830D-F39E-4ABF-BAFD-169A0183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i="1" dirty="0"/>
              <a:t> </a:t>
            </a:r>
            <a:r>
              <a:rPr lang="tr-TR" sz="3200" i="1" dirty="0"/>
              <a:t>Bilgisayarlı Görme Teknikleri:  </a:t>
            </a:r>
            <a:r>
              <a:rPr lang="tr-TR" sz="3200" dirty="0">
                <a:latin typeface="+mj-lt"/>
                <a:cs typeface="Times New Roman" panose="02020603050405020304" pitchFamily="18" charset="0"/>
              </a:rPr>
              <a:t>Görüntü verilerini analiz eder, metal yüzeylerde korozyon tespiti ve sınıflandırması yapar. </a:t>
            </a:r>
          </a:p>
          <a:p>
            <a:pPr marL="0" indent="0" algn="just">
              <a:buNone/>
            </a:pP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tr-T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 Tespiti</a:t>
            </a:r>
          </a:p>
          <a:p>
            <a:pPr marL="0" indent="0" algn="just">
              <a:buNone/>
            </a:pP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Yüzey Analizi ve </a:t>
            </a:r>
            <a:r>
              <a:rPr lang="tr-T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Segmentasyonu</a:t>
            </a:r>
            <a:endParaRPr lang="tr-T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Yapay Sinir Ağları (CNN) ve Derin Öğrenme (ANN)</a:t>
            </a:r>
          </a:p>
        </p:txBody>
      </p:sp>
    </p:spTree>
    <p:extLst>
      <p:ext uri="{BB962C8B-B14F-4D97-AF65-F5344CB8AC3E}">
        <p14:creationId xmlns:p14="http://schemas.microsoft.com/office/powerpoint/2010/main" val="4078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7F0E-009A-4EC2-A06A-BE4D6483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KULLANILAN TEKNOLOJİLER VE YÖNTEMLER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830D-F39E-4ABF-BAFD-169A0183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i="1" dirty="0"/>
              <a:t> </a:t>
            </a:r>
            <a:r>
              <a:rPr lang="tr-TR" sz="3200" i="1" dirty="0"/>
              <a:t>Görüntü İşleme Teknikleri: </a:t>
            </a:r>
            <a:r>
              <a:rPr lang="tr-TR" sz="3200" dirty="0">
                <a:latin typeface="+mj-lt"/>
              </a:rPr>
              <a:t>Görüntü işleme, görsellerin kalitesini arttırarak korozyon tespiti için kullanılmasını kolaylaştırır.</a:t>
            </a:r>
            <a:r>
              <a:rPr lang="tr-TR" sz="32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tr-T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Eşitleme</a:t>
            </a:r>
          </a:p>
          <a:p>
            <a:pPr marL="0" indent="0" algn="just">
              <a:buNone/>
            </a:pP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Gürültü Giderme</a:t>
            </a:r>
          </a:p>
          <a:p>
            <a:pPr marL="0" indent="0" algn="just">
              <a:buNone/>
            </a:pP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Kenarlık Tespiti</a:t>
            </a:r>
            <a:endParaRPr lang="tr-T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44E8-CBF9-4614-9B47-36214F22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KOROZYON TESPİT SÜREÇLERİ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5BDD-5F95-48F1-87C9-A77932C3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/>
              <a:t>Korozyon tespiti için 5 aşamalı bir süreç vardır;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tr-TR" sz="24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tr-TR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/>
              <a:t>Görüntü Alma (Dijital kameralar, termal kameralar)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/>
              <a:t>Görüntü Ön İşleme (</a:t>
            </a:r>
            <a:r>
              <a:rPr lang="tr-TR" sz="2400" dirty="0" err="1"/>
              <a:t>Histogram</a:t>
            </a:r>
            <a:r>
              <a:rPr lang="tr-TR" sz="2400" dirty="0"/>
              <a:t> Eşitleme, Morfolojik Operasyonlar, Medyan Filtresi)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 err="1"/>
              <a:t>Segmentasyon</a:t>
            </a:r>
            <a:r>
              <a:rPr lang="tr-TR" sz="2400" dirty="0"/>
              <a:t> (Bölge Temelli, </a:t>
            </a:r>
            <a:r>
              <a:rPr lang="tr-TR" sz="2400" dirty="0" err="1"/>
              <a:t>Threshold</a:t>
            </a:r>
            <a:r>
              <a:rPr lang="tr-TR" sz="2400" dirty="0"/>
              <a:t> Temelli, Kenar Tespiti, Kümeleme, </a:t>
            </a:r>
            <a:r>
              <a:rPr lang="tr-TR" sz="2400" dirty="0" err="1"/>
              <a:t>Template</a:t>
            </a:r>
            <a:r>
              <a:rPr lang="tr-TR" sz="2400" dirty="0"/>
              <a:t> </a:t>
            </a:r>
            <a:r>
              <a:rPr lang="tr-TR" sz="2400" dirty="0" err="1"/>
              <a:t>Matching</a:t>
            </a:r>
            <a:r>
              <a:rPr lang="tr-TR" sz="2400" dirty="0"/>
              <a:t> ve ANN)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/>
              <a:t>Özellik Çıkarma (</a:t>
            </a:r>
            <a:r>
              <a:rPr lang="tr-TR" sz="2400" dirty="0" err="1"/>
              <a:t>Gabor</a:t>
            </a:r>
            <a:r>
              <a:rPr lang="tr-TR" sz="2400" dirty="0"/>
              <a:t> filtresi, HOG algoritması, </a:t>
            </a:r>
            <a:r>
              <a:rPr lang="tr-TR" sz="2400" dirty="0" err="1"/>
              <a:t>Laplacian</a:t>
            </a:r>
            <a:r>
              <a:rPr lang="tr-TR" sz="2400" dirty="0"/>
              <a:t> of </a:t>
            </a:r>
            <a:r>
              <a:rPr lang="tr-TR" sz="2400" dirty="0" err="1"/>
              <a:t>Gaussian</a:t>
            </a:r>
            <a:r>
              <a:rPr lang="tr-TR" sz="2400" dirty="0"/>
              <a:t>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sz="2400" dirty="0"/>
              <a:t>Sınıflandırma ( </a:t>
            </a:r>
            <a:r>
              <a:rPr lang="tr-TR" sz="2400" dirty="0" err="1"/>
              <a:t>Supervised</a:t>
            </a:r>
            <a:r>
              <a:rPr lang="tr-TR" sz="2400" dirty="0"/>
              <a:t>, </a:t>
            </a:r>
            <a:r>
              <a:rPr lang="tr-TR" sz="2400" dirty="0" err="1"/>
              <a:t>Unsupervised</a:t>
            </a:r>
            <a:r>
              <a:rPr lang="tr-TR" sz="2400" dirty="0"/>
              <a:t>, Nesne Temelli)</a:t>
            </a:r>
          </a:p>
        </p:txBody>
      </p:sp>
    </p:spTree>
    <p:extLst>
      <p:ext uri="{BB962C8B-B14F-4D97-AF65-F5344CB8AC3E}">
        <p14:creationId xmlns:p14="http://schemas.microsoft.com/office/powerpoint/2010/main" val="2494264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753fb180-a0f1-47ee-bb6b-5956a4b631ac" origin="userSelected">
  <element uid="id_classification_nonbusiness" value=""/>
  <element uid="28101b78-9dca-49f0-9bb7-5ad98141e387" value=""/>
</sisl>
</file>

<file path=customXml/itemProps1.xml><?xml version="1.0" encoding="utf-8"?>
<ds:datastoreItem xmlns:ds="http://schemas.openxmlformats.org/officeDocument/2006/customXml" ds:itemID="{76F40B0F-EAF8-4955-84CD-99507C73E2B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770</Words>
  <Application>Microsoft Office PowerPoint</Application>
  <PresentationFormat>Widescreen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Retrospect</vt:lpstr>
      <vt:lpstr>KOROZYON TESPİTİNDE BİLGİSAYARLI GÖRÜ VE GÖRÜNTÜ İŞLEME YAKLAŞIMLARI</vt:lpstr>
      <vt:lpstr>MAKALENİN KONUSU</vt:lpstr>
      <vt:lpstr>MAKALENİN KONUSU</vt:lpstr>
      <vt:lpstr>KOROZYON TANIMI VE TÜRLERİ</vt:lpstr>
      <vt:lpstr>KOROZYON TANIMI VE TÜRLERİ</vt:lpstr>
      <vt:lpstr>KOROZYON TANIMI VE TÜRLERİ</vt:lpstr>
      <vt:lpstr>KULLANILAN TEKNOLOJİLER VE YÖNTEMLER</vt:lpstr>
      <vt:lpstr>KULLANILAN TEKNOLOJİLER VE YÖNTEMLER</vt:lpstr>
      <vt:lpstr>KOROZYON TESPİT SÜREÇLERİ</vt:lpstr>
      <vt:lpstr>UYGULANAN MODELLER</vt:lpstr>
      <vt:lpstr>KOROZYON TESPİT YAKLAŞIMLARI</vt:lpstr>
      <vt:lpstr>KOROZYON TESPİT YAKLAŞIMLARI</vt:lpstr>
      <vt:lpstr>KOROZYON TESPİT ZORLUKLARI</vt:lpstr>
      <vt:lpstr>TARTIŞMALAR VE ÖNERİLER</vt:lpstr>
      <vt:lpstr>SONUÇ</vt:lpstr>
      <vt:lpstr>MATEMATİKSEL İFADE - 1</vt:lpstr>
      <vt:lpstr>MATEMATİKSEL İFADE - 2</vt:lpstr>
      <vt:lpstr>MATEMATİKSEL İFADE - 3</vt:lpstr>
      <vt:lpstr>UYGULAMA SONUCU - 1</vt:lpstr>
      <vt:lpstr>UYGULAMA SONUCU - 2</vt:lpstr>
      <vt:lpstr>KAYNAKÇA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KOROZYON TESPİTİNDE BİLGİSAYARLI GÖRÜ VE GÖRÜNTÜ İŞLEME YAKLAŞIMLARI</dc:title>
  <dc:creator>Kaan ÖZDEMİR</dc:creator>
  <cp:lastModifiedBy>Kaan ÖZDEMİR</cp:lastModifiedBy>
  <cp:revision>18</cp:revision>
  <dcterms:created xsi:type="dcterms:W3CDTF">2025-01-02T05:46:45Z</dcterms:created>
  <dcterms:modified xsi:type="dcterms:W3CDTF">2025-01-02T08:07:31Z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0728c742-79c2-4c94-9d03-7973de95037d</vt:lpwstr>
  </property>
  <property fmtid="{D5CDD505-2E9C-101B-9397-08002B2CF9AE}" pid="3" name="bjClsUserRVM">
    <vt:lpwstr>[]</vt:lpwstr>
  </property>
  <property fmtid="{D5CDD505-2E9C-101B-9397-08002B2CF9AE}" pid="4" name="bjSaver">
    <vt:lpwstr>Ztdj9Gx/MUG8QWhvmFXmGaVQrmHo241o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policy="753fb180-a0f1-47ee-bb6b-5956a4b631ac"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/&gt;&lt;element uid="28101b78-9dca-49f0-9bb7-5ad98141e387" value="" /&gt;&lt;/sisl&gt;</vt:lpwstr>
  </property>
  <property fmtid="{D5CDD505-2E9C-101B-9397-08002B2CF9AE}" pid="7" name="bjDocumentSecurityLabel">
    <vt:lpwstr>TASNİF DIŞI</vt:lpwstr>
  </property>
</Properties>
</file>