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7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3506E-844E-4E55-8C4C-5E20A12D4706}" type="datetimeFigureOut">
              <a:rPr lang="tr-TR" smtClean="0"/>
              <a:t>28.04.2025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C84B7F-B8B8-4C39-8FF6-697AEBC1EAB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8029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84B7F-B8B8-4C39-8FF6-697AEBC1EAB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34736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84B7F-B8B8-4C39-8FF6-697AEBC1EABA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3098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84B7F-B8B8-4C39-8FF6-697AEBC1EABA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5883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84B7F-B8B8-4C39-8FF6-697AEBC1EABA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6695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84B7F-B8B8-4C39-8FF6-697AEBC1EABA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7841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84B7F-B8B8-4C39-8FF6-697AEBC1EABA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5690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84B7F-B8B8-4C39-8FF6-697AEBC1EAB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1182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84B7F-B8B8-4C39-8FF6-697AEBC1EAB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1467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84B7F-B8B8-4C39-8FF6-697AEBC1EABA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8276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84B7F-B8B8-4C39-8FF6-697AEBC1EABA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4797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84B7F-B8B8-4C39-8FF6-697AEBC1EABA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25055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84B7F-B8B8-4C39-8FF6-697AEBC1EABA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5341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84B7F-B8B8-4C39-8FF6-697AEBC1EABA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9144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C84B7F-B8B8-4C39-8FF6-697AEBC1EABA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3969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3969-F181-47E8-A3A7-0724B4FF6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02C4F-803D-45C9-BB0C-87A291ED9A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BC495-7337-497E-A499-034EEDC0D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E706-E45E-484C-B21E-54DD9BAB2A79}" type="datetimeFigureOut">
              <a:rPr lang="tr-TR" smtClean="0"/>
              <a:t>28.04.2025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5EA7A-0F7B-4F99-95EF-F3506EB2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81C1A-E41A-4AC9-AEF6-C01A36A3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3AE8-3B59-4E78-BB6D-5DC55F3023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3601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FF22-89A0-4BD5-BD42-8CAE32E5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E9BC1-0555-40E7-966F-DF744E8F4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2FEF1-C813-4614-BCC3-9E172C80A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E706-E45E-484C-B21E-54DD9BAB2A79}" type="datetimeFigureOut">
              <a:rPr lang="tr-TR" smtClean="0"/>
              <a:t>28.04.2025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6B118-A96A-4619-A2D0-8C7768ED1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67FC5-8855-4315-A1F5-0003291C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3AE8-3B59-4E78-BB6D-5DC55F3023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092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756762-4707-415B-B46C-BA2D883751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B0D0A-45CD-4194-A388-ACBF39046B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EDF70-E303-490B-B0F2-4C0E3577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E706-E45E-484C-B21E-54DD9BAB2A79}" type="datetimeFigureOut">
              <a:rPr lang="tr-TR" smtClean="0"/>
              <a:t>28.04.2025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6D801-6634-46DD-9C8F-D8622EC2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131A7-19A7-4794-A63C-158776BE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3AE8-3B59-4E78-BB6D-5DC55F3023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1331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01A56-0912-4988-BE00-1E1E7B06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F8EA5-A60B-46A8-AB22-8B7B13FBA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49B3B-4D7A-4B58-9244-20D50CCEC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E706-E45E-484C-B21E-54DD9BAB2A79}" type="datetimeFigureOut">
              <a:rPr lang="tr-TR" smtClean="0"/>
              <a:t>28.04.2025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74CAA-F98A-4956-A86F-D17F9234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73C55-794B-4C11-A3C4-F6B68219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3AE8-3B59-4E78-BB6D-5DC55F3023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7112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48C46-247C-49A9-BEE0-5019DE798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0F64A-8C32-47A1-870F-55F2E297C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EEBAA-273A-4FC2-B072-158B39C8B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E706-E45E-484C-B21E-54DD9BAB2A79}" type="datetimeFigureOut">
              <a:rPr lang="tr-TR" smtClean="0"/>
              <a:t>28.04.2025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B037-D316-444F-82F4-921D9AFD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1EE32-835D-4B20-B3AD-AB67AAC1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3AE8-3B59-4E78-BB6D-5DC55F3023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18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0858-235A-4B01-B7D7-9ACBD86C6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03BCC-F3ED-4999-955D-E0CA71D7F0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B776E6-8894-4DCA-BBCA-6CB4D7295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CCE6C-2E46-4284-BCA8-4AC58688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E706-E45E-484C-B21E-54DD9BAB2A79}" type="datetimeFigureOut">
              <a:rPr lang="tr-TR" smtClean="0"/>
              <a:t>28.04.2025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93F1A-23C0-445F-BE8C-EB37B337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598B3-C2DA-49B0-AC4C-C7BDAE4D2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3AE8-3B59-4E78-BB6D-5DC55F3023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7066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5B019-9F2A-4B36-9A05-936F029BD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CFBF9-4B14-4531-A218-584221644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E93A3-6D8B-4236-A1E8-26234C172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3F070-0007-48CD-A6AB-DF1F4DF1B3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5E79C-9519-486E-A78F-9BFB903C7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078CF1-2884-4701-9BB5-CB37B250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E706-E45E-484C-B21E-54DD9BAB2A79}" type="datetimeFigureOut">
              <a:rPr lang="tr-TR" smtClean="0"/>
              <a:t>28.04.2025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26044-7F0C-42E1-B3A8-F3012F31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65F472-9312-4B6F-AFBB-05841D965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3AE8-3B59-4E78-BB6D-5DC55F3023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6937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79241-CC98-481C-A72A-A0ED6C141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BDA13D-E417-4A27-9966-EACA75A4D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E706-E45E-484C-B21E-54DD9BAB2A79}" type="datetimeFigureOut">
              <a:rPr lang="tr-TR" smtClean="0"/>
              <a:t>28.04.2025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10ABB-A0B5-4A6E-86B3-C1CAF564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4F4EB-E0B6-4ADB-A279-F5BA66DB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3AE8-3B59-4E78-BB6D-5DC55F3023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6712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AD8EC-AD8F-4CFF-A462-8AD2C91FB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E706-E45E-484C-B21E-54DD9BAB2A79}" type="datetimeFigureOut">
              <a:rPr lang="tr-TR" smtClean="0"/>
              <a:t>28.04.2025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1FA044-2780-4359-B4E9-05F9A0864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7D8A1-962B-481A-9983-6EE40DA3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3AE8-3B59-4E78-BB6D-5DC55F3023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630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B286-085F-41B6-8CE6-B9297339B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E2929-09FD-4A6B-B9AB-9D45D65A9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2FA5A-9DCC-4896-A679-1B9D9A85A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B378E-F848-45AE-B358-A66FD23C6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E706-E45E-484C-B21E-54DD9BAB2A79}" type="datetimeFigureOut">
              <a:rPr lang="tr-TR" smtClean="0"/>
              <a:t>28.04.2025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C7FD1-49F9-4778-B333-0CBF12C5E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4BF66-9A1D-480E-A100-B1AEF13D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3AE8-3B59-4E78-BB6D-5DC55F3023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7354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9519-B977-49AE-8B9C-DF3655DF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699A7C-908C-4774-B4CF-1E29F80FB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75737-B2AC-462D-BDBF-1B1D354FD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F79F6-5655-4DF5-8158-F91CCDA5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BE706-E45E-484C-B21E-54DD9BAB2A79}" type="datetimeFigureOut">
              <a:rPr lang="tr-TR" smtClean="0"/>
              <a:t>28.04.2025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28384-E9E8-435E-A639-30254CC0E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FC24F-264D-46C5-A33D-07EA7785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53AE8-3B59-4E78-BB6D-5DC55F3023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351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D94684-750B-45F0-BB8E-9CDFCA64B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7D22E-5CC7-4462-9C3A-151E01E18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4DF2B-AB33-4A59-8415-EF04FEACD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BE706-E45E-484C-B21E-54DD9BAB2A79}" type="datetimeFigureOut">
              <a:rPr lang="tr-TR" smtClean="0"/>
              <a:t>28.04.2025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0938B-E8C6-4AAB-B46E-6188839BE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CCFE8-C8D7-4250-A604-012ACB52F1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53AE8-3B59-4E78-BB6D-5DC55F30238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427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30D9-66D0-45E9-B76F-DDA39D0720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Güvenlik Duvarına Giriş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B00A9-CDA4-4053-B2AD-96A6B2E09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Kaan ÖZDEMİR</a:t>
            </a:r>
          </a:p>
        </p:txBody>
      </p:sp>
    </p:spTree>
    <p:extLst>
      <p:ext uri="{BB962C8B-B14F-4D97-AF65-F5344CB8AC3E}">
        <p14:creationId xmlns:p14="http://schemas.microsoft.com/office/powerpoint/2010/main" val="2846400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2E8B-51C4-4387-BD17-229703615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Firewall Türleri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E8102-9234-42F5-BC46-9610D5F8A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74" y="1690688"/>
            <a:ext cx="10792326" cy="4667250"/>
          </a:xfrm>
        </p:spPr>
        <p:txBody>
          <a:bodyPr>
            <a:noAutofit/>
          </a:bodyPr>
          <a:lstStyle/>
          <a:p>
            <a:r>
              <a:rPr lang="tr-TR" sz="1800" b="1" dirty="0"/>
              <a:t>Proxy Firewall</a:t>
            </a:r>
            <a:r>
              <a:rPr lang="tr-TR" sz="1800" dirty="0"/>
              <a:t>: Korunan ağın dış sistemlerle doğrudan bağlantı kurmasını önler.</a:t>
            </a:r>
            <a:endParaRPr lang="tr-TR" sz="1800" b="1" dirty="0"/>
          </a:p>
          <a:p>
            <a:pPr marL="0" indent="0">
              <a:buNone/>
            </a:pPr>
            <a:endParaRPr lang="tr-TR" sz="1800" b="1" dirty="0"/>
          </a:p>
          <a:p>
            <a:r>
              <a:rPr lang="tr-TR" sz="1800" b="1" dirty="0"/>
              <a:t>UTM Firewall:</a:t>
            </a:r>
            <a:r>
              <a:rPr lang="tr-TR" sz="1800" dirty="0"/>
              <a:t> </a:t>
            </a:r>
            <a:r>
              <a:rPr lang="tr-TR" sz="1800" dirty="0" err="1"/>
              <a:t>Antivirüs</a:t>
            </a:r>
            <a:r>
              <a:rPr lang="tr-TR" sz="1800" dirty="0"/>
              <a:t>, casus yazılım önleme, anti-</a:t>
            </a:r>
            <a:r>
              <a:rPr lang="tr-TR" sz="1800" dirty="0" err="1"/>
              <a:t>spam</a:t>
            </a:r>
            <a:r>
              <a:rPr lang="tr-TR" sz="1800" dirty="0"/>
              <a:t>, ağ güvenlik duvarı, giriş algılama ve önleme, içerik filtreleme ve sızma önleme gibi özelliklere sahip cihazlar.</a:t>
            </a:r>
            <a:endParaRPr lang="tr-TR" sz="1800" b="1" dirty="0"/>
          </a:p>
          <a:p>
            <a:endParaRPr lang="tr-TR" sz="1800" b="1" dirty="0"/>
          </a:p>
          <a:p>
            <a:r>
              <a:rPr lang="tr-TR" sz="1800" b="1" dirty="0" err="1"/>
              <a:t>Stateful</a:t>
            </a:r>
            <a:r>
              <a:rPr lang="tr-TR" sz="1800" b="1" dirty="0"/>
              <a:t> </a:t>
            </a:r>
            <a:r>
              <a:rPr lang="tr-TR" sz="1800" b="1" dirty="0" err="1"/>
              <a:t>Inspection</a:t>
            </a:r>
            <a:r>
              <a:rPr lang="tr-TR" sz="1800" b="1" dirty="0"/>
              <a:t> Firewall:</a:t>
            </a:r>
            <a:r>
              <a:rPr lang="tr-TR" sz="1800" dirty="0"/>
              <a:t> Ağ katmanında çalışır. Hem veri </a:t>
            </a:r>
            <a:r>
              <a:rPr lang="tr-TR" sz="1800" dirty="0" err="1"/>
              <a:t>headerlarını</a:t>
            </a:r>
            <a:r>
              <a:rPr lang="tr-TR" sz="1800" dirty="0"/>
              <a:t> hem trafiğin içeriğini inceler.</a:t>
            </a:r>
            <a:endParaRPr lang="tr-TR" sz="1800" b="1" dirty="0"/>
          </a:p>
          <a:p>
            <a:endParaRPr lang="tr-TR" sz="1800" b="1" dirty="0"/>
          </a:p>
          <a:p>
            <a:r>
              <a:rPr lang="tr-TR" sz="1800" b="1" dirty="0"/>
              <a:t>NGFW: </a:t>
            </a:r>
            <a:r>
              <a:rPr lang="tr-TR" sz="1800" dirty="0"/>
              <a:t> Geleneksel güvenlik duvarı teknolojilerinin ötesinde gelişmiş güvenlik özellikleri sağlayan bir güvenlik duvarı türüdür.</a:t>
            </a:r>
            <a:endParaRPr lang="tr-TR" sz="1800" b="1" dirty="0"/>
          </a:p>
          <a:p>
            <a:endParaRPr lang="tr-TR" sz="1800" b="1" dirty="0"/>
          </a:p>
          <a:p>
            <a:r>
              <a:rPr lang="tr-TR" sz="1800" b="1" dirty="0" err="1"/>
              <a:t>Threat-Focused</a:t>
            </a:r>
            <a:r>
              <a:rPr lang="tr-TR" sz="1800" b="1" dirty="0"/>
              <a:t> Firewall: </a:t>
            </a:r>
            <a:r>
              <a:rPr lang="tr-TR" sz="1800" dirty="0"/>
              <a:t>NGFW özelliklerine ek olarak, tehdit algılama, izleme, hızlı yanıt verme, hızlı aksiyon alma özelliklerine de sahiptir.</a:t>
            </a:r>
            <a:endParaRPr lang="tr-TR" sz="1800" b="1" dirty="0"/>
          </a:p>
          <a:p>
            <a:endParaRPr lang="tr-TR" sz="1800" b="1" dirty="0"/>
          </a:p>
          <a:p>
            <a:r>
              <a:rPr lang="tr-TR" sz="1800" b="1" dirty="0"/>
              <a:t>Virtual Firewall:</a:t>
            </a:r>
            <a:r>
              <a:rPr lang="tr-TR" sz="1800" dirty="0"/>
              <a:t> Bulut güvenlik duvarı olarak da adlandırılır. Fiziksel güvenlik duvarı ile benzer özelliklere sahiptir.</a:t>
            </a:r>
            <a:endParaRPr lang="tr-TR" sz="1800" b="1" dirty="0"/>
          </a:p>
        </p:txBody>
      </p:sp>
    </p:spTree>
    <p:extLst>
      <p:ext uri="{BB962C8B-B14F-4D97-AF65-F5344CB8AC3E}">
        <p14:creationId xmlns:p14="http://schemas.microsoft.com/office/powerpoint/2010/main" val="4028709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ED84C-FC48-427A-ABC2-FF754D1E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WAF (Web Application Firewall)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310A1-6606-40AF-9A9C-8273E9CC7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Web uygulamalarına yönelik gelen ve giden paketleri izleyen, filtreleyen, engelleyen güvenlik aracıdır.</a:t>
            </a:r>
          </a:p>
          <a:p>
            <a:r>
              <a:rPr lang="tr-TR" dirty="0"/>
              <a:t>Web sunucuları ile istemciler arasında konuşlandırılır.</a:t>
            </a:r>
          </a:p>
          <a:p>
            <a:r>
              <a:rPr lang="tr-TR" dirty="0"/>
              <a:t>Uygulama katmanında </a:t>
            </a:r>
            <a:r>
              <a:rPr lang="tr-TR" dirty="0" err="1"/>
              <a:t>layer</a:t>
            </a:r>
            <a:r>
              <a:rPr lang="tr-TR" dirty="0"/>
              <a:t> 7’ de çalışır.</a:t>
            </a:r>
          </a:p>
        </p:txBody>
      </p:sp>
    </p:spTree>
    <p:extLst>
      <p:ext uri="{BB962C8B-B14F-4D97-AF65-F5344CB8AC3E}">
        <p14:creationId xmlns:p14="http://schemas.microsoft.com/office/powerpoint/2010/main" val="1715681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6FF3-AB82-43E2-BB8D-2A753073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Web Atakları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EA22F-5E1A-4C0C-A316-386FE1CB1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SQL </a:t>
            </a:r>
            <a:r>
              <a:rPr lang="tr-TR" b="1" dirty="0" err="1"/>
              <a:t>Injection</a:t>
            </a:r>
            <a:r>
              <a:rPr lang="tr-TR" b="1" dirty="0"/>
              <a:t>: </a:t>
            </a:r>
            <a:r>
              <a:rPr lang="tr-TR" dirty="0" err="1"/>
              <a:t>Veritabanından</a:t>
            </a:r>
            <a:r>
              <a:rPr lang="tr-TR" dirty="0"/>
              <a:t> yetkisiz şekilde okuma ya da yazma yapabilme zafiyetinin sömürülmesidir.</a:t>
            </a:r>
          </a:p>
          <a:p>
            <a:endParaRPr lang="tr-TR" dirty="0"/>
          </a:p>
          <a:p>
            <a:r>
              <a:rPr lang="tr-TR" b="1" dirty="0"/>
              <a:t>XSS (Cross-Site Scripting): </a:t>
            </a:r>
            <a:r>
              <a:rPr lang="tr-TR" dirty="0"/>
              <a:t>Siteler arası betik çalıştırma olarak nitelendirilir. Web sayfasının içeriğine, genellikle istemci tarafı komut dosyası biçiminde kötü amaçlı kod enjekte edilmesiyle oluşur.</a:t>
            </a:r>
          </a:p>
          <a:p>
            <a:endParaRPr lang="tr-TR" dirty="0"/>
          </a:p>
          <a:p>
            <a:r>
              <a:rPr lang="tr-TR" b="1" dirty="0" err="1"/>
              <a:t>DoS-DDoS</a:t>
            </a:r>
            <a:r>
              <a:rPr lang="tr-TR" b="1" dirty="0"/>
              <a:t> :</a:t>
            </a:r>
            <a:r>
              <a:rPr lang="tr-TR" dirty="0"/>
              <a:t> Hizmet dışı bırakma ya da dağıtık hizmet dışı bırakma saldırıları olarak nitelendirilir.</a:t>
            </a:r>
          </a:p>
        </p:txBody>
      </p:sp>
    </p:spTree>
    <p:extLst>
      <p:ext uri="{BB962C8B-B14F-4D97-AF65-F5344CB8AC3E}">
        <p14:creationId xmlns:p14="http://schemas.microsoft.com/office/powerpoint/2010/main" val="482686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A3D4C-7714-4973-9E92-FDB7A99A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WAF Tespit Mekanizması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9F4CA-7BA3-4741-99C7-ECABBF1AF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b="1" dirty="0"/>
              <a:t>1)</a:t>
            </a:r>
            <a:r>
              <a:rPr lang="tr-TR" b="1" dirty="0" err="1"/>
              <a:t>By-default</a:t>
            </a:r>
            <a:r>
              <a:rPr lang="tr-TR" b="1" dirty="0"/>
              <a:t> </a:t>
            </a:r>
            <a:r>
              <a:rPr lang="tr-TR" b="1" dirty="0" err="1"/>
              <a:t>Policies</a:t>
            </a:r>
            <a:r>
              <a:rPr lang="tr-TR" b="1" dirty="0"/>
              <a:t>: </a:t>
            </a:r>
            <a:r>
              <a:rPr lang="tr-TR" dirty="0"/>
              <a:t>WAF ürününü edindiğimizde ürünün üreticisi tarafından varsayılan olarak gelen politikalardır.</a:t>
            </a:r>
          </a:p>
          <a:p>
            <a:pPr marL="514350" indent="-514350">
              <a:buAutoNum type="arabicParenR"/>
            </a:pPr>
            <a:endParaRPr lang="tr-TR" dirty="0"/>
          </a:p>
          <a:p>
            <a:pPr marL="0" indent="0">
              <a:buNone/>
            </a:pPr>
            <a:r>
              <a:rPr lang="tr-TR" b="1" dirty="0"/>
              <a:t>2) </a:t>
            </a:r>
            <a:r>
              <a:rPr lang="tr-TR" b="1" dirty="0" err="1"/>
              <a:t>Custom</a:t>
            </a:r>
            <a:r>
              <a:rPr lang="tr-TR" b="1" dirty="0"/>
              <a:t> </a:t>
            </a:r>
            <a:r>
              <a:rPr lang="tr-TR" b="1" dirty="0" err="1"/>
              <a:t>Policies</a:t>
            </a:r>
            <a:r>
              <a:rPr lang="tr-TR" b="1" dirty="0"/>
              <a:t>:</a:t>
            </a:r>
            <a:r>
              <a:rPr lang="tr-TR" dirty="0"/>
              <a:t> WAF ürününe kendi eklediğimiz kuralları temsil eder.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/>
              <a:t>3) </a:t>
            </a:r>
            <a:r>
              <a:rPr lang="tr-TR" b="1" dirty="0" err="1"/>
              <a:t>Reputation</a:t>
            </a:r>
            <a:r>
              <a:rPr lang="tr-TR" b="1" dirty="0"/>
              <a:t> Services: </a:t>
            </a:r>
            <a:r>
              <a:rPr lang="tr-TR" dirty="0" err="1"/>
              <a:t>Spam</a:t>
            </a:r>
            <a:r>
              <a:rPr lang="tr-TR" dirty="0"/>
              <a:t> ya da zararlı olarak nitelendirilmiş, daha önce ataklarda kullanılmış IP adreslerini tutan </a:t>
            </a:r>
            <a:r>
              <a:rPr lang="tr-TR" dirty="0" err="1"/>
              <a:t>veritabanlarında</a:t>
            </a:r>
            <a:r>
              <a:rPr lang="tr-TR" dirty="0"/>
              <a:t> sorgulama yapması sürecidir.</a:t>
            </a:r>
          </a:p>
        </p:txBody>
      </p:sp>
    </p:spTree>
    <p:extLst>
      <p:ext uri="{BB962C8B-B14F-4D97-AF65-F5344CB8AC3E}">
        <p14:creationId xmlns:p14="http://schemas.microsoft.com/office/powerpoint/2010/main" val="2577787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D353-A45C-4CFA-ADDF-DA7396A8A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Firewall Tercihi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2256E-D8F5-4AE9-BA78-FEBD6EC81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 err="1"/>
              <a:t>Firewalld</a:t>
            </a:r>
            <a:r>
              <a:rPr lang="tr-TR" b="1" dirty="0"/>
              <a:t>: </a:t>
            </a:r>
            <a:r>
              <a:rPr lang="tr-TR" dirty="0"/>
              <a:t>Basit güvenlik duvarı kullanım durumları için uygundur. Kullanım kolay ve tipik senaryoları kapsar.</a:t>
            </a:r>
          </a:p>
          <a:p>
            <a:endParaRPr lang="tr-TR" dirty="0"/>
          </a:p>
          <a:p>
            <a:r>
              <a:rPr lang="tr-TR" b="1" dirty="0" err="1"/>
              <a:t>Nftables</a:t>
            </a:r>
            <a:r>
              <a:rPr lang="tr-TR" b="1" dirty="0"/>
              <a:t>: </a:t>
            </a:r>
            <a:r>
              <a:rPr lang="tr-TR" dirty="0"/>
              <a:t>Karmaşık ve performans açısından kritik öneme sahip yapılar için uygundur. Bütünüyle bir ağın korunumu anlamında tercih edilebilir.</a:t>
            </a:r>
          </a:p>
          <a:p>
            <a:endParaRPr lang="tr-TR" dirty="0"/>
          </a:p>
          <a:p>
            <a:r>
              <a:rPr lang="tr-TR" b="1" dirty="0" err="1"/>
              <a:t>Iptables</a:t>
            </a:r>
            <a:r>
              <a:rPr lang="tr-TR" b="1" dirty="0"/>
              <a:t>:</a:t>
            </a:r>
            <a:r>
              <a:rPr lang="tr-TR" dirty="0"/>
              <a:t> Belli konfigürasyonlar yapılarak </a:t>
            </a:r>
            <a:r>
              <a:rPr lang="tr-TR" dirty="0" err="1"/>
              <a:t>Nftables’a</a:t>
            </a:r>
            <a:r>
              <a:rPr lang="tr-TR" dirty="0"/>
              <a:t> yükseltilebilir. İçeriğinde bulunan </a:t>
            </a:r>
            <a:r>
              <a:rPr lang="tr-TR" dirty="0" err="1"/>
              <a:t>custom</a:t>
            </a:r>
            <a:r>
              <a:rPr lang="tr-TR" dirty="0"/>
              <a:t> oluşturulan kurallarda </a:t>
            </a:r>
            <a:r>
              <a:rPr lang="tr-TR" dirty="0" err="1"/>
              <a:t>Nftables’ta</a:t>
            </a:r>
            <a:r>
              <a:rPr lang="tr-TR" dirty="0"/>
              <a:t> güncellenerek kullanılabilir.</a:t>
            </a:r>
          </a:p>
        </p:txBody>
      </p:sp>
    </p:spTree>
    <p:extLst>
      <p:ext uri="{BB962C8B-B14F-4D97-AF65-F5344CB8AC3E}">
        <p14:creationId xmlns:p14="http://schemas.microsoft.com/office/powerpoint/2010/main" val="1188638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BA96-5D54-447A-8A1C-F6555B46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Güvenlik Duvarı Nedir?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0070D-B1E2-4D7F-90FB-B636A538E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Güvenlik duvarı, bir kural kümesi temelinde ağa gelen giden paket trafiğini kontrol eden, belirli trafiğe izin verilmesine veya engellenmesine karar veren bir ağ güvenliği sistemidir.</a:t>
            </a:r>
          </a:p>
        </p:txBody>
      </p:sp>
    </p:spTree>
    <p:extLst>
      <p:ext uri="{BB962C8B-B14F-4D97-AF65-F5344CB8AC3E}">
        <p14:creationId xmlns:p14="http://schemas.microsoft.com/office/powerpoint/2010/main" val="3862797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FD76-0653-42C6-98D6-B6976D5B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Log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FED8-9602-4AF2-94B6-B292C8BDD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Kayıt,kütük</a:t>
            </a:r>
            <a:r>
              <a:rPr lang="tr-TR" dirty="0"/>
              <a:t> ve günlük tutmak anlamlarına gelmektedir. Sistemdeki </a:t>
            </a:r>
            <a:r>
              <a:rPr lang="tr-TR" dirty="0" err="1"/>
              <a:t>olayların,saat,kullanıcı</a:t>
            </a:r>
            <a:r>
              <a:rPr lang="tr-TR" dirty="0"/>
              <a:t> adı ve eylem cinsinden otomatik olarak kaydedilmesi işlemidir. </a:t>
            </a:r>
          </a:p>
          <a:p>
            <a:r>
              <a:rPr lang="tr-TR" dirty="0" err="1"/>
              <a:t>Event</a:t>
            </a:r>
            <a:r>
              <a:rPr lang="tr-TR" dirty="0"/>
              <a:t> </a:t>
            </a:r>
            <a:r>
              <a:rPr lang="tr-TR" dirty="0" err="1"/>
              <a:t>Log</a:t>
            </a:r>
            <a:r>
              <a:rPr lang="tr-TR" dirty="0"/>
              <a:t>: Windows sistemlerde sistem </a:t>
            </a:r>
            <a:r>
              <a:rPr lang="tr-TR" dirty="0" err="1"/>
              <a:t>üzeinde</a:t>
            </a:r>
            <a:r>
              <a:rPr lang="tr-TR" dirty="0"/>
              <a:t> </a:t>
            </a:r>
            <a:r>
              <a:rPr lang="tr-TR" dirty="0" err="1"/>
              <a:t>gerçekleştirilern</a:t>
            </a:r>
            <a:r>
              <a:rPr lang="tr-TR" dirty="0"/>
              <a:t> olayların tutulduğu </a:t>
            </a:r>
            <a:r>
              <a:rPr lang="tr-TR" dirty="0" err="1"/>
              <a:t>log</a:t>
            </a:r>
            <a:r>
              <a:rPr lang="tr-TR" dirty="0"/>
              <a:t> türüdür.</a:t>
            </a:r>
          </a:p>
          <a:p>
            <a:r>
              <a:rPr lang="tr-TR" dirty="0" err="1"/>
              <a:t>SysLog</a:t>
            </a:r>
            <a:r>
              <a:rPr lang="tr-TR" dirty="0"/>
              <a:t>: Linux tabanlı sistemlerde tutulan </a:t>
            </a:r>
            <a:r>
              <a:rPr lang="tr-TR" dirty="0" err="1"/>
              <a:t>log</a:t>
            </a:r>
            <a:r>
              <a:rPr lang="tr-TR" dirty="0"/>
              <a:t> kayıtlarıdır. Genelde Linux sunucularda kullanılır.</a:t>
            </a:r>
          </a:p>
        </p:txBody>
      </p:sp>
    </p:spTree>
    <p:extLst>
      <p:ext uri="{BB962C8B-B14F-4D97-AF65-F5344CB8AC3E}">
        <p14:creationId xmlns:p14="http://schemas.microsoft.com/office/powerpoint/2010/main" val="157012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F8D7F-7904-45E2-9185-54AE49576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Proxy (Vekil Sunucu)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26C51-221D-46CB-BAB3-4262D24A9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İnternete erişim esnasında kullanılan ara sunucudur.</a:t>
            </a:r>
          </a:p>
          <a:p>
            <a:endParaRPr lang="tr-TR" dirty="0"/>
          </a:p>
          <a:p>
            <a:r>
              <a:rPr lang="tr-TR" dirty="0"/>
              <a:t>Kullanım amaçları;</a:t>
            </a:r>
          </a:p>
          <a:p>
            <a:pPr lvl="1"/>
            <a:r>
              <a:rPr lang="tr-TR" dirty="0"/>
              <a:t>Gizlilik ve güvenlik</a:t>
            </a:r>
          </a:p>
          <a:p>
            <a:pPr lvl="1"/>
            <a:r>
              <a:rPr lang="tr-TR" dirty="0"/>
              <a:t>Yüksek ağ performansı</a:t>
            </a:r>
          </a:p>
          <a:p>
            <a:pPr lvl="1"/>
            <a:r>
              <a:rPr lang="tr-TR" dirty="0"/>
              <a:t>Kurumsal izleme</a:t>
            </a:r>
          </a:p>
          <a:p>
            <a:pPr lvl="1"/>
            <a:r>
              <a:rPr lang="tr-TR" dirty="0"/>
              <a:t>Kısıtlama ve engellemeleri atlama</a:t>
            </a:r>
          </a:p>
        </p:txBody>
      </p:sp>
    </p:spTree>
    <p:extLst>
      <p:ext uri="{BB962C8B-B14F-4D97-AF65-F5344CB8AC3E}">
        <p14:creationId xmlns:p14="http://schemas.microsoft.com/office/powerpoint/2010/main" val="339999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0E11-237D-4DE9-A3AB-93E5E112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Siber Tehdit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E1EE9-51C7-4926-8329-C36EE9A91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Bilişim sistemlerine yönelik potansiyel tehlikelerdir.</a:t>
            </a:r>
          </a:p>
          <a:p>
            <a:pPr lvl="1"/>
            <a:r>
              <a:rPr lang="tr-TR" dirty="0"/>
              <a:t>Gelişmiş siber tehditler</a:t>
            </a:r>
          </a:p>
          <a:p>
            <a:pPr lvl="1"/>
            <a:r>
              <a:rPr lang="tr-TR" dirty="0" err="1"/>
              <a:t>Botnet</a:t>
            </a:r>
            <a:endParaRPr lang="tr-TR" dirty="0"/>
          </a:p>
          <a:p>
            <a:pPr lvl="1"/>
            <a:r>
              <a:rPr lang="tr-TR" dirty="0" err="1"/>
              <a:t>Oltalama</a:t>
            </a:r>
            <a:r>
              <a:rPr lang="tr-TR" dirty="0"/>
              <a:t> mailler</a:t>
            </a:r>
          </a:p>
          <a:p>
            <a:pPr lvl="1"/>
            <a:r>
              <a:rPr lang="tr-TR" dirty="0" err="1"/>
              <a:t>Adware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2336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F81-8919-4DD0-9460-8D2A89D6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Ip</a:t>
            </a:r>
            <a:r>
              <a:rPr lang="tr-TR" dirty="0"/>
              <a:t> Adresi-Protokolü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D03B3-D555-457F-B2B1-AE5A57593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IP Adresi, bir cihazı internet veya yerel ağ üzerinde tanımlayan benzersiz bir adrestir.</a:t>
            </a:r>
          </a:p>
          <a:p>
            <a:r>
              <a:rPr lang="tr-TR" dirty="0"/>
              <a:t>IP (İnternet Protokolü), internet veya yerel ağ üzerinden gönderilen verilerin formatını belirleyen bir dizi kuraldır.</a:t>
            </a:r>
          </a:p>
          <a:p>
            <a:r>
              <a:rPr lang="tr-TR" dirty="0"/>
              <a:t>Konum bilgileri içerir ve cihazların iletişim için erişilebilir olmasını sağlar. </a:t>
            </a:r>
          </a:p>
        </p:txBody>
      </p:sp>
    </p:spTree>
    <p:extLst>
      <p:ext uri="{BB962C8B-B14F-4D97-AF65-F5344CB8AC3E}">
        <p14:creationId xmlns:p14="http://schemas.microsoft.com/office/powerpoint/2010/main" val="2748213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CC0C-97C2-41B8-9E6F-5B7408214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Sandbox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E9550-631E-44BF-BACB-33DC74B8F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Türkçesiyle kum havuzu, terminolojide korumalı alan olarak nitelendirilir.</a:t>
            </a:r>
          </a:p>
          <a:p>
            <a:r>
              <a:rPr lang="tr-TR" dirty="0"/>
              <a:t>Sistemi etkilemeden dosyanın çalıştırılmasını veya dosyaları yürütmesini sağlayan yalıtılmış test ortamıdır.</a:t>
            </a:r>
          </a:p>
          <a:p>
            <a:r>
              <a:rPr lang="tr-TR" dirty="0"/>
              <a:t>Zararlı yazılım analizinde, şüpheli dosyaların zararlı olup olmadığının kararının verilmesi süreçlerinde kullanılır.</a:t>
            </a:r>
          </a:p>
        </p:txBody>
      </p:sp>
    </p:spTree>
    <p:extLst>
      <p:ext uri="{BB962C8B-B14F-4D97-AF65-F5344CB8AC3E}">
        <p14:creationId xmlns:p14="http://schemas.microsoft.com/office/powerpoint/2010/main" val="3357134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BDCB-FB99-42D3-A3CF-68AC7D07A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Dağıtımına Göre Güvenlik Duvarları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9F2A9-41E1-49F5-9B79-9B3CC0403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Ağ Güvenlik Duvarı</a:t>
            </a:r>
            <a:r>
              <a:rPr lang="tr-TR" dirty="0"/>
              <a:t>: Kurulduğu ağ ile internet arasındaki güvenlik süreçlerinden sorumludur.</a:t>
            </a:r>
          </a:p>
          <a:p>
            <a:r>
              <a:rPr lang="tr-TR" b="1" dirty="0"/>
              <a:t>Host Tabanlı Güvenlik Duvarı:</a:t>
            </a:r>
            <a:r>
              <a:rPr lang="tr-TR" dirty="0"/>
              <a:t> Sanal veya fiziksel bir sisteme yüklenir ve sadece yüklü olduğu sistemin gelen ve giden internet trafiğinden sorumludur.</a:t>
            </a:r>
          </a:p>
          <a:p>
            <a:r>
              <a:rPr lang="tr-TR" b="1" dirty="0"/>
              <a:t>Web Uygulaması Güvenlik Duvarı:</a:t>
            </a:r>
            <a:r>
              <a:rPr lang="tr-TR" dirty="0"/>
              <a:t> Web sunucuları üzerinde çalışır. Web zafiyetlerine karşı sunucuları korumak için kullanılır.</a:t>
            </a:r>
          </a:p>
          <a:p>
            <a:r>
              <a:rPr lang="tr-TR" b="1" dirty="0"/>
              <a:t>Bulut Güvenlik Duvarı:</a:t>
            </a:r>
            <a:r>
              <a:rPr lang="tr-TR" dirty="0"/>
              <a:t> Güvenlik mekanizması standart </a:t>
            </a:r>
            <a:r>
              <a:rPr lang="tr-TR" dirty="0" err="1"/>
              <a:t>firewall’lardan</a:t>
            </a:r>
            <a:r>
              <a:rPr lang="tr-TR" dirty="0"/>
              <a:t> farklı değildir. Farkı, bulutta konumlandırılmış olmasıdır.</a:t>
            </a:r>
          </a:p>
        </p:txBody>
      </p:sp>
    </p:spTree>
    <p:extLst>
      <p:ext uri="{BB962C8B-B14F-4D97-AF65-F5344CB8AC3E}">
        <p14:creationId xmlns:p14="http://schemas.microsoft.com/office/powerpoint/2010/main" val="13493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338EB-3B55-42C6-8048-DCCBAB33F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Yapılarına Göre Güvenlik Duvarları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67EEF-6BCF-4B61-80AD-17F6B040C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Donanımsal Güvenlik Duvarları:</a:t>
            </a:r>
            <a:r>
              <a:rPr lang="tr-TR" dirty="0"/>
              <a:t> Sunucu ile ağ arasındaki </a:t>
            </a:r>
            <a:r>
              <a:rPr lang="tr-TR" dirty="0" err="1"/>
              <a:t>router’a</a:t>
            </a:r>
            <a:r>
              <a:rPr lang="tr-TR" dirty="0"/>
              <a:t> entegre edilerek konumlandırılır. </a:t>
            </a:r>
            <a:r>
              <a:rPr lang="tr-TR" dirty="0" err="1"/>
              <a:t>Antivirüs</a:t>
            </a:r>
            <a:r>
              <a:rPr lang="tr-TR" dirty="0"/>
              <a:t> ve </a:t>
            </a:r>
            <a:r>
              <a:rPr lang="tr-TR" dirty="0" err="1"/>
              <a:t>antimalware</a:t>
            </a:r>
            <a:r>
              <a:rPr lang="tr-TR" dirty="0"/>
              <a:t> özellikleri vardır. Hızlıdır, güvenlidir ve yalındırlar.</a:t>
            </a:r>
          </a:p>
          <a:p>
            <a:endParaRPr lang="tr-TR" dirty="0"/>
          </a:p>
          <a:p>
            <a:r>
              <a:rPr lang="tr-TR" b="1" dirty="0" err="1"/>
              <a:t>Yazılımsal</a:t>
            </a:r>
            <a:r>
              <a:rPr lang="tr-TR" b="1" dirty="0"/>
              <a:t> Güvenlik Duvarları</a:t>
            </a:r>
            <a:r>
              <a:rPr lang="tr-TR" dirty="0"/>
              <a:t>: Var olan sisteme kurulur ve ek bir donanım gerektirmez. Ekstra bir donanım maliyeti yoktur. Az sayıda cihazın güvenliğinin sağlanması noktasında avantajlıdır. Basit bir </a:t>
            </a:r>
            <a:r>
              <a:rPr lang="tr-TR" dirty="0" err="1"/>
              <a:t>arayüze</a:t>
            </a:r>
            <a:r>
              <a:rPr lang="tr-TR" dirty="0"/>
              <a:t> sahiptir ve kural tanımlamaları basittir.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7976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d="http://www.w3.org/2001/XMLSchema" xmlns:xsi="http://www.w3.org/2001/XMLSchema-instance" xmlns="http://www.boldonjames.com/2008/01/sie/internal/label" sislVersion="0" policy="753fb180-a0f1-47ee-bb6b-5956a4b631ac" origin="userSelected">
  <element uid="id_classification_nonbusiness" value=""/>
</sisl>
</file>

<file path=customXml/itemProps1.xml><?xml version="1.0" encoding="utf-8"?>
<ds:datastoreItem xmlns:ds="http://schemas.openxmlformats.org/officeDocument/2006/customXml" ds:itemID="{07360A40-379D-42F6-A49A-5420A30AA132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697</Words>
  <Application>Microsoft Office PowerPoint</Application>
  <PresentationFormat>Widescreen</PresentationFormat>
  <Paragraphs>87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Güvenlik Duvarına Giriş</vt:lpstr>
      <vt:lpstr>Güvenlik Duvarı Nedir?</vt:lpstr>
      <vt:lpstr>Log</vt:lpstr>
      <vt:lpstr>Proxy (Vekil Sunucu)</vt:lpstr>
      <vt:lpstr>Siber Tehdit </vt:lpstr>
      <vt:lpstr>Ip Adresi-Protokolü</vt:lpstr>
      <vt:lpstr>Sandbox</vt:lpstr>
      <vt:lpstr>Dağıtımına Göre Güvenlik Duvarları</vt:lpstr>
      <vt:lpstr>Yapılarına Göre Güvenlik Duvarları</vt:lpstr>
      <vt:lpstr>Firewall Türleri</vt:lpstr>
      <vt:lpstr>WAF (Web Application Firewall)</vt:lpstr>
      <vt:lpstr>Web Atakları</vt:lpstr>
      <vt:lpstr>WAF Tespit Mekanizması</vt:lpstr>
      <vt:lpstr>Firewall Tercihi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Güvenlik Duvarına Giriş</dc:title>
  <dc:creator>Kaan ÖZDEMİR</dc:creator>
  <cp:lastModifiedBy>Kaan ÖZDEMİR</cp:lastModifiedBy>
  <cp:revision>24</cp:revision>
  <dcterms:created xsi:type="dcterms:W3CDTF">2025-04-28T08:48:51Z</dcterms:created>
  <dcterms:modified xsi:type="dcterms:W3CDTF">2025-04-28T14:26:46Z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568885d5-9661-4baa-8c3b-2b7ec55c2775</vt:lpwstr>
  </property>
  <property fmtid="{D5CDD505-2E9C-101B-9397-08002B2CF9AE}" pid="3" name="bjClsUserRVM">
    <vt:lpwstr>[]</vt:lpwstr>
  </property>
  <property fmtid="{D5CDD505-2E9C-101B-9397-08002B2CF9AE}" pid="4" name="bjSaver">
    <vt:lpwstr>Ztdj9Gx/MUG8QWhvmFXmGaVQrmHo241o</vt:lpwstr>
  </property>
  <property fmtid="{D5CDD505-2E9C-101B-9397-08002B2CF9AE}" pid="5" name="bjDocumentLabelXML">
    <vt:lpwstr>&lt;?xml version="1.0" encoding="us-ascii"?&gt;&lt;sisl xmlns:xsd="http://www.w3.org/2001/XMLSchema" xmlns:xsi="http://www.w3.org/2001/XMLSchema-instance" sislVersion="0" policy="753fb180-a0f1-47ee-bb6b-5956a4b631ac" origin="userSelected" xmlns="http://www.boldonj</vt:lpwstr>
  </property>
  <property fmtid="{D5CDD505-2E9C-101B-9397-08002B2CF9AE}" pid="6" name="bjDocumentLabelXML-0">
    <vt:lpwstr>ames.com/2008/01/sie/internal/label"&gt;&lt;element uid="id_classification_nonbusiness" value="" /&gt;&lt;/sisl&gt;</vt:lpwstr>
  </property>
  <property fmtid="{D5CDD505-2E9C-101B-9397-08002B2CF9AE}" pid="7" name="bjDocumentSecurityLabel">
    <vt:lpwstr>TASNİF DIŞI</vt:lpwstr>
  </property>
</Properties>
</file>