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18"/>
  </p:notesMasterIdLst>
  <p:sldIdLst>
    <p:sldId id="256" r:id="rId3"/>
    <p:sldId id="257" r:id="rId4"/>
    <p:sldId id="258" r:id="rId5"/>
    <p:sldId id="259" r:id="rId6"/>
    <p:sldId id="261" r:id="rId7"/>
    <p:sldId id="262" r:id="rId8"/>
    <p:sldId id="263" r:id="rId9"/>
    <p:sldId id="264" r:id="rId10"/>
    <p:sldId id="265" r:id="rId11"/>
    <p:sldId id="266" r:id="rId12"/>
    <p:sldId id="267" r:id="rId13"/>
    <p:sldId id="268" r:id="rId14"/>
    <p:sldId id="260" r:id="rId15"/>
    <p:sldId id="269" r:id="rId16"/>
    <p:sldId id="270" r:id="rId1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72"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118681-8D21-465F-9950-17F3ECAA1A87}" type="datetimeFigureOut">
              <a:rPr lang="tr-TR" smtClean="0"/>
              <a:t>26.05.2025</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1D5F65-B952-4F91-A740-F8FA7F1C90AE}" type="slidenum">
              <a:rPr lang="tr-TR" smtClean="0"/>
              <a:t>‹#›</a:t>
            </a:fld>
            <a:endParaRPr lang="tr-TR"/>
          </a:p>
        </p:txBody>
      </p:sp>
    </p:spTree>
    <p:extLst>
      <p:ext uri="{BB962C8B-B14F-4D97-AF65-F5344CB8AC3E}">
        <p14:creationId xmlns:p14="http://schemas.microsoft.com/office/powerpoint/2010/main" val="1988438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B1D5F65-B952-4F91-A740-F8FA7F1C90AE}" type="slidenum">
              <a:rPr lang="tr-TR" smtClean="0"/>
              <a:t>1</a:t>
            </a:fld>
            <a:endParaRPr lang="tr-TR"/>
          </a:p>
        </p:txBody>
      </p:sp>
    </p:spTree>
    <p:extLst>
      <p:ext uri="{BB962C8B-B14F-4D97-AF65-F5344CB8AC3E}">
        <p14:creationId xmlns:p14="http://schemas.microsoft.com/office/powerpoint/2010/main" val="520017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B1D5F65-B952-4F91-A740-F8FA7F1C90AE}" type="slidenum">
              <a:rPr lang="tr-TR" smtClean="0"/>
              <a:t>10</a:t>
            </a:fld>
            <a:endParaRPr lang="tr-TR"/>
          </a:p>
        </p:txBody>
      </p:sp>
    </p:spTree>
    <p:extLst>
      <p:ext uri="{BB962C8B-B14F-4D97-AF65-F5344CB8AC3E}">
        <p14:creationId xmlns:p14="http://schemas.microsoft.com/office/powerpoint/2010/main" val="3478331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B1D5F65-B952-4F91-A740-F8FA7F1C90AE}" type="slidenum">
              <a:rPr lang="tr-TR" smtClean="0"/>
              <a:t>11</a:t>
            </a:fld>
            <a:endParaRPr lang="tr-TR"/>
          </a:p>
        </p:txBody>
      </p:sp>
    </p:spTree>
    <p:extLst>
      <p:ext uri="{BB962C8B-B14F-4D97-AF65-F5344CB8AC3E}">
        <p14:creationId xmlns:p14="http://schemas.microsoft.com/office/powerpoint/2010/main" val="42643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B1D5F65-B952-4F91-A740-F8FA7F1C90AE}" type="slidenum">
              <a:rPr lang="tr-TR" smtClean="0"/>
              <a:t>12</a:t>
            </a:fld>
            <a:endParaRPr lang="tr-TR"/>
          </a:p>
        </p:txBody>
      </p:sp>
    </p:spTree>
    <p:extLst>
      <p:ext uri="{BB962C8B-B14F-4D97-AF65-F5344CB8AC3E}">
        <p14:creationId xmlns:p14="http://schemas.microsoft.com/office/powerpoint/2010/main" val="245209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B1D5F65-B952-4F91-A740-F8FA7F1C90AE}" type="slidenum">
              <a:rPr lang="tr-TR" smtClean="0"/>
              <a:t>13</a:t>
            </a:fld>
            <a:endParaRPr lang="tr-TR"/>
          </a:p>
        </p:txBody>
      </p:sp>
    </p:spTree>
    <p:extLst>
      <p:ext uri="{BB962C8B-B14F-4D97-AF65-F5344CB8AC3E}">
        <p14:creationId xmlns:p14="http://schemas.microsoft.com/office/powerpoint/2010/main" val="4114060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B1D5F65-B952-4F91-A740-F8FA7F1C90AE}" type="slidenum">
              <a:rPr lang="tr-TR" smtClean="0"/>
              <a:t>14</a:t>
            </a:fld>
            <a:endParaRPr lang="tr-TR"/>
          </a:p>
        </p:txBody>
      </p:sp>
    </p:spTree>
    <p:extLst>
      <p:ext uri="{BB962C8B-B14F-4D97-AF65-F5344CB8AC3E}">
        <p14:creationId xmlns:p14="http://schemas.microsoft.com/office/powerpoint/2010/main" val="2843772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B1D5F65-B952-4F91-A740-F8FA7F1C90AE}" type="slidenum">
              <a:rPr lang="tr-TR" smtClean="0"/>
              <a:t>15</a:t>
            </a:fld>
            <a:endParaRPr lang="tr-TR"/>
          </a:p>
        </p:txBody>
      </p:sp>
    </p:spTree>
    <p:extLst>
      <p:ext uri="{BB962C8B-B14F-4D97-AF65-F5344CB8AC3E}">
        <p14:creationId xmlns:p14="http://schemas.microsoft.com/office/powerpoint/2010/main" val="4151472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B1D5F65-B952-4F91-A740-F8FA7F1C90AE}" type="slidenum">
              <a:rPr lang="tr-TR" smtClean="0"/>
              <a:t>2</a:t>
            </a:fld>
            <a:endParaRPr lang="tr-TR"/>
          </a:p>
        </p:txBody>
      </p:sp>
    </p:spTree>
    <p:extLst>
      <p:ext uri="{BB962C8B-B14F-4D97-AF65-F5344CB8AC3E}">
        <p14:creationId xmlns:p14="http://schemas.microsoft.com/office/powerpoint/2010/main" val="702359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B1D5F65-B952-4F91-A740-F8FA7F1C90AE}" type="slidenum">
              <a:rPr lang="tr-TR" smtClean="0"/>
              <a:t>3</a:t>
            </a:fld>
            <a:endParaRPr lang="tr-TR"/>
          </a:p>
        </p:txBody>
      </p:sp>
    </p:spTree>
    <p:extLst>
      <p:ext uri="{BB962C8B-B14F-4D97-AF65-F5344CB8AC3E}">
        <p14:creationId xmlns:p14="http://schemas.microsoft.com/office/powerpoint/2010/main" val="2622376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B1D5F65-B952-4F91-A740-F8FA7F1C90AE}" type="slidenum">
              <a:rPr lang="tr-TR" smtClean="0"/>
              <a:t>4</a:t>
            </a:fld>
            <a:endParaRPr lang="tr-TR"/>
          </a:p>
        </p:txBody>
      </p:sp>
    </p:spTree>
    <p:extLst>
      <p:ext uri="{BB962C8B-B14F-4D97-AF65-F5344CB8AC3E}">
        <p14:creationId xmlns:p14="http://schemas.microsoft.com/office/powerpoint/2010/main" val="3138833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B1D5F65-B952-4F91-A740-F8FA7F1C90AE}" type="slidenum">
              <a:rPr lang="tr-TR" smtClean="0"/>
              <a:t>5</a:t>
            </a:fld>
            <a:endParaRPr lang="tr-TR"/>
          </a:p>
        </p:txBody>
      </p:sp>
    </p:spTree>
    <p:extLst>
      <p:ext uri="{BB962C8B-B14F-4D97-AF65-F5344CB8AC3E}">
        <p14:creationId xmlns:p14="http://schemas.microsoft.com/office/powerpoint/2010/main" val="3177862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B1D5F65-B952-4F91-A740-F8FA7F1C90AE}" type="slidenum">
              <a:rPr lang="tr-TR" smtClean="0"/>
              <a:t>6</a:t>
            </a:fld>
            <a:endParaRPr lang="tr-TR"/>
          </a:p>
        </p:txBody>
      </p:sp>
    </p:spTree>
    <p:extLst>
      <p:ext uri="{BB962C8B-B14F-4D97-AF65-F5344CB8AC3E}">
        <p14:creationId xmlns:p14="http://schemas.microsoft.com/office/powerpoint/2010/main" val="640037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B1D5F65-B952-4F91-A740-F8FA7F1C90AE}" type="slidenum">
              <a:rPr lang="tr-TR" smtClean="0"/>
              <a:t>7</a:t>
            </a:fld>
            <a:endParaRPr lang="tr-TR"/>
          </a:p>
        </p:txBody>
      </p:sp>
    </p:spTree>
    <p:extLst>
      <p:ext uri="{BB962C8B-B14F-4D97-AF65-F5344CB8AC3E}">
        <p14:creationId xmlns:p14="http://schemas.microsoft.com/office/powerpoint/2010/main" val="2371439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B1D5F65-B952-4F91-A740-F8FA7F1C90AE}" type="slidenum">
              <a:rPr lang="tr-TR" smtClean="0"/>
              <a:t>8</a:t>
            </a:fld>
            <a:endParaRPr lang="tr-TR"/>
          </a:p>
        </p:txBody>
      </p:sp>
    </p:spTree>
    <p:extLst>
      <p:ext uri="{BB962C8B-B14F-4D97-AF65-F5344CB8AC3E}">
        <p14:creationId xmlns:p14="http://schemas.microsoft.com/office/powerpoint/2010/main" val="310257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3B1D5F65-B952-4F91-A740-F8FA7F1C90AE}" type="slidenum">
              <a:rPr lang="tr-TR" smtClean="0"/>
              <a:t>9</a:t>
            </a:fld>
            <a:endParaRPr lang="tr-TR"/>
          </a:p>
        </p:txBody>
      </p:sp>
    </p:spTree>
    <p:extLst>
      <p:ext uri="{BB962C8B-B14F-4D97-AF65-F5344CB8AC3E}">
        <p14:creationId xmlns:p14="http://schemas.microsoft.com/office/powerpoint/2010/main" val="2560199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A5AE9-3BF8-423F-8AE7-F52B0004DA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3FC50295-DDBD-45CC-BC60-017C0A7738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D23B99F9-4735-4674-9083-09C712DE2017}"/>
              </a:ext>
            </a:extLst>
          </p:cNvPr>
          <p:cNvSpPr>
            <a:spLocks noGrp="1"/>
          </p:cNvSpPr>
          <p:nvPr>
            <p:ph type="dt" sz="half" idx="10"/>
          </p:nvPr>
        </p:nvSpPr>
        <p:spPr/>
        <p:txBody>
          <a:bodyPr/>
          <a:lstStyle/>
          <a:p>
            <a:fld id="{D5FAF68D-94EE-44B5-964C-04FD151F7B6A}" type="datetimeFigureOut">
              <a:rPr lang="tr-TR" smtClean="0"/>
              <a:t>26.05.2025</a:t>
            </a:fld>
            <a:endParaRPr lang="tr-TR"/>
          </a:p>
        </p:txBody>
      </p:sp>
      <p:sp>
        <p:nvSpPr>
          <p:cNvPr id="5" name="Footer Placeholder 4">
            <a:extLst>
              <a:ext uri="{FF2B5EF4-FFF2-40B4-BE49-F238E27FC236}">
                <a16:creationId xmlns:a16="http://schemas.microsoft.com/office/drawing/2014/main" id="{264BAE3F-A4DF-4943-BAF8-A6DDA8E6E149}"/>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19E92574-AE23-40DC-98BD-BC73C0FEC49B}"/>
              </a:ext>
            </a:extLst>
          </p:cNvPr>
          <p:cNvSpPr>
            <a:spLocks noGrp="1"/>
          </p:cNvSpPr>
          <p:nvPr>
            <p:ph type="sldNum" sz="quarter" idx="12"/>
          </p:nvPr>
        </p:nvSpPr>
        <p:spPr/>
        <p:txBody>
          <a:bodyPr/>
          <a:lstStyle/>
          <a:p>
            <a:fld id="{B91FF0D1-178E-47D9-B36D-AAC60ED7CCAF}" type="slidenum">
              <a:rPr lang="tr-TR" smtClean="0"/>
              <a:t>‹#›</a:t>
            </a:fld>
            <a:endParaRPr lang="tr-TR"/>
          </a:p>
        </p:txBody>
      </p:sp>
    </p:spTree>
    <p:extLst>
      <p:ext uri="{BB962C8B-B14F-4D97-AF65-F5344CB8AC3E}">
        <p14:creationId xmlns:p14="http://schemas.microsoft.com/office/powerpoint/2010/main" val="75130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C8B49-9B16-4911-A5BE-265023C51048}"/>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91E34902-1761-473E-B4D3-C2D32D5555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171D6831-3327-464C-B9C8-42B20065E0CB}"/>
              </a:ext>
            </a:extLst>
          </p:cNvPr>
          <p:cNvSpPr>
            <a:spLocks noGrp="1"/>
          </p:cNvSpPr>
          <p:nvPr>
            <p:ph type="dt" sz="half" idx="10"/>
          </p:nvPr>
        </p:nvSpPr>
        <p:spPr/>
        <p:txBody>
          <a:bodyPr/>
          <a:lstStyle/>
          <a:p>
            <a:fld id="{D5FAF68D-94EE-44B5-964C-04FD151F7B6A}" type="datetimeFigureOut">
              <a:rPr lang="tr-TR" smtClean="0"/>
              <a:t>26.05.2025</a:t>
            </a:fld>
            <a:endParaRPr lang="tr-TR"/>
          </a:p>
        </p:txBody>
      </p:sp>
      <p:sp>
        <p:nvSpPr>
          <p:cNvPr id="5" name="Footer Placeholder 4">
            <a:extLst>
              <a:ext uri="{FF2B5EF4-FFF2-40B4-BE49-F238E27FC236}">
                <a16:creationId xmlns:a16="http://schemas.microsoft.com/office/drawing/2014/main" id="{7F871D16-1448-4684-AA97-BCD4F38F868C}"/>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C0C7FF80-E123-4805-B6CF-1630FFE59A49}"/>
              </a:ext>
            </a:extLst>
          </p:cNvPr>
          <p:cNvSpPr>
            <a:spLocks noGrp="1"/>
          </p:cNvSpPr>
          <p:nvPr>
            <p:ph type="sldNum" sz="quarter" idx="12"/>
          </p:nvPr>
        </p:nvSpPr>
        <p:spPr/>
        <p:txBody>
          <a:bodyPr/>
          <a:lstStyle/>
          <a:p>
            <a:fld id="{B91FF0D1-178E-47D9-B36D-AAC60ED7CCAF}" type="slidenum">
              <a:rPr lang="tr-TR" smtClean="0"/>
              <a:t>‹#›</a:t>
            </a:fld>
            <a:endParaRPr lang="tr-TR"/>
          </a:p>
        </p:txBody>
      </p:sp>
    </p:spTree>
    <p:extLst>
      <p:ext uri="{BB962C8B-B14F-4D97-AF65-F5344CB8AC3E}">
        <p14:creationId xmlns:p14="http://schemas.microsoft.com/office/powerpoint/2010/main" val="1445604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13FE3C-B883-46A7-A5C3-2EA9D66A6C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B0EEB048-2676-4E2C-9B41-DA22E1BDF4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9568998B-9DB5-4A1E-AC87-39D66E4880D9}"/>
              </a:ext>
            </a:extLst>
          </p:cNvPr>
          <p:cNvSpPr>
            <a:spLocks noGrp="1"/>
          </p:cNvSpPr>
          <p:nvPr>
            <p:ph type="dt" sz="half" idx="10"/>
          </p:nvPr>
        </p:nvSpPr>
        <p:spPr/>
        <p:txBody>
          <a:bodyPr/>
          <a:lstStyle/>
          <a:p>
            <a:fld id="{D5FAF68D-94EE-44B5-964C-04FD151F7B6A}" type="datetimeFigureOut">
              <a:rPr lang="tr-TR" smtClean="0"/>
              <a:t>26.05.2025</a:t>
            </a:fld>
            <a:endParaRPr lang="tr-TR"/>
          </a:p>
        </p:txBody>
      </p:sp>
      <p:sp>
        <p:nvSpPr>
          <p:cNvPr id="5" name="Footer Placeholder 4">
            <a:extLst>
              <a:ext uri="{FF2B5EF4-FFF2-40B4-BE49-F238E27FC236}">
                <a16:creationId xmlns:a16="http://schemas.microsoft.com/office/drawing/2014/main" id="{C05CF6B1-8E3E-47E3-8836-DAD74230DF10}"/>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9F7150C0-84CD-4579-ACD0-36EE52ADF8CD}"/>
              </a:ext>
            </a:extLst>
          </p:cNvPr>
          <p:cNvSpPr>
            <a:spLocks noGrp="1"/>
          </p:cNvSpPr>
          <p:nvPr>
            <p:ph type="sldNum" sz="quarter" idx="12"/>
          </p:nvPr>
        </p:nvSpPr>
        <p:spPr/>
        <p:txBody>
          <a:bodyPr/>
          <a:lstStyle/>
          <a:p>
            <a:fld id="{B91FF0D1-178E-47D9-B36D-AAC60ED7CCAF}" type="slidenum">
              <a:rPr lang="tr-TR" smtClean="0"/>
              <a:t>‹#›</a:t>
            </a:fld>
            <a:endParaRPr lang="tr-TR"/>
          </a:p>
        </p:txBody>
      </p:sp>
    </p:spTree>
    <p:extLst>
      <p:ext uri="{BB962C8B-B14F-4D97-AF65-F5344CB8AC3E}">
        <p14:creationId xmlns:p14="http://schemas.microsoft.com/office/powerpoint/2010/main" val="548573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DEF9-8A00-4B81-AB98-D1F7787B5903}"/>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83AEB73A-E8F2-4455-A182-452C155C16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E6D5A69A-2BC6-452E-9BC6-07FE1F799F72}"/>
              </a:ext>
            </a:extLst>
          </p:cNvPr>
          <p:cNvSpPr>
            <a:spLocks noGrp="1"/>
          </p:cNvSpPr>
          <p:nvPr>
            <p:ph type="dt" sz="half" idx="10"/>
          </p:nvPr>
        </p:nvSpPr>
        <p:spPr/>
        <p:txBody>
          <a:bodyPr/>
          <a:lstStyle/>
          <a:p>
            <a:fld id="{D5FAF68D-94EE-44B5-964C-04FD151F7B6A}" type="datetimeFigureOut">
              <a:rPr lang="tr-TR" smtClean="0"/>
              <a:t>26.05.2025</a:t>
            </a:fld>
            <a:endParaRPr lang="tr-TR"/>
          </a:p>
        </p:txBody>
      </p:sp>
      <p:sp>
        <p:nvSpPr>
          <p:cNvPr id="5" name="Footer Placeholder 4">
            <a:extLst>
              <a:ext uri="{FF2B5EF4-FFF2-40B4-BE49-F238E27FC236}">
                <a16:creationId xmlns:a16="http://schemas.microsoft.com/office/drawing/2014/main" id="{C762BAE3-6D7C-4DE1-B901-B33D061C5982}"/>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BA37BC9E-67F5-4775-A355-9907FEDE494E}"/>
              </a:ext>
            </a:extLst>
          </p:cNvPr>
          <p:cNvSpPr>
            <a:spLocks noGrp="1"/>
          </p:cNvSpPr>
          <p:nvPr>
            <p:ph type="sldNum" sz="quarter" idx="12"/>
          </p:nvPr>
        </p:nvSpPr>
        <p:spPr/>
        <p:txBody>
          <a:bodyPr/>
          <a:lstStyle/>
          <a:p>
            <a:fld id="{B91FF0D1-178E-47D9-B36D-AAC60ED7CCAF}" type="slidenum">
              <a:rPr lang="tr-TR" smtClean="0"/>
              <a:t>‹#›</a:t>
            </a:fld>
            <a:endParaRPr lang="tr-TR"/>
          </a:p>
        </p:txBody>
      </p:sp>
    </p:spTree>
    <p:extLst>
      <p:ext uri="{BB962C8B-B14F-4D97-AF65-F5344CB8AC3E}">
        <p14:creationId xmlns:p14="http://schemas.microsoft.com/office/powerpoint/2010/main" val="233781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4EEDE-0871-4F69-948F-AEA3A61E8E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EBAE77DB-B98D-4162-945E-B841D4908F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A11D62-BA1B-4110-80DF-28D1226D3F82}"/>
              </a:ext>
            </a:extLst>
          </p:cNvPr>
          <p:cNvSpPr>
            <a:spLocks noGrp="1"/>
          </p:cNvSpPr>
          <p:nvPr>
            <p:ph type="dt" sz="half" idx="10"/>
          </p:nvPr>
        </p:nvSpPr>
        <p:spPr/>
        <p:txBody>
          <a:bodyPr/>
          <a:lstStyle/>
          <a:p>
            <a:fld id="{D5FAF68D-94EE-44B5-964C-04FD151F7B6A}" type="datetimeFigureOut">
              <a:rPr lang="tr-TR" smtClean="0"/>
              <a:t>26.05.2025</a:t>
            </a:fld>
            <a:endParaRPr lang="tr-TR"/>
          </a:p>
        </p:txBody>
      </p:sp>
      <p:sp>
        <p:nvSpPr>
          <p:cNvPr id="5" name="Footer Placeholder 4">
            <a:extLst>
              <a:ext uri="{FF2B5EF4-FFF2-40B4-BE49-F238E27FC236}">
                <a16:creationId xmlns:a16="http://schemas.microsoft.com/office/drawing/2014/main" id="{396462DF-C5D2-4D2A-B60F-6C7BE2FB000F}"/>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27EB5B6B-66AA-4F7B-A07C-F054736B4563}"/>
              </a:ext>
            </a:extLst>
          </p:cNvPr>
          <p:cNvSpPr>
            <a:spLocks noGrp="1"/>
          </p:cNvSpPr>
          <p:nvPr>
            <p:ph type="sldNum" sz="quarter" idx="12"/>
          </p:nvPr>
        </p:nvSpPr>
        <p:spPr/>
        <p:txBody>
          <a:bodyPr/>
          <a:lstStyle/>
          <a:p>
            <a:fld id="{B91FF0D1-178E-47D9-B36D-AAC60ED7CCAF}" type="slidenum">
              <a:rPr lang="tr-TR" smtClean="0"/>
              <a:t>‹#›</a:t>
            </a:fld>
            <a:endParaRPr lang="tr-TR"/>
          </a:p>
        </p:txBody>
      </p:sp>
    </p:spTree>
    <p:extLst>
      <p:ext uri="{BB962C8B-B14F-4D97-AF65-F5344CB8AC3E}">
        <p14:creationId xmlns:p14="http://schemas.microsoft.com/office/powerpoint/2010/main" val="72650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6FB75-9556-49A9-80A7-DC1C7E2F6BC6}"/>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C735BED9-780E-4F7A-A4E4-D832B8972D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BD218C9E-8BD0-4FB6-916C-1D9F4B0BAA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62A5FF0B-840F-4635-94B3-3689F61B380E}"/>
              </a:ext>
            </a:extLst>
          </p:cNvPr>
          <p:cNvSpPr>
            <a:spLocks noGrp="1"/>
          </p:cNvSpPr>
          <p:nvPr>
            <p:ph type="dt" sz="half" idx="10"/>
          </p:nvPr>
        </p:nvSpPr>
        <p:spPr/>
        <p:txBody>
          <a:bodyPr/>
          <a:lstStyle/>
          <a:p>
            <a:fld id="{D5FAF68D-94EE-44B5-964C-04FD151F7B6A}" type="datetimeFigureOut">
              <a:rPr lang="tr-TR" smtClean="0"/>
              <a:t>26.05.2025</a:t>
            </a:fld>
            <a:endParaRPr lang="tr-TR"/>
          </a:p>
        </p:txBody>
      </p:sp>
      <p:sp>
        <p:nvSpPr>
          <p:cNvPr id="6" name="Footer Placeholder 5">
            <a:extLst>
              <a:ext uri="{FF2B5EF4-FFF2-40B4-BE49-F238E27FC236}">
                <a16:creationId xmlns:a16="http://schemas.microsoft.com/office/drawing/2014/main" id="{0ECE5D4B-896C-4AEB-A234-F3F83549325B}"/>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358D14F7-7129-4639-8988-833BBF49D0A3}"/>
              </a:ext>
            </a:extLst>
          </p:cNvPr>
          <p:cNvSpPr>
            <a:spLocks noGrp="1"/>
          </p:cNvSpPr>
          <p:nvPr>
            <p:ph type="sldNum" sz="quarter" idx="12"/>
          </p:nvPr>
        </p:nvSpPr>
        <p:spPr/>
        <p:txBody>
          <a:bodyPr/>
          <a:lstStyle/>
          <a:p>
            <a:fld id="{B91FF0D1-178E-47D9-B36D-AAC60ED7CCAF}" type="slidenum">
              <a:rPr lang="tr-TR" smtClean="0"/>
              <a:t>‹#›</a:t>
            </a:fld>
            <a:endParaRPr lang="tr-TR"/>
          </a:p>
        </p:txBody>
      </p:sp>
    </p:spTree>
    <p:extLst>
      <p:ext uri="{BB962C8B-B14F-4D97-AF65-F5344CB8AC3E}">
        <p14:creationId xmlns:p14="http://schemas.microsoft.com/office/powerpoint/2010/main" val="682284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1A5A5-8E0B-4150-B3DA-E4B4DEF28939}"/>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AEEA8588-3A5F-453D-A81D-291C47CCDA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720FA0-F66D-40A2-94DA-5562AA1640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0E96777B-E05D-4EDA-9CE9-7660016CE0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409F37-0DE5-4660-A1F9-F2C6CF56AB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18FD12D4-4451-4851-BC51-12562B86F8D5}"/>
              </a:ext>
            </a:extLst>
          </p:cNvPr>
          <p:cNvSpPr>
            <a:spLocks noGrp="1"/>
          </p:cNvSpPr>
          <p:nvPr>
            <p:ph type="dt" sz="half" idx="10"/>
          </p:nvPr>
        </p:nvSpPr>
        <p:spPr/>
        <p:txBody>
          <a:bodyPr/>
          <a:lstStyle/>
          <a:p>
            <a:fld id="{D5FAF68D-94EE-44B5-964C-04FD151F7B6A}" type="datetimeFigureOut">
              <a:rPr lang="tr-TR" smtClean="0"/>
              <a:t>26.05.2025</a:t>
            </a:fld>
            <a:endParaRPr lang="tr-TR"/>
          </a:p>
        </p:txBody>
      </p:sp>
      <p:sp>
        <p:nvSpPr>
          <p:cNvPr id="8" name="Footer Placeholder 7">
            <a:extLst>
              <a:ext uri="{FF2B5EF4-FFF2-40B4-BE49-F238E27FC236}">
                <a16:creationId xmlns:a16="http://schemas.microsoft.com/office/drawing/2014/main" id="{BE266BCD-28CD-4B6E-B986-E6F6D7641E17}"/>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E3953275-2728-42B5-A589-EE4BE1180EB8}"/>
              </a:ext>
            </a:extLst>
          </p:cNvPr>
          <p:cNvSpPr>
            <a:spLocks noGrp="1"/>
          </p:cNvSpPr>
          <p:nvPr>
            <p:ph type="sldNum" sz="quarter" idx="12"/>
          </p:nvPr>
        </p:nvSpPr>
        <p:spPr/>
        <p:txBody>
          <a:bodyPr/>
          <a:lstStyle/>
          <a:p>
            <a:fld id="{B91FF0D1-178E-47D9-B36D-AAC60ED7CCAF}" type="slidenum">
              <a:rPr lang="tr-TR" smtClean="0"/>
              <a:t>‹#›</a:t>
            </a:fld>
            <a:endParaRPr lang="tr-TR"/>
          </a:p>
        </p:txBody>
      </p:sp>
    </p:spTree>
    <p:extLst>
      <p:ext uri="{BB962C8B-B14F-4D97-AF65-F5344CB8AC3E}">
        <p14:creationId xmlns:p14="http://schemas.microsoft.com/office/powerpoint/2010/main" val="3604945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95696-C059-4B5A-A47C-584DD6FDD356}"/>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58E61C8B-8D4B-4AB3-BBF8-22BAAC23F02C}"/>
              </a:ext>
            </a:extLst>
          </p:cNvPr>
          <p:cNvSpPr>
            <a:spLocks noGrp="1"/>
          </p:cNvSpPr>
          <p:nvPr>
            <p:ph type="dt" sz="half" idx="10"/>
          </p:nvPr>
        </p:nvSpPr>
        <p:spPr/>
        <p:txBody>
          <a:bodyPr/>
          <a:lstStyle/>
          <a:p>
            <a:fld id="{D5FAF68D-94EE-44B5-964C-04FD151F7B6A}" type="datetimeFigureOut">
              <a:rPr lang="tr-TR" smtClean="0"/>
              <a:t>26.05.2025</a:t>
            </a:fld>
            <a:endParaRPr lang="tr-TR"/>
          </a:p>
        </p:txBody>
      </p:sp>
      <p:sp>
        <p:nvSpPr>
          <p:cNvPr id="4" name="Footer Placeholder 3">
            <a:extLst>
              <a:ext uri="{FF2B5EF4-FFF2-40B4-BE49-F238E27FC236}">
                <a16:creationId xmlns:a16="http://schemas.microsoft.com/office/drawing/2014/main" id="{B8950D50-98D1-44BB-B754-61A0DB735D05}"/>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77E68343-B50D-4EC3-905B-8C4BD85047C7}"/>
              </a:ext>
            </a:extLst>
          </p:cNvPr>
          <p:cNvSpPr>
            <a:spLocks noGrp="1"/>
          </p:cNvSpPr>
          <p:nvPr>
            <p:ph type="sldNum" sz="quarter" idx="12"/>
          </p:nvPr>
        </p:nvSpPr>
        <p:spPr/>
        <p:txBody>
          <a:bodyPr/>
          <a:lstStyle/>
          <a:p>
            <a:fld id="{B91FF0D1-178E-47D9-B36D-AAC60ED7CCAF}" type="slidenum">
              <a:rPr lang="tr-TR" smtClean="0"/>
              <a:t>‹#›</a:t>
            </a:fld>
            <a:endParaRPr lang="tr-TR"/>
          </a:p>
        </p:txBody>
      </p:sp>
    </p:spTree>
    <p:extLst>
      <p:ext uri="{BB962C8B-B14F-4D97-AF65-F5344CB8AC3E}">
        <p14:creationId xmlns:p14="http://schemas.microsoft.com/office/powerpoint/2010/main" val="2346750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548BF5-D555-42B0-A5FE-2C8B7D317E26}"/>
              </a:ext>
            </a:extLst>
          </p:cNvPr>
          <p:cNvSpPr>
            <a:spLocks noGrp="1"/>
          </p:cNvSpPr>
          <p:nvPr>
            <p:ph type="dt" sz="half" idx="10"/>
          </p:nvPr>
        </p:nvSpPr>
        <p:spPr/>
        <p:txBody>
          <a:bodyPr/>
          <a:lstStyle/>
          <a:p>
            <a:fld id="{D5FAF68D-94EE-44B5-964C-04FD151F7B6A}" type="datetimeFigureOut">
              <a:rPr lang="tr-TR" smtClean="0"/>
              <a:t>26.05.2025</a:t>
            </a:fld>
            <a:endParaRPr lang="tr-TR"/>
          </a:p>
        </p:txBody>
      </p:sp>
      <p:sp>
        <p:nvSpPr>
          <p:cNvPr id="3" name="Footer Placeholder 2">
            <a:extLst>
              <a:ext uri="{FF2B5EF4-FFF2-40B4-BE49-F238E27FC236}">
                <a16:creationId xmlns:a16="http://schemas.microsoft.com/office/drawing/2014/main" id="{7069767B-03BD-4A1A-9431-B3FCD8564E51}"/>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EC87EAC3-0818-41B8-981C-88B059F7560E}"/>
              </a:ext>
            </a:extLst>
          </p:cNvPr>
          <p:cNvSpPr>
            <a:spLocks noGrp="1"/>
          </p:cNvSpPr>
          <p:nvPr>
            <p:ph type="sldNum" sz="quarter" idx="12"/>
          </p:nvPr>
        </p:nvSpPr>
        <p:spPr/>
        <p:txBody>
          <a:bodyPr/>
          <a:lstStyle/>
          <a:p>
            <a:fld id="{B91FF0D1-178E-47D9-B36D-AAC60ED7CCAF}" type="slidenum">
              <a:rPr lang="tr-TR" smtClean="0"/>
              <a:t>‹#›</a:t>
            </a:fld>
            <a:endParaRPr lang="tr-TR"/>
          </a:p>
        </p:txBody>
      </p:sp>
    </p:spTree>
    <p:extLst>
      <p:ext uri="{BB962C8B-B14F-4D97-AF65-F5344CB8AC3E}">
        <p14:creationId xmlns:p14="http://schemas.microsoft.com/office/powerpoint/2010/main" val="1730891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2F016-D7B8-4767-B120-2E85A49CA3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F1A5FEFA-D9FE-4E85-A3F8-3851466D92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5771731B-3EA8-4270-BAA8-8567123206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88E829-38AE-42C6-8262-9EA339D18B76}"/>
              </a:ext>
            </a:extLst>
          </p:cNvPr>
          <p:cNvSpPr>
            <a:spLocks noGrp="1"/>
          </p:cNvSpPr>
          <p:nvPr>
            <p:ph type="dt" sz="half" idx="10"/>
          </p:nvPr>
        </p:nvSpPr>
        <p:spPr/>
        <p:txBody>
          <a:bodyPr/>
          <a:lstStyle/>
          <a:p>
            <a:fld id="{D5FAF68D-94EE-44B5-964C-04FD151F7B6A}" type="datetimeFigureOut">
              <a:rPr lang="tr-TR" smtClean="0"/>
              <a:t>26.05.2025</a:t>
            </a:fld>
            <a:endParaRPr lang="tr-TR"/>
          </a:p>
        </p:txBody>
      </p:sp>
      <p:sp>
        <p:nvSpPr>
          <p:cNvPr id="6" name="Footer Placeholder 5">
            <a:extLst>
              <a:ext uri="{FF2B5EF4-FFF2-40B4-BE49-F238E27FC236}">
                <a16:creationId xmlns:a16="http://schemas.microsoft.com/office/drawing/2014/main" id="{1BBBFC09-76BD-4A2C-A3F6-17FDEF2964E8}"/>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E5F4DF9B-4487-46AB-85A5-00B316DE55F5}"/>
              </a:ext>
            </a:extLst>
          </p:cNvPr>
          <p:cNvSpPr>
            <a:spLocks noGrp="1"/>
          </p:cNvSpPr>
          <p:nvPr>
            <p:ph type="sldNum" sz="quarter" idx="12"/>
          </p:nvPr>
        </p:nvSpPr>
        <p:spPr/>
        <p:txBody>
          <a:bodyPr/>
          <a:lstStyle/>
          <a:p>
            <a:fld id="{B91FF0D1-178E-47D9-B36D-AAC60ED7CCAF}" type="slidenum">
              <a:rPr lang="tr-TR" smtClean="0"/>
              <a:t>‹#›</a:t>
            </a:fld>
            <a:endParaRPr lang="tr-TR"/>
          </a:p>
        </p:txBody>
      </p:sp>
    </p:spTree>
    <p:extLst>
      <p:ext uri="{BB962C8B-B14F-4D97-AF65-F5344CB8AC3E}">
        <p14:creationId xmlns:p14="http://schemas.microsoft.com/office/powerpoint/2010/main" val="548121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74C8F-9927-4F3B-952D-4B0C785525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2C081C71-C086-462F-9018-8695A4C6CC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F0437875-4D6B-4E37-B1A2-B7D46459B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9D418B-BE94-41DE-B5A7-91B84501E2C5}"/>
              </a:ext>
            </a:extLst>
          </p:cNvPr>
          <p:cNvSpPr>
            <a:spLocks noGrp="1"/>
          </p:cNvSpPr>
          <p:nvPr>
            <p:ph type="dt" sz="half" idx="10"/>
          </p:nvPr>
        </p:nvSpPr>
        <p:spPr/>
        <p:txBody>
          <a:bodyPr/>
          <a:lstStyle/>
          <a:p>
            <a:fld id="{D5FAF68D-94EE-44B5-964C-04FD151F7B6A}" type="datetimeFigureOut">
              <a:rPr lang="tr-TR" smtClean="0"/>
              <a:t>26.05.2025</a:t>
            </a:fld>
            <a:endParaRPr lang="tr-TR"/>
          </a:p>
        </p:txBody>
      </p:sp>
      <p:sp>
        <p:nvSpPr>
          <p:cNvPr id="6" name="Footer Placeholder 5">
            <a:extLst>
              <a:ext uri="{FF2B5EF4-FFF2-40B4-BE49-F238E27FC236}">
                <a16:creationId xmlns:a16="http://schemas.microsoft.com/office/drawing/2014/main" id="{D5F61D4F-B976-4D1B-85A8-20B6D32FF959}"/>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9FAC6A6B-A2DA-4D9C-836F-DF1876042652}"/>
              </a:ext>
            </a:extLst>
          </p:cNvPr>
          <p:cNvSpPr>
            <a:spLocks noGrp="1"/>
          </p:cNvSpPr>
          <p:nvPr>
            <p:ph type="sldNum" sz="quarter" idx="12"/>
          </p:nvPr>
        </p:nvSpPr>
        <p:spPr/>
        <p:txBody>
          <a:bodyPr/>
          <a:lstStyle/>
          <a:p>
            <a:fld id="{B91FF0D1-178E-47D9-B36D-AAC60ED7CCAF}" type="slidenum">
              <a:rPr lang="tr-TR" smtClean="0"/>
              <a:t>‹#›</a:t>
            </a:fld>
            <a:endParaRPr lang="tr-TR"/>
          </a:p>
        </p:txBody>
      </p:sp>
    </p:spTree>
    <p:extLst>
      <p:ext uri="{BB962C8B-B14F-4D97-AF65-F5344CB8AC3E}">
        <p14:creationId xmlns:p14="http://schemas.microsoft.com/office/powerpoint/2010/main" val="4038501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FC6693-9055-4C3A-9373-FA32B2F054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D39CCAC3-C9D3-4096-B7C2-EC88C57659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D0714756-30FF-4B12-86E3-AFFE8AC18C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FAF68D-94EE-44B5-964C-04FD151F7B6A}" type="datetimeFigureOut">
              <a:rPr lang="tr-TR" smtClean="0"/>
              <a:t>26.05.2025</a:t>
            </a:fld>
            <a:endParaRPr lang="tr-TR"/>
          </a:p>
        </p:txBody>
      </p:sp>
      <p:sp>
        <p:nvSpPr>
          <p:cNvPr id="5" name="Footer Placeholder 4">
            <a:extLst>
              <a:ext uri="{FF2B5EF4-FFF2-40B4-BE49-F238E27FC236}">
                <a16:creationId xmlns:a16="http://schemas.microsoft.com/office/drawing/2014/main" id="{5F863D5A-DB4B-4F88-977B-F2C489D9DE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BA9A4AB4-D230-46D9-8D38-38B69595C1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1FF0D1-178E-47D9-B36D-AAC60ED7CCAF}" type="slidenum">
              <a:rPr lang="tr-TR" smtClean="0"/>
              <a:t>‹#›</a:t>
            </a:fld>
            <a:endParaRPr lang="tr-TR"/>
          </a:p>
        </p:txBody>
      </p:sp>
    </p:spTree>
    <p:extLst>
      <p:ext uri="{BB962C8B-B14F-4D97-AF65-F5344CB8AC3E}">
        <p14:creationId xmlns:p14="http://schemas.microsoft.com/office/powerpoint/2010/main" val="1633852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2696C-FE7C-4878-8C60-912D361FB3DD}"/>
              </a:ext>
            </a:extLst>
          </p:cNvPr>
          <p:cNvSpPr>
            <a:spLocks noGrp="1"/>
          </p:cNvSpPr>
          <p:nvPr>
            <p:ph type="ctrTitle"/>
          </p:nvPr>
        </p:nvSpPr>
        <p:spPr/>
        <p:txBody>
          <a:bodyPr/>
          <a:lstStyle/>
          <a:p>
            <a:endParaRPr lang="tr-TR"/>
          </a:p>
        </p:txBody>
      </p:sp>
      <p:sp>
        <p:nvSpPr>
          <p:cNvPr id="3" name="Subtitle 2">
            <a:extLst>
              <a:ext uri="{FF2B5EF4-FFF2-40B4-BE49-F238E27FC236}">
                <a16:creationId xmlns:a16="http://schemas.microsoft.com/office/drawing/2014/main" id="{E9A4D9E9-D2E0-4B4E-BB64-EEC981470160}"/>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3464104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8DACD-9BA6-42F0-9A14-320E394B03B7}"/>
              </a:ext>
            </a:extLst>
          </p:cNvPr>
          <p:cNvSpPr>
            <a:spLocks noGrp="1"/>
          </p:cNvSpPr>
          <p:nvPr>
            <p:ph type="title"/>
          </p:nvPr>
        </p:nvSpPr>
        <p:spPr/>
        <p:txBody>
          <a:bodyPr/>
          <a:lstStyle/>
          <a:p>
            <a:r>
              <a:rPr lang="tr-TR" dirty="0"/>
              <a:t>SİBER GÜVENLİK ALANLARI</a:t>
            </a:r>
          </a:p>
        </p:txBody>
      </p:sp>
      <p:sp>
        <p:nvSpPr>
          <p:cNvPr id="3" name="Content Placeholder 2">
            <a:extLst>
              <a:ext uri="{FF2B5EF4-FFF2-40B4-BE49-F238E27FC236}">
                <a16:creationId xmlns:a16="http://schemas.microsoft.com/office/drawing/2014/main" id="{1B3445CC-384C-4D91-902F-1F2486DB1048}"/>
              </a:ext>
            </a:extLst>
          </p:cNvPr>
          <p:cNvSpPr>
            <a:spLocks noGrp="1"/>
          </p:cNvSpPr>
          <p:nvPr>
            <p:ph idx="1"/>
          </p:nvPr>
        </p:nvSpPr>
        <p:spPr/>
        <p:txBody>
          <a:bodyPr>
            <a:normAutofit lnSpcReduction="10000"/>
          </a:bodyPr>
          <a:lstStyle/>
          <a:p>
            <a:r>
              <a:rPr lang="tr-TR" b="1" dirty="0"/>
              <a:t>Veri Sızıntısı: </a:t>
            </a:r>
            <a:r>
              <a:rPr lang="tr-TR" dirty="0"/>
              <a:t>Hassas veya kişisel bilgilerin yetkisiz erişim veya ifşa sonucu sızdırıldığı bir olaydır. Veri sızıntısını önlemek için; personelde eğitim ve farkındalık oluşturulmalı, güçlü kimlik ve doğrulama araçları kullanılmalı, siber güvenlik yazılımları ile beraber güncel yazılımlar ve yama yüklemelerine dikkat edilerek ağ güvenliği sağlanmalıdır.</a:t>
            </a:r>
          </a:p>
          <a:p>
            <a:r>
              <a:rPr lang="tr-TR" dirty="0"/>
              <a:t> </a:t>
            </a:r>
            <a:r>
              <a:rPr lang="tr-TR" b="1" dirty="0"/>
              <a:t>Parola Güvenliği: </a:t>
            </a:r>
            <a:r>
              <a:rPr lang="tr-TR" dirty="0"/>
              <a:t>Kullanıcıların parolalarını güvende tutma ve kötü niyetli kişilerin hesaplara yetkisiz erişimini engelleme pratiğini ifade eder.</a:t>
            </a:r>
          </a:p>
          <a:p>
            <a:r>
              <a:rPr lang="tr-TR" b="1" dirty="0" err="1"/>
              <a:t>Veritabanı</a:t>
            </a:r>
            <a:r>
              <a:rPr lang="tr-TR" b="1" dirty="0"/>
              <a:t> Güvenliği: </a:t>
            </a:r>
            <a:r>
              <a:rPr lang="tr-TR" dirty="0"/>
              <a:t>bir </a:t>
            </a:r>
            <a:r>
              <a:rPr lang="tr-TR" dirty="0" err="1"/>
              <a:t>veritabanının</a:t>
            </a:r>
            <a:r>
              <a:rPr lang="tr-TR" dirty="0"/>
              <a:t> içerdiği bilgilerin ve yapıların yetkisiz erişiminden, değiştirilmeden veya yok edilmeden korunmasını sağlamayı amaçlar.</a:t>
            </a:r>
          </a:p>
        </p:txBody>
      </p:sp>
    </p:spTree>
    <p:extLst>
      <p:ext uri="{BB962C8B-B14F-4D97-AF65-F5344CB8AC3E}">
        <p14:creationId xmlns:p14="http://schemas.microsoft.com/office/powerpoint/2010/main" val="907489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E6C81-2AAE-4A9E-BB42-0AFB60AD5B0E}"/>
              </a:ext>
            </a:extLst>
          </p:cNvPr>
          <p:cNvSpPr>
            <a:spLocks noGrp="1"/>
          </p:cNvSpPr>
          <p:nvPr>
            <p:ph type="title"/>
          </p:nvPr>
        </p:nvSpPr>
        <p:spPr/>
        <p:txBody>
          <a:bodyPr/>
          <a:lstStyle/>
          <a:p>
            <a:r>
              <a:rPr lang="tr-TR" dirty="0"/>
              <a:t>SİBER GÜVENLİK ALANLARI</a:t>
            </a:r>
          </a:p>
        </p:txBody>
      </p:sp>
      <p:sp>
        <p:nvSpPr>
          <p:cNvPr id="3" name="Content Placeholder 2">
            <a:extLst>
              <a:ext uri="{FF2B5EF4-FFF2-40B4-BE49-F238E27FC236}">
                <a16:creationId xmlns:a16="http://schemas.microsoft.com/office/drawing/2014/main" id="{FA57A9B6-D6B9-4EC0-B585-121A58B3A991}"/>
              </a:ext>
            </a:extLst>
          </p:cNvPr>
          <p:cNvSpPr>
            <a:spLocks noGrp="1"/>
          </p:cNvSpPr>
          <p:nvPr>
            <p:ph idx="1"/>
          </p:nvPr>
        </p:nvSpPr>
        <p:spPr/>
        <p:txBody>
          <a:bodyPr/>
          <a:lstStyle/>
          <a:p>
            <a:r>
              <a:rPr lang="tr-TR" b="1" dirty="0"/>
              <a:t>Kurumsal Ağ ve Güvenliği: </a:t>
            </a:r>
            <a:r>
              <a:rPr lang="tr-TR" dirty="0"/>
              <a:t>Bir organizasyonun veya işletmenin içindeki bilgisayarların ve diğer cihazların birbiriyle iletişim kurduğu, bilgi ve veri paylaştığı özel bir iletişim altyapısını ifade eder.</a:t>
            </a:r>
            <a:r>
              <a:rPr lang="tr-TR" b="1" dirty="0"/>
              <a:t> </a:t>
            </a:r>
            <a:r>
              <a:rPr lang="tr-TR" dirty="0"/>
              <a:t>Kurumsal ağ güvenliği de bir organizasyonun iç ağına yönelik tehditlere karşı koruma pratiğini ifade eder.</a:t>
            </a:r>
          </a:p>
          <a:p>
            <a:r>
              <a:rPr lang="tr-TR" b="1" dirty="0"/>
              <a:t>Kablosuz Ağ ve Güvenliği:</a:t>
            </a:r>
            <a:r>
              <a:rPr lang="tr-TR" dirty="0"/>
              <a:t> Bilgisayarlar, telefonlar, tabletler ve diğer cihazların kablosuz iletişim teknolojileri aracılığıyla birbirleriyle veya internetle erişim kurmasını sağlayan ağ türüdür. Kablosuz ağ güvenliği ise bu ağlara yetkisiz erişim ve siber saldırılardan korunma pratiğini ifade etmektedir.</a:t>
            </a:r>
            <a:r>
              <a:rPr lang="tr-TR" b="1" dirty="0"/>
              <a:t> </a:t>
            </a:r>
          </a:p>
        </p:txBody>
      </p:sp>
    </p:spTree>
    <p:extLst>
      <p:ext uri="{BB962C8B-B14F-4D97-AF65-F5344CB8AC3E}">
        <p14:creationId xmlns:p14="http://schemas.microsoft.com/office/powerpoint/2010/main" val="776978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507C9-8EE8-482A-B30D-23FB37137E32}"/>
              </a:ext>
            </a:extLst>
          </p:cNvPr>
          <p:cNvSpPr>
            <a:spLocks noGrp="1"/>
          </p:cNvSpPr>
          <p:nvPr>
            <p:ph type="title"/>
          </p:nvPr>
        </p:nvSpPr>
        <p:spPr/>
        <p:txBody>
          <a:bodyPr/>
          <a:lstStyle/>
          <a:p>
            <a:r>
              <a:rPr lang="tr-TR" dirty="0"/>
              <a:t>GÜVENLİ KODLAR VE RİSK YÖNETİMİ</a:t>
            </a:r>
          </a:p>
        </p:txBody>
      </p:sp>
      <p:sp>
        <p:nvSpPr>
          <p:cNvPr id="3" name="Content Placeholder 2">
            <a:extLst>
              <a:ext uri="{FF2B5EF4-FFF2-40B4-BE49-F238E27FC236}">
                <a16:creationId xmlns:a16="http://schemas.microsoft.com/office/drawing/2014/main" id="{186A7DF3-C0DB-474A-8D9A-9CC114AF146C}"/>
              </a:ext>
            </a:extLst>
          </p:cNvPr>
          <p:cNvSpPr>
            <a:spLocks noGrp="1"/>
          </p:cNvSpPr>
          <p:nvPr>
            <p:ph idx="1"/>
          </p:nvPr>
        </p:nvSpPr>
        <p:spPr/>
        <p:txBody>
          <a:bodyPr/>
          <a:lstStyle/>
          <a:p>
            <a:r>
              <a:rPr lang="tr-TR" dirty="0"/>
              <a:t>Güvenlik amaçlı kod, yazılım geliştirme sürecinde güvenlik açıklıklarını tespit etmek ve önlemek amacıyla eklenen programlama kodlarını ifade eder.</a:t>
            </a:r>
          </a:p>
          <a:p>
            <a:r>
              <a:rPr lang="tr-TR" dirty="0"/>
              <a:t>Güvenli Yazılım Geliştirme Yaşam Döngüsü(SSDLC), yazılım geliştirme sürecinin her aşamasında güvenlik önlemlerinin ve uygulamalarının entegre edilmesini sağlayan metodoloji veya süreçtir.  </a:t>
            </a:r>
          </a:p>
        </p:txBody>
      </p:sp>
    </p:spTree>
    <p:extLst>
      <p:ext uri="{BB962C8B-B14F-4D97-AF65-F5344CB8AC3E}">
        <p14:creationId xmlns:p14="http://schemas.microsoft.com/office/powerpoint/2010/main" val="1422037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B8616-1135-475E-BA02-C37FC5B1DDE6}"/>
              </a:ext>
            </a:extLst>
          </p:cNvPr>
          <p:cNvSpPr>
            <a:spLocks noGrp="1"/>
          </p:cNvSpPr>
          <p:nvPr>
            <p:ph type="title"/>
          </p:nvPr>
        </p:nvSpPr>
        <p:spPr/>
        <p:txBody>
          <a:bodyPr/>
          <a:lstStyle/>
          <a:p>
            <a:r>
              <a:rPr lang="tr-TR" dirty="0"/>
              <a:t>SİBER RİSKLER</a:t>
            </a:r>
          </a:p>
        </p:txBody>
      </p:sp>
      <p:sp>
        <p:nvSpPr>
          <p:cNvPr id="3" name="Content Placeholder 2">
            <a:extLst>
              <a:ext uri="{FF2B5EF4-FFF2-40B4-BE49-F238E27FC236}">
                <a16:creationId xmlns:a16="http://schemas.microsoft.com/office/drawing/2014/main" id="{61F57B40-9DF4-4EB1-80AC-0179F1429C52}"/>
              </a:ext>
            </a:extLst>
          </p:cNvPr>
          <p:cNvSpPr>
            <a:spLocks noGrp="1"/>
          </p:cNvSpPr>
          <p:nvPr>
            <p:ph idx="1"/>
          </p:nvPr>
        </p:nvSpPr>
        <p:spPr/>
        <p:txBody>
          <a:bodyPr/>
          <a:lstStyle/>
          <a:p>
            <a:r>
              <a:rPr lang="tr-TR" dirty="0"/>
              <a:t>Veri Sızıntısı</a:t>
            </a:r>
          </a:p>
          <a:p>
            <a:r>
              <a:rPr lang="tr-TR" dirty="0" err="1"/>
              <a:t>Malware</a:t>
            </a:r>
            <a:r>
              <a:rPr lang="tr-TR" dirty="0"/>
              <a:t> (Kötü Amaçlı Yazılım)</a:t>
            </a:r>
          </a:p>
          <a:p>
            <a:r>
              <a:rPr lang="tr-TR" dirty="0" err="1"/>
              <a:t>Phishing</a:t>
            </a:r>
            <a:r>
              <a:rPr lang="tr-TR" dirty="0"/>
              <a:t> (</a:t>
            </a:r>
            <a:r>
              <a:rPr lang="tr-TR" dirty="0" err="1"/>
              <a:t>Oltalama</a:t>
            </a:r>
            <a:r>
              <a:rPr lang="tr-TR" dirty="0"/>
              <a:t>)</a:t>
            </a:r>
          </a:p>
          <a:p>
            <a:r>
              <a:rPr lang="tr-TR" dirty="0" err="1"/>
              <a:t>DDoS</a:t>
            </a:r>
            <a:r>
              <a:rPr lang="tr-TR" dirty="0"/>
              <a:t> Saldırıları</a:t>
            </a:r>
          </a:p>
          <a:p>
            <a:r>
              <a:rPr lang="tr-TR" dirty="0"/>
              <a:t>İç Tehditler</a:t>
            </a:r>
          </a:p>
        </p:txBody>
      </p:sp>
    </p:spTree>
    <p:extLst>
      <p:ext uri="{BB962C8B-B14F-4D97-AF65-F5344CB8AC3E}">
        <p14:creationId xmlns:p14="http://schemas.microsoft.com/office/powerpoint/2010/main" val="256769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0BD11-5CF3-467B-BAC0-546ACC980485}"/>
              </a:ext>
            </a:extLst>
          </p:cNvPr>
          <p:cNvSpPr>
            <a:spLocks noGrp="1"/>
          </p:cNvSpPr>
          <p:nvPr>
            <p:ph type="title"/>
          </p:nvPr>
        </p:nvSpPr>
        <p:spPr/>
        <p:txBody>
          <a:bodyPr/>
          <a:lstStyle/>
          <a:p>
            <a:r>
              <a:rPr lang="tr-TR" dirty="0"/>
              <a:t>BİLGİ GÜVENLİĞİ YÖNETİM SİSTEMİ STANDARTLARI</a:t>
            </a:r>
          </a:p>
        </p:txBody>
      </p:sp>
      <p:sp>
        <p:nvSpPr>
          <p:cNvPr id="3" name="Content Placeholder 2">
            <a:extLst>
              <a:ext uri="{FF2B5EF4-FFF2-40B4-BE49-F238E27FC236}">
                <a16:creationId xmlns:a16="http://schemas.microsoft.com/office/drawing/2014/main" id="{9BB1DA84-99F9-47B9-99BE-8FC62F4416E0}"/>
              </a:ext>
            </a:extLst>
          </p:cNvPr>
          <p:cNvSpPr>
            <a:spLocks noGrp="1"/>
          </p:cNvSpPr>
          <p:nvPr>
            <p:ph idx="1"/>
          </p:nvPr>
        </p:nvSpPr>
        <p:spPr/>
        <p:txBody>
          <a:bodyPr/>
          <a:lstStyle/>
          <a:p>
            <a:r>
              <a:rPr lang="tr-TR" dirty="0"/>
              <a:t>ISO/IEC 27001 Türk Standartları Enstitüsü (TSE) tarafından kabul edilen bu standart, Türkiye’de bilgi güvenliği için en yaygın kullanılan standarttır. </a:t>
            </a:r>
          </a:p>
          <a:p>
            <a:r>
              <a:rPr lang="tr-TR" dirty="0"/>
              <a:t>Bilgi güvenliği yönetim sistemi kurmak ve sürdürmek isteyen organizasyonlar için rehberlik sunar.</a:t>
            </a:r>
          </a:p>
          <a:p>
            <a:r>
              <a:rPr lang="tr-TR" dirty="0"/>
              <a:t>ISO/IEC 27032 ise Siber Güvenlik Yönetim Sistemi standardı olarak karşımıza çıkmaktadır.</a:t>
            </a:r>
          </a:p>
        </p:txBody>
      </p:sp>
    </p:spTree>
    <p:extLst>
      <p:ext uri="{BB962C8B-B14F-4D97-AF65-F5344CB8AC3E}">
        <p14:creationId xmlns:p14="http://schemas.microsoft.com/office/powerpoint/2010/main" val="3455954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BCCE9-D2AB-48D5-B0BB-0EC9D0010B5C}"/>
              </a:ext>
            </a:extLst>
          </p:cNvPr>
          <p:cNvSpPr>
            <a:spLocks noGrp="1"/>
          </p:cNvSpPr>
          <p:nvPr>
            <p:ph type="title"/>
          </p:nvPr>
        </p:nvSpPr>
        <p:spPr/>
        <p:txBody>
          <a:bodyPr/>
          <a:lstStyle/>
          <a:p>
            <a:r>
              <a:rPr lang="tr-TR" dirty="0"/>
              <a:t>SOME / SOC / USOM</a:t>
            </a:r>
          </a:p>
        </p:txBody>
      </p:sp>
      <p:sp>
        <p:nvSpPr>
          <p:cNvPr id="3" name="Content Placeholder 2">
            <a:extLst>
              <a:ext uri="{FF2B5EF4-FFF2-40B4-BE49-F238E27FC236}">
                <a16:creationId xmlns:a16="http://schemas.microsoft.com/office/drawing/2014/main" id="{D46B0668-5B90-48C3-997F-4A3FDA876854}"/>
              </a:ext>
            </a:extLst>
          </p:cNvPr>
          <p:cNvSpPr>
            <a:spLocks noGrp="1"/>
          </p:cNvSpPr>
          <p:nvPr>
            <p:ph idx="1"/>
          </p:nvPr>
        </p:nvSpPr>
        <p:spPr/>
        <p:txBody>
          <a:bodyPr>
            <a:normAutofit lnSpcReduction="10000"/>
          </a:bodyPr>
          <a:lstStyle/>
          <a:p>
            <a:r>
              <a:rPr lang="tr-TR" dirty="0"/>
              <a:t>SOME (Siber Olaylara Müdahale Ekibi), bir organizasyonun veya kurumun siber güvenliği ile ilgili olayları izlemek, tespit etmek, analiz etmek, analiz etmek, yanıtlamak ve çözmek için kurulan bir ekiptir.</a:t>
            </a:r>
          </a:p>
          <a:p>
            <a:pPr marL="0" indent="0">
              <a:buNone/>
            </a:pPr>
            <a:endParaRPr lang="tr-TR" dirty="0"/>
          </a:p>
          <a:p>
            <a:r>
              <a:rPr lang="tr-TR" dirty="0"/>
              <a:t>SOC (Güvenlik Operasyon Merkezi), bir organizasyonun veya kurumun siber güvenliği ile ilgili sürekli izleme, tehdit tespiti, yanıt verme ve güvenlik olaylarını yönetme amacıyla kurulan bir merkezdir.</a:t>
            </a:r>
          </a:p>
          <a:p>
            <a:endParaRPr lang="tr-TR" dirty="0"/>
          </a:p>
          <a:p>
            <a:r>
              <a:rPr lang="tr-TR" dirty="0"/>
              <a:t>USOM ise siber olayların ulusal düzeyde tespiti, teşhisi ve önlenmesine yönelik </a:t>
            </a:r>
            <a:r>
              <a:rPr lang="tr-TR"/>
              <a:t>faaliyetleri yürütür.</a:t>
            </a:r>
            <a:endParaRPr lang="tr-TR" dirty="0"/>
          </a:p>
        </p:txBody>
      </p:sp>
    </p:spTree>
    <p:extLst>
      <p:ext uri="{BB962C8B-B14F-4D97-AF65-F5344CB8AC3E}">
        <p14:creationId xmlns:p14="http://schemas.microsoft.com/office/powerpoint/2010/main" val="529609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F3BFF-7470-443F-BF22-325B6682F957}"/>
              </a:ext>
            </a:extLst>
          </p:cNvPr>
          <p:cNvSpPr>
            <a:spLocks noGrp="1"/>
          </p:cNvSpPr>
          <p:nvPr>
            <p:ph type="title"/>
          </p:nvPr>
        </p:nvSpPr>
        <p:spPr/>
        <p:txBody>
          <a:bodyPr/>
          <a:lstStyle/>
          <a:p>
            <a:r>
              <a:rPr lang="tr-TR" dirty="0"/>
              <a:t>SİBER GÜVENLİK NEDİR?		</a:t>
            </a:r>
          </a:p>
        </p:txBody>
      </p:sp>
      <p:sp>
        <p:nvSpPr>
          <p:cNvPr id="3" name="Content Placeholder 2">
            <a:extLst>
              <a:ext uri="{FF2B5EF4-FFF2-40B4-BE49-F238E27FC236}">
                <a16:creationId xmlns:a16="http://schemas.microsoft.com/office/drawing/2014/main" id="{96AC9337-E870-46C0-AD9F-3B8F3C94A0AD}"/>
              </a:ext>
            </a:extLst>
          </p:cNvPr>
          <p:cNvSpPr>
            <a:spLocks noGrp="1"/>
          </p:cNvSpPr>
          <p:nvPr>
            <p:ph idx="1"/>
          </p:nvPr>
        </p:nvSpPr>
        <p:spPr/>
        <p:txBody>
          <a:bodyPr/>
          <a:lstStyle/>
          <a:p>
            <a:r>
              <a:rPr lang="tr-TR" dirty="0"/>
              <a:t>Siber güvenlik, dijital ortamda bilginin ve verinin güvenliği için yapılan tüm çalışmalardır.</a:t>
            </a:r>
          </a:p>
          <a:p>
            <a:r>
              <a:rPr lang="tr-TR" dirty="0"/>
              <a:t>Ağ yapısına bağlı sistemleri ve bu sistemlerle ilişkili verileri yetkisiz kullanım veya zararlardan korumaktır.</a:t>
            </a:r>
          </a:p>
        </p:txBody>
      </p:sp>
    </p:spTree>
    <p:extLst>
      <p:ext uri="{BB962C8B-B14F-4D97-AF65-F5344CB8AC3E}">
        <p14:creationId xmlns:p14="http://schemas.microsoft.com/office/powerpoint/2010/main" val="2350252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C326E-2672-49B5-AF72-AE7D43D0E310}"/>
              </a:ext>
            </a:extLst>
          </p:cNvPr>
          <p:cNvSpPr>
            <a:spLocks noGrp="1"/>
          </p:cNvSpPr>
          <p:nvPr>
            <p:ph type="title"/>
          </p:nvPr>
        </p:nvSpPr>
        <p:spPr/>
        <p:txBody>
          <a:bodyPr/>
          <a:lstStyle/>
          <a:p>
            <a:r>
              <a:rPr lang="tr-TR" dirty="0"/>
              <a:t>SİBER GÜVENLİK KAVRAMLARI</a:t>
            </a:r>
          </a:p>
        </p:txBody>
      </p:sp>
      <p:sp>
        <p:nvSpPr>
          <p:cNvPr id="3" name="Content Placeholder 2">
            <a:extLst>
              <a:ext uri="{FF2B5EF4-FFF2-40B4-BE49-F238E27FC236}">
                <a16:creationId xmlns:a16="http://schemas.microsoft.com/office/drawing/2014/main" id="{FFF94792-4E1F-4EDE-889C-6CF0ED5EB3F7}"/>
              </a:ext>
            </a:extLst>
          </p:cNvPr>
          <p:cNvSpPr>
            <a:spLocks noGrp="1"/>
          </p:cNvSpPr>
          <p:nvPr>
            <p:ph idx="1"/>
          </p:nvPr>
        </p:nvSpPr>
        <p:spPr/>
        <p:txBody>
          <a:bodyPr/>
          <a:lstStyle/>
          <a:p>
            <a:r>
              <a:rPr lang="tr-TR" b="1" dirty="0"/>
              <a:t>Siber Tehdit: </a:t>
            </a:r>
            <a:r>
              <a:rPr lang="tr-TR" dirty="0"/>
              <a:t>Bilgisayar sistemlerine veya dijital ortama zarar verme veya hassas bilgilere erişme amacıyla gerçekleştirilen herhangi bir </a:t>
            </a:r>
            <a:r>
              <a:rPr lang="tr-TR" dirty="0" err="1"/>
              <a:t>portansiyel</a:t>
            </a:r>
            <a:r>
              <a:rPr lang="tr-TR" dirty="0"/>
              <a:t> zararlı aktivitedir.</a:t>
            </a:r>
          </a:p>
          <a:p>
            <a:r>
              <a:rPr lang="tr-TR" b="1" dirty="0"/>
              <a:t>Siber Saldırı: </a:t>
            </a:r>
            <a:r>
              <a:rPr lang="tr-TR" dirty="0"/>
              <a:t>Bu sistemlere yapılan gerçek saldırıdır.</a:t>
            </a:r>
          </a:p>
          <a:p>
            <a:r>
              <a:rPr lang="tr-TR" b="1" dirty="0"/>
              <a:t>Firewall</a:t>
            </a:r>
            <a:r>
              <a:rPr lang="tr-TR" dirty="0"/>
              <a:t>: Ağ trafiğini izleyen ve izin verilen trafiği geçiren, izin verilmeyen trafiği engelleyen bir güvenlik cihazıdır.</a:t>
            </a:r>
          </a:p>
          <a:p>
            <a:r>
              <a:rPr lang="tr-TR" b="1" dirty="0"/>
              <a:t>Sosyal Mühendislik: </a:t>
            </a:r>
            <a:r>
              <a:rPr lang="tr-TR" dirty="0"/>
              <a:t>İnsanları manipüle ederek hassas bilgilere veya sistemlere erişmeye çalıştığı bir saldırı taktiğidir.</a:t>
            </a:r>
          </a:p>
        </p:txBody>
      </p:sp>
    </p:spTree>
    <p:extLst>
      <p:ext uri="{BB962C8B-B14F-4D97-AF65-F5344CB8AC3E}">
        <p14:creationId xmlns:p14="http://schemas.microsoft.com/office/powerpoint/2010/main" val="4135221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B5E9F-33A2-4908-81B3-12C5AA611650}"/>
              </a:ext>
            </a:extLst>
          </p:cNvPr>
          <p:cNvSpPr>
            <a:spLocks noGrp="1"/>
          </p:cNvSpPr>
          <p:nvPr>
            <p:ph type="title"/>
          </p:nvPr>
        </p:nvSpPr>
        <p:spPr/>
        <p:txBody>
          <a:bodyPr/>
          <a:lstStyle/>
          <a:p>
            <a:r>
              <a:rPr lang="tr-TR" dirty="0"/>
              <a:t>SİBER GÜVENLİK KAVRAMLARI</a:t>
            </a:r>
          </a:p>
        </p:txBody>
      </p:sp>
      <p:sp>
        <p:nvSpPr>
          <p:cNvPr id="3" name="Content Placeholder 2">
            <a:extLst>
              <a:ext uri="{FF2B5EF4-FFF2-40B4-BE49-F238E27FC236}">
                <a16:creationId xmlns:a16="http://schemas.microsoft.com/office/drawing/2014/main" id="{551CBCE4-0A06-4FC0-9077-030A22C90BD7}"/>
              </a:ext>
            </a:extLst>
          </p:cNvPr>
          <p:cNvSpPr>
            <a:spLocks noGrp="1"/>
          </p:cNvSpPr>
          <p:nvPr>
            <p:ph idx="1"/>
          </p:nvPr>
        </p:nvSpPr>
        <p:spPr/>
        <p:txBody>
          <a:bodyPr/>
          <a:lstStyle/>
          <a:p>
            <a:r>
              <a:rPr lang="tr-TR" b="1" dirty="0"/>
              <a:t>Ağ güvenliği: </a:t>
            </a:r>
            <a:r>
              <a:rPr lang="tr-TR" dirty="0"/>
              <a:t>Bilgisayar ağlarını, ağ trafiğini ve verileri koruma amacıyla alınan önlemleri ifade eder.</a:t>
            </a:r>
          </a:p>
          <a:p>
            <a:r>
              <a:rPr lang="tr-TR" b="1" dirty="0"/>
              <a:t>Güvenlik Politikası: </a:t>
            </a:r>
            <a:r>
              <a:rPr lang="tr-TR" dirty="0"/>
              <a:t>Bir organizasyonun veya bireyin siber güvenlikle ilgili belirlediği kurallar, prosedürler ve yönergelerdir.</a:t>
            </a:r>
          </a:p>
          <a:p>
            <a:r>
              <a:rPr lang="tr-TR" b="1" dirty="0"/>
              <a:t>Sızma Testi:</a:t>
            </a:r>
            <a:r>
              <a:rPr lang="tr-TR" dirty="0"/>
              <a:t> Bilgisayar </a:t>
            </a:r>
            <a:r>
              <a:rPr lang="tr-TR" dirty="0" err="1"/>
              <a:t>sistemleriin</a:t>
            </a:r>
            <a:r>
              <a:rPr lang="tr-TR" dirty="0"/>
              <a:t> veya ağlarının güvenlik açıklarını ve zafiyetlerini belirlemek için yapılan kontrollü saldırı ve testlerdir.</a:t>
            </a:r>
          </a:p>
          <a:p>
            <a:endParaRPr lang="tr-TR" dirty="0"/>
          </a:p>
        </p:txBody>
      </p:sp>
    </p:spTree>
    <p:extLst>
      <p:ext uri="{BB962C8B-B14F-4D97-AF65-F5344CB8AC3E}">
        <p14:creationId xmlns:p14="http://schemas.microsoft.com/office/powerpoint/2010/main" val="1431727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CD98D-7541-4454-8937-6967023C18D6}"/>
              </a:ext>
            </a:extLst>
          </p:cNvPr>
          <p:cNvSpPr>
            <a:spLocks noGrp="1"/>
          </p:cNvSpPr>
          <p:nvPr>
            <p:ph type="title"/>
          </p:nvPr>
        </p:nvSpPr>
        <p:spPr/>
        <p:txBody>
          <a:bodyPr/>
          <a:lstStyle/>
          <a:p>
            <a:r>
              <a:rPr lang="tr-TR" dirty="0"/>
              <a:t>SOSYAL MÜHENDİSLİK VE SOSYAL MÜHENDİSLİK TEHDİTLERİ</a:t>
            </a:r>
          </a:p>
        </p:txBody>
      </p:sp>
      <p:sp>
        <p:nvSpPr>
          <p:cNvPr id="3" name="Content Placeholder 2">
            <a:extLst>
              <a:ext uri="{FF2B5EF4-FFF2-40B4-BE49-F238E27FC236}">
                <a16:creationId xmlns:a16="http://schemas.microsoft.com/office/drawing/2014/main" id="{25A9BC82-C4F6-4046-B73C-994BDA3042D4}"/>
              </a:ext>
            </a:extLst>
          </p:cNvPr>
          <p:cNvSpPr>
            <a:spLocks noGrp="1"/>
          </p:cNvSpPr>
          <p:nvPr>
            <p:ph idx="1"/>
          </p:nvPr>
        </p:nvSpPr>
        <p:spPr/>
        <p:txBody>
          <a:bodyPr/>
          <a:lstStyle/>
          <a:p>
            <a:r>
              <a:rPr lang="tr-TR" b="1" dirty="0" err="1"/>
              <a:t>Phishing</a:t>
            </a:r>
            <a:r>
              <a:rPr lang="tr-TR" b="1" dirty="0"/>
              <a:t>(</a:t>
            </a:r>
            <a:r>
              <a:rPr lang="tr-TR" b="1" dirty="0" err="1"/>
              <a:t>Oltalama</a:t>
            </a:r>
            <a:r>
              <a:rPr lang="tr-TR" b="1" dirty="0"/>
              <a:t>): </a:t>
            </a:r>
            <a:r>
              <a:rPr lang="tr-TR" dirty="0"/>
              <a:t>Sahte e-posta, web siteleri veya mesajlar </a:t>
            </a:r>
            <a:r>
              <a:rPr lang="tr-TR" dirty="0" err="1"/>
              <a:t>aracılğıyla</a:t>
            </a:r>
            <a:r>
              <a:rPr lang="tr-TR" dirty="0"/>
              <a:t> bilgileri ifşa etmeye veya kötü amaçlı yazılımları indirmeye ikna etmektir.</a:t>
            </a:r>
          </a:p>
          <a:p>
            <a:r>
              <a:rPr lang="tr-TR" b="1" dirty="0" err="1"/>
              <a:t>Shoulder</a:t>
            </a:r>
            <a:r>
              <a:rPr lang="tr-TR" b="1" dirty="0"/>
              <a:t> </a:t>
            </a:r>
            <a:r>
              <a:rPr lang="tr-TR" b="1" dirty="0" err="1"/>
              <a:t>Surfing</a:t>
            </a:r>
            <a:r>
              <a:rPr lang="tr-TR" b="1" dirty="0"/>
              <a:t>: </a:t>
            </a:r>
            <a:r>
              <a:rPr lang="tr-TR" dirty="0"/>
              <a:t>Birisinin bilgisayar ekranını veya klavyesini izleyerek hassas bilgilere erişmeye çalışılır.</a:t>
            </a:r>
          </a:p>
          <a:p>
            <a:r>
              <a:rPr lang="tr-TR" b="1" dirty="0" err="1"/>
              <a:t>Dumpster</a:t>
            </a:r>
            <a:r>
              <a:rPr lang="tr-TR" b="1" dirty="0"/>
              <a:t> </a:t>
            </a:r>
            <a:r>
              <a:rPr lang="tr-TR" b="1" dirty="0" err="1"/>
              <a:t>Diving</a:t>
            </a:r>
            <a:r>
              <a:rPr lang="tr-TR" b="1" dirty="0"/>
              <a:t>: </a:t>
            </a:r>
            <a:r>
              <a:rPr lang="tr-TR" dirty="0"/>
              <a:t>Kurum ya da bireylerin çöplerini karıştırarak hassas bilgilere erişilmeye çalışılır.</a:t>
            </a:r>
          </a:p>
          <a:p>
            <a:r>
              <a:rPr lang="tr-TR" b="1" dirty="0"/>
              <a:t>Role </a:t>
            </a:r>
            <a:r>
              <a:rPr lang="tr-TR" b="1" dirty="0" err="1"/>
              <a:t>Playing</a:t>
            </a:r>
            <a:r>
              <a:rPr lang="tr-TR" b="1" dirty="0"/>
              <a:t>: </a:t>
            </a:r>
            <a:r>
              <a:rPr lang="tr-TR" dirty="0"/>
              <a:t>Güven kazanmak ya da </a:t>
            </a:r>
            <a:r>
              <a:rPr lang="tr-TR" dirty="0" err="1"/>
              <a:t>inanadırıcılıklarını</a:t>
            </a:r>
            <a:r>
              <a:rPr lang="tr-TR" dirty="0"/>
              <a:t> artırmak için sahte </a:t>
            </a:r>
            <a:r>
              <a:rPr lang="tr-TR" dirty="0" err="1"/>
              <a:t>rollenmelerdir</a:t>
            </a:r>
            <a:r>
              <a:rPr lang="tr-TR" dirty="0"/>
              <a:t>.</a:t>
            </a:r>
          </a:p>
        </p:txBody>
      </p:sp>
    </p:spTree>
    <p:extLst>
      <p:ext uri="{BB962C8B-B14F-4D97-AF65-F5344CB8AC3E}">
        <p14:creationId xmlns:p14="http://schemas.microsoft.com/office/powerpoint/2010/main" val="1938136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690A5-A976-4CB7-B784-F2646F582898}"/>
              </a:ext>
            </a:extLst>
          </p:cNvPr>
          <p:cNvSpPr>
            <a:spLocks noGrp="1"/>
          </p:cNvSpPr>
          <p:nvPr>
            <p:ph type="title"/>
          </p:nvPr>
        </p:nvSpPr>
        <p:spPr/>
        <p:txBody>
          <a:bodyPr/>
          <a:lstStyle/>
          <a:p>
            <a:r>
              <a:rPr lang="tr-TR" dirty="0"/>
              <a:t>SOSYAL MÜHENDİSLİK VE SOSYAL MÜHENDİSLİK TEHDİTLERİ</a:t>
            </a:r>
          </a:p>
        </p:txBody>
      </p:sp>
      <p:sp>
        <p:nvSpPr>
          <p:cNvPr id="3" name="Content Placeholder 2">
            <a:extLst>
              <a:ext uri="{FF2B5EF4-FFF2-40B4-BE49-F238E27FC236}">
                <a16:creationId xmlns:a16="http://schemas.microsoft.com/office/drawing/2014/main" id="{5E8525BC-F09D-4E79-B094-0150FE28132B}"/>
              </a:ext>
            </a:extLst>
          </p:cNvPr>
          <p:cNvSpPr>
            <a:spLocks noGrp="1"/>
          </p:cNvSpPr>
          <p:nvPr>
            <p:ph idx="1"/>
          </p:nvPr>
        </p:nvSpPr>
        <p:spPr/>
        <p:txBody>
          <a:bodyPr/>
          <a:lstStyle/>
          <a:p>
            <a:r>
              <a:rPr lang="tr-TR" b="1" dirty="0" err="1"/>
              <a:t>Pretexting</a:t>
            </a:r>
            <a:r>
              <a:rPr lang="tr-TR" b="1" dirty="0"/>
              <a:t>(Bahane Uydurma):</a:t>
            </a:r>
            <a:r>
              <a:rPr lang="tr-TR" dirty="0"/>
              <a:t> İnandırıcı bir bahane uydurularak bilgi veya yardım talebi ile gerçekleşir.</a:t>
            </a:r>
          </a:p>
          <a:p>
            <a:r>
              <a:rPr lang="tr-TR" b="1" dirty="0" err="1"/>
              <a:t>Baiting</a:t>
            </a:r>
            <a:r>
              <a:rPr lang="tr-TR" b="1" dirty="0"/>
              <a:t>(Yemleme):</a:t>
            </a:r>
            <a:r>
              <a:rPr lang="tr-TR" dirty="0"/>
              <a:t> Kötü amaçlı yazılımlar, ilgi çekici dosyalar veya cihazlarla </a:t>
            </a:r>
            <a:r>
              <a:rPr lang="tr-TR" dirty="0" err="1"/>
              <a:t>cezbedilmeye</a:t>
            </a:r>
            <a:r>
              <a:rPr lang="tr-TR" dirty="0"/>
              <a:t> çalışılır.</a:t>
            </a:r>
          </a:p>
          <a:p>
            <a:r>
              <a:rPr lang="tr-TR" b="1" dirty="0" err="1"/>
              <a:t>Tailgating</a:t>
            </a:r>
            <a:r>
              <a:rPr lang="tr-TR" b="1" dirty="0"/>
              <a:t>:</a:t>
            </a:r>
            <a:r>
              <a:rPr lang="tr-TR" dirty="0"/>
              <a:t> Birisinin yetkili bir alana girmesini bekleyerek güvenlik önlemleri atlanılarak yapılır.</a:t>
            </a:r>
          </a:p>
          <a:p>
            <a:r>
              <a:rPr lang="tr-TR" b="1" dirty="0" err="1"/>
              <a:t>Quid</a:t>
            </a:r>
            <a:r>
              <a:rPr lang="tr-TR" b="1" dirty="0"/>
              <a:t> Pro </a:t>
            </a:r>
            <a:r>
              <a:rPr lang="tr-TR" b="1" dirty="0" err="1"/>
              <a:t>Quo</a:t>
            </a:r>
            <a:r>
              <a:rPr lang="tr-TR" b="1" dirty="0"/>
              <a:t>: </a:t>
            </a:r>
            <a:r>
              <a:rPr lang="tr-TR" dirty="0"/>
              <a:t>Kullanıcılara bir hizmet sunmaya veya yardım etmeye söz verilerek bilgi elde edilmeye çalışılır.</a:t>
            </a:r>
          </a:p>
          <a:p>
            <a:pPr marL="0" indent="0">
              <a:buNone/>
            </a:pPr>
            <a:endParaRPr lang="tr-TR" dirty="0"/>
          </a:p>
        </p:txBody>
      </p:sp>
    </p:spTree>
    <p:extLst>
      <p:ext uri="{BB962C8B-B14F-4D97-AF65-F5344CB8AC3E}">
        <p14:creationId xmlns:p14="http://schemas.microsoft.com/office/powerpoint/2010/main" val="4045219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590E3-119C-4581-9B65-F5B5325E1C61}"/>
              </a:ext>
            </a:extLst>
          </p:cNvPr>
          <p:cNvSpPr>
            <a:spLocks noGrp="1"/>
          </p:cNvSpPr>
          <p:nvPr>
            <p:ph type="title"/>
          </p:nvPr>
        </p:nvSpPr>
        <p:spPr/>
        <p:txBody>
          <a:bodyPr/>
          <a:lstStyle/>
          <a:p>
            <a:r>
              <a:rPr lang="tr-TR" dirty="0"/>
              <a:t>SOSYAL MÜHENDİSLİK VE SOSYAL MÜHENDİSLİK TEHDİTLERİ</a:t>
            </a:r>
          </a:p>
        </p:txBody>
      </p:sp>
      <p:sp>
        <p:nvSpPr>
          <p:cNvPr id="3" name="Content Placeholder 2">
            <a:extLst>
              <a:ext uri="{FF2B5EF4-FFF2-40B4-BE49-F238E27FC236}">
                <a16:creationId xmlns:a16="http://schemas.microsoft.com/office/drawing/2014/main" id="{D6D40644-488C-4809-8669-70E91A60B192}"/>
              </a:ext>
            </a:extLst>
          </p:cNvPr>
          <p:cNvSpPr>
            <a:spLocks noGrp="1"/>
          </p:cNvSpPr>
          <p:nvPr>
            <p:ph idx="1"/>
          </p:nvPr>
        </p:nvSpPr>
        <p:spPr/>
        <p:txBody>
          <a:bodyPr/>
          <a:lstStyle/>
          <a:p>
            <a:r>
              <a:rPr lang="tr-TR" b="1" dirty="0" err="1"/>
              <a:t>Impersonation</a:t>
            </a:r>
            <a:r>
              <a:rPr lang="tr-TR" b="1" dirty="0"/>
              <a:t> (Kimlik Taklidi): </a:t>
            </a:r>
            <a:r>
              <a:rPr lang="tr-TR" dirty="0"/>
              <a:t>Başkasının kimliği taklit edilerek güven kazanılmaya çalışılır.</a:t>
            </a:r>
          </a:p>
          <a:p>
            <a:r>
              <a:rPr lang="tr-TR" b="1" dirty="0" err="1"/>
              <a:t>Pharming</a:t>
            </a:r>
            <a:r>
              <a:rPr lang="tr-TR" b="1" dirty="0"/>
              <a:t> (Çiftçilik):</a:t>
            </a:r>
            <a:r>
              <a:rPr lang="tr-TR" dirty="0"/>
              <a:t> Sahte web siteleri açılarak bilgi toplanmaya çalışılır.</a:t>
            </a:r>
          </a:p>
          <a:p>
            <a:r>
              <a:rPr lang="tr-TR" b="1" dirty="0" err="1"/>
              <a:t>Water</a:t>
            </a:r>
            <a:r>
              <a:rPr lang="tr-TR" b="1" dirty="0"/>
              <a:t> </a:t>
            </a:r>
            <a:r>
              <a:rPr lang="tr-TR" b="1" dirty="0" err="1"/>
              <a:t>Holing</a:t>
            </a:r>
            <a:r>
              <a:rPr lang="tr-TR" b="1" dirty="0"/>
              <a:t>:</a:t>
            </a:r>
            <a:r>
              <a:rPr lang="tr-TR" dirty="0"/>
              <a:t> Kurbanların sık kullandığı web sitelerini hedef alarak kötü amaçlı yazılım veya </a:t>
            </a:r>
            <a:r>
              <a:rPr lang="tr-TR" dirty="0" err="1"/>
              <a:t>phishing</a:t>
            </a:r>
            <a:r>
              <a:rPr lang="tr-TR" dirty="0"/>
              <a:t> kampanyaları düzenlenir.</a:t>
            </a:r>
          </a:p>
        </p:txBody>
      </p:sp>
    </p:spTree>
    <p:extLst>
      <p:ext uri="{BB962C8B-B14F-4D97-AF65-F5344CB8AC3E}">
        <p14:creationId xmlns:p14="http://schemas.microsoft.com/office/powerpoint/2010/main" val="1944189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647AD-D0AB-4D3D-B914-17684F8C3A5C}"/>
              </a:ext>
            </a:extLst>
          </p:cNvPr>
          <p:cNvSpPr>
            <a:spLocks noGrp="1"/>
          </p:cNvSpPr>
          <p:nvPr>
            <p:ph type="title"/>
          </p:nvPr>
        </p:nvSpPr>
        <p:spPr/>
        <p:txBody>
          <a:bodyPr/>
          <a:lstStyle/>
          <a:p>
            <a:r>
              <a:rPr lang="tr-TR" dirty="0"/>
              <a:t>HACKER METODOLOJİSİ</a:t>
            </a:r>
          </a:p>
        </p:txBody>
      </p:sp>
      <p:sp>
        <p:nvSpPr>
          <p:cNvPr id="3" name="Content Placeholder 2">
            <a:extLst>
              <a:ext uri="{FF2B5EF4-FFF2-40B4-BE49-F238E27FC236}">
                <a16:creationId xmlns:a16="http://schemas.microsoft.com/office/drawing/2014/main" id="{0B233C8F-8EF3-4F28-9874-978A3A32CA1A}"/>
              </a:ext>
            </a:extLst>
          </p:cNvPr>
          <p:cNvSpPr>
            <a:spLocks noGrp="1"/>
          </p:cNvSpPr>
          <p:nvPr>
            <p:ph idx="1"/>
          </p:nvPr>
        </p:nvSpPr>
        <p:spPr/>
        <p:txBody>
          <a:bodyPr/>
          <a:lstStyle/>
          <a:p>
            <a:r>
              <a:rPr lang="tr-TR" b="1" dirty="0" err="1"/>
              <a:t>Reconnaissance</a:t>
            </a:r>
            <a:r>
              <a:rPr lang="tr-TR" b="1" dirty="0"/>
              <a:t>:</a:t>
            </a:r>
            <a:r>
              <a:rPr lang="tr-TR" dirty="0"/>
              <a:t> Bilgi toplama aşamasıdır. Genelde Google üzerinden yapılır.</a:t>
            </a:r>
          </a:p>
          <a:p>
            <a:r>
              <a:rPr lang="tr-TR" b="1" dirty="0" err="1"/>
              <a:t>Scanning</a:t>
            </a:r>
            <a:r>
              <a:rPr lang="tr-TR" b="1" dirty="0"/>
              <a:t>:</a:t>
            </a:r>
            <a:r>
              <a:rPr lang="tr-TR" dirty="0"/>
              <a:t> Bazı araçlar kullanılarak ağın taraması yapılır. Açıklıklar tespit edilir. (</a:t>
            </a:r>
            <a:r>
              <a:rPr lang="tr-TR" dirty="0" err="1"/>
              <a:t>Nmap</a:t>
            </a:r>
            <a:r>
              <a:rPr lang="tr-TR" dirty="0"/>
              <a:t> vb.)</a:t>
            </a:r>
          </a:p>
          <a:p>
            <a:r>
              <a:rPr lang="tr-TR" b="1" dirty="0"/>
              <a:t>Erişim ve Devamlılığı: </a:t>
            </a:r>
            <a:r>
              <a:rPr lang="tr-TR" dirty="0"/>
              <a:t>Sızma gerçekleştirildikten sonra amaçlanan faaliyete göre erişimi devam ettirebilecek işlemler yapılır. (Erişim loğlarının silinmesi, </a:t>
            </a:r>
            <a:r>
              <a:rPr lang="tr-TR" dirty="0" err="1"/>
              <a:t>farkedilmesinin</a:t>
            </a:r>
            <a:r>
              <a:rPr lang="tr-TR" dirty="0"/>
              <a:t> zorlaştırılması vb.)</a:t>
            </a:r>
          </a:p>
          <a:p>
            <a:pPr marL="0" indent="0">
              <a:buNone/>
            </a:pPr>
            <a:endParaRPr lang="tr-TR" dirty="0"/>
          </a:p>
        </p:txBody>
      </p:sp>
    </p:spTree>
    <p:extLst>
      <p:ext uri="{BB962C8B-B14F-4D97-AF65-F5344CB8AC3E}">
        <p14:creationId xmlns:p14="http://schemas.microsoft.com/office/powerpoint/2010/main" val="800045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FDEE1-28BF-4508-A232-45B79C767620}"/>
              </a:ext>
            </a:extLst>
          </p:cNvPr>
          <p:cNvSpPr>
            <a:spLocks noGrp="1"/>
          </p:cNvSpPr>
          <p:nvPr>
            <p:ph type="title"/>
          </p:nvPr>
        </p:nvSpPr>
        <p:spPr/>
        <p:txBody>
          <a:bodyPr/>
          <a:lstStyle/>
          <a:p>
            <a:r>
              <a:rPr lang="tr-TR" dirty="0"/>
              <a:t>SİBER GÜVENLİK ALANLARI</a:t>
            </a:r>
          </a:p>
        </p:txBody>
      </p:sp>
      <p:sp>
        <p:nvSpPr>
          <p:cNvPr id="3" name="Content Placeholder 2">
            <a:extLst>
              <a:ext uri="{FF2B5EF4-FFF2-40B4-BE49-F238E27FC236}">
                <a16:creationId xmlns:a16="http://schemas.microsoft.com/office/drawing/2014/main" id="{19F42BFA-CC51-4A03-AD56-7011C96A6E97}"/>
              </a:ext>
            </a:extLst>
          </p:cNvPr>
          <p:cNvSpPr>
            <a:spLocks noGrp="1"/>
          </p:cNvSpPr>
          <p:nvPr>
            <p:ph idx="1"/>
          </p:nvPr>
        </p:nvSpPr>
        <p:spPr/>
        <p:txBody>
          <a:bodyPr>
            <a:normAutofit lnSpcReduction="10000"/>
          </a:bodyPr>
          <a:lstStyle/>
          <a:p>
            <a:r>
              <a:rPr lang="tr-TR" b="1" dirty="0"/>
              <a:t>Donanım Güvenliği:</a:t>
            </a:r>
            <a:r>
              <a:rPr lang="tr-TR" dirty="0"/>
              <a:t> Bilgisayar sistemlerinin ve cihazlarının donanım bileşenlerinin yazılım saldırılarına veya fiziksel tehditlere karşı korunmasını sağlayan bilgi güvenliği dalıdır.</a:t>
            </a:r>
          </a:p>
          <a:p>
            <a:r>
              <a:rPr lang="tr-TR" b="1" dirty="0"/>
              <a:t>Altyapı Güvenliği: </a:t>
            </a:r>
            <a:r>
              <a:rPr lang="tr-TR" dirty="0"/>
              <a:t>Organizasyonun altyapı bileşenlerinin güvende olduğundan emin olma sürecini ifade eder.</a:t>
            </a:r>
          </a:p>
          <a:p>
            <a:r>
              <a:rPr lang="tr-TR" b="1" dirty="0"/>
              <a:t>İşletim Sistemi Güvenliği:</a:t>
            </a:r>
            <a:r>
              <a:rPr lang="tr-TR" dirty="0"/>
              <a:t> Bilgisayar veya sunucu üzerinde çalışan işletim sistemlerinin güvende olduğundan emin olma sürecini ifade eder.</a:t>
            </a:r>
          </a:p>
          <a:p>
            <a:r>
              <a:rPr lang="tr-TR" b="1" dirty="0"/>
              <a:t>Uygulama Sunucusu Güvenliği: </a:t>
            </a:r>
            <a:r>
              <a:rPr lang="tr-TR" dirty="0"/>
              <a:t>Web sunucuları, </a:t>
            </a:r>
            <a:r>
              <a:rPr lang="tr-TR" dirty="0" err="1"/>
              <a:t>veritabanı</a:t>
            </a:r>
            <a:r>
              <a:rPr lang="tr-TR" dirty="0"/>
              <a:t> sunucuları ve diğer uygulama sunucularının güvende olduğundan emin olma sürecidir.</a:t>
            </a:r>
          </a:p>
        </p:txBody>
      </p:sp>
    </p:spTree>
    <p:extLst>
      <p:ext uri="{BB962C8B-B14F-4D97-AF65-F5344CB8AC3E}">
        <p14:creationId xmlns:p14="http://schemas.microsoft.com/office/powerpoint/2010/main" val="642257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d="http://www.w3.org/2001/XMLSchema" xmlns:xsi="http://www.w3.org/2001/XMLSchema-instance" xmlns="http://www.boldonjames.com/2008/01/sie/internal/label" sislVersion="0" policy="753fb180-a0f1-47ee-bb6b-5956a4b631ac" origin="userSelected">
  <element uid="id_classification_nonbusiness" value=""/>
</sisl>
</file>

<file path=customXml/itemProps1.xml><?xml version="1.0" encoding="utf-8"?>
<ds:datastoreItem xmlns:ds="http://schemas.openxmlformats.org/officeDocument/2006/customXml" ds:itemID="{AE5CD2E2-8750-4BAC-A7F2-3C8A20A6565D}">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otalTime>655</TotalTime>
  <Words>887</Words>
  <Application>Microsoft Office PowerPoint</Application>
  <PresentationFormat>Widescreen</PresentationFormat>
  <Paragraphs>76</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SİBER GÜVENLİK NEDİR?  </vt:lpstr>
      <vt:lpstr>SİBER GÜVENLİK KAVRAMLARI</vt:lpstr>
      <vt:lpstr>SİBER GÜVENLİK KAVRAMLARI</vt:lpstr>
      <vt:lpstr>SOSYAL MÜHENDİSLİK VE SOSYAL MÜHENDİSLİK TEHDİTLERİ</vt:lpstr>
      <vt:lpstr>SOSYAL MÜHENDİSLİK VE SOSYAL MÜHENDİSLİK TEHDİTLERİ</vt:lpstr>
      <vt:lpstr>SOSYAL MÜHENDİSLİK VE SOSYAL MÜHENDİSLİK TEHDİTLERİ</vt:lpstr>
      <vt:lpstr>HACKER METODOLOJİSİ</vt:lpstr>
      <vt:lpstr>SİBER GÜVENLİK ALANLARI</vt:lpstr>
      <vt:lpstr>SİBER GÜVENLİK ALANLARI</vt:lpstr>
      <vt:lpstr>SİBER GÜVENLİK ALANLARI</vt:lpstr>
      <vt:lpstr>GÜVENLİ KODLAR VE RİSK YÖNETİMİ</vt:lpstr>
      <vt:lpstr>SİBER RİSKLER</vt:lpstr>
      <vt:lpstr>BİLGİ GÜVENLİĞİ YÖNETİM SİSTEMİ STANDARTLARI</vt:lpstr>
      <vt:lpstr>SOME / SOC / USOM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Kaan ÖZDEMİR</dc:creator>
  <cp:lastModifiedBy>Kaan ÖZDEMİR</cp:lastModifiedBy>
  <cp:revision>25</cp:revision>
  <dcterms:created xsi:type="dcterms:W3CDTF">2025-05-26T10:37:23Z</dcterms:created>
  <dcterms:modified xsi:type="dcterms:W3CDTF">2025-05-26T21:32:33Z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2ee1bb9c-4c53-460c-80e8-257ac401c22b</vt:lpwstr>
  </property>
  <property fmtid="{D5CDD505-2E9C-101B-9397-08002B2CF9AE}" pid="3" name="bjClsUserRVM">
    <vt:lpwstr>[]</vt:lpwstr>
  </property>
  <property fmtid="{D5CDD505-2E9C-101B-9397-08002B2CF9AE}" pid="4" name="bjSaver">
    <vt:lpwstr>Ztdj9Gx/MUG8QWhvmFXmGaVQrmHo241o</vt:lpwstr>
  </property>
  <property fmtid="{D5CDD505-2E9C-101B-9397-08002B2CF9AE}" pid="5" name="bjDocumentLabelXML">
    <vt:lpwstr>&lt;?xml version="1.0" encoding="us-ascii"?&gt;&lt;sisl xmlns:xsd="http://www.w3.org/2001/XMLSchema" xmlns:xsi="http://www.w3.org/2001/XMLSchema-instance" sislVersion="0" policy="753fb180-a0f1-47ee-bb6b-5956a4b631ac" origin="userSelected" xmlns="http://www.boldonj</vt:lpwstr>
  </property>
  <property fmtid="{D5CDD505-2E9C-101B-9397-08002B2CF9AE}" pid="6" name="bjDocumentLabelXML-0">
    <vt:lpwstr>ames.com/2008/01/sie/internal/label"&gt;&lt;element uid="id_classification_nonbusiness" value="" /&gt;&lt;/sisl&gt;</vt:lpwstr>
  </property>
  <property fmtid="{D5CDD505-2E9C-101B-9397-08002B2CF9AE}" pid="7" name="bjDocumentSecurityLabel">
    <vt:lpwstr>TASNİF DIŞI</vt:lpwstr>
  </property>
</Properties>
</file>