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7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5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1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999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8BB8-DD12-4908-86A8-369B5D8F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3C46-A998-4F95-97C0-924BF502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93DB-1F8B-4092-8199-0A3A8FB9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174E-37CB-4231-923C-6A237772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11A7-11A9-4759-81FE-FCD19BFE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701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7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52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0909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6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2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BE4C0F3-7A7D-49C2-9956-5302CA148BD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D29E393-D5BF-4192-947B-1A08C2DDC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2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E4D3-755B-4F67-ABC6-94459EDE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38201"/>
            <a:ext cx="8131209" cy="785838"/>
          </a:xfrm>
        </p:spPr>
        <p:txBody>
          <a:bodyPr anchor="b">
            <a:noAutofit/>
          </a:bodyPr>
          <a:lstStyle/>
          <a:p>
            <a:r>
              <a:rPr lang="en-US" sz="2800" dirty="0"/>
              <a:t>CS 301 ALGORITHMS </a:t>
            </a:r>
            <a:br>
              <a:rPr lang="en-US" sz="2800" dirty="0"/>
            </a:br>
            <a:r>
              <a:rPr lang="en-US" sz="2800" dirty="0"/>
              <a:t>LONGEST CIRCUIT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96AF-A38E-4F88-A423-28EC7E333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630739"/>
            <a:ext cx="4572001" cy="2795232"/>
          </a:xfrm>
        </p:spPr>
        <p:txBody>
          <a:bodyPr>
            <a:normAutofit/>
          </a:bodyPr>
          <a:lstStyle/>
          <a:p>
            <a:r>
              <a:rPr lang="en-US" sz="1800" dirty="0"/>
              <a:t>Ali Arda Girgin (26993) </a:t>
            </a:r>
          </a:p>
          <a:p>
            <a:r>
              <a:rPr lang="en-US" sz="1800" dirty="0"/>
              <a:t>Elif Aydın (28061)</a:t>
            </a:r>
          </a:p>
          <a:p>
            <a:r>
              <a:rPr lang="en-US" sz="1800" dirty="0"/>
              <a:t>Kaan Atmaca (28239)</a:t>
            </a:r>
          </a:p>
          <a:p>
            <a:r>
              <a:rPr lang="en-US" sz="1800" dirty="0"/>
              <a:t>Kamil Atakan Çelikyürek (26896)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BA45-CE05-475A-AB98-31821DAC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827302" cy="610863"/>
          </a:xfrm>
        </p:spPr>
        <p:txBody>
          <a:bodyPr anchor="b">
            <a:noAutofit/>
          </a:bodyPr>
          <a:lstStyle/>
          <a:p>
            <a:r>
              <a:rPr lang="en-US" sz="2800" dirty="0"/>
              <a:t>Steps of the Algorithm - Step #3.4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7E4E215-3777-464A-B11C-69D328057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299196"/>
            <a:ext cx="6577319" cy="2795232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For each of vertices that are adjacent to current vertex apply the following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3CF8-FDE5-4589-A8A6-F972EEE4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08302" cy="610863"/>
          </a:xfrm>
        </p:spPr>
        <p:txBody>
          <a:bodyPr anchor="b">
            <a:noAutofit/>
          </a:bodyPr>
          <a:lstStyle/>
          <a:p>
            <a:r>
              <a:rPr lang="en-US" sz="2800" dirty="0"/>
              <a:t>Steps of the Algorithm - Step #3.4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4CCF0C-4C00-48C7-8FA9-D9B99DCC3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568262"/>
            <a:ext cx="8447139" cy="574318"/>
          </a:xfrm>
        </p:spPr>
        <p:txBody>
          <a:bodyPr/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adjacent vertex is either not visited or adjacent vertex is the start vertex; and not equal to predecessor of current vertex, then push this adjacent vertex to the top of stack.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39E813-0990-4F0E-8165-839F659509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499" y="2221129"/>
            <a:ext cx="4838700" cy="315915"/>
          </a:xfrm>
        </p:spPr>
        <p:txBody>
          <a:bodyPr/>
          <a:lstStyle/>
          <a:p>
            <a:r>
              <a:rPr lang="en-US" sz="1600" dirty="0"/>
              <a:t>Steps of Our Algorithm - Step #3.4.1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735DC7D-4FF6-40CB-8809-66F4B98E1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499" y="3741634"/>
            <a:ext cx="4838700" cy="493751"/>
          </a:xfrm>
        </p:spPr>
        <p:txBody>
          <a:bodyPr/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Recursively apply the LSC algorithm.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A1BC8E4-37F9-40DE-B15C-E78EB96987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3302546"/>
            <a:ext cx="4838700" cy="315915"/>
          </a:xfrm>
        </p:spPr>
        <p:txBody>
          <a:bodyPr/>
          <a:lstStyle/>
          <a:p>
            <a:r>
              <a:rPr lang="en-US" sz="1600" dirty="0"/>
              <a:t>Steps of Our Algorithm - Step #3.4.2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647EC7F-3A2C-4080-B0F6-08CAB54334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499" y="4840921"/>
            <a:ext cx="11632790" cy="636754"/>
          </a:xfrm>
        </p:spPr>
        <p:txBody>
          <a:bodyPr/>
          <a:lstStyle/>
          <a:p>
            <a:pPr marL="457200" marR="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recursive operations are done, check the top of the stack, whether it is the initial vertex or not; if it is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vertex, save</a:t>
            </a:r>
          </a:p>
          <a:p>
            <a:pPr marL="457200" marR="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current state of the stack to the array of stacks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67874CC-34F3-4A32-8230-5CEA30993C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499" y="4412364"/>
            <a:ext cx="4838700" cy="315915"/>
          </a:xfrm>
        </p:spPr>
        <p:txBody>
          <a:bodyPr/>
          <a:lstStyle/>
          <a:p>
            <a:r>
              <a:rPr lang="en-US" sz="1600" dirty="0"/>
              <a:t>Steps of Our Algorithm - Step #3.4.3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31CA17-0209-426B-8E8E-F8F7ED2596F2}"/>
              </a:ext>
            </a:extLst>
          </p:cNvPr>
          <p:cNvSpPr txBox="1">
            <a:spLocks/>
          </p:cNvSpPr>
          <p:nvPr/>
        </p:nvSpPr>
        <p:spPr>
          <a:xfrm>
            <a:off x="952498" y="5980380"/>
            <a:ext cx="8447139" cy="574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  <a:ea typeface="Calibri" panose="020F0502020204030204" pitchFamily="34" charset="0"/>
              </a:rPr>
              <a:t>Pop the top element of stack.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B9701B1-ADB9-4EE0-B0A0-D871B7DB2980}"/>
              </a:ext>
            </a:extLst>
          </p:cNvPr>
          <p:cNvSpPr txBox="1">
            <a:spLocks/>
          </p:cNvSpPr>
          <p:nvPr/>
        </p:nvSpPr>
        <p:spPr>
          <a:xfrm>
            <a:off x="952499" y="5571070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Steps of Our Algorithm - Step #3.4.4</a:t>
            </a:r>
          </a:p>
        </p:txBody>
      </p:sp>
    </p:spTree>
    <p:extLst>
      <p:ext uri="{BB962C8B-B14F-4D97-AF65-F5344CB8AC3E}">
        <p14:creationId xmlns:p14="http://schemas.microsoft.com/office/powerpoint/2010/main" val="336718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643861EE-E547-4D84-B136-770940DF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>
            <a:normAutofit/>
          </a:bodyPr>
          <a:lstStyle/>
          <a:p>
            <a:r>
              <a:rPr lang="en-US" sz="2800" dirty="0"/>
              <a:t>Steps of the Algorithm - Step #4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D0ECFE-F75F-4937-A49E-095E50C24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260327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Compare the paths and find the path which has the most vertices.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will be at least two paths that have the most vertices, finding one of them is sufficient.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4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44EA0-0E06-4C3E-8FB1-0FBB27C2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54764" cy="610863"/>
          </a:xfrm>
        </p:spPr>
        <p:txBody>
          <a:bodyPr>
            <a:noAutofit/>
          </a:bodyPr>
          <a:lstStyle/>
          <a:p>
            <a:r>
              <a:rPr lang="en-US" sz="2800" dirty="0"/>
              <a:t>Implementation of the algorithm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6975-30F2-41BC-8CE8-790FF69865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8787" y="2049733"/>
            <a:ext cx="4941477" cy="471301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01. void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LongestSimpleCircuit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(int start, int last, vector&lt;int&gt;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isVisited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const vector&lt;vector&lt;int&gt;&gt;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&amp;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adjacencyMatrix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vector&lt;Stack&lt;int&gt;&gt; &amp;paths, Stack&lt;int&gt;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currentStack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02. {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03.   int current =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currentStack.getTop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04.   if (current == start &amp;&amp;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isVisited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[current] == 1)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05.   {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06.     return;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07.   }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08.  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isVisited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[current] = 1;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09.   for (int index = 0; index &lt; (int)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adjacencyMatrix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[current].size(); index++)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10.   {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11.     if (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adjacencyMatrix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[current][index] == 1 &amp;&amp; (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isVisited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[index] == 0 || index == start) &amp;&amp; 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last != index)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12.     {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13.      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currentStack.push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(index);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14.      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LongestSimpleCircuit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(start, current,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isVisited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adjacencyMatrix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paths,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currentStack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15.       if (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currentStack.getTop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 == start)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16.       {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17.        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paths.push_back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currentStack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18.       }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19.       </a:t>
            </a:r>
            <a:r>
              <a:rPr lang="en-US" sz="95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currentStack.pop</a:t>
            </a: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20.     }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21.   }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5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22. }</a:t>
            </a:r>
            <a:endParaRPr lang="en-US" sz="9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95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21DF7-4EAC-473E-9F4F-2D99A4D41BC8}"/>
              </a:ext>
            </a:extLst>
          </p:cNvPr>
          <p:cNvSpPr txBox="1"/>
          <p:nvPr/>
        </p:nvSpPr>
        <p:spPr>
          <a:xfrm flipH="1">
            <a:off x="964022" y="2615381"/>
            <a:ext cx="470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</a:rPr>
              <a:t>T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he algorithm in C++ language as follows: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9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AE0-3E1C-48A1-A773-3B2DCEF8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241193" cy="610863"/>
          </a:xfrm>
        </p:spPr>
        <p:txBody>
          <a:bodyPr anchor="b">
            <a:normAutofit/>
          </a:bodyPr>
          <a:lstStyle/>
          <a:p>
            <a:r>
              <a:rPr lang="en-US" sz="2800" dirty="0"/>
              <a:t>Algorithm Analysis - Correctness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4AFDDD-6BC8-4DEC-9901-0DEFA2A5E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089128" cy="279523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that we discussed is not the optimal algorithm for the longest circuit problem, however, it finds the correct answer. Therefore, in the algorithm, we trade speed for correctness.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82808A-019E-49E9-9374-5569636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125656" cy="610863"/>
          </a:xfrm>
        </p:spPr>
        <p:txBody>
          <a:bodyPr>
            <a:normAutofit/>
          </a:bodyPr>
          <a:lstStyle/>
          <a:p>
            <a:r>
              <a:rPr lang="en-US" sz="2800" dirty="0"/>
              <a:t>Algorithm Analysis - Time Complexity Analysis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92A65-90ED-47E9-AB41-E1A8BEEB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553252"/>
            <a:ext cx="4612167" cy="80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3A4DD-62C1-49E5-8054-FAE97CBE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41" y="1947672"/>
            <a:ext cx="5942076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#1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 State: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400" t="-2402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6A92C14-C1AA-42EC-A751-F6C2D0AEC5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750" y="103663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77544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#1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6A92C14-C1AA-42EC-A751-F6C2D0AEC5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750" y="103663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35347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#1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(1)→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6A92C14-C1AA-42EC-A751-F6C2D0AEC5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750" y="103663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378504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#1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060B6-610A-47F9-AFD8-5815E2715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Note that we can also start from the vertex D, as it has same degree with the vertex A.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6A92C14-C1AA-42EC-A751-F6C2D0AEC5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750" y="103663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56218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C6E-E5A4-4306-B8A0-5E2AFB4C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2800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68595-AE86-4F09-B2E1-51790B1DA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240595"/>
            <a:ext cx="8362189" cy="2795232"/>
          </a:xfrm>
        </p:spPr>
        <p:txBody>
          <a:bodyPr>
            <a:normAutofit/>
          </a:bodyPr>
          <a:lstStyle/>
          <a:p>
            <a:pPr lvl="0"/>
            <a:r>
              <a:rPr lang="en-US" sz="2000" b="0" i="0" dirty="0"/>
              <a:t>1. Problem Description - Basic Definition</a:t>
            </a:r>
            <a:endParaRPr lang="en-US" sz="2000" dirty="0"/>
          </a:p>
          <a:p>
            <a:pPr lvl="0"/>
            <a:r>
              <a:rPr lang="en-US" sz="2000" b="0" i="0" dirty="0"/>
              <a:t>2. Problem Description - Real Life Application</a:t>
            </a:r>
            <a:endParaRPr lang="en-US" sz="2000" dirty="0"/>
          </a:p>
          <a:p>
            <a:pPr lvl="0"/>
            <a:r>
              <a:rPr lang="en-US" sz="2000" b="0" i="0" dirty="0"/>
              <a:t>3. Algorithm Description &amp; Implementation</a:t>
            </a:r>
            <a:endParaRPr lang="en-US" sz="2000" dirty="0"/>
          </a:p>
          <a:p>
            <a:pPr lvl="0"/>
            <a:r>
              <a:rPr lang="en-US" sz="2000" b="0" i="0" dirty="0"/>
              <a:t>4. Algorithm Analysis - Correctness</a:t>
            </a:r>
            <a:endParaRPr lang="en-US" sz="2000" dirty="0"/>
          </a:p>
          <a:p>
            <a:pPr lvl="0"/>
            <a:r>
              <a:rPr lang="en-US" sz="2000" b="0" i="0" dirty="0"/>
              <a:t>5. Algorithm Analysis - Time Complexity Analysis </a:t>
            </a:r>
            <a:endParaRPr lang="en-US" sz="2000" dirty="0"/>
          </a:p>
          <a:p>
            <a:pPr lvl="0"/>
            <a:r>
              <a:rPr lang="en-US" sz="2000" b="0" i="0" dirty="0"/>
              <a:t>6. An Initial Testing of Implementation of the 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7299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#2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spcBef>
                    <a:spcPts val="8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State:</a:t>
                </a: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(0)→</m:t>
                    </m:r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 (1)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(0)→</m:t>
                    </m:r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 (1)→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(5)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(0)→</m:t>
                    </m:r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 (1)→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(5)→</m:t>
                    </m:r>
                    <m:r>
                      <m:rPr>
                        <m:sty m:val="p"/>
                      </m:rPr>
                      <a:rPr lang="en-US" sz="1400"/>
                      <m:t>C</m:t>
                    </m:r>
                    <m:r>
                      <a:rPr lang="en-US" sz="1400"/>
                      <m:t> (2)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(0)→</m:t>
                    </m:r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 (1)→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(5)→</m:t>
                    </m:r>
                    <m:r>
                      <m:rPr>
                        <m:sty m:val="p"/>
                      </m:rPr>
                      <a:rPr lang="en-US" sz="1400"/>
                      <m:t>C</m:t>
                    </m:r>
                    <m:r>
                      <a:rPr lang="en-US" sz="1400"/>
                      <m:t> (2)→</m:t>
                    </m:r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3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0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1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5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C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2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(0)→</m:t>
                    </m:r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 (1)→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(5)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3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0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1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/>
                        </m:ctrlPr>
                      </m:dPr>
                      <m:e>
                        <m:r>
                          <a:rPr lang="en-US" sz="1400"/>
                          <m:t>5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400" t="-2183" b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B2DEFA3E-1CE2-4C0A-AF99-AFCB5AA5B2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0325" y="11430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388706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#2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400" smtClean="0">
                        <a:latin typeface="Cambria Math" panose="020405030504060302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400" smtClean="0">
                        <a:latin typeface="Cambria Math" panose="020405030504060302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400" smtClean="0">
                        <a:latin typeface="Cambria Math" panose="02040503050406030204" pitchFamily="18" charset="0"/>
                      </a:rPr>
                      <m:t> (1)→</m:t>
                    </m:r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400" smtClean="0">
                        <a:latin typeface="Cambria Math" panose="02040503050406030204" pitchFamily="18" charset="0"/>
                      </a:rPr>
                      <m:t> (5)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(1)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(5)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(5)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(5)→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(3)→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(0)→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(5)→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333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Placeholder 10" descr="Diagram&#10;&#10;Description automatically generated">
            <a:extLst>
              <a:ext uri="{FF2B5EF4-FFF2-40B4-BE49-F238E27FC236}">
                <a16:creationId xmlns:a16="http://schemas.microsoft.com/office/drawing/2014/main" id="{0D925AA2-F28A-49AE-8939-8469092DB5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0325" y="11430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09676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#2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/>
                      <m:t>D</m:t>
                    </m:r>
                    <m:r>
                      <a:rPr lang="en-US" sz="1400" smtClean="0"/>
                      <m:t> (3)→</m:t>
                    </m:r>
                    <m:r>
                      <m:rPr>
                        <m:sty m:val="p"/>
                      </m:rPr>
                      <a:rPr lang="en-US" sz="1400" smtClean="0"/>
                      <m:t>A</m:t>
                    </m:r>
                    <m:r>
                      <a:rPr lang="en-US" sz="1400" smtClean="0"/>
                      <m:t> (0)→</m:t>
                    </m:r>
                    <m:r>
                      <m:rPr>
                        <m:sty m:val="p"/>
                      </m:rPr>
                      <a:rPr lang="en-US" sz="1400" smtClean="0"/>
                      <m:t>F</m:t>
                    </m:r>
                    <m:r>
                      <a:rPr lang="en-US" sz="1400" smtClean="0"/>
                      <m:t> (5)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(5)→</m:t>
                    </m:r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/>
                          <m:t>3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(5)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A</m:t>
                    </m:r>
                    <m:r>
                      <a:rPr lang="en-US" sz="1400"/>
                      <m:t> (0)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C</m:t>
                    </m:r>
                    <m:r>
                      <a:rPr lang="en-US" sz="1400"/>
                      <m:t> (2)→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r>
                      <a:rPr lang="en-US" sz="1400" smtClean="0"/>
                      <m:t>⇒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(Same paths)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/>
                          <m:t>3</m:t>
                        </m:r>
                      </m:e>
                    </m:d>
                    <m:r>
                      <a:rPr lang="en-US" sz="1400"/>
                      <m:t>→</m:t>
                    </m:r>
                    <m:r>
                      <m:rPr>
                        <m:sty m:val="p"/>
                      </m:rPr>
                      <a:rPr lang="en-US" sz="1400"/>
                      <m:t>E</m:t>
                    </m:r>
                    <m:r>
                      <a:rPr lang="en-US" sz="1400"/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/>
                          <m:t>4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D</m:t>
                    </m:r>
                    <m:r>
                      <a:rPr lang="en-US" sz="1400"/>
                      <m:t> (3)→</m:t>
                    </m:r>
                    <m:r>
                      <m:rPr>
                        <m:sty m:val="p"/>
                      </m:rPr>
                      <a:rPr lang="en-US" sz="1400"/>
                      <m:t>F</m:t>
                    </m:r>
                    <m:r>
                      <a:rPr lang="en-US" sz="1400"/>
                      <m:t> (5)→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r>
                      <a:rPr lang="en-US" sz="1400"/>
                      <m:t>⇒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(Same paths)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0060B6-610A-47F9-AFD8-5815E2715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Placeholder 10" descr="Diagram&#10;&#10;Description automatically generated">
            <a:extLst>
              <a:ext uri="{FF2B5EF4-FFF2-40B4-BE49-F238E27FC236}">
                <a16:creationId xmlns:a16="http://schemas.microsoft.com/office/drawing/2014/main" id="{0D925AA2-F28A-49AE-8939-8469092DB5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0325" y="11430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25697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E4895-0BF3-4E61-A81E-03249F3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5" y="879063"/>
            <a:ext cx="5135955" cy="610863"/>
          </a:xfrm>
        </p:spPr>
        <p:txBody>
          <a:bodyPr>
            <a:noAutofit/>
          </a:bodyPr>
          <a:lstStyle/>
          <a:p>
            <a:r>
              <a:rPr lang="en-US" sz="2800" b="0" i="0" dirty="0"/>
              <a:t>Initial Testing of the Algorithm</a:t>
            </a:r>
            <a:br>
              <a:rPr lang="en-US" sz="2800" b="0" i="0" dirty="0"/>
            </a:br>
            <a:r>
              <a:rPr lang="en-US" sz="2800" b="0" i="0" dirty="0"/>
              <a:t>Sample Case #2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060B6-610A-47F9-AFD8-5815E2715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Note that we can also start from the vertex F, as it has same degree with the vertex D.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0" descr="Diagram&#10;&#10;Description automatically generated">
            <a:extLst>
              <a:ext uri="{FF2B5EF4-FFF2-40B4-BE49-F238E27FC236}">
                <a16:creationId xmlns:a16="http://schemas.microsoft.com/office/drawing/2014/main" id="{0D925AA2-F28A-49AE-8939-8469092DB5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0325" y="11430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3311562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0FC637-5BC4-47E6-BAC5-E821A8621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+mn-lt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742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A102-4F1F-44A0-A6C1-B872E7FC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924201" cy="742473"/>
          </a:xfrm>
        </p:spPr>
        <p:txBody>
          <a:bodyPr anchor="b">
            <a:normAutofit/>
          </a:bodyPr>
          <a:lstStyle/>
          <a:p>
            <a:r>
              <a:rPr lang="en-US" sz="2800" dirty="0"/>
              <a:t>Problem Description - Basic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68E2-ADDE-498F-8A09-6B0D1FCF36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4022" y="2378806"/>
            <a:ext cx="8582313" cy="3302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basic definition of the problem is to find the length of the longest simple cycle in an undirected and unweighted graph with the given vertices and edges.</a:t>
            </a:r>
          </a:p>
        </p:txBody>
      </p:sp>
    </p:spTree>
    <p:extLst>
      <p:ext uri="{BB962C8B-B14F-4D97-AF65-F5344CB8AC3E}">
        <p14:creationId xmlns:p14="http://schemas.microsoft.com/office/powerpoint/2010/main" val="4482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AE0-3E1C-48A1-A773-3B2DCEF8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241193" cy="610863"/>
          </a:xfrm>
        </p:spPr>
        <p:txBody>
          <a:bodyPr anchor="b">
            <a:normAutofit/>
          </a:bodyPr>
          <a:lstStyle/>
          <a:p>
            <a:r>
              <a:rPr lang="en-US" sz="2800" dirty="0"/>
              <a:t>Problem Description - Real Life Application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4AFDDD-6BC8-4DEC-9901-0DEFA2A5E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089128" cy="2795232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Supply Chain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ims to cut excess cost and deliver the products to the consumer in an efficient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 longest circuit problem algorithm to find a route which maximizes the number of customers visited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onstructing rail and road networks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ake a rail network which is cyclic and maximizes the number of train stops included on the rail network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8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E2BD-253F-4DDE-B161-58CF94BA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562071"/>
            <a:ext cx="7155849" cy="1108233"/>
          </a:xfrm>
        </p:spPr>
        <p:txBody>
          <a:bodyPr anchor="b">
            <a:normAutofit/>
          </a:bodyPr>
          <a:lstStyle/>
          <a:p>
            <a:r>
              <a:rPr lang="en-US" sz="2800" dirty="0"/>
              <a:t>Algorithm Description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35E2-C728-4E7A-8499-6D780B1093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4022" y="2488534"/>
            <a:ext cx="9716169" cy="29612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only a few algorithms which have polynomial time complexity are known for the longest circuit problem for special classes of graphs.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the algorithm for the longest circuit problem, we are going to use an algorithm that has a O(V!) time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3CF8-FDE5-4589-A8A6-F972EEE4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729129" cy="610863"/>
          </a:xfrm>
        </p:spPr>
        <p:txBody>
          <a:bodyPr anchor="b">
            <a:normAutofit/>
          </a:bodyPr>
          <a:lstStyle/>
          <a:p>
            <a:r>
              <a:rPr lang="en-US" sz="2800" dirty="0"/>
              <a:t>Steps of the Algorithm - Step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B7E7-1744-449D-9C1D-C4D165628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898893" cy="2795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Enumerate all vertices of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Form an array which has size of all vertices to store visit condition of all nodes.</a:t>
            </a:r>
          </a:p>
        </p:txBody>
      </p:sp>
    </p:spTree>
    <p:extLst>
      <p:ext uri="{BB962C8B-B14F-4D97-AF65-F5344CB8AC3E}">
        <p14:creationId xmlns:p14="http://schemas.microsoft.com/office/powerpoint/2010/main" val="228897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3CF8-FDE5-4589-A8A6-F972EEE4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021993" cy="610863"/>
          </a:xfrm>
        </p:spPr>
        <p:txBody>
          <a:bodyPr anchor="b">
            <a:normAutofit/>
          </a:bodyPr>
          <a:lstStyle/>
          <a:p>
            <a:r>
              <a:rPr lang="en-US" sz="2800" dirty="0"/>
              <a:t>Steps of the Algorithm - Step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B7E7-1744-449D-9C1D-C4D165628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020813" cy="27952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Create an empty stack and push the initial vertex to the stack.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Create a list of stacks to save possible paths.</a:t>
            </a:r>
          </a:p>
        </p:txBody>
      </p:sp>
    </p:spTree>
    <p:extLst>
      <p:ext uri="{BB962C8B-B14F-4D97-AF65-F5344CB8AC3E}">
        <p14:creationId xmlns:p14="http://schemas.microsoft.com/office/powerpoint/2010/main" val="7180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3CF8-FDE5-4589-A8A6-F972EEE4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493927" cy="610863"/>
          </a:xfrm>
        </p:spPr>
        <p:txBody>
          <a:bodyPr anchor="b">
            <a:normAutofit/>
          </a:bodyPr>
          <a:lstStyle/>
          <a:p>
            <a:r>
              <a:rPr lang="en-US" sz="2800" dirty="0"/>
              <a:t>Steps of the Algorithm - Step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B7E7-1744-449D-9C1D-C4D1656280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4022" y="2415382"/>
            <a:ext cx="7485033" cy="16446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Apply LSC algorithm to find the longest path.</a:t>
            </a:r>
          </a:p>
        </p:txBody>
      </p:sp>
    </p:spTree>
    <p:extLst>
      <p:ext uri="{BB962C8B-B14F-4D97-AF65-F5344CB8AC3E}">
        <p14:creationId xmlns:p14="http://schemas.microsoft.com/office/powerpoint/2010/main" val="15807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3CF8-FDE5-4589-A8A6-F972EEE4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70127" cy="610863"/>
          </a:xfrm>
        </p:spPr>
        <p:txBody>
          <a:bodyPr anchor="b">
            <a:normAutofit/>
          </a:bodyPr>
          <a:lstStyle/>
          <a:p>
            <a:r>
              <a:rPr lang="en-US" sz="2800" dirty="0"/>
              <a:t>Steps of the Algorithm - Step #3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4CCF0C-4C00-48C7-8FA9-D9B99DCC3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/>
          <a:lstStyle/>
          <a:p>
            <a:r>
              <a:rPr lang="en-US" dirty="0"/>
              <a:t>Assign current vertex as the vertex in top of the stack.</a:t>
            </a:r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39E813-0990-4F0E-8165-839F659509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/>
          <a:lstStyle/>
          <a:p>
            <a:r>
              <a:rPr lang="en-US" sz="1800" dirty="0"/>
              <a:t>Steps of Our Algorithm - Step #3.1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735DC7D-4FF6-40CB-8809-66F4B98E1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/>
          <a:lstStyle/>
          <a:p>
            <a:r>
              <a:rPr lang="en-US" sz="1600" dirty="0"/>
              <a:t>If current vertex is initial vertex and is visited, then return from function call.</a:t>
            </a:r>
          </a:p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A1BC8E4-37F9-40DE-B15C-E78EB96987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/>
          <a:lstStyle/>
          <a:p>
            <a:r>
              <a:rPr lang="en-US" dirty="0"/>
              <a:t>Steps of Our Algorithm - Step #3.2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647EC7F-3A2C-4080-B0F6-08CAB54334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/>
          <a:lstStyle/>
          <a:p>
            <a:r>
              <a:rPr lang="en-US" sz="1600" dirty="0"/>
              <a:t>Mark the current vertex as visited.</a:t>
            </a:r>
          </a:p>
          <a:p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67874CC-34F3-4A32-8230-5CEA30993C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/>
          <a:lstStyle/>
          <a:p>
            <a:r>
              <a:rPr lang="en-US" dirty="0"/>
              <a:t>Steps of Our Algorithm - Step #3.3</a:t>
            </a:r>
          </a:p>
        </p:txBody>
      </p:sp>
    </p:spTree>
    <p:extLst>
      <p:ext uri="{BB962C8B-B14F-4D97-AF65-F5344CB8AC3E}">
        <p14:creationId xmlns:p14="http://schemas.microsoft.com/office/powerpoint/2010/main" val="1300150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</Template>
  <TotalTime>151</TotalTime>
  <Words>1700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Franklin Gothic Book</vt:lpstr>
      <vt:lpstr>Franklin Gothic Demi</vt:lpstr>
      <vt:lpstr>Times New Roman</vt:lpstr>
      <vt:lpstr>Wingdings</vt:lpstr>
      <vt:lpstr>Theme1</vt:lpstr>
      <vt:lpstr>CS 301 ALGORITHMS  LONGEST CIRCUIT PROBLEM</vt:lpstr>
      <vt:lpstr>Outline</vt:lpstr>
      <vt:lpstr>Problem Description - Basic Definition</vt:lpstr>
      <vt:lpstr>Problem Description - Real Life Application</vt:lpstr>
      <vt:lpstr>Algorithm Description &amp; Implementation</vt:lpstr>
      <vt:lpstr>Steps of the Algorithm - Step #1</vt:lpstr>
      <vt:lpstr>Steps of the Algorithm - Step #2</vt:lpstr>
      <vt:lpstr>Steps of the Algorithm - Step #3</vt:lpstr>
      <vt:lpstr>Steps of the Algorithm - Step #3</vt:lpstr>
      <vt:lpstr>Steps of the Algorithm - Step #3.4</vt:lpstr>
      <vt:lpstr>Steps of the Algorithm - Step #3.4</vt:lpstr>
      <vt:lpstr>Steps of the Algorithm - Step #4</vt:lpstr>
      <vt:lpstr>Implementation of the algorithm </vt:lpstr>
      <vt:lpstr>Algorithm Analysis - Correctness</vt:lpstr>
      <vt:lpstr>Algorithm Analysis - Time Complexity Analysis </vt:lpstr>
      <vt:lpstr>Initial Testing of the Algorithm Sample Case #1</vt:lpstr>
      <vt:lpstr>Initial Testing of the Algorithm Sample Case #1</vt:lpstr>
      <vt:lpstr>Initial Testing of the Algorithm Sample Case #1</vt:lpstr>
      <vt:lpstr>Initial Testing of the Algorithm Sample Case #1</vt:lpstr>
      <vt:lpstr>Initial Testing of the Algorithm Sample Case #2</vt:lpstr>
      <vt:lpstr>Initial Testing of the Algorithm Sample Case #2</vt:lpstr>
      <vt:lpstr>Initial Testing of the Algorithm Sample Case #2</vt:lpstr>
      <vt:lpstr>Initial Testing of the Algorithm Sample Case #2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301 – ALGORITHMS  LONGEST CIRCUIT PROBLEM </dc:title>
  <dc:creator>Atakan Çelikyürek</dc:creator>
  <cp:lastModifiedBy>Atakan Çelikyürek</cp:lastModifiedBy>
  <cp:revision>12</cp:revision>
  <dcterms:created xsi:type="dcterms:W3CDTF">2021-11-28T13:01:22Z</dcterms:created>
  <dcterms:modified xsi:type="dcterms:W3CDTF">2021-11-29T06:09:42Z</dcterms:modified>
</cp:coreProperties>
</file>