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8" r:id="rId3"/>
    <p:sldId id="258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  <a:srgbClr val="13ABDC"/>
    <a:srgbClr val="85D115"/>
    <a:srgbClr val="0070AC"/>
    <a:srgbClr val="2C0C3E"/>
    <a:srgbClr val="EDEDED"/>
    <a:srgbClr val="74B612"/>
    <a:srgbClr val="94E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747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538D4-29B6-4091-82EC-3826DFE8A2D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540DF6-937A-46DD-BC75-828E0CF2F84E}">
      <dgm:prSet phldrT="[Text]"/>
      <dgm:spPr>
        <a:solidFill>
          <a:srgbClr val="2C0C3E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Awareness</a:t>
          </a:r>
          <a:r>
            <a:rPr lang="en-US" dirty="0">
              <a:latin typeface="Ubuntu" panose="020B0504030602030204" pitchFamily="34" charset="0"/>
            </a:rPr>
            <a:t>:             Benefit of/ Need for new supplier</a:t>
          </a:r>
          <a:endParaRPr lang="en-CA" dirty="0">
            <a:latin typeface="Ubuntu" panose="020B0504030602030204" pitchFamily="34" charset="0"/>
          </a:endParaRPr>
        </a:p>
      </dgm:t>
    </dgm:pt>
    <dgm:pt modelId="{01E14293-AB8A-4BD2-9500-85D0E40268FB}" type="par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0C4799C0-5B03-4209-B443-7B88E957B294}" type="sib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109B2629-4646-4F62-ACD5-1B13BB444D45}">
      <dgm:prSet phldrT="[Text]"/>
      <dgm:spPr>
        <a:solidFill>
          <a:srgbClr val="0070A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Consideration</a:t>
          </a:r>
          <a:r>
            <a:rPr lang="en-US" dirty="0">
              <a:latin typeface="Ubuntu" panose="020B0504030602030204" pitchFamily="34" charset="0"/>
            </a:rPr>
            <a:t>: Market Research</a:t>
          </a:r>
          <a:endParaRPr lang="en-CA" dirty="0">
            <a:latin typeface="Ubuntu" panose="020B0504030602030204" pitchFamily="34" charset="0"/>
          </a:endParaRPr>
        </a:p>
      </dgm:t>
    </dgm:pt>
    <dgm:pt modelId="{48EA9B13-FFCB-4551-B04A-D6FAEE67981A}" type="par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6BACD1AF-8F28-450F-8D6E-2D4AC8A225BC}" type="sib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C632402B-B655-434E-9762-091A99BF08B6}">
      <dgm:prSet phldrT="[Text]"/>
      <dgm:spPr>
        <a:solidFill>
          <a:srgbClr val="13ABD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Evaluation</a:t>
          </a:r>
          <a:r>
            <a:rPr lang="en-US" dirty="0">
              <a:latin typeface="Ubuntu" panose="020B0504030602030204" pitchFamily="34" charset="0"/>
            </a:rPr>
            <a:t>: Choice of Shortlisted Supplier</a:t>
          </a:r>
          <a:endParaRPr lang="en-CA" dirty="0">
            <a:latin typeface="Ubuntu" panose="020B0504030602030204" pitchFamily="34" charset="0"/>
          </a:endParaRPr>
        </a:p>
      </dgm:t>
    </dgm:pt>
    <dgm:pt modelId="{6B4173D7-115A-4D17-B72B-32B6B2E2CC83}" type="par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36384F0B-2D27-4CC4-9B91-0D6368E70BEB}" type="sib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66E59D76-7EEF-4596-8BB1-BBA47A637F73}">
      <dgm:prSet phldrT="[Text]"/>
      <dgm:spPr>
        <a:solidFill>
          <a:srgbClr val="FF304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Purchase</a:t>
          </a:r>
          <a:r>
            <a:rPr lang="en-US" dirty="0">
              <a:latin typeface="Ubuntu" panose="020B0504030602030204" pitchFamily="34" charset="0"/>
            </a:rPr>
            <a:t>: Choose Total &amp; Sign Contract</a:t>
          </a:r>
          <a:endParaRPr lang="en-CA" dirty="0">
            <a:latin typeface="Ubuntu" panose="020B0504030602030204" pitchFamily="34" charset="0"/>
          </a:endParaRPr>
        </a:p>
      </dgm:t>
    </dgm:pt>
    <dgm:pt modelId="{5010B5BB-E1F2-41E6-AC65-BFEC30DF2EDC}" type="par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C3A42CB-3B9E-4292-9A36-CE230553A54F}" type="sib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0AD4146-F177-41A9-AA49-A936E3E46CD0}">
      <dgm:prSet phldrT="[Text]"/>
      <dgm:spPr>
        <a:solidFill>
          <a:srgbClr val="85D115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Loyalty</a:t>
          </a:r>
          <a:r>
            <a:rPr lang="en-US" dirty="0">
              <a:latin typeface="Ubuntu" panose="020B0504030602030204" pitchFamily="34" charset="0"/>
            </a:rPr>
            <a:t>:      Long term Satisfaction</a:t>
          </a:r>
          <a:endParaRPr lang="en-CA" dirty="0">
            <a:latin typeface="Ubuntu" panose="020B0504030602030204" pitchFamily="34" charset="0"/>
          </a:endParaRPr>
        </a:p>
      </dgm:t>
    </dgm:pt>
    <dgm:pt modelId="{ED60FF0C-E1E3-4DE6-8235-FB3CE4358CC4}" type="par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F673EB12-3435-4970-919D-0F65233047E7}" type="sib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8BB03EC0-6634-4984-A6CE-6A287C9CC812}" type="pres">
      <dgm:prSet presAssocID="{DE5538D4-29B6-4091-82EC-3826DFE8A2DD}" presName="Name0" presStyleCnt="0">
        <dgm:presLayoutVars>
          <dgm:dir/>
          <dgm:resizeHandles val="exact"/>
        </dgm:presLayoutVars>
      </dgm:prSet>
      <dgm:spPr/>
    </dgm:pt>
    <dgm:pt modelId="{36A41E9A-2FA1-488A-A76D-0EC53F223EB3}" type="pres">
      <dgm:prSet presAssocID="{C2540DF6-937A-46DD-BC75-828E0CF2F84E}" presName="parTxOnly" presStyleLbl="node1" presStyleIdx="0" presStyleCnt="5" custLinFactNeighborY="-1428">
        <dgm:presLayoutVars>
          <dgm:bulletEnabled val="1"/>
        </dgm:presLayoutVars>
      </dgm:prSet>
      <dgm:spPr/>
    </dgm:pt>
    <dgm:pt modelId="{C05DF7D6-3FE7-442E-B043-D0210E40E695}" type="pres">
      <dgm:prSet presAssocID="{0C4799C0-5B03-4209-B443-7B88E957B294}" presName="parSpace" presStyleCnt="0"/>
      <dgm:spPr/>
    </dgm:pt>
    <dgm:pt modelId="{0C968666-EABD-40B9-9D7E-044BA6D09992}" type="pres">
      <dgm:prSet presAssocID="{109B2629-4646-4F62-ACD5-1B13BB444D45}" presName="parTxOnly" presStyleLbl="node1" presStyleIdx="1" presStyleCnt="5" custLinFactNeighborY="-714">
        <dgm:presLayoutVars>
          <dgm:bulletEnabled val="1"/>
        </dgm:presLayoutVars>
      </dgm:prSet>
      <dgm:spPr/>
    </dgm:pt>
    <dgm:pt modelId="{7D7A9323-F964-4702-B5AF-8CCD26E7FF40}" type="pres">
      <dgm:prSet presAssocID="{6BACD1AF-8F28-450F-8D6E-2D4AC8A225BC}" presName="parSpace" presStyleCnt="0"/>
      <dgm:spPr/>
    </dgm:pt>
    <dgm:pt modelId="{544790F5-0ED2-4041-940A-AAC23862A658}" type="pres">
      <dgm:prSet presAssocID="{C632402B-B655-434E-9762-091A99BF08B6}" presName="parTxOnly" presStyleLbl="node1" presStyleIdx="2" presStyleCnt="5" custLinFactNeighborY="-714">
        <dgm:presLayoutVars>
          <dgm:bulletEnabled val="1"/>
        </dgm:presLayoutVars>
      </dgm:prSet>
      <dgm:spPr/>
    </dgm:pt>
    <dgm:pt modelId="{F8389D55-C907-4B6B-BE31-43C456EA6D91}" type="pres">
      <dgm:prSet presAssocID="{36384F0B-2D27-4CC4-9B91-0D6368E70BEB}" presName="parSpace" presStyleCnt="0"/>
      <dgm:spPr/>
    </dgm:pt>
    <dgm:pt modelId="{E0D7A0B1-12A6-4636-9BF0-0BC3803ADC7A}" type="pres">
      <dgm:prSet presAssocID="{66E59D76-7EEF-4596-8BB1-BBA47A637F73}" presName="parTxOnly" presStyleLbl="node1" presStyleIdx="3" presStyleCnt="5">
        <dgm:presLayoutVars>
          <dgm:bulletEnabled val="1"/>
        </dgm:presLayoutVars>
      </dgm:prSet>
      <dgm:spPr/>
    </dgm:pt>
    <dgm:pt modelId="{8D29EBAE-16AE-43C0-B732-15B045D5BB6B}" type="pres">
      <dgm:prSet presAssocID="{8C3A42CB-3B9E-4292-9A36-CE230553A54F}" presName="parSpace" presStyleCnt="0"/>
      <dgm:spPr/>
    </dgm:pt>
    <dgm:pt modelId="{CB097EB2-E09E-4FF0-928B-EA971943D91C}" type="pres">
      <dgm:prSet presAssocID="{80AD4146-F177-41A9-AA49-A936E3E46CD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162D24-0AD5-48CF-99CF-0629C86C0E75}" type="presOf" srcId="{DE5538D4-29B6-4091-82EC-3826DFE8A2DD}" destId="{8BB03EC0-6634-4984-A6CE-6A287C9CC812}" srcOrd="0" destOrd="0" presId="urn:microsoft.com/office/officeart/2005/8/layout/hChevron3"/>
    <dgm:cxn modelId="{7D934930-FC98-4461-8D59-CDBFD2E10428}" srcId="{DE5538D4-29B6-4091-82EC-3826DFE8A2DD}" destId="{109B2629-4646-4F62-ACD5-1B13BB444D45}" srcOrd="1" destOrd="0" parTransId="{48EA9B13-FFCB-4551-B04A-D6FAEE67981A}" sibTransId="{6BACD1AF-8F28-450F-8D6E-2D4AC8A225BC}"/>
    <dgm:cxn modelId="{B266743B-810D-45BE-8F17-D28F2FA709C3}" srcId="{DE5538D4-29B6-4091-82EC-3826DFE8A2DD}" destId="{66E59D76-7EEF-4596-8BB1-BBA47A637F73}" srcOrd="3" destOrd="0" parTransId="{5010B5BB-E1F2-41E6-AC65-BFEC30DF2EDC}" sibTransId="{8C3A42CB-3B9E-4292-9A36-CE230553A54F}"/>
    <dgm:cxn modelId="{31F53070-DD63-4400-9BF9-0EC53877CB4B}" srcId="{DE5538D4-29B6-4091-82EC-3826DFE8A2DD}" destId="{C2540DF6-937A-46DD-BC75-828E0CF2F84E}" srcOrd="0" destOrd="0" parTransId="{01E14293-AB8A-4BD2-9500-85D0E40268FB}" sibTransId="{0C4799C0-5B03-4209-B443-7B88E957B294}"/>
    <dgm:cxn modelId="{CA44A170-9CBD-480E-88F4-04C013EF245B}" type="presOf" srcId="{109B2629-4646-4F62-ACD5-1B13BB444D45}" destId="{0C968666-EABD-40B9-9D7E-044BA6D09992}" srcOrd="0" destOrd="0" presId="urn:microsoft.com/office/officeart/2005/8/layout/hChevron3"/>
    <dgm:cxn modelId="{7E641C86-6B2B-439E-B2B0-B943CD914BC5}" srcId="{DE5538D4-29B6-4091-82EC-3826DFE8A2DD}" destId="{C632402B-B655-434E-9762-091A99BF08B6}" srcOrd="2" destOrd="0" parTransId="{6B4173D7-115A-4D17-B72B-32B6B2E2CC83}" sibTransId="{36384F0B-2D27-4CC4-9B91-0D6368E70BEB}"/>
    <dgm:cxn modelId="{74F1A989-8714-44BF-B736-A6B906EDC4C2}" type="presOf" srcId="{80AD4146-F177-41A9-AA49-A936E3E46CD0}" destId="{CB097EB2-E09E-4FF0-928B-EA971943D91C}" srcOrd="0" destOrd="0" presId="urn:microsoft.com/office/officeart/2005/8/layout/hChevron3"/>
    <dgm:cxn modelId="{82B92C94-8E5B-49C9-8170-AD25D5A685B1}" srcId="{DE5538D4-29B6-4091-82EC-3826DFE8A2DD}" destId="{80AD4146-F177-41A9-AA49-A936E3E46CD0}" srcOrd="4" destOrd="0" parTransId="{ED60FF0C-E1E3-4DE6-8235-FB3CE4358CC4}" sibTransId="{F673EB12-3435-4970-919D-0F65233047E7}"/>
    <dgm:cxn modelId="{0605E7A6-E4CF-44BF-84CE-B72D012757F8}" type="presOf" srcId="{C2540DF6-937A-46DD-BC75-828E0CF2F84E}" destId="{36A41E9A-2FA1-488A-A76D-0EC53F223EB3}" srcOrd="0" destOrd="0" presId="urn:microsoft.com/office/officeart/2005/8/layout/hChevron3"/>
    <dgm:cxn modelId="{732E49D7-DEE9-4CC6-B1F2-FAC35057E708}" type="presOf" srcId="{66E59D76-7EEF-4596-8BB1-BBA47A637F73}" destId="{E0D7A0B1-12A6-4636-9BF0-0BC3803ADC7A}" srcOrd="0" destOrd="0" presId="urn:microsoft.com/office/officeart/2005/8/layout/hChevron3"/>
    <dgm:cxn modelId="{493471D7-C0FD-49C6-88AB-127308E5DC96}" type="presOf" srcId="{C632402B-B655-434E-9762-091A99BF08B6}" destId="{544790F5-0ED2-4041-940A-AAC23862A658}" srcOrd="0" destOrd="0" presId="urn:microsoft.com/office/officeart/2005/8/layout/hChevron3"/>
    <dgm:cxn modelId="{85C2BB79-9954-4FF6-B94E-D22B349BAF8E}" type="presParOf" srcId="{8BB03EC0-6634-4984-A6CE-6A287C9CC812}" destId="{36A41E9A-2FA1-488A-A76D-0EC53F223EB3}" srcOrd="0" destOrd="0" presId="urn:microsoft.com/office/officeart/2005/8/layout/hChevron3"/>
    <dgm:cxn modelId="{79E3D70F-2B00-49F3-BA55-1818CE7E66C4}" type="presParOf" srcId="{8BB03EC0-6634-4984-A6CE-6A287C9CC812}" destId="{C05DF7D6-3FE7-442E-B043-D0210E40E695}" srcOrd="1" destOrd="0" presId="urn:microsoft.com/office/officeart/2005/8/layout/hChevron3"/>
    <dgm:cxn modelId="{C5FBD330-DAA9-43D5-82FA-E599DE429B9D}" type="presParOf" srcId="{8BB03EC0-6634-4984-A6CE-6A287C9CC812}" destId="{0C968666-EABD-40B9-9D7E-044BA6D09992}" srcOrd="2" destOrd="0" presId="urn:microsoft.com/office/officeart/2005/8/layout/hChevron3"/>
    <dgm:cxn modelId="{F5405347-FBDE-48B7-BBB5-E861FC760B46}" type="presParOf" srcId="{8BB03EC0-6634-4984-A6CE-6A287C9CC812}" destId="{7D7A9323-F964-4702-B5AF-8CCD26E7FF40}" srcOrd="3" destOrd="0" presId="urn:microsoft.com/office/officeart/2005/8/layout/hChevron3"/>
    <dgm:cxn modelId="{16E3116E-3AA8-4022-B7A1-6EB0382EDF10}" type="presParOf" srcId="{8BB03EC0-6634-4984-A6CE-6A287C9CC812}" destId="{544790F5-0ED2-4041-940A-AAC23862A658}" srcOrd="4" destOrd="0" presId="urn:microsoft.com/office/officeart/2005/8/layout/hChevron3"/>
    <dgm:cxn modelId="{ACDD8413-F1CA-4E49-974F-0C95ABDA7778}" type="presParOf" srcId="{8BB03EC0-6634-4984-A6CE-6A287C9CC812}" destId="{F8389D55-C907-4B6B-BE31-43C456EA6D91}" srcOrd="5" destOrd="0" presId="urn:microsoft.com/office/officeart/2005/8/layout/hChevron3"/>
    <dgm:cxn modelId="{5A1D78C4-8ACE-4373-A6D2-C1BB70AED0E9}" type="presParOf" srcId="{8BB03EC0-6634-4984-A6CE-6A287C9CC812}" destId="{E0D7A0B1-12A6-4636-9BF0-0BC3803ADC7A}" srcOrd="6" destOrd="0" presId="urn:microsoft.com/office/officeart/2005/8/layout/hChevron3"/>
    <dgm:cxn modelId="{E04A15C4-9DB3-4A32-8722-306A2EF14233}" type="presParOf" srcId="{8BB03EC0-6634-4984-A6CE-6A287C9CC812}" destId="{8D29EBAE-16AE-43C0-B732-15B045D5BB6B}" srcOrd="7" destOrd="0" presId="urn:microsoft.com/office/officeart/2005/8/layout/hChevron3"/>
    <dgm:cxn modelId="{ACD1EC6E-882C-4DC8-9CE3-76E9D507C7AB}" type="presParOf" srcId="{8BB03EC0-6634-4984-A6CE-6A287C9CC812}" destId="{CB097EB2-E09E-4FF0-928B-EA971943D91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1E9A-2FA1-488A-A76D-0EC53F223EB3}">
      <dsp:nvSpPr>
        <dsp:cNvPr id="0" name=""/>
        <dsp:cNvSpPr/>
      </dsp:nvSpPr>
      <dsp:spPr>
        <a:xfrm>
          <a:off x="1354" y="0"/>
          <a:ext cx="2640955" cy="955814"/>
        </a:xfrm>
        <a:prstGeom prst="homePlate">
          <a:avLst/>
        </a:prstGeom>
        <a:solidFill>
          <a:srgbClr val="2C0C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Awareness</a:t>
          </a:r>
          <a:r>
            <a:rPr lang="en-US" sz="1600" kern="1200" dirty="0">
              <a:latin typeface="Ubuntu" panose="020B0504030602030204" pitchFamily="34" charset="0"/>
            </a:rPr>
            <a:t>:             Benefit of/ Need for new supplier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1354" y="0"/>
        <a:ext cx="2402002" cy="955814"/>
      </dsp:txXfrm>
    </dsp:sp>
    <dsp:sp modelId="{0C968666-EABD-40B9-9D7E-044BA6D09992}">
      <dsp:nvSpPr>
        <dsp:cNvPr id="0" name=""/>
        <dsp:cNvSpPr/>
      </dsp:nvSpPr>
      <dsp:spPr>
        <a:xfrm>
          <a:off x="2114118" y="0"/>
          <a:ext cx="2640955" cy="955814"/>
        </a:xfrm>
        <a:prstGeom prst="chevron">
          <a:avLst/>
        </a:prstGeom>
        <a:solidFill>
          <a:srgbClr val="0070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Consideration</a:t>
          </a:r>
          <a:r>
            <a:rPr lang="en-US" sz="1600" kern="1200" dirty="0">
              <a:latin typeface="Ubuntu" panose="020B0504030602030204" pitchFamily="34" charset="0"/>
            </a:rPr>
            <a:t>: Market Research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2592025" y="0"/>
        <a:ext cx="1685141" cy="955814"/>
      </dsp:txXfrm>
    </dsp:sp>
    <dsp:sp modelId="{544790F5-0ED2-4041-940A-AAC23862A658}">
      <dsp:nvSpPr>
        <dsp:cNvPr id="0" name=""/>
        <dsp:cNvSpPr/>
      </dsp:nvSpPr>
      <dsp:spPr>
        <a:xfrm>
          <a:off x="4226882" y="0"/>
          <a:ext cx="2640955" cy="955814"/>
        </a:xfrm>
        <a:prstGeom prst="chevron">
          <a:avLst/>
        </a:prstGeom>
        <a:solidFill>
          <a:srgbClr val="13AB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Evaluation</a:t>
          </a:r>
          <a:r>
            <a:rPr lang="en-US" sz="1600" kern="1200" dirty="0">
              <a:latin typeface="Ubuntu" panose="020B0504030602030204" pitchFamily="34" charset="0"/>
            </a:rPr>
            <a:t>: Choice of Shortlisted Supplier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4704789" y="0"/>
        <a:ext cx="1685141" cy="955814"/>
      </dsp:txXfrm>
    </dsp:sp>
    <dsp:sp modelId="{E0D7A0B1-12A6-4636-9BF0-0BC3803ADC7A}">
      <dsp:nvSpPr>
        <dsp:cNvPr id="0" name=""/>
        <dsp:cNvSpPr/>
      </dsp:nvSpPr>
      <dsp:spPr>
        <a:xfrm>
          <a:off x="6339646" y="0"/>
          <a:ext cx="2640955" cy="955814"/>
        </a:xfrm>
        <a:prstGeom prst="chevron">
          <a:avLst/>
        </a:prstGeom>
        <a:solidFill>
          <a:srgbClr val="FF30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Purchase</a:t>
          </a:r>
          <a:r>
            <a:rPr lang="en-US" sz="1600" kern="1200" dirty="0">
              <a:latin typeface="Ubuntu" panose="020B0504030602030204" pitchFamily="34" charset="0"/>
            </a:rPr>
            <a:t>: Choose Total &amp; Sign Contract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6817553" y="0"/>
        <a:ext cx="1685141" cy="955814"/>
      </dsp:txXfrm>
    </dsp:sp>
    <dsp:sp modelId="{CB097EB2-E09E-4FF0-928B-EA971943D91C}">
      <dsp:nvSpPr>
        <dsp:cNvPr id="0" name=""/>
        <dsp:cNvSpPr/>
      </dsp:nvSpPr>
      <dsp:spPr>
        <a:xfrm>
          <a:off x="8452410" y="0"/>
          <a:ext cx="2640955" cy="955814"/>
        </a:xfrm>
        <a:prstGeom prst="chevron">
          <a:avLst/>
        </a:prstGeom>
        <a:solidFill>
          <a:srgbClr val="85D1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Loyalty</a:t>
          </a:r>
          <a:r>
            <a:rPr lang="en-US" sz="1600" kern="1200" dirty="0">
              <a:latin typeface="Ubuntu" panose="020B0504030602030204" pitchFamily="34" charset="0"/>
            </a:rPr>
            <a:t>:      Long term Satisfaction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8930317" y="0"/>
        <a:ext cx="1685141" cy="955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C3DF-51CE-4A04-B6F4-E70BF0F00454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1D819-96D7-4A54-817F-B269C3F67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57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D819-96D7-4A54-817F-B269C3F672D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30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36CB-1E56-3CF3-1F14-A3795052D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C5944-9CE9-37C8-7141-7309A704F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9222-F55B-73A3-E309-3B9A5C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FC3B-9A47-09D2-8531-6739A682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FC8F-BA68-3754-FB17-73FF746C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43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A021-87F4-8E02-26ED-2C125BE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376F0-837F-26A7-79E6-0D56A34C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AEFE-2918-E61A-6CB8-826D4A2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6E2D-B04D-7B37-25D7-AC640501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5887-0DFA-AAE8-FEE3-DB71CFC7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87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93EF4-75EA-198D-33F1-F8B9FDB2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5F9F1-2FC5-4DAF-9910-D56A4F4D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74D3-486E-012A-5B2B-23F5FF28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BFD6-1659-B049-C9CD-F710A143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FFA1-588F-5014-C7D9-64A8E193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7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2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0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00CD-0432-4B0C-0E49-72B7AE1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6CEF-0714-38A3-4F34-870257A7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014C-F2D3-536E-9410-5187DBA8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D457-55D1-A410-BF45-372D943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8EDC-75B8-5F50-20F6-E2D687C1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16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8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2AC4-E1AB-5CCE-FE2F-81E0A461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41E42-8610-742D-9182-990296C2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74C9-C1DA-B42C-68E6-78FE6B49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A115-DB54-2089-BA84-2D47522C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2B27-4FFB-DC06-8A80-93556910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8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31F-5166-A716-5459-816CAE08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32F2-4205-18EE-E975-AC539549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CC89-129B-4AC5-45EA-6527676A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F410-7D4F-BC73-88F2-3EF5C8AF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D102-75A4-99C7-AB80-E8D23775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F55FD-5BAE-BEDB-0505-1074F848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71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15F-9D66-827C-2BB3-76C8AFB7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C89C-1439-AE1D-B4B8-C68A4BEC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969E-8F48-F16A-B6E5-622FB155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3B1D0-635C-F173-1820-3D09D5203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B5E34-77DA-BE59-B67C-BF01AC6E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A26EC-8982-C22C-78E7-5A67FE02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76660-E040-4968-FA11-537FF61E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F8165-38A2-60E1-C513-834644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3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B4D4-AD6E-3895-BD7E-616E504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C2DA-D58B-87DA-F71F-D8C9E381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5B80-6F38-B507-71EB-661B0C9A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C433-218F-2A5D-6CD4-EBEC801D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5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2AC80-FEBB-424C-938C-362BBFF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CEDFE-8B78-B3B9-631D-45E5A9D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5816-8CF3-3CE0-343D-ACCA1C62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6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EF20-EA4A-F76F-8F76-2ED32AF4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7DDC-519B-B436-69D0-696E29E7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BDF0-AD20-A9A0-016B-C248A6F2A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CF6A-9CCF-E0C1-F27C-16E623B8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9F10-6669-00A3-EB6A-C50169CF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5251-0DDF-03EE-1FD2-96E608D1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86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E1A-88C3-A2F7-7DF4-41B11B67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AFE4A-20E8-D01C-F072-43BD7675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E423-C388-32EB-B617-0EC17E5B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F5E-93FC-D43F-B32A-B52AF89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59E0-B4BF-A019-911F-C989249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87FE-10BE-AC11-136A-FBFBC714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7CA4-BC86-28E0-8233-76F89105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BC96-73AC-FC01-377A-0E9FC79F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E309-087D-8BD5-1BE7-29F661F30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A27C-5DE2-4E57-8BFA-A927D91760E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F264-1145-8F93-BA7D-576895EDD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D434-0C7D-B722-67F0-8A26B441D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4FA6-07EA-44BB-AF8F-14A21D374F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4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3F1F-71AE-E497-55C7-7812014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3" y="692176"/>
            <a:ext cx="11427508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Times New Roman"/>
                <a:cs typeface="Times New Roman"/>
              </a:rPr>
              <a:t>DATA SCIENCE CONSULTING</a:t>
            </a:r>
          </a:p>
          <a:p>
            <a:r>
              <a:rPr lang="en-US" sz="6600" kern="1200" dirty="0">
                <a:solidFill>
                  <a:srgbClr val="FFFFFF"/>
                </a:solidFill>
                <a:latin typeface="Times New Roman"/>
                <a:cs typeface="Times New Roman"/>
              </a:rPr>
              <a:t>   Session-2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4D35B-BD13-8134-AB1A-C18F200C18DB}"/>
              </a:ext>
            </a:extLst>
          </p:cNvPr>
          <p:cNvSpPr txBox="1"/>
          <p:nvPr/>
        </p:nvSpPr>
        <p:spPr>
          <a:xfrm>
            <a:off x="8542637" y="4654632"/>
            <a:ext cx="50495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lt"/>
                <a:cs typeface="Calibri" panose="020F0502020204030204"/>
              </a:rPr>
              <a:t>Guillaume </a:t>
            </a: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lt"/>
                <a:cs typeface="Calibri" panose="020F0502020204030204"/>
              </a:rPr>
              <a:t>d'Hérouville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Calibri"/>
              </a:rPr>
              <a:t>Kaan Caylan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Calibri"/>
              </a:rPr>
              <a:t>Amjad Rehan Ibrahim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Calibri"/>
              </a:rPr>
              <a:t>Thomas Schnieder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Calibri"/>
              </a:rPr>
              <a:t>Shihan Ye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lt"/>
                <a:cs typeface="Calibri" panose="020F0502020204030204"/>
              </a:rPr>
              <a:t>Harshit Shangari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215D6DD-9ACB-38EE-0745-BA38663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53" y="-219332"/>
            <a:ext cx="4477026" cy="18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371FB4C-9A2A-4354-C4EA-408F05F55F0B}"/>
              </a:ext>
            </a:extLst>
          </p:cNvPr>
          <p:cNvSpPr/>
          <p:nvPr/>
        </p:nvSpPr>
        <p:spPr>
          <a:xfrm>
            <a:off x="548638" y="3350318"/>
            <a:ext cx="2366240" cy="1075752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 is made aware of better offers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CA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C5BC-2518-D795-339D-A5E8FE66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96" y="110034"/>
            <a:ext cx="10515600" cy="683387"/>
          </a:xfrm>
        </p:spPr>
        <p:txBody>
          <a:bodyPr>
            <a:normAutofit/>
          </a:bodyPr>
          <a:lstStyle/>
          <a:p>
            <a:pPr marL="3215640" marR="5080" indent="-3203575" algn="ctr">
              <a:lnSpc>
                <a:spcPts val="3100"/>
              </a:lnSpc>
              <a:spcBef>
                <a:spcPts val="420"/>
              </a:spcBef>
            </a:pPr>
            <a:r>
              <a:rPr lang="en-US" sz="2600" spc="105" dirty="0" err="1">
                <a:latin typeface="Ubuntu" panose="020B0504030602030204" pitchFamily="34" charset="0"/>
              </a:rPr>
              <a:t>TotalEnergies</a:t>
            </a:r>
            <a:r>
              <a:rPr lang="en-US" sz="2600" spc="105" dirty="0">
                <a:latin typeface="Ubuntu" panose="020B0504030602030204" pitchFamily="34" charset="0"/>
              </a:rPr>
              <a:t> – Steps and Pain Points</a:t>
            </a:r>
            <a:endParaRPr lang="en-CA" sz="2600" spc="105" dirty="0">
              <a:latin typeface="Ubuntu" panose="020B0504030602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2E7E58-2717-7C3A-E5C5-AA3231A78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159814"/>
              </p:ext>
            </p:extLst>
          </p:nvPr>
        </p:nvGraphicFramePr>
        <p:xfrm>
          <a:off x="548640" y="889170"/>
          <a:ext cx="11094720" cy="95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FFBB95-EAE1-7F6E-F84A-015284659D51}"/>
              </a:ext>
            </a:extLst>
          </p:cNvPr>
          <p:cNvSpPr txBox="1"/>
          <p:nvPr/>
        </p:nvSpPr>
        <p:spPr>
          <a:xfrm>
            <a:off x="548640" y="477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Stages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C2206D-486E-DDEE-C18D-71017B05929F}"/>
              </a:ext>
            </a:extLst>
          </p:cNvPr>
          <p:cNvSpPr/>
          <p:nvPr/>
        </p:nvSpPr>
        <p:spPr>
          <a:xfrm>
            <a:off x="58780" y="493510"/>
            <a:ext cx="376649" cy="3766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1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9724-13FA-EC61-F00D-74F26EB37FF9}"/>
              </a:ext>
            </a:extLst>
          </p:cNvPr>
          <p:cNvSpPr txBox="1"/>
          <p:nvPr/>
        </p:nvSpPr>
        <p:spPr>
          <a:xfrm>
            <a:off x="548640" y="189199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Steps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89B39-5880-BB3F-FD1C-10A893F33160}"/>
              </a:ext>
            </a:extLst>
          </p:cNvPr>
          <p:cNvSpPr/>
          <p:nvPr/>
        </p:nvSpPr>
        <p:spPr>
          <a:xfrm>
            <a:off x="63571" y="189199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2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49954E-BE92-0C15-7065-B80B08A3A14B}"/>
              </a:ext>
            </a:extLst>
          </p:cNvPr>
          <p:cNvSpPr/>
          <p:nvPr/>
        </p:nvSpPr>
        <p:spPr>
          <a:xfrm>
            <a:off x="592513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1828A9-62B9-94F2-219B-FD357133F30E}"/>
              </a:ext>
            </a:extLst>
          </p:cNvPr>
          <p:cNvSpPr/>
          <p:nvPr/>
        </p:nvSpPr>
        <p:spPr>
          <a:xfrm>
            <a:off x="1184341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97B4DB-A9E9-530E-D8AC-49E26D214C04}"/>
              </a:ext>
            </a:extLst>
          </p:cNvPr>
          <p:cNvSpPr/>
          <p:nvPr/>
        </p:nvSpPr>
        <p:spPr>
          <a:xfrm>
            <a:off x="1776167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1CEA09-C456-5CEE-44CA-83EDF92B555F}"/>
              </a:ext>
            </a:extLst>
          </p:cNvPr>
          <p:cNvSpPr/>
          <p:nvPr/>
        </p:nvSpPr>
        <p:spPr>
          <a:xfrm>
            <a:off x="3098827" y="2948227"/>
            <a:ext cx="518675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0D03766-AE05-6B51-6B8F-A988CBE9C04F}"/>
              </a:ext>
            </a:extLst>
          </p:cNvPr>
          <p:cNvSpPr/>
          <p:nvPr/>
        </p:nvSpPr>
        <p:spPr>
          <a:xfrm>
            <a:off x="548637" y="2225596"/>
            <a:ext cx="2366240" cy="1016246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 Relocates: </a:t>
            </a:r>
            <a:r>
              <a:rPr lang="en-US" sz="1200" dirty="0"/>
              <a:t>no existing energy supplier &amp; need for new supplier</a:t>
            </a:r>
            <a:endParaRPr lang="en-CA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1ED16F-DE7C-5D70-520A-B7337756EA85}"/>
              </a:ext>
            </a:extLst>
          </p:cNvPr>
          <p:cNvSpPr txBox="1"/>
          <p:nvPr/>
        </p:nvSpPr>
        <p:spPr>
          <a:xfrm>
            <a:off x="1158319" y="3767533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Watches TV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5E9E88-B007-0EE1-EE34-1B6388D502AD}"/>
              </a:ext>
            </a:extLst>
          </p:cNvPr>
          <p:cNvSpPr txBox="1"/>
          <p:nvPr/>
        </p:nvSpPr>
        <p:spPr>
          <a:xfrm>
            <a:off x="539059" y="3696581"/>
            <a:ext cx="646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Clicks Facebook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1D8C4-01E6-C67A-1083-D8A03C34050A}"/>
              </a:ext>
            </a:extLst>
          </p:cNvPr>
          <p:cNvSpPr txBox="1"/>
          <p:nvPr/>
        </p:nvSpPr>
        <p:spPr>
          <a:xfrm>
            <a:off x="1723446" y="3696581"/>
            <a:ext cx="64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print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C2661A5-F210-1A8A-E84D-762E47AA9220}"/>
              </a:ext>
            </a:extLst>
          </p:cNvPr>
          <p:cNvSpPr/>
          <p:nvPr/>
        </p:nvSpPr>
        <p:spPr>
          <a:xfrm>
            <a:off x="2366926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C1111-A087-77F9-94D8-D55170EF105A}"/>
              </a:ext>
            </a:extLst>
          </p:cNvPr>
          <p:cNvSpPr txBox="1"/>
          <p:nvPr/>
        </p:nvSpPr>
        <p:spPr>
          <a:xfrm>
            <a:off x="2322615" y="3703528"/>
            <a:ext cx="646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ad at Airport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49A7C1B-B6F3-F7AF-A6EB-29CC418DA36F}"/>
              </a:ext>
            </a:extLst>
          </p:cNvPr>
          <p:cNvSpPr/>
          <p:nvPr/>
        </p:nvSpPr>
        <p:spPr>
          <a:xfrm>
            <a:off x="3686656" y="2948227"/>
            <a:ext cx="518675" cy="755300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BA725-A11A-E4E9-F601-1D6658535C6A}"/>
              </a:ext>
            </a:extLst>
          </p:cNvPr>
          <p:cNvSpPr txBox="1"/>
          <p:nvPr/>
        </p:nvSpPr>
        <p:spPr>
          <a:xfrm>
            <a:off x="2999271" y="2999238"/>
            <a:ext cx="71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Research of offer on Total website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75DEA-0641-DD50-0DAE-95C58D85DEB7}"/>
              </a:ext>
            </a:extLst>
          </p:cNvPr>
          <p:cNvSpPr txBox="1"/>
          <p:nvPr/>
        </p:nvSpPr>
        <p:spPr>
          <a:xfrm>
            <a:off x="3571859" y="2925285"/>
            <a:ext cx="7444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Visits comparison site and review site (Trustpilot)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066FE79-26DE-5849-088B-BB3FAEC2BFD3}"/>
              </a:ext>
            </a:extLst>
          </p:cNvPr>
          <p:cNvSpPr/>
          <p:nvPr/>
        </p:nvSpPr>
        <p:spPr>
          <a:xfrm>
            <a:off x="4274485" y="2948226"/>
            <a:ext cx="518675" cy="755301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87BAB1-98E6-4FEA-A1F5-71F17E54FFF5}"/>
              </a:ext>
            </a:extLst>
          </p:cNvPr>
          <p:cNvSpPr txBox="1"/>
          <p:nvPr/>
        </p:nvSpPr>
        <p:spPr>
          <a:xfrm>
            <a:off x="4162645" y="3016926"/>
            <a:ext cx="731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Gets advice from family and friends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BDA51E2-3681-6BEF-14A1-ABAF7B46B331}"/>
              </a:ext>
            </a:extLst>
          </p:cNvPr>
          <p:cNvSpPr/>
          <p:nvPr/>
        </p:nvSpPr>
        <p:spPr>
          <a:xfrm>
            <a:off x="4868042" y="2936936"/>
            <a:ext cx="518675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66958D4-6960-0E8A-63A4-0D16B46DE6FE}"/>
              </a:ext>
            </a:extLst>
          </p:cNvPr>
          <p:cNvSpPr/>
          <p:nvPr/>
        </p:nvSpPr>
        <p:spPr>
          <a:xfrm>
            <a:off x="5455871" y="2936936"/>
            <a:ext cx="518675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DE43DC-1F8E-511D-1AF9-6B2454AFF91F}"/>
              </a:ext>
            </a:extLst>
          </p:cNvPr>
          <p:cNvSpPr txBox="1"/>
          <p:nvPr/>
        </p:nvSpPr>
        <p:spPr>
          <a:xfrm>
            <a:off x="4768486" y="2987947"/>
            <a:ext cx="71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Shortlists offers based on research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6218E1-FB65-6E3A-C684-4917E69C5071}"/>
              </a:ext>
            </a:extLst>
          </p:cNvPr>
          <p:cNvSpPr txBox="1"/>
          <p:nvPr/>
        </p:nvSpPr>
        <p:spPr>
          <a:xfrm>
            <a:off x="5318317" y="3082485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Contacts customer relations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081395-F7E6-1913-5E02-07C4F82BB998}"/>
              </a:ext>
            </a:extLst>
          </p:cNvPr>
          <p:cNvSpPr/>
          <p:nvPr/>
        </p:nvSpPr>
        <p:spPr>
          <a:xfrm>
            <a:off x="6043700" y="2936935"/>
            <a:ext cx="518675" cy="755301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41ECC7-A5FC-FF23-415E-A0DB099E86ED}"/>
              </a:ext>
            </a:extLst>
          </p:cNvPr>
          <p:cNvSpPr txBox="1"/>
          <p:nvPr/>
        </p:nvSpPr>
        <p:spPr>
          <a:xfrm>
            <a:off x="5904204" y="2918697"/>
            <a:ext cx="797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Receives tailored offer from energy suppliers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4EB1651-FF9F-6F85-ADEE-C4A05DDDBE97}"/>
              </a:ext>
            </a:extLst>
          </p:cNvPr>
          <p:cNvSpPr/>
          <p:nvPr/>
        </p:nvSpPr>
        <p:spPr>
          <a:xfrm>
            <a:off x="6631528" y="2931412"/>
            <a:ext cx="518675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5D5DF7-02E8-4A76-D84F-71D54E091A58}"/>
              </a:ext>
            </a:extLst>
          </p:cNvPr>
          <p:cNvSpPr txBox="1"/>
          <p:nvPr/>
        </p:nvSpPr>
        <p:spPr>
          <a:xfrm>
            <a:off x="6492578" y="3146989"/>
            <a:ext cx="7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Choice of offer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30FDC6E-8AFA-F04C-8A52-1590B5E0A89E}"/>
              </a:ext>
            </a:extLst>
          </p:cNvPr>
          <p:cNvSpPr/>
          <p:nvPr/>
        </p:nvSpPr>
        <p:spPr>
          <a:xfrm>
            <a:off x="7225086" y="2935512"/>
            <a:ext cx="518675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F3C5F0-41FA-83B7-C4BA-C7F81CEFF293}"/>
              </a:ext>
            </a:extLst>
          </p:cNvPr>
          <p:cNvSpPr txBox="1"/>
          <p:nvPr/>
        </p:nvSpPr>
        <p:spPr>
          <a:xfrm>
            <a:off x="7087847" y="3129216"/>
            <a:ext cx="7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Signs contract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66F7B20-749E-07D3-AD36-A8ADC979763B}"/>
              </a:ext>
            </a:extLst>
          </p:cNvPr>
          <p:cNvSpPr/>
          <p:nvPr/>
        </p:nvSpPr>
        <p:spPr>
          <a:xfrm>
            <a:off x="7812915" y="2935511"/>
            <a:ext cx="518675" cy="755301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9AE5C7-F464-C0DC-7AC2-9BAFCA05984B}"/>
              </a:ext>
            </a:extLst>
          </p:cNvPr>
          <p:cNvSpPr txBox="1"/>
          <p:nvPr/>
        </p:nvSpPr>
        <p:spPr>
          <a:xfrm>
            <a:off x="7677933" y="3045905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Books slot with technicians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670E555-1431-6F26-A6F3-FB34246F72CD}"/>
              </a:ext>
            </a:extLst>
          </p:cNvPr>
          <p:cNvSpPr/>
          <p:nvPr/>
        </p:nvSpPr>
        <p:spPr>
          <a:xfrm>
            <a:off x="8400743" y="2929988"/>
            <a:ext cx="518675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7B7888-8871-1483-A767-B0C706B4AD86}"/>
              </a:ext>
            </a:extLst>
          </p:cNvPr>
          <p:cNvSpPr txBox="1"/>
          <p:nvPr/>
        </p:nvSpPr>
        <p:spPr>
          <a:xfrm>
            <a:off x="8266976" y="3057001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Technicians come to implement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0CEEE51-06ED-B7FA-6060-7A3F73719B34}"/>
              </a:ext>
            </a:extLst>
          </p:cNvPr>
          <p:cNvSpPr/>
          <p:nvPr/>
        </p:nvSpPr>
        <p:spPr>
          <a:xfrm>
            <a:off x="8994163" y="2935512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62992F-31F0-8AF5-7829-32DF447DDBAE}"/>
              </a:ext>
            </a:extLst>
          </p:cNvPr>
          <p:cNvSpPr txBox="1"/>
          <p:nvPr/>
        </p:nvSpPr>
        <p:spPr>
          <a:xfrm>
            <a:off x="8854668" y="2914361"/>
            <a:ext cx="797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Contacts customer service about price increase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65AD81E-7127-A0D4-1CFD-A97B9B7116E9}"/>
              </a:ext>
            </a:extLst>
          </p:cNvPr>
          <p:cNvSpPr/>
          <p:nvPr/>
        </p:nvSpPr>
        <p:spPr>
          <a:xfrm>
            <a:off x="9581992" y="2935511"/>
            <a:ext cx="518675" cy="755301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2C3D-7242-26ED-A938-5DFCBE4824A8}"/>
              </a:ext>
            </a:extLst>
          </p:cNvPr>
          <p:cNvSpPr txBox="1"/>
          <p:nvPr/>
        </p:nvSpPr>
        <p:spPr>
          <a:xfrm>
            <a:off x="9475410" y="2976654"/>
            <a:ext cx="7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Takes part in  loyalty/ reward system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0CD001-7165-410C-C319-78201F3B17A5}"/>
              </a:ext>
            </a:extLst>
          </p:cNvPr>
          <p:cNvSpPr/>
          <p:nvPr/>
        </p:nvSpPr>
        <p:spPr>
          <a:xfrm>
            <a:off x="10169820" y="2929988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7C6AF0-24B9-7404-D3F9-A05742C7D45D}"/>
              </a:ext>
            </a:extLst>
          </p:cNvPr>
          <p:cNvSpPr txBox="1"/>
          <p:nvPr/>
        </p:nvSpPr>
        <p:spPr>
          <a:xfrm>
            <a:off x="10036053" y="3057001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Refers friends &amp; family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F3A3E8B-A074-7829-2B59-61FEBCF7000B}"/>
              </a:ext>
            </a:extLst>
          </p:cNvPr>
          <p:cNvSpPr/>
          <p:nvPr/>
        </p:nvSpPr>
        <p:spPr>
          <a:xfrm>
            <a:off x="10772700" y="2935512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9E4306-A7D7-78FA-E8CB-1059C01BA24B}"/>
              </a:ext>
            </a:extLst>
          </p:cNvPr>
          <p:cNvSpPr txBox="1"/>
          <p:nvPr/>
        </p:nvSpPr>
        <p:spPr>
          <a:xfrm>
            <a:off x="10679350" y="3068487"/>
            <a:ext cx="697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Leaves good review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E95A58-702D-CE92-0F4D-F168FF3C7755}"/>
              </a:ext>
            </a:extLst>
          </p:cNvPr>
          <p:cNvSpPr txBox="1"/>
          <p:nvPr/>
        </p:nvSpPr>
        <p:spPr>
          <a:xfrm>
            <a:off x="548637" y="454781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Touchpoints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347CDF9-7D84-EE57-9093-0ED5D65B7A5D}"/>
              </a:ext>
            </a:extLst>
          </p:cNvPr>
          <p:cNvSpPr/>
          <p:nvPr/>
        </p:nvSpPr>
        <p:spPr>
          <a:xfrm>
            <a:off x="63568" y="454781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3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4F22F33-2BB4-B5B6-1F10-28E09F1B44F7}"/>
              </a:ext>
            </a:extLst>
          </p:cNvPr>
          <p:cNvSpPr txBox="1"/>
          <p:nvPr/>
        </p:nvSpPr>
        <p:spPr>
          <a:xfrm>
            <a:off x="548637" y="594793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Pain points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B7748A8-17E2-97A1-0025-0BF84C827492}"/>
              </a:ext>
            </a:extLst>
          </p:cNvPr>
          <p:cNvSpPr/>
          <p:nvPr/>
        </p:nvSpPr>
        <p:spPr>
          <a:xfrm>
            <a:off x="63568" y="5947931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4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44653F-F129-862C-3625-FF5E25216CA0}"/>
              </a:ext>
            </a:extLst>
          </p:cNvPr>
          <p:cNvCxnSpPr/>
          <p:nvPr/>
        </p:nvCxnSpPr>
        <p:spPr>
          <a:xfrm>
            <a:off x="534268" y="6516914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2F359D2-79AB-5D46-AA24-9D8D75A52021}"/>
              </a:ext>
            </a:extLst>
          </p:cNvPr>
          <p:cNvSpPr/>
          <p:nvPr/>
        </p:nvSpPr>
        <p:spPr>
          <a:xfrm>
            <a:off x="4275029" y="6143094"/>
            <a:ext cx="1111689" cy="714906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9D6EB2-EFB0-161A-65E6-D33EA28965F2}"/>
              </a:ext>
            </a:extLst>
          </p:cNvPr>
          <p:cNvSpPr txBox="1"/>
          <p:nvPr/>
        </p:nvSpPr>
        <p:spPr>
          <a:xfrm>
            <a:off x="4237316" y="6188467"/>
            <a:ext cx="111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Lower price of competitors,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worse ESG,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bad reviews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011F44-779D-FE8D-338E-E99A3D968943}"/>
              </a:ext>
            </a:extLst>
          </p:cNvPr>
          <p:cNvSpPr/>
          <p:nvPr/>
        </p:nvSpPr>
        <p:spPr>
          <a:xfrm>
            <a:off x="3098827" y="6173302"/>
            <a:ext cx="518675" cy="684697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5C0E53-323D-00D8-6158-760DE6D8D310}"/>
              </a:ext>
            </a:extLst>
          </p:cNvPr>
          <p:cNvSpPr txBox="1"/>
          <p:nvPr/>
        </p:nvSpPr>
        <p:spPr>
          <a:xfrm>
            <a:off x="2984289" y="6119217"/>
            <a:ext cx="7477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Red “Warning” Ribbon on Total Website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5DD17CE-060B-425B-7EAF-D99C1F0021D4}"/>
              </a:ext>
            </a:extLst>
          </p:cNvPr>
          <p:cNvSpPr/>
          <p:nvPr/>
        </p:nvSpPr>
        <p:spPr>
          <a:xfrm>
            <a:off x="7806890" y="6173304"/>
            <a:ext cx="1111689" cy="684696"/>
          </a:xfrm>
          <a:prstGeom prst="roundRect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F5F06B-B411-0979-ED47-65E7D4598D8D}"/>
              </a:ext>
            </a:extLst>
          </p:cNvPr>
          <p:cNvSpPr txBox="1"/>
          <p:nvPr/>
        </p:nvSpPr>
        <p:spPr>
          <a:xfrm>
            <a:off x="7806891" y="6192484"/>
            <a:ext cx="111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Availability of technicians,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time until implementation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FBCA7A-32BD-20D4-6AC5-673ED5138686}"/>
              </a:ext>
            </a:extLst>
          </p:cNvPr>
          <p:cNvSpPr/>
          <p:nvPr/>
        </p:nvSpPr>
        <p:spPr>
          <a:xfrm>
            <a:off x="8994164" y="6173302"/>
            <a:ext cx="1111689" cy="684697"/>
          </a:xfrm>
          <a:prstGeom prst="roundRect">
            <a:avLst/>
          </a:prstGeom>
          <a:solidFill>
            <a:srgbClr val="92D050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3D3522-A6C5-AFE2-87A3-662E3C9C9B0C}"/>
              </a:ext>
            </a:extLst>
          </p:cNvPr>
          <p:cNvSpPr txBox="1"/>
          <p:nvPr/>
        </p:nvSpPr>
        <p:spPr>
          <a:xfrm>
            <a:off x="8918578" y="6108132"/>
            <a:ext cx="12512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Electricity Outages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Bad customer service : waiting times, </a:t>
            </a:r>
            <a:r>
              <a:rPr lang="en-US" sz="900" dirty="0" err="1">
                <a:solidFill>
                  <a:schemeClr val="bg1"/>
                </a:solidFill>
              </a:rPr>
              <a:t>uncon-vincing</a:t>
            </a:r>
            <a:r>
              <a:rPr lang="en-US" sz="900" dirty="0">
                <a:solidFill>
                  <a:schemeClr val="bg1"/>
                </a:solidFill>
              </a:rPr>
              <a:t> explanation of price increases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FE3CA4-6668-52C3-4B74-451BBC03939D}"/>
              </a:ext>
            </a:extLst>
          </p:cNvPr>
          <p:cNvCxnSpPr/>
          <p:nvPr/>
        </p:nvCxnSpPr>
        <p:spPr>
          <a:xfrm>
            <a:off x="534268" y="5648505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91FF8ED-E7B7-35D0-4063-8C7BA20D42DC}"/>
              </a:ext>
            </a:extLst>
          </p:cNvPr>
          <p:cNvSpPr/>
          <p:nvPr/>
        </p:nvSpPr>
        <p:spPr>
          <a:xfrm>
            <a:off x="5455870" y="6143094"/>
            <a:ext cx="518675" cy="714905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FEAB46-65D7-794A-C1A7-45246A9ED51D}"/>
              </a:ext>
            </a:extLst>
          </p:cNvPr>
          <p:cNvSpPr txBox="1"/>
          <p:nvPr/>
        </p:nvSpPr>
        <p:spPr>
          <a:xfrm>
            <a:off x="5318317" y="6246630"/>
            <a:ext cx="807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Better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offer by competitor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8848CD8-743C-8870-AF30-E2B7120AA0DC}"/>
              </a:ext>
            </a:extLst>
          </p:cNvPr>
          <p:cNvSpPr/>
          <p:nvPr/>
        </p:nvSpPr>
        <p:spPr>
          <a:xfrm>
            <a:off x="742536" y="5559122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4B9A2D-BAD3-0F2D-6903-0D7C7899EE23}"/>
              </a:ext>
            </a:extLst>
          </p:cNvPr>
          <p:cNvSpPr/>
          <p:nvPr/>
        </p:nvSpPr>
        <p:spPr>
          <a:xfrm>
            <a:off x="1348014" y="5559122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319EC85-8CD8-8437-735D-2826B783941D}"/>
              </a:ext>
            </a:extLst>
          </p:cNvPr>
          <p:cNvSpPr/>
          <p:nvPr/>
        </p:nvSpPr>
        <p:spPr>
          <a:xfrm>
            <a:off x="1953492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F0F684A-4C04-C709-3CE5-DE46D54402F9}"/>
              </a:ext>
            </a:extLst>
          </p:cNvPr>
          <p:cNvSpPr/>
          <p:nvPr/>
        </p:nvSpPr>
        <p:spPr>
          <a:xfrm>
            <a:off x="2558970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2A1C1B-E3D1-FC5C-54B0-3FA0991023D1}"/>
              </a:ext>
            </a:extLst>
          </p:cNvPr>
          <p:cNvSpPr txBox="1"/>
          <p:nvPr/>
        </p:nvSpPr>
        <p:spPr>
          <a:xfrm rot="18900000">
            <a:off x="778709" y="51184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Facebook ad</a:t>
            </a:r>
            <a:endParaRPr lang="en-CA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4777E3E-0BCA-0C91-6088-5660C1382A17}"/>
              </a:ext>
            </a:extLst>
          </p:cNvPr>
          <p:cNvSpPr txBox="1"/>
          <p:nvPr/>
        </p:nvSpPr>
        <p:spPr>
          <a:xfrm rot="18900000">
            <a:off x="1413059" y="524281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TV ad</a:t>
            </a:r>
            <a:endParaRPr lang="en-CA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69DDE5-4BB3-69FD-0913-A2D54EC01146}"/>
              </a:ext>
            </a:extLst>
          </p:cNvPr>
          <p:cNvSpPr txBox="1"/>
          <p:nvPr/>
        </p:nvSpPr>
        <p:spPr>
          <a:xfrm rot="18900000">
            <a:off x="2008389" y="52259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Print ad</a:t>
            </a:r>
            <a:endParaRPr lang="en-CA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D0220D-DD4D-8006-04E2-98456F42DDAF}"/>
              </a:ext>
            </a:extLst>
          </p:cNvPr>
          <p:cNvSpPr txBox="1"/>
          <p:nvPr/>
        </p:nvSpPr>
        <p:spPr>
          <a:xfrm rot="18900000">
            <a:off x="2567252" y="508906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Airport banner</a:t>
            </a:r>
            <a:endParaRPr lang="en-CA" sz="10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0FEAF98-0DC7-DDD0-9DCA-E9CDF8331031}"/>
              </a:ext>
            </a:extLst>
          </p:cNvPr>
          <p:cNvSpPr/>
          <p:nvPr/>
        </p:nvSpPr>
        <p:spPr>
          <a:xfrm>
            <a:off x="3165650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228218C-6B2A-20C9-3D29-7A4028875F58}"/>
              </a:ext>
            </a:extLst>
          </p:cNvPr>
          <p:cNvSpPr/>
          <p:nvPr/>
        </p:nvSpPr>
        <p:spPr>
          <a:xfrm>
            <a:off x="3771128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FF8ED7B-B5E2-796E-9385-A5E0F8A55F93}"/>
              </a:ext>
            </a:extLst>
          </p:cNvPr>
          <p:cNvSpPr/>
          <p:nvPr/>
        </p:nvSpPr>
        <p:spPr>
          <a:xfrm>
            <a:off x="4376606" y="5570314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486F2D0-D4F9-E46A-1B1A-B548D37A8118}"/>
              </a:ext>
            </a:extLst>
          </p:cNvPr>
          <p:cNvSpPr/>
          <p:nvPr/>
        </p:nvSpPr>
        <p:spPr>
          <a:xfrm>
            <a:off x="4982084" y="5570314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40FF175-037E-DD44-EB91-1A2BB67E28B7}"/>
              </a:ext>
            </a:extLst>
          </p:cNvPr>
          <p:cNvSpPr/>
          <p:nvPr/>
        </p:nvSpPr>
        <p:spPr>
          <a:xfrm>
            <a:off x="5649543" y="5559122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FE10260-21F7-588D-FBAF-7B506E82FEA8}"/>
              </a:ext>
            </a:extLst>
          </p:cNvPr>
          <p:cNvSpPr/>
          <p:nvPr/>
        </p:nvSpPr>
        <p:spPr>
          <a:xfrm>
            <a:off x="6255021" y="5559122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9B1C5FC-5DC9-9D3B-199A-A2C567E9A7E0}"/>
              </a:ext>
            </a:extLst>
          </p:cNvPr>
          <p:cNvSpPr/>
          <p:nvPr/>
        </p:nvSpPr>
        <p:spPr>
          <a:xfrm>
            <a:off x="6860499" y="5570314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EF6E321-F01C-5C6E-9814-71B1B3AD2599}"/>
              </a:ext>
            </a:extLst>
          </p:cNvPr>
          <p:cNvSpPr/>
          <p:nvPr/>
        </p:nvSpPr>
        <p:spPr>
          <a:xfrm>
            <a:off x="7465977" y="5570314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AADA425-C89F-AFC5-F972-781263C8244E}"/>
              </a:ext>
            </a:extLst>
          </p:cNvPr>
          <p:cNvSpPr/>
          <p:nvPr/>
        </p:nvSpPr>
        <p:spPr>
          <a:xfrm>
            <a:off x="8072657" y="5559122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2380316-8BAB-D1E6-4299-2B5CEF081925}"/>
              </a:ext>
            </a:extLst>
          </p:cNvPr>
          <p:cNvSpPr/>
          <p:nvPr/>
        </p:nvSpPr>
        <p:spPr>
          <a:xfrm>
            <a:off x="8678135" y="5559122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CBAC0C5-0DED-A788-93DF-79BEED73820C}"/>
              </a:ext>
            </a:extLst>
          </p:cNvPr>
          <p:cNvSpPr/>
          <p:nvPr/>
        </p:nvSpPr>
        <p:spPr>
          <a:xfrm>
            <a:off x="9283613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AA5B936-FD6D-61CA-30A8-9CA455115C93}"/>
              </a:ext>
            </a:extLst>
          </p:cNvPr>
          <p:cNvSpPr/>
          <p:nvPr/>
        </p:nvSpPr>
        <p:spPr>
          <a:xfrm>
            <a:off x="9889091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E03DDA7-1895-91D0-D87C-4F10F3A1648E}"/>
              </a:ext>
            </a:extLst>
          </p:cNvPr>
          <p:cNvSpPr/>
          <p:nvPr/>
        </p:nvSpPr>
        <p:spPr>
          <a:xfrm>
            <a:off x="10429896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5DA1F42-7AAE-B0B6-90B2-F5C06B97C8A0}"/>
              </a:ext>
            </a:extLst>
          </p:cNvPr>
          <p:cNvSpPr txBox="1"/>
          <p:nvPr/>
        </p:nvSpPr>
        <p:spPr>
          <a:xfrm rot="18900000">
            <a:off x="3064101" y="4789411"/>
            <a:ext cx="1802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Campaign website/ homepage </a:t>
            </a:r>
            <a:endParaRPr lang="en-CA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AB7161-0BFF-A7E6-8A4B-4DDD7E4C31CF}"/>
              </a:ext>
            </a:extLst>
          </p:cNvPr>
          <p:cNvSpPr txBox="1"/>
          <p:nvPr/>
        </p:nvSpPr>
        <p:spPr>
          <a:xfrm rot="18900000">
            <a:off x="3651359" y="4684168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Forum (Trustpilot/ </a:t>
            </a:r>
            <a:r>
              <a:rPr lang="en-US" sz="1000" dirty="0" err="1"/>
              <a:t>Hellowatt</a:t>
            </a:r>
            <a:r>
              <a:rPr lang="en-US" sz="1000" dirty="0"/>
              <a:t>),</a:t>
            </a:r>
          </a:p>
          <a:p>
            <a:r>
              <a:rPr lang="en-US" sz="1000" dirty="0"/>
              <a:t>competitor homepage </a:t>
            </a:r>
            <a:endParaRPr lang="en-CA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4A6FA4-2A15-9578-962A-B253185FCF09}"/>
              </a:ext>
            </a:extLst>
          </p:cNvPr>
          <p:cNvSpPr txBox="1"/>
          <p:nvPr/>
        </p:nvSpPr>
        <p:spPr>
          <a:xfrm rot="18900000">
            <a:off x="4405415" y="518432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Phone call</a:t>
            </a:r>
            <a:endParaRPr lang="en-CA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0C81533-9096-2453-31BA-7978E74BE9B1}"/>
              </a:ext>
            </a:extLst>
          </p:cNvPr>
          <p:cNvSpPr txBox="1"/>
          <p:nvPr/>
        </p:nvSpPr>
        <p:spPr>
          <a:xfrm rot="18900000">
            <a:off x="4990835" y="515593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Homepage</a:t>
            </a:r>
            <a:endParaRPr lang="en-CA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5CDA7C-074E-E9BE-3BC9-A3EF026966E8}"/>
              </a:ext>
            </a:extLst>
          </p:cNvPr>
          <p:cNvSpPr txBox="1"/>
          <p:nvPr/>
        </p:nvSpPr>
        <p:spPr>
          <a:xfrm rot="18900000">
            <a:off x="5529508" y="4854561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Gets offers by mail or email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EFADEFC-2863-C01E-7E17-A2A48AE88A89}"/>
              </a:ext>
            </a:extLst>
          </p:cNvPr>
          <p:cNvSpPr txBox="1"/>
          <p:nvPr/>
        </p:nvSpPr>
        <p:spPr>
          <a:xfrm rot="18900000">
            <a:off x="6183995" y="48884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Reads &amp; compares offers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B9EA80-B614-8F68-A198-7FB07450A403}"/>
              </a:ext>
            </a:extLst>
          </p:cNvPr>
          <p:cNvSpPr txBox="1"/>
          <p:nvPr/>
        </p:nvSpPr>
        <p:spPr>
          <a:xfrm rot="18900000">
            <a:off x="6831826" y="4970149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Signs contract online</a:t>
            </a:r>
            <a:endParaRPr lang="en-CA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21EEBD-02E8-AB62-806E-20309670EAEF}"/>
              </a:ext>
            </a:extLst>
          </p:cNvPr>
          <p:cNvSpPr txBox="1"/>
          <p:nvPr/>
        </p:nvSpPr>
        <p:spPr>
          <a:xfrm rot="18900000">
            <a:off x="7438564" y="4981415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Downloads TE App</a:t>
            </a:r>
            <a:endParaRPr lang="en-CA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EFE8D-C042-24E8-6249-49A9BC70F4DC}"/>
              </a:ext>
            </a:extLst>
          </p:cNvPr>
          <p:cNvSpPr txBox="1"/>
          <p:nvPr/>
        </p:nvSpPr>
        <p:spPr>
          <a:xfrm rot="18900000">
            <a:off x="7984078" y="494453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Fills out Calendly form</a:t>
            </a:r>
            <a:endParaRPr lang="en-CA" sz="10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B3A065E-1E2F-D3A0-B495-0C790BCB92CD}"/>
              </a:ext>
            </a:extLst>
          </p:cNvPr>
          <p:cNvSpPr txBox="1"/>
          <p:nvPr/>
        </p:nvSpPr>
        <p:spPr>
          <a:xfrm rot="18900000">
            <a:off x="8614875" y="494462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Welcomes technicians</a:t>
            </a:r>
            <a:endParaRPr lang="en-CA" sz="1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F34DDA-9477-6BD4-97FE-E120B4050C78}"/>
              </a:ext>
            </a:extLst>
          </p:cNvPr>
          <p:cNvSpPr txBox="1"/>
          <p:nvPr/>
        </p:nvSpPr>
        <p:spPr>
          <a:xfrm rot="18900000">
            <a:off x="9189753" y="4838868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Calls/ texts customer service</a:t>
            </a:r>
            <a:endParaRPr lang="en-CA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2A96285-4DB8-20FD-7DC2-FAFB5272DCA5}"/>
              </a:ext>
            </a:extLst>
          </p:cNvPr>
          <p:cNvSpPr txBox="1"/>
          <p:nvPr/>
        </p:nvSpPr>
        <p:spPr>
          <a:xfrm rot="18900000">
            <a:off x="9827576" y="4839696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Loyalty program on TE App</a:t>
            </a:r>
            <a:endParaRPr lang="en-CA" sz="10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A74361-EA1D-85A9-EDD2-3FDB0EE82847}"/>
              </a:ext>
            </a:extLst>
          </p:cNvPr>
          <p:cNvSpPr txBox="1"/>
          <p:nvPr/>
        </p:nvSpPr>
        <p:spPr>
          <a:xfrm rot="18900000">
            <a:off x="10389519" y="4954834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Online survey/ forum</a:t>
            </a:r>
            <a:endParaRPr lang="en-CA" sz="1000" dirty="0"/>
          </a:p>
        </p:txBody>
      </p:sp>
      <p:pic>
        <p:nvPicPr>
          <p:cNvPr id="173" name="Picture 5" descr="Logo&#10;&#10;Description automatically generated">
            <a:extLst>
              <a:ext uri="{FF2B5EF4-FFF2-40B4-BE49-F238E27FC236}">
                <a16:creationId xmlns:a16="http://schemas.microsoft.com/office/drawing/2014/main" id="{16AB2CE3-426F-5A9A-4E92-599E2366C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593" y="-219332"/>
            <a:ext cx="3286486" cy="13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06124CD-752E-C00B-9E82-DD833B9830FF}"/>
              </a:ext>
            </a:extLst>
          </p:cNvPr>
          <p:cNvSpPr/>
          <p:nvPr/>
        </p:nvSpPr>
        <p:spPr>
          <a:xfrm>
            <a:off x="500061" y="4583206"/>
            <a:ext cx="1019735" cy="8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Offline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96695"/>
            <a:ext cx="10342880" cy="451406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215640" marR="5080" indent="-3203575" algn="ctr">
              <a:lnSpc>
                <a:spcPts val="3100"/>
              </a:lnSpc>
              <a:spcBef>
                <a:spcPts val="420"/>
              </a:spcBef>
            </a:pPr>
            <a:r>
              <a:rPr lang="en-IN" sz="2600" spc="105" dirty="0">
                <a:latin typeface="Ubuntu" panose="020B0504030602030204" pitchFamily="34" charset="0"/>
              </a:rPr>
              <a:t>Customer Journey </a:t>
            </a:r>
            <a:r>
              <a:rPr lang="en-IN" sz="2600" spc="105" dirty="0" err="1">
                <a:latin typeface="Ubuntu" panose="020B0504030602030204" pitchFamily="34" charset="0"/>
              </a:rPr>
              <a:t>TotalEnergies</a:t>
            </a:r>
            <a:endParaRPr lang="en-US" sz="2600" spc="-25" dirty="0">
              <a:latin typeface="Ubuntu" panose="020B0504030602030204" pitchFamily="34" charset="0"/>
              <a:ea typeface="Tahoma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A4F226-6760-EEB2-DA8C-8B13C2888456}"/>
              </a:ext>
            </a:extLst>
          </p:cNvPr>
          <p:cNvSpPr/>
          <p:nvPr/>
        </p:nvSpPr>
        <p:spPr>
          <a:xfrm>
            <a:off x="500061" y="2650192"/>
            <a:ext cx="1019735" cy="164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Online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0631" y="2204720"/>
            <a:ext cx="772160" cy="42614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-127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research the </a:t>
            </a:r>
            <a:r>
              <a:rPr lang="en-IN" sz="900" b="1" err="1">
                <a:solidFill>
                  <a:srgbClr val="2E674C"/>
                </a:solidFill>
                <a:cs typeface="Calibri"/>
              </a:rPr>
              <a:t>TotalEnergies</a:t>
            </a:r>
            <a:r>
              <a:rPr lang="en-IN" sz="900" b="1">
                <a:solidFill>
                  <a:srgbClr val="2E674C"/>
                </a:solidFill>
                <a:cs typeface="Calibri"/>
              </a:rPr>
              <a:t> offers</a:t>
            </a:r>
            <a:endParaRPr lang="en-IN" sz="90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5400" y="2220762"/>
            <a:ext cx="568370" cy="445157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87630" marR="5080" indent="-75565" algn="ctr">
              <a:lnSpc>
                <a:spcPct val="102200"/>
              </a:lnSpc>
              <a:spcBef>
                <a:spcPts val="75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contact Customer Service </a:t>
            </a:r>
            <a:endParaRPr lang="en-IN" sz="900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1236" y="2213379"/>
            <a:ext cx="737201" cy="56605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receive a custom plans from </a:t>
            </a:r>
            <a:r>
              <a:rPr lang="en-US" sz="900" b="1" err="1">
                <a:solidFill>
                  <a:srgbClr val="2E674C"/>
                </a:solidFill>
                <a:cs typeface="Calibri"/>
              </a:rPr>
              <a:t>TotalEnergies</a:t>
            </a:r>
            <a:endParaRPr lang="en-US" sz="900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2306" y="2209471"/>
            <a:ext cx="762682" cy="5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choose the plan that I like best</a:t>
            </a:r>
            <a:endParaRPr lang="en-IN" sz="9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7305" y="2204720"/>
            <a:ext cx="754033" cy="56605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I book the appointment with the technician</a:t>
            </a:r>
            <a:endParaRPr lang="en-US" sz="900" b="1">
              <a:solidFill>
                <a:srgbClr val="2E674C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1817" y="2204720"/>
            <a:ext cx="780415" cy="70596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-635" algn="ctr">
              <a:lnSpc>
                <a:spcPct val="101099"/>
              </a:lnSpc>
              <a:spcBef>
                <a:spcPts val="85"/>
              </a:spcBef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contact customer service about the price increase</a:t>
            </a:r>
            <a:endParaRPr lang="en-US" sz="90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0067" y="2226367"/>
            <a:ext cx="666054" cy="43047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13335" algn="ctr">
              <a:lnSpc>
                <a:spcPct val="101099"/>
              </a:lnSpc>
              <a:spcBef>
                <a:spcPts val="85"/>
              </a:spcBef>
              <a:tabLst>
                <a:tab pos="758190" algn="l"/>
              </a:tabLst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takes part in the reward system</a:t>
            </a:r>
            <a:endParaRPr lang="en-US" sz="900"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70402" y="2266302"/>
            <a:ext cx="990898" cy="28732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82550" marR="5080" indent="-69850" algn="ctr">
              <a:lnSpc>
                <a:spcPct val="102200"/>
              </a:lnSpc>
              <a:spcBef>
                <a:spcPts val="75"/>
              </a:spcBef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I give feedback online</a:t>
            </a:r>
            <a:endParaRPr lang="en-US" sz="9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058" y="5642004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0874" y="5642004"/>
            <a:ext cx="91440" cy="9143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6168" y="5599684"/>
            <a:ext cx="10782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0">
                <a:latin typeface="Tahoma"/>
                <a:cs typeface="Tahoma"/>
              </a:rPr>
              <a:t>D</a:t>
            </a:r>
            <a:r>
              <a:rPr sz="1000" spc="15">
                <a:latin typeface="Tahoma"/>
                <a:cs typeface="Tahoma"/>
              </a:rPr>
              <a:t>i</a:t>
            </a:r>
            <a:r>
              <a:rPr sz="1000" spc="-5">
                <a:latin typeface="Tahoma"/>
                <a:cs typeface="Tahoma"/>
              </a:rPr>
              <a:t>re</a:t>
            </a:r>
            <a:r>
              <a:rPr sz="1000" spc="10">
                <a:latin typeface="Tahoma"/>
                <a:cs typeface="Tahoma"/>
              </a:rPr>
              <a:t>c</a:t>
            </a:r>
            <a:r>
              <a:rPr sz="1000" spc="20">
                <a:latin typeface="Tahoma"/>
                <a:cs typeface="Tahoma"/>
              </a:rPr>
              <a:t>t</a:t>
            </a:r>
            <a:r>
              <a:rPr sz="1000" spc="-60">
                <a:latin typeface="Tahoma"/>
                <a:cs typeface="Tahoma"/>
              </a:rPr>
              <a:t> </a:t>
            </a:r>
            <a:r>
              <a:rPr sz="1000" spc="15">
                <a:latin typeface="Tahoma"/>
                <a:cs typeface="Tahoma"/>
              </a:rPr>
              <a:t>t</a:t>
            </a:r>
            <a:r>
              <a:rPr sz="1000" spc="20">
                <a:latin typeface="Tahoma"/>
                <a:cs typeface="Tahoma"/>
              </a:rPr>
              <a:t>o</a:t>
            </a:r>
            <a:r>
              <a:rPr sz="1000">
                <a:latin typeface="Tahoma"/>
                <a:cs typeface="Tahoma"/>
              </a:rPr>
              <a:t>u</a:t>
            </a:r>
            <a:r>
              <a:rPr sz="1000" spc="10">
                <a:latin typeface="Tahoma"/>
                <a:cs typeface="Tahoma"/>
              </a:rPr>
              <a:t>c</a:t>
            </a:r>
            <a:r>
              <a:rPr sz="1000">
                <a:latin typeface="Tahoma"/>
                <a:cs typeface="Tahoma"/>
              </a:rPr>
              <a:t>h</a:t>
            </a:r>
            <a:r>
              <a:rPr sz="1000" spc="5">
                <a:latin typeface="Tahoma"/>
                <a:cs typeface="Tahoma"/>
              </a:rPr>
              <a:t>p</a:t>
            </a:r>
            <a:r>
              <a:rPr sz="1000" spc="15">
                <a:latin typeface="Tahoma"/>
                <a:cs typeface="Tahoma"/>
              </a:rPr>
              <a:t>o</a:t>
            </a:r>
            <a:r>
              <a:rPr sz="1000" spc="5">
                <a:latin typeface="Tahoma"/>
                <a:cs typeface="Tahoma"/>
              </a:rPr>
              <a:t>i</a:t>
            </a:r>
            <a:r>
              <a:rPr sz="1000">
                <a:latin typeface="Tahoma"/>
                <a:cs typeface="Tahoma"/>
              </a:rPr>
              <a:t>n</a:t>
            </a:r>
            <a:r>
              <a:rPr sz="1000" spc="20">
                <a:latin typeface="Tahoma"/>
                <a:cs typeface="Tahoma"/>
              </a:rPr>
              <a:t>t</a:t>
            </a:r>
            <a:r>
              <a:rPr sz="1000" spc="-60">
                <a:latin typeface="Tahoma"/>
                <a:cs typeface="Tahoma"/>
              </a:rPr>
              <a:t> </a:t>
            </a:r>
            <a:r>
              <a:rPr sz="1000" spc="-105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5280" y="5599684"/>
            <a:ext cx="5327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>
                <a:latin typeface="Tahoma"/>
                <a:cs typeface="Tahoma"/>
              </a:rPr>
              <a:t>Av</a:t>
            </a:r>
            <a:r>
              <a:rPr sz="1000" spc="-30">
                <a:latin typeface="Tahoma"/>
                <a:cs typeface="Tahoma"/>
              </a:rPr>
              <a:t>a</a:t>
            </a:r>
            <a:r>
              <a:rPr sz="1000" spc="5">
                <a:latin typeface="Tahoma"/>
                <a:cs typeface="Tahoma"/>
              </a:rPr>
              <a:t>il</a:t>
            </a:r>
            <a:r>
              <a:rPr sz="1000" spc="-30">
                <a:latin typeface="Tahoma"/>
                <a:cs typeface="Tahoma"/>
              </a:rPr>
              <a:t>a</a:t>
            </a:r>
            <a:r>
              <a:rPr sz="1000" spc="5">
                <a:latin typeface="Tahoma"/>
                <a:cs typeface="Tahoma"/>
              </a:rPr>
              <a:t>bl</a:t>
            </a:r>
            <a:r>
              <a:rPr sz="1000">
                <a:latin typeface="Tahoma"/>
                <a:cs typeface="Tahoma"/>
              </a:rPr>
              <a:t>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006268" y="5599684"/>
            <a:ext cx="675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Tahoma"/>
                <a:cs typeface="Tahoma"/>
              </a:rPr>
              <a:t>Unavailable</a:t>
            </a: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637" y="2962405"/>
            <a:ext cx="91439" cy="9144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637" y="3721831"/>
            <a:ext cx="91439" cy="914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540" y="2962405"/>
            <a:ext cx="91440" cy="9144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540" y="3726409"/>
            <a:ext cx="91440" cy="9144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694" y="2962405"/>
            <a:ext cx="91439" cy="9144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692" y="3737192"/>
            <a:ext cx="91439" cy="9144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694" y="4093645"/>
            <a:ext cx="91439" cy="914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598" y="2962405"/>
            <a:ext cx="91439" cy="9144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9192" y="3726409"/>
            <a:ext cx="91439" cy="9144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5598" y="4086456"/>
            <a:ext cx="91439" cy="9143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440" y="2948028"/>
            <a:ext cx="91439" cy="914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6160" y="4093645"/>
            <a:ext cx="91439" cy="914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14" y="3722815"/>
            <a:ext cx="91439" cy="9144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14" y="4093645"/>
            <a:ext cx="91439" cy="9143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103" y="2962405"/>
            <a:ext cx="91440" cy="9144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103" y="3722815"/>
            <a:ext cx="91440" cy="9144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1794" y="2962405"/>
            <a:ext cx="91440" cy="9144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1794" y="4082249"/>
            <a:ext cx="91440" cy="9144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1794" y="3719834"/>
            <a:ext cx="91440" cy="9143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7" y="3722815"/>
            <a:ext cx="91440" cy="9144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7" y="4093645"/>
            <a:ext cx="91440" cy="91439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2580" y="2948028"/>
            <a:ext cx="91440" cy="9144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0693" y="3302247"/>
            <a:ext cx="91439" cy="9143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6160" y="3345379"/>
            <a:ext cx="91439" cy="9143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7414" y="3345379"/>
            <a:ext cx="91439" cy="9143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0103" y="3345379"/>
            <a:ext cx="91440" cy="9143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1794" y="3345379"/>
            <a:ext cx="91440" cy="9143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24377" y="3345379"/>
            <a:ext cx="91440" cy="91439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1888490" y="1946960"/>
            <a:ext cx="9521825" cy="274320"/>
          </a:xfrm>
          <a:custGeom>
            <a:avLst/>
            <a:gdLst/>
            <a:ahLst/>
            <a:cxnLst/>
            <a:rect l="l" t="t" r="r" b="b"/>
            <a:pathLst>
              <a:path w="9521825" h="274319">
                <a:moveTo>
                  <a:pt x="9521634" y="91440"/>
                </a:moveTo>
                <a:lnTo>
                  <a:pt x="537362" y="91440"/>
                </a:lnTo>
                <a:lnTo>
                  <a:pt x="519125" y="56159"/>
                </a:lnTo>
                <a:lnTo>
                  <a:pt x="489432" y="26466"/>
                </a:lnTo>
                <a:lnTo>
                  <a:pt x="451777" y="6997"/>
                </a:lnTo>
                <a:lnTo>
                  <a:pt x="408419" y="0"/>
                </a:lnTo>
                <a:lnTo>
                  <a:pt x="365074" y="6997"/>
                </a:lnTo>
                <a:lnTo>
                  <a:pt x="327418" y="26466"/>
                </a:lnTo>
                <a:lnTo>
                  <a:pt x="297726" y="56159"/>
                </a:lnTo>
                <a:lnTo>
                  <a:pt x="279476" y="91440"/>
                </a:lnTo>
                <a:lnTo>
                  <a:pt x="0" y="91440"/>
                </a:lnTo>
                <a:lnTo>
                  <a:pt x="0" y="182880"/>
                </a:lnTo>
                <a:lnTo>
                  <a:pt x="279476" y="182880"/>
                </a:lnTo>
                <a:lnTo>
                  <a:pt x="297726" y="218160"/>
                </a:lnTo>
                <a:lnTo>
                  <a:pt x="327418" y="247853"/>
                </a:lnTo>
                <a:lnTo>
                  <a:pt x="365074" y="267335"/>
                </a:lnTo>
                <a:lnTo>
                  <a:pt x="408419" y="274320"/>
                </a:lnTo>
                <a:lnTo>
                  <a:pt x="451777" y="267335"/>
                </a:lnTo>
                <a:lnTo>
                  <a:pt x="489432" y="247853"/>
                </a:lnTo>
                <a:lnTo>
                  <a:pt x="519125" y="218160"/>
                </a:lnTo>
                <a:lnTo>
                  <a:pt x="537362" y="182880"/>
                </a:lnTo>
                <a:lnTo>
                  <a:pt x="9521634" y="182880"/>
                </a:lnTo>
                <a:lnTo>
                  <a:pt x="9521634" y="9144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245324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986281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071848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709087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794653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539213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59" y="274319"/>
                </a:lnTo>
                <a:lnTo>
                  <a:pt x="180512" y="267327"/>
                </a:lnTo>
                <a:lnTo>
                  <a:pt x="218164" y="247856"/>
                </a:lnTo>
                <a:lnTo>
                  <a:pt x="247855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5" y="56154"/>
                </a:lnTo>
                <a:lnTo>
                  <a:pt x="218164" y="26463"/>
                </a:lnTo>
                <a:lnTo>
                  <a:pt x="180512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624778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532196" y="1946960"/>
            <a:ext cx="1184275" cy="274320"/>
          </a:xfrm>
          <a:custGeom>
            <a:avLst/>
            <a:gdLst/>
            <a:ahLst/>
            <a:cxnLst/>
            <a:rect l="l" t="t" r="r" b="b"/>
            <a:pathLst>
              <a:path w="1184275" h="274319">
                <a:moveTo>
                  <a:pt x="274320" y="137160"/>
                </a:moveTo>
                <a:lnTo>
                  <a:pt x="267335" y="93802"/>
                </a:lnTo>
                <a:lnTo>
                  <a:pt x="247865" y="56159"/>
                </a:lnTo>
                <a:lnTo>
                  <a:pt x="218173" y="26466"/>
                </a:lnTo>
                <a:lnTo>
                  <a:pt x="180517" y="6997"/>
                </a:lnTo>
                <a:lnTo>
                  <a:pt x="137160" y="0"/>
                </a:lnTo>
                <a:lnTo>
                  <a:pt x="93814" y="6997"/>
                </a:lnTo>
                <a:lnTo>
                  <a:pt x="56159" y="26466"/>
                </a:lnTo>
                <a:lnTo>
                  <a:pt x="26466" y="56159"/>
                </a:lnTo>
                <a:lnTo>
                  <a:pt x="6997" y="93802"/>
                </a:lnTo>
                <a:lnTo>
                  <a:pt x="0" y="137160"/>
                </a:lnTo>
                <a:lnTo>
                  <a:pt x="6997" y="180517"/>
                </a:lnTo>
                <a:lnTo>
                  <a:pt x="26466" y="218160"/>
                </a:lnTo>
                <a:lnTo>
                  <a:pt x="56159" y="247853"/>
                </a:lnTo>
                <a:lnTo>
                  <a:pt x="93814" y="267335"/>
                </a:lnTo>
                <a:lnTo>
                  <a:pt x="137160" y="274320"/>
                </a:lnTo>
                <a:lnTo>
                  <a:pt x="180517" y="267335"/>
                </a:lnTo>
                <a:lnTo>
                  <a:pt x="218173" y="247853"/>
                </a:lnTo>
                <a:lnTo>
                  <a:pt x="247865" y="218160"/>
                </a:lnTo>
                <a:lnTo>
                  <a:pt x="267335" y="180517"/>
                </a:lnTo>
                <a:lnTo>
                  <a:pt x="274320" y="137160"/>
                </a:lnTo>
                <a:close/>
              </a:path>
              <a:path w="1184275" h="274319">
                <a:moveTo>
                  <a:pt x="1184008" y="137160"/>
                </a:moveTo>
                <a:lnTo>
                  <a:pt x="1177010" y="93802"/>
                </a:lnTo>
                <a:lnTo>
                  <a:pt x="1157541" y="56159"/>
                </a:lnTo>
                <a:lnTo>
                  <a:pt x="1127848" y="26466"/>
                </a:lnTo>
                <a:lnTo>
                  <a:pt x="1090193" y="6997"/>
                </a:lnTo>
                <a:lnTo>
                  <a:pt x="1046848" y="0"/>
                </a:lnTo>
                <a:lnTo>
                  <a:pt x="1003490" y="6997"/>
                </a:lnTo>
                <a:lnTo>
                  <a:pt x="965835" y="26466"/>
                </a:lnTo>
                <a:lnTo>
                  <a:pt x="936142" y="56159"/>
                </a:lnTo>
                <a:lnTo>
                  <a:pt x="916673" y="93802"/>
                </a:lnTo>
                <a:lnTo>
                  <a:pt x="909688" y="137160"/>
                </a:lnTo>
                <a:lnTo>
                  <a:pt x="916673" y="180517"/>
                </a:lnTo>
                <a:lnTo>
                  <a:pt x="936142" y="218160"/>
                </a:lnTo>
                <a:lnTo>
                  <a:pt x="965835" y="247853"/>
                </a:lnTo>
                <a:lnTo>
                  <a:pt x="1003490" y="267335"/>
                </a:lnTo>
                <a:lnTo>
                  <a:pt x="1046848" y="274320"/>
                </a:lnTo>
                <a:lnTo>
                  <a:pt x="1090193" y="267335"/>
                </a:lnTo>
                <a:lnTo>
                  <a:pt x="1127848" y="247853"/>
                </a:lnTo>
                <a:lnTo>
                  <a:pt x="1157541" y="218160"/>
                </a:lnTo>
                <a:lnTo>
                  <a:pt x="1177010" y="180517"/>
                </a:lnTo>
                <a:lnTo>
                  <a:pt x="1184008" y="13716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527451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12383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1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61" y="274319"/>
                </a:lnTo>
                <a:lnTo>
                  <a:pt x="180514" y="267327"/>
                </a:lnTo>
                <a:lnTo>
                  <a:pt x="218165" y="247856"/>
                </a:lnTo>
                <a:lnTo>
                  <a:pt x="247857" y="218165"/>
                </a:lnTo>
                <a:lnTo>
                  <a:pt x="267328" y="180513"/>
                </a:lnTo>
                <a:lnTo>
                  <a:pt x="274321" y="137159"/>
                </a:lnTo>
                <a:lnTo>
                  <a:pt x="267328" y="93806"/>
                </a:lnTo>
                <a:lnTo>
                  <a:pt x="247857" y="56154"/>
                </a:lnTo>
                <a:lnTo>
                  <a:pt x="218165" y="26463"/>
                </a:lnTo>
                <a:lnTo>
                  <a:pt x="180514" y="6992"/>
                </a:lnTo>
                <a:lnTo>
                  <a:pt x="137161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209396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2140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59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006966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48655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9533223" y="19685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239794" y="1946960"/>
            <a:ext cx="965200" cy="274320"/>
          </a:xfrm>
          <a:custGeom>
            <a:avLst/>
            <a:gdLst/>
            <a:ahLst/>
            <a:cxnLst/>
            <a:rect l="l" t="t" r="r" b="b"/>
            <a:pathLst>
              <a:path w="965200" h="274319">
                <a:moveTo>
                  <a:pt x="274320" y="137160"/>
                </a:moveTo>
                <a:lnTo>
                  <a:pt x="267335" y="93802"/>
                </a:lnTo>
                <a:lnTo>
                  <a:pt x="247865" y="56159"/>
                </a:lnTo>
                <a:lnTo>
                  <a:pt x="218173" y="26466"/>
                </a:lnTo>
                <a:lnTo>
                  <a:pt x="180517" y="6997"/>
                </a:lnTo>
                <a:lnTo>
                  <a:pt x="137160" y="0"/>
                </a:lnTo>
                <a:lnTo>
                  <a:pt x="93814" y="6997"/>
                </a:lnTo>
                <a:lnTo>
                  <a:pt x="56159" y="26466"/>
                </a:lnTo>
                <a:lnTo>
                  <a:pt x="26466" y="56159"/>
                </a:lnTo>
                <a:lnTo>
                  <a:pt x="6997" y="93802"/>
                </a:lnTo>
                <a:lnTo>
                  <a:pt x="0" y="137160"/>
                </a:lnTo>
                <a:lnTo>
                  <a:pt x="6997" y="180517"/>
                </a:lnTo>
                <a:lnTo>
                  <a:pt x="26466" y="218160"/>
                </a:lnTo>
                <a:lnTo>
                  <a:pt x="56159" y="247853"/>
                </a:lnTo>
                <a:lnTo>
                  <a:pt x="93814" y="267335"/>
                </a:lnTo>
                <a:lnTo>
                  <a:pt x="137160" y="274320"/>
                </a:lnTo>
                <a:lnTo>
                  <a:pt x="180517" y="267335"/>
                </a:lnTo>
                <a:lnTo>
                  <a:pt x="218173" y="247853"/>
                </a:lnTo>
                <a:lnTo>
                  <a:pt x="247865" y="218160"/>
                </a:lnTo>
                <a:lnTo>
                  <a:pt x="267335" y="180517"/>
                </a:lnTo>
                <a:lnTo>
                  <a:pt x="274320" y="137160"/>
                </a:lnTo>
                <a:close/>
              </a:path>
              <a:path w="965200" h="274319">
                <a:moveTo>
                  <a:pt x="964742" y="137160"/>
                </a:moveTo>
                <a:lnTo>
                  <a:pt x="957745" y="93802"/>
                </a:lnTo>
                <a:lnTo>
                  <a:pt x="938276" y="56159"/>
                </a:lnTo>
                <a:lnTo>
                  <a:pt x="908583" y="26466"/>
                </a:lnTo>
                <a:lnTo>
                  <a:pt x="870927" y="6997"/>
                </a:lnTo>
                <a:lnTo>
                  <a:pt x="827582" y="0"/>
                </a:lnTo>
                <a:lnTo>
                  <a:pt x="784225" y="6997"/>
                </a:lnTo>
                <a:lnTo>
                  <a:pt x="746569" y="26466"/>
                </a:lnTo>
                <a:lnTo>
                  <a:pt x="716876" y="56159"/>
                </a:lnTo>
                <a:lnTo>
                  <a:pt x="697407" y="93802"/>
                </a:lnTo>
                <a:lnTo>
                  <a:pt x="690422" y="137160"/>
                </a:lnTo>
                <a:lnTo>
                  <a:pt x="697407" y="180517"/>
                </a:lnTo>
                <a:lnTo>
                  <a:pt x="716876" y="218160"/>
                </a:lnTo>
                <a:lnTo>
                  <a:pt x="746569" y="247853"/>
                </a:lnTo>
                <a:lnTo>
                  <a:pt x="784225" y="267335"/>
                </a:lnTo>
                <a:lnTo>
                  <a:pt x="827582" y="274320"/>
                </a:lnTo>
                <a:lnTo>
                  <a:pt x="870927" y="267335"/>
                </a:lnTo>
                <a:lnTo>
                  <a:pt x="908583" y="247853"/>
                </a:lnTo>
                <a:lnTo>
                  <a:pt x="938276" y="218160"/>
                </a:lnTo>
                <a:lnTo>
                  <a:pt x="957745" y="180517"/>
                </a:lnTo>
                <a:lnTo>
                  <a:pt x="964742" y="13716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4995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897514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2071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754568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721866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8848542" y="2962405"/>
            <a:ext cx="91439" cy="503168"/>
            <a:chOff x="8635630" y="2962405"/>
            <a:chExt cx="91439" cy="503168"/>
          </a:xfrm>
        </p:grpSpPr>
        <p:pic>
          <p:nvPicPr>
            <p:cNvPr id="118" name="object 1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5630" y="2962405"/>
              <a:ext cx="91439" cy="9144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5630" y="3374134"/>
              <a:ext cx="91439" cy="91439"/>
            </a:xfrm>
            <a:prstGeom prst="rect">
              <a:avLst/>
            </a:prstGeom>
          </p:spPr>
        </p:pic>
      </p:grpSp>
      <p:sp>
        <p:nvSpPr>
          <p:cNvPr id="128" name="object 128"/>
          <p:cNvSpPr txBox="1"/>
          <p:nvPr/>
        </p:nvSpPr>
        <p:spPr>
          <a:xfrm>
            <a:off x="641301" y="2886455"/>
            <a:ext cx="1076822" cy="2407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IN" sz="1100" b="1" spc="-25">
                <a:latin typeface="Calibri"/>
                <a:cs typeface="Calibri"/>
              </a:rPr>
              <a:t>Website</a:t>
            </a:r>
            <a:endParaRPr sz="1100">
              <a:latin typeface="Calibri"/>
              <a:cs typeface="Calibri"/>
            </a:endParaRPr>
          </a:p>
          <a:p>
            <a:pPr marL="22225" marR="232410">
              <a:lnSpc>
                <a:spcPct val="223600"/>
              </a:lnSpc>
            </a:pPr>
            <a:r>
              <a:rPr lang="en-IN" sz="1100" b="1" spc="-25">
                <a:latin typeface="Calibri"/>
                <a:cs typeface="Calibri"/>
              </a:rPr>
              <a:t>Social Media</a:t>
            </a:r>
            <a:r>
              <a:rPr sz="1100" b="1" spc="-25">
                <a:latin typeface="Calibri"/>
                <a:cs typeface="Calibri"/>
              </a:rPr>
              <a:t> </a:t>
            </a:r>
            <a:r>
              <a:rPr sz="1100" b="1" spc="-20">
                <a:latin typeface="Calibri"/>
                <a:cs typeface="Calibri"/>
              </a:rPr>
              <a:t> </a:t>
            </a:r>
            <a:r>
              <a:rPr lang="en-IN" sz="1100" b="1" spc="-50">
                <a:latin typeface="Calibri"/>
                <a:cs typeface="Calibri"/>
              </a:rPr>
              <a:t>Online</a:t>
            </a:r>
            <a:r>
              <a:rPr sz="1100" b="1">
                <a:latin typeface="Calibri"/>
                <a:cs typeface="Calibri"/>
              </a:rPr>
              <a:t> </a:t>
            </a:r>
            <a:r>
              <a:rPr sz="1100" b="1" spc="-25">
                <a:latin typeface="Calibri"/>
                <a:cs typeface="Calibri"/>
              </a:rPr>
              <a:t>Chat</a:t>
            </a:r>
            <a:endParaRPr sz="1100">
              <a:latin typeface="Calibri"/>
              <a:cs typeface="Calibri"/>
            </a:endParaRP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r>
              <a:rPr lang="en-IN" sz="1100" b="1" spc="-25">
                <a:latin typeface="Calibri"/>
                <a:cs typeface="Calibri"/>
              </a:rPr>
              <a:t>Mobile App</a:t>
            </a: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IN" sz="1100" b="1" spc="-20">
                <a:latin typeface="Calibri"/>
                <a:cs typeface="Calibri"/>
              </a:rPr>
              <a:t>Phone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IN" sz="1100" b="1" spc="-20">
                <a:latin typeface="Calibri"/>
                <a:cs typeface="Calibri"/>
              </a:rPr>
              <a:t>In Person</a:t>
            </a:r>
          </a:p>
        </p:txBody>
      </p:sp>
      <p:pic>
        <p:nvPicPr>
          <p:cNvPr id="129" name="object 1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8542" y="4856570"/>
            <a:ext cx="91439" cy="91439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334261" y="2205142"/>
            <a:ext cx="661548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</a:rPr>
              <a:t>I Sign the</a:t>
            </a:r>
            <a:r>
              <a:rPr lang="en-IN" sz="900">
                <a:solidFill>
                  <a:schemeClr val="accent3"/>
                </a:solidFill>
              </a:rPr>
              <a:t> </a:t>
            </a:r>
            <a:r>
              <a:rPr lang="en-IN" sz="900" b="1">
                <a:solidFill>
                  <a:srgbClr val="2E674C"/>
                </a:solidFill>
                <a:cs typeface="Calibri"/>
              </a:rPr>
              <a:t>contract</a:t>
            </a:r>
            <a:endParaRPr lang="en-US"/>
          </a:p>
          <a:p>
            <a:endParaRPr lang="en-IN" sz="900">
              <a:solidFill>
                <a:schemeClr val="accent3"/>
              </a:solidFill>
              <a:latin typeface="+mj-lt"/>
              <a:cs typeface="Calibri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030789" y="2174778"/>
            <a:ext cx="691456" cy="6420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</a:rPr>
              <a:t>I refer friends and family</a:t>
            </a:r>
            <a:endParaRPr lang="en-IN" sz="900" b="1">
              <a:solidFill>
                <a:srgbClr val="2E674C"/>
              </a:solidFill>
              <a:cs typeface="Calibri"/>
            </a:endParaRPr>
          </a:p>
          <a:p>
            <a:endParaRPr lang="en-IN" sz="90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81309" y="2191391"/>
            <a:ext cx="8139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  <a:latin typeface="+mj-lt"/>
              </a:rPr>
              <a:t>I make the </a:t>
            </a:r>
            <a:r>
              <a:rPr lang="en-IN" sz="900" b="1">
                <a:solidFill>
                  <a:srgbClr val="2E674C"/>
                </a:solidFill>
              </a:rPr>
              <a:t>Payment</a:t>
            </a:r>
            <a:endParaRPr lang="en-IN" sz="900" b="1">
              <a:solidFill>
                <a:srgbClr val="2E674C"/>
              </a:solidFill>
              <a:cs typeface="Calibri"/>
            </a:endParaRPr>
          </a:p>
        </p:txBody>
      </p:sp>
      <p:pic>
        <p:nvPicPr>
          <p:cNvPr id="89" name="object 40">
            <a:extLst>
              <a:ext uri="{FF2B5EF4-FFF2-40B4-BE49-F238E27FC236}">
                <a16:creationId xmlns:a16="http://schemas.microsoft.com/office/drawing/2014/main" id="{C55143FD-35CE-EA16-9DCB-AFF68D8498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395" y="4813249"/>
            <a:ext cx="91440" cy="91439"/>
          </a:xfrm>
          <a:prstGeom prst="rect">
            <a:avLst/>
          </a:prstGeom>
        </p:spPr>
      </p:pic>
      <p:pic>
        <p:nvPicPr>
          <p:cNvPr id="93" name="object 48">
            <a:extLst>
              <a:ext uri="{FF2B5EF4-FFF2-40B4-BE49-F238E27FC236}">
                <a16:creationId xmlns:a16="http://schemas.microsoft.com/office/drawing/2014/main" id="{1546BADC-7176-1CD9-FE70-6765D0A7B4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5454" y="4842004"/>
            <a:ext cx="91439" cy="91439"/>
          </a:xfrm>
          <a:prstGeom prst="rect">
            <a:avLst/>
          </a:prstGeom>
        </p:spPr>
      </p:pic>
      <p:pic>
        <p:nvPicPr>
          <p:cNvPr id="124" name="object 57">
            <a:extLst>
              <a:ext uri="{FF2B5EF4-FFF2-40B4-BE49-F238E27FC236}">
                <a16:creationId xmlns:a16="http://schemas.microsoft.com/office/drawing/2014/main" id="{3D8520E5-A781-02CF-6493-D348EEAF73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8029" y="4842004"/>
            <a:ext cx="91439" cy="91439"/>
          </a:xfrm>
          <a:prstGeom prst="rect">
            <a:avLst/>
          </a:prstGeom>
        </p:spPr>
      </p:pic>
      <p:pic>
        <p:nvPicPr>
          <p:cNvPr id="132" name="object 64">
            <a:extLst>
              <a:ext uri="{FF2B5EF4-FFF2-40B4-BE49-F238E27FC236}">
                <a16:creationId xmlns:a16="http://schemas.microsoft.com/office/drawing/2014/main" id="{A0020F55-643E-5A7B-6900-EC03B9F2C47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9298" y="4842004"/>
            <a:ext cx="91440" cy="91439"/>
          </a:xfrm>
          <a:prstGeom prst="rect">
            <a:avLst/>
          </a:prstGeom>
        </p:spPr>
      </p:pic>
      <p:pic>
        <p:nvPicPr>
          <p:cNvPr id="137" name="object 69">
            <a:extLst>
              <a:ext uri="{FF2B5EF4-FFF2-40B4-BE49-F238E27FC236}">
                <a16:creationId xmlns:a16="http://schemas.microsoft.com/office/drawing/2014/main" id="{EE808912-0CA9-1EAC-C31F-8463E1188D8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6027" y="4842004"/>
            <a:ext cx="91440" cy="91439"/>
          </a:xfrm>
          <a:prstGeom prst="rect">
            <a:avLst/>
          </a:prstGeom>
        </p:spPr>
      </p:pic>
      <p:pic>
        <p:nvPicPr>
          <p:cNvPr id="139" name="object 72">
            <a:extLst>
              <a:ext uri="{FF2B5EF4-FFF2-40B4-BE49-F238E27FC236}">
                <a16:creationId xmlns:a16="http://schemas.microsoft.com/office/drawing/2014/main" id="{6FDB0824-81E9-E41B-F565-4248616D99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8610" y="4842004"/>
            <a:ext cx="91440" cy="91439"/>
          </a:xfrm>
          <a:prstGeom prst="rect">
            <a:avLst/>
          </a:prstGeom>
        </p:spPr>
      </p:pic>
      <p:pic>
        <p:nvPicPr>
          <p:cNvPr id="142" name="object 129">
            <a:extLst>
              <a:ext uri="{FF2B5EF4-FFF2-40B4-BE49-F238E27FC236}">
                <a16:creationId xmlns:a16="http://schemas.microsoft.com/office/drawing/2014/main" id="{4936CE05-21E2-C203-CCDB-88CF1A8CE8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5597" y="5181125"/>
            <a:ext cx="91439" cy="91439"/>
          </a:xfrm>
          <a:prstGeom prst="rect">
            <a:avLst/>
          </a:prstGeom>
        </p:spPr>
      </p:pic>
      <p:pic>
        <p:nvPicPr>
          <p:cNvPr id="144" name="object 40">
            <a:extLst>
              <a:ext uri="{FF2B5EF4-FFF2-40B4-BE49-F238E27FC236}">
                <a16:creationId xmlns:a16="http://schemas.microsoft.com/office/drawing/2014/main" id="{7610253A-FC66-D789-B4A6-A7F2033AC6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4244" y="5137804"/>
            <a:ext cx="91440" cy="91439"/>
          </a:xfrm>
          <a:prstGeom prst="rect">
            <a:avLst/>
          </a:prstGeom>
        </p:spPr>
      </p:pic>
      <p:pic>
        <p:nvPicPr>
          <p:cNvPr id="146" name="object 48">
            <a:extLst>
              <a:ext uri="{FF2B5EF4-FFF2-40B4-BE49-F238E27FC236}">
                <a16:creationId xmlns:a16="http://schemas.microsoft.com/office/drawing/2014/main" id="{74B1228D-8EAF-0FAA-92A1-523FDE7E9F7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5383" y="5166559"/>
            <a:ext cx="91439" cy="91439"/>
          </a:xfrm>
          <a:prstGeom prst="rect">
            <a:avLst/>
          </a:prstGeom>
        </p:spPr>
      </p:pic>
      <p:pic>
        <p:nvPicPr>
          <p:cNvPr id="147" name="object 52">
            <a:extLst>
              <a:ext uri="{FF2B5EF4-FFF2-40B4-BE49-F238E27FC236}">
                <a16:creationId xmlns:a16="http://schemas.microsoft.com/office/drawing/2014/main" id="{12BC4EAB-F030-0197-BDCB-C219EA027A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9427" y="5206506"/>
            <a:ext cx="91439" cy="91439"/>
          </a:xfrm>
          <a:prstGeom prst="rect">
            <a:avLst/>
          </a:prstGeom>
        </p:spPr>
      </p:pic>
      <p:pic>
        <p:nvPicPr>
          <p:cNvPr id="150" name="object 64">
            <a:extLst>
              <a:ext uri="{FF2B5EF4-FFF2-40B4-BE49-F238E27FC236}">
                <a16:creationId xmlns:a16="http://schemas.microsoft.com/office/drawing/2014/main" id="{FDA18574-FB86-2C7B-1620-F719FB6E839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352" y="5166559"/>
            <a:ext cx="91440" cy="91439"/>
          </a:xfrm>
          <a:prstGeom prst="rect">
            <a:avLst/>
          </a:prstGeom>
        </p:spPr>
      </p:pic>
      <p:pic>
        <p:nvPicPr>
          <p:cNvPr id="151" name="object 69">
            <a:extLst>
              <a:ext uri="{FF2B5EF4-FFF2-40B4-BE49-F238E27FC236}">
                <a16:creationId xmlns:a16="http://schemas.microsoft.com/office/drawing/2014/main" id="{D250B600-ED47-FBCC-4200-A637921D87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082" y="5166559"/>
            <a:ext cx="91440" cy="91439"/>
          </a:xfrm>
          <a:prstGeom prst="rect">
            <a:avLst/>
          </a:prstGeom>
        </p:spPr>
      </p:pic>
      <p:pic>
        <p:nvPicPr>
          <p:cNvPr id="152" name="object 72">
            <a:extLst>
              <a:ext uri="{FF2B5EF4-FFF2-40B4-BE49-F238E27FC236}">
                <a16:creationId xmlns:a16="http://schemas.microsoft.com/office/drawing/2014/main" id="{B51265FB-FD7C-4F11-039F-3A2AC68C53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665" y="5166559"/>
            <a:ext cx="91440" cy="91439"/>
          </a:xfrm>
          <a:prstGeom prst="rect">
            <a:avLst/>
          </a:prstGeom>
        </p:spPr>
      </p:pic>
      <p:pic>
        <p:nvPicPr>
          <p:cNvPr id="25" name="object 40">
            <a:extLst>
              <a:ext uri="{FF2B5EF4-FFF2-40B4-BE49-F238E27FC236}">
                <a16:creationId xmlns:a16="http://schemas.microsoft.com/office/drawing/2014/main" id="{EBAD0DD8-4626-04CC-5E2B-7730052371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7906" y="5135873"/>
            <a:ext cx="91440" cy="91439"/>
          </a:xfrm>
          <a:prstGeom prst="rect">
            <a:avLst/>
          </a:prstGeom>
        </p:spPr>
      </p:pic>
      <p:pic>
        <p:nvPicPr>
          <p:cNvPr id="13" name="object 40">
            <a:extLst>
              <a:ext uri="{FF2B5EF4-FFF2-40B4-BE49-F238E27FC236}">
                <a16:creationId xmlns:a16="http://schemas.microsoft.com/office/drawing/2014/main" id="{5CA89440-1687-3720-C266-93E26DFD3C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8886" y="4843234"/>
            <a:ext cx="91440" cy="91439"/>
          </a:xfrm>
          <a:prstGeom prst="rect">
            <a:avLst/>
          </a:prstGeom>
        </p:spPr>
      </p:pic>
      <p:pic>
        <p:nvPicPr>
          <p:cNvPr id="165" name="object 34">
            <a:extLst>
              <a:ext uri="{FF2B5EF4-FFF2-40B4-BE49-F238E27FC236}">
                <a16:creationId xmlns:a16="http://schemas.microsoft.com/office/drawing/2014/main" id="{C9192AC6-034F-B30C-EE79-A9BC7FEBF27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3306" y="3302890"/>
            <a:ext cx="91439" cy="91439"/>
          </a:xfrm>
          <a:prstGeom prst="rect">
            <a:avLst/>
          </a:prstGeom>
        </p:spPr>
      </p:pic>
      <p:pic>
        <p:nvPicPr>
          <p:cNvPr id="166" name="object 35">
            <a:extLst>
              <a:ext uri="{FF2B5EF4-FFF2-40B4-BE49-F238E27FC236}">
                <a16:creationId xmlns:a16="http://schemas.microsoft.com/office/drawing/2014/main" id="{73ECB1C5-EB61-6AF6-7707-F6EC52D696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625" y="4092615"/>
            <a:ext cx="91439" cy="91440"/>
          </a:xfrm>
          <a:prstGeom prst="rect">
            <a:avLst/>
          </a:prstGeom>
        </p:spPr>
      </p:pic>
      <p:pic>
        <p:nvPicPr>
          <p:cNvPr id="168" name="object 38">
            <a:extLst>
              <a:ext uri="{FF2B5EF4-FFF2-40B4-BE49-F238E27FC236}">
                <a16:creationId xmlns:a16="http://schemas.microsoft.com/office/drawing/2014/main" id="{97937FA1-C61B-BDEE-311C-1D2E7C6F1E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917" y="4125380"/>
            <a:ext cx="91440" cy="91440"/>
          </a:xfrm>
          <a:prstGeom prst="rect">
            <a:avLst/>
          </a:prstGeom>
        </p:spPr>
      </p:pic>
      <p:pic>
        <p:nvPicPr>
          <p:cNvPr id="169" name="object 80">
            <a:extLst>
              <a:ext uri="{FF2B5EF4-FFF2-40B4-BE49-F238E27FC236}">
                <a16:creationId xmlns:a16="http://schemas.microsoft.com/office/drawing/2014/main" id="{E43CBBE5-AA3D-B2AB-5720-282C4A2B6AD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2287" y="3302246"/>
            <a:ext cx="91439" cy="91439"/>
          </a:xfrm>
          <a:prstGeom prst="rect">
            <a:avLst/>
          </a:prstGeom>
        </p:spPr>
      </p:pic>
      <p:pic>
        <p:nvPicPr>
          <p:cNvPr id="170" name="object 46">
            <a:extLst>
              <a:ext uri="{FF2B5EF4-FFF2-40B4-BE49-F238E27FC236}">
                <a16:creationId xmlns:a16="http://schemas.microsoft.com/office/drawing/2014/main" id="{BAD4B373-6884-4B50-EDE8-90F97A7A47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7974" y="4844248"/>
            <a:ext cx="91439" cy="91440"/>
          </a:xfrm>
          <a:prstGeom prst="rect">
            <a:avLst/>
          </a:prstGeom>
        </p:spPr>
      </p:pic>
      <p:pic>
        <p:nvPicPr>
          <p:cNvPr id="171" name="object 48">
            <a:extLst>
              <a:ext uri="{FF2B5EF4-FFF2-40B4-BE49-F238E27FC236}">
                <a16:creationId xmlns:a16="http://schemas.microsoft.com/office/drawing/2014/main" id="{F39E5811-9BFA-4D87-4884-033E73E782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0323" y="5158305"/>
            <a:ext cx="91439" cy="91439"/>
          </a:xfrm>
          <a:prstGeom prst="rect">
            <a:avLst/>
          </a:prstGeom>
        </p:spPr>
      </p:pic>
      <p:pic>
        <p:nvPicPr>
          <p:cNvPr id="172" name="object 47">
            <a:extLst>
              <a:ext uri="{FF2B5EF4-FFF2-40B4-BE49-F238E27FC236}">
                <a16:creationId xmlns:a16="http://schemas.microsoft.com/office/drawing/2014/main" id="{A8BE718F-4B0B-F211-1C29-4D97242DDB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002" y="3338832"/>
            <a:ext cx="91439" cy="91439"/>
          </a:xfrm>
          <a:prstGeom prst="rect">
            <a:avLst/>
          </a:prstGeom>
        </p:spPr>
      </p:pic>
      <p:pic>
        <p:nvPicPr>
          <p:cNvPr id="173" name="object 51">
            <a:extLst>
              <a:ext uri="{FF2B5EF4-FFF2-40B4-BE49-F238E27FC236}">
                <a16:creationId xmlns:a16="http://schemas.microsoft.com/office/drawing/2014/main" id="{CB1B4B22-B59C-9A7D-BE6D-5C312A9FB69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6159" y="3719833"/>
            <a:ext cx="91439" cy="91439"/>
          </a:xfrm>
          <a:prstGeom prst="rect">
            <a:avLst/>
          </a:prstGeom>
        </p:spPr>
      </p:pic>
      <p:pic>
        <p:nvPicPr>
          <p:cNvPr id="174" name="object 57">
            <a:extLst>
              <a:ext uri="{FF2B5EF4-FFF2-40B4-BE49-F238E27FC236}">
                <a16:creationId xmlns:a16="http://schemas.microsoft.com/office/drawing/2014/main" id="{CDCE4AE6-BABE-E110-47A9-B134D12EFC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211" y="4857346"/>
            <a:ext cx="91439" cy="91439"/>
          </a:xfrm>
          <a:prstGeom prst="rect">
            <a:avLst/>
          </a:prstGeom>
        </p:spPr>
      </p:pic>
      <p:pic>
        <p:nvPicPr>
          <p:cNvPr id="175" name="object 49">
            <a:extLst>
              <a:ext uri="{FF2B5EF4-FFF2-40B4-BE49-F238E27FC236}">
                <a16:creationId xmlns:a16="http://schemas.microsoft.com/office/drawing/2014/main" id="{B819D36A-F1DF-3101-5A42-AA74F1CE0C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619" y="2948027"/>
            <a:ext cx="91439" cy="91440"/>
          </a:xfrm>
          <a:prstGeom prst="rect">
            <a:avLst/>
          </a:prstGeom>
        </p:spPr>
      </p:pic>
      <p:pic>
        <p:nvPicPr>
          <p:cNvPr id="176" name="object 49">
            <a:extLst>
              <a:ext uri="{FF2B5EF4-FFF2-40B4-BE49-F238E27FC236}">
                <a16:creationId xmlns:a16="http://schemas.microsoft.com/office/drawing/2014/main" id="{45B14E96-18F8-9210-644C-B0F86B87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5916" y="5205273"/>
            <a:ext cx="91439" cy="91440"/>
          </a:xfrm>
          <a:prstGeom prst="rect">
            <a:avLst/>
          </a:prstGeom>
        </p:spPr>
      </p:pic>
      <p:pic>
        <p:nvPicPr>
          <p:cNvPr id="177" name="object 49">
            <a:extLst>
              <a:ext uri="{FF2B5EF4-FFF2-40B4-BE49-F238E27FC236}">
                <a16:creationId xmlns:a16="http://schemas.microsoft.com/office/drawing/2014/main" id="{37854706-7F9A-313D-8B60-A1B0E6854D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864" y="4083838"/>
            <a:ext cx="91439" cy="91440"/>
          </a:xfrm>
          <a:prstGeom prst="rect">
            <a:avLst/>
          </a:prstGeom>
        </p:spPr>
      </p:pic>
      <p:pic>
        <p:nvPicPr>
          <p:cNvPr id="178" name="object 49">
            <a:extLst>
              <a:ext uri="{FF2B5EF4-FFF2-40B4-BE49-F238E27FC236}">
                <a16:creationId xmlns:a16="http://schemas.microsoft.com/office/drawing/2014/main" id="{F6F5B975-658C-8CDE-08C0-EC3B3C1512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864" y="4845839"/>
            <a:ext cx="91439" cy="91440"/>
          </a:xfrm>
          <a:prstGeom prst="rect">
            <a:avLst/>
          </a:prstGeom>
        </p:spPr>
      </p:pic>
      <p:pic>
        <p:nvPicPr>
          <p:cNvPr id="179" name="object 49">
            <a:extLst>
              <a:ext uri="{FF2B5EF4-FFF2-40B4-BE49-F238E27FC236}">
                <a16:creationId xmlns:a16="http://schemas.microsoft.com/office/drawing/2014/main" id="{3DE3814B-8A3E-10F9-D216-7D6D80915C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486" y="5205272"/>
            <a:ext cx="91439" cy="91440"/>
          </a:xfrm>
          <a:prstGeom prst="rect">
            <a:avLst/>
          </a:prstGeom>
        </p:spPr>
      </p:pic>
      <p:sp>
        <p:nvSpPr>
          <p:cNvPr id="156" name="object 21">
            <a:extLst>
              <a:ext uri="{FF2B5EF4-FFF2-40B4-BE49-F238E27FC236}">
                <a16:creationId xmlns:a16="http://schemas.microsoft.com/office/drawing/2014/main" id="{B51BD3C6-46CC-3408-5B43-BA0EF7B79060}"/>
              </a:ext>
            </a:extLst>
          </p:cNvPr>
          <p:cNvSpPr txBox="1"/>
          <p:nvPr/>
        </p:nvSpPr>
        <p:spPr>
          <a:xfrm>
            <a:off x="7639305" y="2226368"/>
            <a:ext cx="831966" cy="858697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algn="ctr">
              <a:lnSpc>
                <a:spcPct val="101099"/>
              </a:lnSpc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The Technician comes to my house to make the necessary changes</a:t>
            </a:r>
          </a:p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endParaRPr lang="en-IN" sz="900" b="1">
              <a:solidFill>
                <a:srgbClr val="2E674C"/>
              </a:solidFill>
              <a:latin typeface="Calibri"/>
              <a:cs typeface="Calibri"/>
            </a:endParaRPr>
          </a:p>
        </p:txBody>
      </p:sp>
      <p:grpSp>
        <p:nvGrpSpPr>
          <p:cNvPr id="180" name="object 117">
            <a:extLst>
              <a:ext uri="{FF2B5EF4-FFF2-40B4-BE49-F238E27FC236}">
                <a16:creationId xmlns:a16="http://schemas.microsoft.com/office/drawing/2014/main" id="{646877A2-0E84-98E0-453F-A41939E73869}"/>
              </a:ext>
            </a:extLst>
          </p:cNvPr>
          <p:cNvGrpSpPr/>
          <p:nvPr/>
        </p:nvGrpSpPr>
        <p:grpSpPr>
          <a:xfrm>
            <a:off x="8012770" y="3345379"/>
            <a:ext cx="105816" cy="882837"/>
            <a:chOff x="8635630" y="3302247"/>
            <a:chExt cx="105816" cy="882837"/>
          </a:xfrm>
        </p:grpSpPr>
        <p:pic>
          <p:nvPicPr>
            <p:cNvPr id="182" name="object 119">
              <a:extLst>
                <a:ext uri="{FF2B5EF4-FFF2-40B4-BE49-F238E27FC236}">
                  <a16:creationId xmlns:a16="http://schemas.microsoft.com/office/drawing/2014/main" id="{A5DBF606-1D1C-D9CC-DA2D-ED8BE79622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0007" y="3679683"/>
              <a:ext cx="91439" cy="91440"/>
            </a:xfrm>
            <a:prstGeom prst="rect">
              <a:avLst/>
            </a:prstGeom>
          </p:spPr>
        </p:pic>
        <p:pic>
          <p:nvPicPr>
            <p:cNvPr id="183" name="object 120">
              <a:extLst>
                <a:ext uri="{FF2B5EF4-FFF2-40B4-BE49-F238E27FC236}">
                  <a16:creationId xmlns:a16="http://schemas.microsoft.com/office/drawing/2014/main" id="{31698FCA-F8C5-DD40-3EE7-92BD12B56FC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630" y="4093645"/>
              <a:ext cx="91439" cy="91439"/>
            </a:xfrm>
            <a:prstGeom prst="rect">
              <a:avLst/>
            </a:prstGeom>
          </p:spPr>
        </p:pic>
        <p:pic>
          <p:nvPicPr>
            <p:cNvPr id="184" name="object 122">
              <a:extLst>
                <a:ext uri="{FF2B5EF4-FFF2-40B4-BE49-F238E27FC236}">
                  <a16:creationId xmlns:a16="http://schemas.microsoft.com/office/drawing/2014/main" id="{11E25D56-48AB-262A-98C9-7251AFA259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5630" y="3302247"/>
              <a:ext cx="91439" cy="91439"/>
            </a:xfrm>
            <a:prstGeom prst="rect">
              <a:avLst/>
            </a:prstGeom>
          </p:spPr>
        </p:pic>
      </p:grpSp>
      <p:pic>
        <p:nvPicPr>
          <p:cNvPr id="186" name="object 122">
            <a:extLst>
              <a:ext uri="{FF2B5EF4-FFF2-40B4-BE49-F238E27FC236}">
                <a16:creationId xmlns:a16="http://schemas.microsoft.com/office/drawing/2014/main" id="{9A277C89-B7D7-1F16-CF45-8E8686E3566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8904" y="2937062"/>
            <a:ext cx="91439" cy="91439"/>
          </a:xfrm>
          <a:prstGeom prst="rect">
            <a:avLst/>
          </a:prstGeom>
        </p:spPr>
      </p:pic>
      <p:pic>
        <p:nvPicPr>
          <p:cNvPr id="187" name="object 66">
            <a:extLst>
              <a:ext uri="{FF2B5EF4-FFF2-40B4-BE49-F238E27FC236}">
                <a16:creationId xmlns:a16="http://schemas.microsoft.com/office/drawing/2014/main" id="{29B60788-1E03-5222-B52C-2F00631A4DF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1681" y="3722814"/>
            <a:ext cx="91440" cy="91440"/>
          </a:xfrm>
          <a:prstGeom prst="rect">
            <a:avLst/>
          </a:prstGeom>
        </p:spPr>
      </p:pic>
      <p:pic>
        <p:nvPicPr>
          <p:cNvPr id="188" name="object 66">
            <a:extLst>
              <a:ext uri="{FF2B5EF4-FFF2-40B4-BE49-F238E27FC236}">
                <a16:creationId xmlns:a16="http://schemas.microsoft.com/office/drawing/2014/main" id="{8B3123EA-E1AC-8F16-0206-82C03B2F089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7303" y="4125381"/>
            <a:ext cx="91440" cy="91440"/>
          </a:xfrm>
          <a:prstGeom prst="rect">
            <a:avLst/>
          </a:prstGeom>
        </p:spPr>
      </p:pic>
      <p:pic>
        <p:nvPicPr>
          <p:cNvPr id="189" name="object 70">
            <a:extLst>
              <a:ext uri="{FF2B5EF4-FFF2-40B4-BE49-F238E27FC236}">
                <a16:creationId xmlns:a16="http://schemas.microsoft.com/office/drawing/2014/main" id="{378BC1B7-67A5-E5ED-253F-65FB9B3854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6" y="2946437"/>
            <a:ext cx="91440" cy="91440"/>
          </a:xfrm>
          <a:prstGeom prst="rect">
            <a:avLst/>
          </a:prstGeom>
        </p:spPr>
      </p:pic>
      <p:pic>
        <p:nvPicPr>
          <p:cNvPr id="191" name="object 66">
            <a:extLst>
              <a:ext uri="{FF2B5EF4-FFF2-40B4-BE49-F238E27FC236}">
                <a16:creationId xmlns:a16="http://schemas.microsoft.com/office/drawing/2014/main" id="{18C99D1D-C2B9-BDC5-02FD-F104DFAAA3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7680" y="4844248"/>
            <a:ext cx="91440" cy="91440"/>
          </a:xfrm>
          <a:prstGeom prst="rect">
            <a:avLst/>
          </a:prstGeom>
        </p:spPr>
      </p:pic>
      <p:pic>
        <p:nvPicPr>
          <p:cNvPr id="192" name="object 66">
            <a:extLst>
              <a:ext uri="{FF2B5EF4-FFF2-40B4-BE49-F238E27FC236}">
                <a16:creationId xmlns:a16="http://schemas.microsoft.com/office/drawing/2014/main" id="{1021A498-D68E-0B06-272A-89311713689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9566" y="5146173"/>
            <a:ext cx="91440" cy="91440"/>
          </a:xfrm>
          <a:prstGeom prst="rect">
            <a:avLst/>
          </a:prstGeom>
        </p:spPr>
      </p:pic>
      <p:pic>
        <p:nvPicPr>
          <p:cNvPr id="193" name="object 66">
            <a:extLst>
              <a:ext uri="{FF2B5EF4-FFF2-40B4-BE49-F238E27FC236}">
                <a16:creationId xmlns:a16="http://schemas.microsoft.com/office/drawing/2014/main" id="{E121C90C-0008-9061-D33D-48A3223049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057" y="3291494"/>
            <a:ext cx="91440" cy="91440"/>
          </a:xfrm>
          <a:prstGeom prst="rect">
            <a:avLst/>
          </a:prstGeom>
        </p:spPr>
      </p:pic>
      <p:pic>
        <p:nvPicPr>
          <p:cNvPr id="194" name="object 66">
            <a:extLst>
              <a:ext uri="{FF2B5EF4-FFF2-40B4-BE49-F238E27FC236}">
                <a16:creationId xmlns:a16="http://schemas.microsoft.com/office/drawing/2014/main" id="{0E6F8EED-1025-D404-BEEE-3C4946E162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057" y="3694059"/>
            <a:ext cx="91440" cy="91440"/>
          </a:xfrm>
          <a:prstGeom prst="rect">
            <a:avLst/>
          </a:prstGeom>
        </p:spPr>
      </p:pic>
      <p:pic>
        <p:nvPicPr>
          <p:cNvPr id="195" name="object 66">
            <a:extLst>
              <a:ext uri="{FF2B5EF4-FFF2-40B4-BE49-F238E27FC236}">
                <a16:creationId xmlns:a16="http://schemas.microsoft.com/office/drawing/2014/main" id="{93D7A591-0048-2F95-0413-2A9C8898B6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2664" y="4096626"/>
            <a:ext cx="91440" cy="9144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5C7AE542-5A3F-4D78-BDEC-5B0BD4BD625D}"/>
              </a:ext>
            </a:extLst>
          </p:cNvPr>
          <p:cNvSpPr txBox="1"/>
          <p:nvPr/>
        </p:nvSpPr>
        <p:spPr>
          <a:xfrm>
            <a:off x="612588" y="5891232"/>
            <a:ext cx="108174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dirty="0">
                <a:latin typeface="Ubuntu" panose="020B0504030602030204" pitchFamily="34" charset="0"/>
                <a:cs typeface="Calibri"/>
              </a:rPr>
              <a:t>The website can be accessed both through PCs as well as mobile devices. Social media is predominately accessed through mobile devices. Online chat is a feature that is implemented on TE's website and App and therefore can be accessed both through PCs and mobile devices. The Mobile App is exclusive to mobile devices. </a:t>
            </a:r>
            <a:endParaRPr lang="en-US" sz="1600" dirty="0">
              <a:latin typeface="Ubuntu" panose="020B0504030602030204" pitchFamily="34" charset="0"/>
              <a:cs typeface="Calibri"/>
            </a:endParaRPr>
          </a:p>
        </p:txBody>
      </p:sp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2E8D589C-B59B-3207-74F5-85E197C12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8593" y="-219332"/>
            <a:ext cx="3286486" cy="13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Ubuntu</vt:lpstr>
      <vt:lpstr>Office Theme</vt:lpstr>
      <vt:lpstr>1_Office Theme</vt:lpstr>
      <vt:lpstr>DATA SCIENCE CONSULTING    Session-2</vt:lpstr>
      <vt:lpstr>TotalEnergies – Steps and Pain Points</vt:lpstr>
      <vt:lpstr>Customer Journey TotalEnergies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Schneider</dc:creator>
  <cp:lastModifiedBy>Thomas Schneider</cp:lastModifiedBy>
  <cp:revision>5</cp:revision>
  <dcterms:created xsi:type="dcterms:W3CDTF">2023-02-04T15:58:20Z</dcterms:created>
  <dcterms:modified xsi:type="dcterms:W3CDTF">2023-02-04T22:47:13Z</dcterms:modified>
</cp:coreProperties>
</file>