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77" r:id="rId2"/>
  </p:sldMasterIdLst>
  <p:notesMasterIdLst>
    <p:notesMasterId r:id="rId29"/>
  </p:notesMasterIdLst>
  <p:sldIdLst>
    <p:sldId id="279" r:id="rId3"/>
    <p:sldId id="282" r:id="rId4"/>
    <p:sldId id="288" r:id="rId5"/>
    <p:sldId id="306" r:id="rId6"/>
    <p:sldId id="305" r:id="rId7"/>
    <p:sldId id="287" r:id="rId8"/>
    <p:sldId id="295" r:id="rId9"/>
    <p:sldId id="296" r:id="rId10"/>
    <p:sldId id="315" r:id="rId11"/>
    <p:sldId id="316" r:id="rId12"/>
    <p:sldId id="286" r:id="rId13"/>
    <p:sldId id="321" r:id="rId14"/>
    <p:sldId id="300" r:id="rId15"/>
    <p:sldId id="285" r:id="rId16"/>
    <p:sldId id="313" r:id="rId17"/>
    <p:sldId id="312" r:id="rId18"/>
    <p:sldId id="311" r:id="rId19"/>
    <p:sldId id="310" r:id="rId20"/>
    <p:sldId id="284" r:id="rId21"/>
    <p:sldId id="294" r:id="rId22"/>
    <p:sldId id="303" r:id="rId23"/>
    <p:sldId id="298" r:id="rId24"/>
    <p:sldId id="283" r:id="rId25"/>
    <p:sldId id="299" r:id="rId26"/>
    <p:sldId id="317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115"/>
    <a:srgbClr val="4472C4"/>
    <a:srgbClr val="FF304C"/>
    <a:srgbClr val="12ABDB"/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4FA11-18A1-4202-ADD6-F7B65B69B374}" v="476" dt="2023-02-12T15:37:07.695"/>
    <p1510:client id="{03A6EC1D-604A-49D6-81A9-9AFB6395719F}" v="371" dt="2023-02-12T20:18:11.884"/>
    <p1510:client id="{05131161-F608-4342-9CB4-2C29BA60EDE5}" v="1205" dt="2023-02-12T14:44:30.586"/>
    <p1510:client id="{09CD1809-0FCE-41C5-BEDB-05CB1164D7ED}" v="558" dt="2023-02-12T16:05:08.743"/>
    <p1510:client id="{0BF99209-35B8-48AC-ABC4-ACCC214ED354}" v="1493" dt="2023-02-12T20:17:04.796"/>
    <p1510:client id="{1C8C82BD-944D-4023-81A3-8CFDE78FC113}" v="125" dt="2023-02-11T16:53:16.220"/>
    <p1510:client id="{34362D52-8B37-44F7-90AA-4E8E08C97A08}" v="269" dt="2023-02-12T15:00:58.297"/>
    <p1510:client id="{3C2BADB9-9602-44AC-B4EC-16CBCDF220AB}" v="120" dt="2023-01-26T22:14:31.712"/>
    <p1510:client id="{4CB0F7C9-F249-4708-A660-61DDB24CE6E8}" v="291" dt="2023-02-12T17:57:35.758"/>
    <p1510:client id="{58A66A23-A67B-432A-A791-048DF177E738}" v="177" dt="2023-01-27T15:34:10.553"/>
    <p1510:client id="{624BBED7-409F-4977-870F-F4E813B260CA}" v="3" dt="2023-01-27T15:54:31.820"/>
    <p1510:client id="{745605A0-0728-4D81-9270-2699ACD68C49}" v="36" dt="2023-01-26T19:44:49.508"/>
    <p1510:client id="{8465519C-11D8-4C65-B7AD-FDDFB8025A0A}" v="3257" dt="2023-02-12T17:42:33.547"/>
    <p1510:client id="{8488DD8A-9A64-401F-A640-6EC8022FB43F}" v="103" dt="2023-02-12T16:26:09.180"/>
    <p1510:client id="{867DE89F-C3B5-4238-A582-B507026CF9C7}" v="1150" dt="2023-02-12T10:38:37.712"/>
    <p1510:client id="{89D54BF1-B4AE-4F00-87F6-0B7DA0374BE5}" v="2101" dt="2023-02-12T22:50:12.427"/>
    <p1510:client id="{8D41A172-8D3A-43E1-A466-5BF6CD475DAB}" v="41" dt="2023-01-26T22:23:07.821"/>
    <p1510:client id="{92B5711A-D3D1-405C-9C5C-B1BB3E032990}" v="1220" dt="2023-01-25T17:03:39.536"/>
    <p1510:client id="{956FC010-B424-41F8-917D-3003B7747975}" v="6" dt="2023-02-12T14:53:05.061"/>
    <p1510:client id="{9661D069-C049-4700-924A-9032DF46E29C}" v="1140" dt="2023-02-11T16:43:49.662"/>
    <p1510:client id="{980EC3A0-5156-4FF3-B199-7B2294F5F0F0}" v="1" dt="2023-02-12T22:29:10.770"/>
    <p1510:client id="{A49CD330-D6A6-4D9E-87AF-AD51F27DD7DB}" v="574" dt="2023-02-12T21:41:43.678"/>
    <p1510:client id="{A88F117C-729F-4CDB-B813-58A1AA1753DD}" v="465" dt="2023-02-12T19:33:24.316"/>
    <p1510:client id="{B8C20398-7E55-4668-9DD5-5D286A01EAC6}" v="2963" dt="2023-02-12T22:32:38.655"/>
    <p1510:client id="{C4A1FD09-FA0D-4187-A61C-DA339E3277D2}" v="4" dt="2023-02-12T18:46:49.447"/>
    <p1510:client id="{C56F984C-00DF-4D81-8CE6-C6795B41CA77}" v="32" dt="2023-02-12T20:43:15.496"/>
    <p1510:client id="{CF391A43-75B1-4755-A0F0-95B35DE03B6F}" v="8" dt="2023-01-26T19:46:48.926"/>
    <p1510:client id="{D2586415-37E5-4519-AFB3-74F1FA50F3A8}" v="494" dt="2023-02-12T15:30:41.325"/>
    <p1510:client id="{D4DF865F-0727-45B7-B25C-AC8A7129D30C}" v="14" dt="2023-01-26T19:40:23.159"/>
    <p1510:client id="{E3BE0383-9CAD-4363-B1B0-0B78D0FFCDD2}" v="24" dt="2023-02-12T13:28:29.292"/>
    <p1510:client id="{E7A6C697-ECC3-460B-9050-70AEC3B5E465}" v="449" dt="2023-02-12T22:52:31.788"/>
    <p1510:client id="{ED786A9E-3A6E-4CD0-BDD2-D7DBC61C72F1}" v="188" dt="2023-02-12T22:41:01.002"/>
    <p1510:client id="{FFA93447-9F3F-48CF-9F5C-51F74E7B1929}" v="36" dt="2023-01-27T15:47:49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538D4-29B6-4091-82EC-3826DFE8A2D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540DF6-937A-46DD-BC75-828E0CF2F84E}">
      <dgm:prSet phldrT="[Text]"/>
      <dgm:spPr>
        <a:solidFill>
          <a:srgbClr val="2C0C3E"/>
        </a:solidFill>
      </dgm:spPr>
      <dgm:t>
        <a:bodyPr/>
        <a:lstStyle/>
        <a:p>
          <a:pPr algn="ctr" rtl="0"/>
          <a:r>
            <a:rPr lang="en-US" b="1">
              <a:latin typeface="Ubuntu"/>
            </a:rPr>
            <a:t>Awareness</a:t>
          </a:r>
          <a:r>
            <a:rPr lang="en-US">
              <a:latin typeface="Ubuntu"/>
            </a:rPr>
            <a:t>:  Benefit of/ Need for new supplier</a:t>
          </a:r>
          <a:endParaRPr lang="en-CA">
            <a:latin typeface="Ubuntu"/>
          </a:endParaRPr>
        </a:p>
      </dgm:t>
    </dgm:pt>
    <dgm:pt modelId="{01E14293-AB8A-4BD2-9500-85D0E40268FB}" type="par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0C4799C0-5B03-4209-B443-7B88E957B294}" type="sib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109B2629-4646-4F62-ACD5-1B13BB444D45}">
      <dgm:prSet phldrT="[Text]"/>
      <dgm:spPr>
        <a:solidFill>
          <a:srgbClr val="0070AC"/>
        </a:solidFill>
      </dgm:spPr>
      <dgm:t>
        <a:bodyPr/>
        <a:lstStyle/>
        <a:p>
          <a:pPr algn="ctr"/>
          <a:r>
            <a:rPr lang="en-US" b="1">
              <a:latin typeface="Ubuntu"/>
            </a:rPr>
            <a:t>Consideration</a:t>
          </a:r>
          <a:r>
            <a:rPr lang="en-US">
              <a:latin typeface="Ubuntu"/>
            </a:rPr>
            <a:t>: Market Research</a:t>
          </a:r>
          <a:endParaRPr lang="en-CA">
            <a:latin typeface="Ubuntu"/>
          </a:endParaRPr>
        </a:p>
      </dgm:t>
    </dgm:pt>
    <dgm:pt modelId="{48EA9B13-FFCB-4551-B04A-D6FAEE67981A}" type="par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6BACD1AF-8F28-450F-8D6E-2D4AC8A225BC}" type="sibTrans" cxnId="{7D934930-FC98-4461-8D59-CDBFD2E10428}">
      <dgm:prSet/>
      <dgm:spPr/>
      <dgm:t>
        <a:bodyPr/>
        <a:lstStyle/>
        <a:p>
          <a:pPr algn="ctr"/>
          <a:endParaRPr lang="en-CA"/>
        </a:p>
      </dgm:t>
    </dgm:pt>
    <dgm:pt modelId="{C632402B-B655-434E-9762-091A99BF08B6}">
      <dgm:prSet phldrT="[Text]"/>
      <dgm:spPr>
        <a:solidFill>
          <a:srgbClr val="13ABDC"/>
        </a:solidFill>
      </dgm:spPr>
      <dgm:t>
        <a:bodyPr/>
        <a:lstStyle/>
        <a:p>
          <a:pPr algn="ctr"/>
          <a:r>
            <a:rPr lang="en-US" b="1">
              <a:latin typeface="Ubuntu"/>
            </a:rPr>
            <a:t>Evaluation</a:t>
          </a:r>
          <a:r>
            <a:rPr lang="en-US">
              <a:latin typeface="Ubuntu"/>
            </a:rPr>
            <a:t>: Choice of Shortlisted Supplier</a:t>
          </a:r>
          <a:endParaRPr lang="en-CA">
            <a:latin typeface="Ubuntu"/>
          </a:endParaRPr>
        </a:p>
      </dgm:t>
    </dgm:pt>
    <dgm:pt modelId="{6B4173D7-115A-4D17-B72B-32B6B2E2CC83}" type="par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36384F0B-2D27-4CC4-9B91-0D6368E70BEB}" type="sibTrans" cxnId="{7E641C86-6B2B-439E-B2B0-B943CD914BC5}">
      <dgm:prSet/>
      <dgm:spPr/>
      <dgm:t>
        <a:bodyPr/>
        <a:lstStyle/>
        <a:p>
          <a:pPr algn="ctr"/>
          <a:endParaRPr lang="en-CA"/>
        </a:p>
      </dgm:t>
    </dgm:pt>
    <dgm:pt modelId="{66E59D76-7EEF-4596-8BB1-BBA47A637F73}">
      <dgm:prSet phldrT="[Text]"/>
      <dgm:spPr>
        <a:solidFill>
          <a:srgbClr val="FF304C"/>
        </a:solidFill>
      </dgm:spPr>
      <dgm:t>
        <a:bodyPr/>
        <a:lstStyle/>
        <a:p>
          <a:pPr algn="ctr"/>
          <a:r>
            <a:rPr lang="en-US" b="1">
              <a:latin typeface="Ubuntu"/>
            </a:rPr>
            <a:t>Purchase</a:t>
          </a:r>
          <a:r>
            <a:rPr lang="en-US">
              <a:latin typeface="Ubuntu"/>
            </a:rPr>
            <a:t>: Choose Total &amp; Sign Contract</a:t>
          </a:r>
          <a:endParaRPr lang="en-CA">
            <a:latin typeface="Ubuntu"/>
          </a:endParaRPr>
        </a:p>
      </dgm:t>
    </dgm:pt>
    <dgm:pt modelId="{5010B5BB-E1F2-41E6-AC65-BFEC30DF2EDC}" type="par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C3A42CB-3B9E-4292-9A36-CE230553A54F}" type="sib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0AD4146-F177-41A9-AA49-A936E3E46CD0}">
      <dgm:prSet phldrT="[Text]"/>
      <dgm:spPr>
        <a:solidFill>
          <a:srgbClr val="85D115"/>
        </a:solidFill>
      </dgm:spPr>
      <dgm:t>
        <a:bodyPr/>
        <a:lstStyle/>
        <a:p>
          <a:pPr algn="ctr" rtl="0"/>
          <a:r>
            <a:rPr lang="en-US" b="1">
              <a:latin typeface="Ubuntu"/>
            </a:rPr>
            <a:t>Loyalty</a:t>
          </a:r>
          <a:r>
            <a:rPr lang="en-US">
              <a:latin typeface="Ubuntu"/>
            </a:rPr>
            <a:t>: Long term Satisfaction</a:t>
          </a:r>
          <a:endParaRPr lang="en-CA">
            <a:latin typeface="Ubuntu"/>
          </a:endParaRPr>
        </a:p>
      </dgm:t>
    </dgm:pt>
    <dgm:pt modelId="{ED60FF0C-E1E3-4DE6-8235-FB3CE4358CC4}" type="par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F673EB12-3435-4970-919D-0F65233047E7}" type="sibTrans" cxnId="{82B92C94-8E5B-49C9-8170-AD25D5A685B1}">
      <dgm:prSet/>
      <dgm:spPr/>
      <dgm:t>
        <a:bodyPr/>
        <a:lstStyle/>
        <a:p>
          <a:pPr algn="ctr"/>
          <a:endParaRPr lang="en-CA"/>
        </a:p>
      </dgm:t>
    </dgm:pt>
    <dgm:pt modelId="{8BB03EC0-6634-4984-A6CE-6A287C9CC812}" type="pres">
      <dgm:prSet presAssocID="{DE5538D4-29B6-4091-82EC-3826DFE8A2DD}" presName="Name0" presStyleCnt="0">
        <dgm:presLayoutVars>
          <dgm:dir/>
          <dgm:resizeHandles val="exact"/>
        </dgm:presLayoutVars>
      </dgm:prSet>
      <dgm:spPr/>
    </dgm:pt>
    <dgm:pt modelId="{9217B935-109E-4589-BB72-59C4FD053A84}" type="pres">
      <dgm:prSet presAssocID="{C2540DF6-937A-46DD-BC75-828E0CF2F84E}" presName="parTxOnly" presStyleLbl="node1" presStyleIdx="0" presStyleCnt="5">
        <dgm:presLayoutVars>
          <dgm:bulletEnabled val="1"/>
        </dgm:presLayoutVars>
      </dgm:prSet>
      <dgm:spPr/>
    </dgm:pt>
    <dgm:pt modelId="{37A2D456-EF02-4F4F-A833-EB25F09E0240}" type="pres">
      <dgm:prSet presAssocID="{0C4799C0-5B03-4209-B443-7B88E957B294}" presName="parSpace" presStyleCnt="0"/>
      <dgm:spPr/>
    </dgm:pt>
    <dgm:pt modelId="{0D932F56-3E10-44BD-9023-1D7018468803}" type="pres">
      <dgm:prSet presAssocID="{109B2629-4646-4F62-ACD5-1B13BB444D45}" presName="parTxOnly" presStyleLbl="node1" presStyleIdx="1" presStyleCnt="5">
        <dgm:presLayoutVars>
          <dgm:bulletEnabled val="1"/>
        </dgm:presLayoutVars>
      </dgm:prSet>
      <dgm:spPr/>
    </dgm:pt>
    <dgm:pt modelId="{84D5B067-CB74-4412-969E-D8D76929E5B8}" type="pres">
      <dgm:prSet presAssocID="{6BACD1AF-8F28-450F-8D6E-2D4AC8A225BC}" presName="parSpace" presStyleCnt="0"/>
      <dgm:spPr/>
    </dgm:pt>
    <dgm:pt modelId="{9392C4B1-E242-4C07-B498-E09479B18248}" type="pres">
      <dgm:prSet presAssocID="{C632402B-B655-434E-9762-091A99BF08B6}" presName="parTxOnly" presStyleLbl="node1" presStyleIdx="2" presStyleCnt="5">
        <dgm:presLayoutVars>
          <dgm:bulletEnabled val="1"/>
        </dgm:presLayoutVars>
      </dgm:prSet>
      <dgm:spPr/>
    </dgm:pt>
    <dgm:pt modelId="{B7D0DC87-6712-489E-B285-5CBBDC3DD892}" type="pres">
      <dgm:prSet presAssocID="{36384F0B-2D27-4CC4-9B91-0D6368E70BEB}" presName="parSpace" presStyleCnt="0"/>
      <dgm:spPr/>
    </dgm:pt>
    <dgm:pt modelId="{57590D6C-A54A-4860-A234-E96BD20D868D}" type="pres">
      <dgm:prSet presAssocID="{66E59D76-7EEF-4596-8BB1-BBA47A637F73}" presName="parTxOnly" presStyleLbl="node1" presStyleIdx="3" presStyleCnt="5">
        <dgm:presLayoutVars>
          <dgm:bulletEnabled val="1"/>
        </dgm:presLayoutVars>
      </dgm:prSet>
      <dgm:spPr/>
    </dgm:pt>
    <dgm:pt modelId="{E581D236-4954-48B1-9506-0FC5473968E7}" type="pres">
      <dgm:prSet presAssocID="{8C3A42CB-3B9E-4292-9A36-CE230553A54F}" presName="parSpace" presStyleCnt="0"/>
      <dgm:spPr/>
    </dgm:pt>
    <dgm:pt modelId="{6C2283EA-8448-4552-8A03-E3FEEDE89CA1}" type="pres">
      <dgm:prSet presAssocID="{80AD4146-F177-41A9-AA49-A936E3E46CD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162D24-0AD5-48CF-99CF-0629C86C0E75}" type="presOf" srcId="{DE5538D4-29B6-4091-82EC-3826DFE8A2DD}" destId="{8BB03EC0-6634-4984-A6CE-6A287C9CC812}" srcOrd="0" destOrd="0" presId="urn:microsoft.com/office/officeart/2005/8/layout/hChevron3"/>
    <dgm:cxn modelId="{DB7F792C-C86C-4EEF-A305-9EF555FE1053}" type="presOf" srcId="{66E59D76-7EEF-4596-8BB1-BBA47A637F73}" destId="{57590D6C-A54A-4860-A234-E96BD20D868D}" srcOrd="0" destOrd="0" presId="urn:microsoft.com/office/officeart/2005/8/layout/hChevron3"/>
    <dgm:cxn modelId="{7D934930-FC98-4461-8D59-CDBFD2E10428}" srcId="{DE5538D4-29B6-4091-82EC-3826DFE8A2DD}" destId="{109B2629-4646-4F62-ACD5-1B13BB444D45}" srcOrd="1" destOrd="0" parTransId="{48EA9B13-FFCB-4551-B04A-D6FAEE67981A}" sibTransId="{6BACD1AF-8F28-450F-8D6E-2D4AC8A225BC}"/>
    <dgm:cxn modelId="{B266743B-810D-45BE-8F17-D28F2FA709C3}" srcId="{DE5538D4-29B6-4091-82EC-3826DFE8A2DD}" destId="{66E59D76-7EEF-4596-8BB1-BBA47A637F73}" srcOrd="3" destOrd="0" parTransId="{5010B5BB-E1F2-41E6-AC65-BFEC30DF2EDC}" sibTransId="{8C3A42CB-3B9E-4292-9A36-CE230553A54F}"/>
    <dgm:cxn modelId="{C5CDA65E-E86E-480E-9CB4-BFE3AD44EDD9}" type="presOf" srcId="{C2540DF6-937A-46DD-BC75-828E0CF2F84E}" destId="{9217B935-109E-4589-BB72-59C4FD053A84}" srcOrd="0" destOrd="0" presId="urn:microsoft.com/office/officeart/2005/8/layout/hChevron3"/>
    <dgm:cxn modelId="{A46AFC67-2BC9-431E-9474-FB2B67BFD0D4}" type="presOf" srcId="{80AD4146-F177-41A9-AA49-A936E3E46CD0}" destId="{6C2283EA-8448-4552-8A03-E3FEEDE89CA1}" srcOrd="0" destOrd="0" presId="urn:microsoft.com/office/officeart/2005/8/layout/hChevron3"/>
    <dgm:cxn modelId="{31F53070-DD63-4400-9BF9-0EC53877CB4B}" srcId="{DE5538D4-29B6-4091-82EC-3826DFE8A2DD}" destId="{C2540DF6-937A-46DD-BC75-828E0CF2F84E}" srcOrd="0" destOrd="0" parTransId="{01E14293-AB8A-4BD2-9500-85D0E40268FB}" sibTransId="{0C4799C0-5B03-4209-B443-7B88E957B294}"/>
    <dgm:cxn modelId="{7E641C86-6B2B-439E-B2B0-B943CD914BC5}" srcId="{DE5538D4-29B6-4091-82EC-3826DFE8A2DD}" destId="{C632402B-B655-434E-9762-091A99BF08B6}" srcOrd="2" destOrd="0" parTransId="{6B4173D7-115A-4D17-B72B-32B6B2E2CC83}" sibTransId="{36384F0B-2D27-4CC4-9B91-0D6368E70BEB}"/>
    <dgm:cxn modelId="{82B92C94-8E5B-49C9-8170-AD25D5A685B1}" srcId="{DE5538D4-29B6-4091-82EC-3826DFE8A2DD}" destId="{80AD4146-F177-41A9-AA49-A936E3E46CD0}" srcOrd="4" destOrd="0" parTransId="{ED60FF0C-E1E3-4DE6-8235-FB3CE4358CC4}" sibTransId="{F673EB12-3435-4970-919D-0F65233047E7}"/>
    <dgm:cxn modelId="{176A349C-5D81-4A4C-B621-061D8553770B}" type="presOf" srcId="{109B2629-4646-4F62-ACD5-1B13BB444D45}" destId="{0D932F56-3E10-44BD-9023-1D7018468803}" srcOrd="0" destOrd="0" presId="urn:microsoft.com/office/officeart/2005/8/layout/hChevron3"/>
    <dgm:cxn modelId="{791294FA-6C2E-4902-B496-BB2016F5CAD9}" type="presOf" srcId="{C632402B-B655-434E-9762-091A99BF08B6}" destId="{9392C4B1-E242-4C07-B498-E09479B18248}" srcOrd="0" destOrd="0" presId="urn:microsoft.com/office/officeart/2005/8/layout/hChevron3"/>
    <dgm:cxn modelId="{CB13C5C2-3386-4916-96C6-CF05CAF1A864}" type="presParOf" srcId="{8BB03EC0-6634-4984-A6CE-6A287C9CC812}" destId="{9217B935-109E-4589-BB72-59C4FD053A84}" srcOrd="0" destOrd="0" presId="urn:microsoft.com/office/officeart/2005/8/layout/hChevron3"/>
    <dgm:cxn modelId="{A0516126-0861-418E-9656-FC607956D147}" type="presParOf" srcId="{8BB03EC0-6634-4984-A6CE-6A287C9CC812}" destId="{37A2D456-EF02-4F4F-A833-EB25F09E0240}" srcOrd="1" destOrd="0" presId="urn:microsoft.com/office/officeart/2005/8/layout/hChevron3"/>
    <dgm:cxn modelId="{5E9A7358-DBDC-4A9E-B16E-8A3491CD7192}" type="presParOf" srcId="{8BB03EC0-6634-4984-A6CE-6A287C9CC812}" destId="{0D932F56-3E10-44BD-9023-1D7018468803}" srcOrd="2" destOrd="0" presId="urn:microsoft.com/office/officeart/2005/8/layout/hChevron3"/>
    <dgm:cxn modelId="{61A4C782-70F3-4F15-8596-91DD7C54E4E6}" type="presParOf" srcId="{8BB03EC0-6634-4984-A6CE-6A287C9CC812}" destId="{84D5B067-CB74-4412-969E-D8D76929E5B8}" srcOrd="3" destOrd="0" presId="urn:microsoft.com/office/officeart/2005/8/layout/hChevron3"/>
    <dgm:cxn modelId="{E0695786-5E10-4E92-BBA5-95C6C83CBF07}" type="presParOf" srcId="{8BB03EC0-6634-4984-A6CE-6A287C9CC812}" destId="{9392C4B1-E242-4C07-B498-E09479B18248}" srcOrd="4" destOrd="0" presId="urn:microsoft.com/office/officeart/2005/8/layout/hChevron3"/>
    <dgm:cxn modelId="{EA20B059-E40A-477A-BEFE-5F939C8FCDA6}" type="presParOf" srcId="{8BB03EC0-6634-4984-A6CE-6A287C9CC812}" destId="{B7D0DC87-6712-489E-B285-5CBBDC3DD892}" srcOrd="5" destOrd="0" presId="urn:microsoft.com/office/officeart/2005/8/layout/hChevron3"/>
    <dgm:cxn modelId="{CE08FA04-1E0A-46C6-A8FE-36F9D28B7068}" type="presParOf" srcId="{8BB03EC0-6634-4984-A6CE-6A287C9CC812}" destId="{57590D6C-A54A-4860-A234-E96BD20D868D}" srcOrd="6" destOrd="0" presId="urn:microsoft.com/office/officeart/2005/8/layout/hChevron3"/>
    <dgm:cxn modelId="{29B74E50-B2C6-4A34-8096-56341346BFF8}" type="presParOf" srcId="{8BB03EC0-6634-4984-A6CE-6A287C9CC812}" destId="{E581D236-4954-48B1-9506-0FC5473968E7}" srcOrd="7" destOrd="0" presId="urn:microsoft.com/office/officeart/2005/8/layout/hChevron3"/>
    <dgm:cxn modelId="{880AAF58-728A-49AC-A92B-033700BE33A3}" type="presParOf" srcId="{8BB03EC0-6634-4984-A6CE-6A287C9CC812}" destId="{6C2283EA-8448-4552-8A03-E3FEEDE89CA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8F14F-2FD9-4624-BD66-87663403720A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2CEA73-374F-4876-A293-1921E3D30EA2}">
      <dgm:prSet/>
      <dgm:spPr/>
      <dgm:t>
        <a:bodyPr/>
        <a:lstStyle/>
        <a:p>
          <a:r>
            <a:rPr lang="tr-TR"/>
            <a:t>Tokenization</a:t>
          </a:r>
          <a:endParaRPr lang="en-US"/>
        </a:p>
      </dgm:t>
    </dgm:pt>
    <dgm:pt modelId="{3C236836-1895-49DB-9E3F-3133996B5D5F}" type="parTrans" cxnId="{A8337A9C-3B6A-4697-BEB2-A50071DC4BD1}">
      <dgm:prSet/>
      <dgm:spPr/>
      <dgm:t>
        <a:bodyPr/>
        <a:lstStyle/>
        <a:p>
          <a:endParaRPr lang="en-US"/>
        </a:p>
      </dgm:t>
    </dgm:pt>
    <dgm:pt modelId="{C3D80797-D772-4A2C-A5D5-16FC151C7100}" type="sibTrans" cxnId="{A8337A9C-3B6A-4697-BEB2-A50071DC4BD1}">
      <dgm:prSet/>
      <dgm:spPr/>
      <dgm:t>
        <a:bodyPr/>
        <a:lstStyle/>
        <a:p>
          <a:endParaRPr lang="en-US"/>
        </a:p>
      </dgm:t>
    </dgm:pt>
    <dgm:pt modelId="{FE0DA4C2-C708-4129-B22E-358BD08FDF85}">
      <dgm:prSet/>
      <dgm:spPr/>
      <dgm:t>
        <a:bodyPr/>
        <a:lstStyle/>
        <a:p>
          <a:r>
            <a:rPr lang="tr-TR"/>
            <a:t>Unigram</a:t>
          </a:r>
          <a:endParaRPr lang="en-US"/>
        </a:p>
      </dgm:t>
    </dgm:pt>
    <dgm:pt modelId="{075F90EF-0B2E-4EFD-B991-0C58E75697FE}" type="parTrans" cxnId="{EA7764D8-EE1E-481D-B02B-F941CA7096A5}">
      <dgm:prSet/>
      <dgm:spPr/>
      <dgm:t>
        <a:bodyPr/>
        <a:lstStyle/>
        <a:p>
          <a:endParaRPr lang="en-US"/>
        </a:p>
      </dgm:t>
    </dgm:pt>
    <dgm:pt modelId="{E917FD18-7581-47A2-A83F-D1F4B9CE3F4A}" type="sibTrans" cxnId="{EA7764D8-EE1E-481D-B02B-F941CA7096A5}">
      <dgm:prSet/>
      <dgm:spPr/>
      <dgm:t>
        <a:bodyPr/>
        <a:lstStyle/>
        <a:p>
          <a:endParaRPr lang="en-US"/>
        </a:p>
      </dgm:t>
    </dgm:pt>
    <dgm:pt modelId="{A494138C-C1F9-496D-A342-742395D5695C}">
      <dgm:prSet/>
      <dgm:spPr/>
      <dgm:t>
        <a:bodyPr/>
        <a:lstStyle/>
        <a:p>
          <a:r>
            <a:rPr lang="tr-TR"/>
            <a:t>Bigram</a:t>
          </a:r>
          <a:endParaRPr lang="en-US"/>
        </a:p>
      </dgm:t>
    </dgm:pt>
    <dgm:pt modelId="{610B6030-2F42-4668-A9B5-C1899D628727}" type="parTrans" cxnId="{CDC348A5-7F9D-4AF8-8D93-0A148E770D48}">
      <dgm:prSet/>
      <dgm:spPr/>
      <dgm:t>
        <a:bodyPr/>
        <a:lstStyle/>
        <a:p>
          <a:endParaRPr lang="en-US"/>
        </a:p>
      </dgm:t>
    </dgm:pt>
    <dgm:pt modelId="{66489094-2F5E-4C54-BDDA-7ADEF8C9A9BC}" type="sibTrans" cxnId="{CDC348A5-7F9D-4AF8-8D93-0A148E770D48}">
      <dgm:prSet/>
      <dgm:spPr/>
      <dgm:t>
        <a:bodyPr/>
        <a:lstStyle/>
        <a:p>
          <a:endParaRPr lang="en-US"/>
        </a:p>
      </dgm:t>
    </dgm:pt>
    <dgm:pt modelId="{1027F535-EB3B-4B02-8202-3270B13A6BA8}">
      <dgm:prSet/>
      <dgm:spPr/>
      <dgm:t>
        <a:bodyPr/>
        <a:lstStyle/>
        <a:p>
          <a:r>
            <a:rPr lang="tr-TR"/>
            <a:t>Special Characters</a:t>
          </a:r>
          <a:endParaRPr lang="en-US"/>
        </a:p>
      </dgm:t>
    </dgm:pt>
    <dgm:pt modelId="{0B3D3CD9-9016-4F1F-B0E4-7486D189BAA0}" type="parTrans" cxnId="{C51ABD1E-A2FC-4CCC-BD17-8447FCB8FE9B}">
      <dgm:prSet/>
      <dgm:spPr/>
      <dgm:t>
        <a:bodyPr/>
        <a:lstStyle/>
        <a:p>
          <a:endParaRPr lang="en-US"/>
        </a:p>
      </dgm:t>
    </dgm:pt>
    <dgm:pt modelId="{084C3D0C-D036-4F0C-9A4F-4BFD32063586}" type="sibTrans" cxnId="{C51ABD1E-A2FC-4CCC-BD17-8447FCB8FE9B}">
      <dgm:prSet/>
      <dgm:spPr/>
      <dgm:t>
        <a:bodyPr/>
        <a:lstStyle/>
        <a:p>
          <a:endParaRPr lang="en-US"/>
        </a:p>
      </dgm:t>
    </dgm:pt>
    <dgm:pt modelId="{0B11C5D1-EC45-42DD-A39E-3939DC333049}">
      <dgm:prSet/>
      <dgm:spPr/>
      <dgm:t>
        <a:bodyPr/>
        <a:lstStyle/>
        <a:p>
          <a:r>
            <a:rPr lang="tr-TR"/>
            <a:t>Lowercase transformation</a:t>
          </a:r>
          <a:endParaRPr lang="en-US"/>
        </a:p>
      </dgm:t>
    </dgm:pt>
    <dgm:pt modelId="{0775E637-6073-46C0-BE04-0D71BD061C6A}" type="parTrans" cxnId="{E4410BFC-885A-4A7F-BF88-7B4D5E563CEE}">
      <dgm:prSet/>
      <dgm:spPr/>
      <dgm:t>
        <a:bodyPr/>
        <a:lstStyle/>
        <a:p>
          <a:endParaRPr lang="en-US"/>
        </a:p>
      </dgm:t>
    </dgm:pt>
    <dgm:pt modelId="{3DE3D629-AD4D-4CF7-8B80-009F9EA6EB43}" type="sibTrans" cxnId="{E4410BFC-885A-4A7F-BF88-7B4D5E563CEE}">
      <dgm:prSet/>
      <dgm:spPr/>
      <dgm:t>
        <a:bodyPr/>
        <a:lstStyle/>
        <a:p>
          <a:endParaRPr lang="en-US"/>
        </a:p>
      </dgm:t>
    </dgm:pt>
    <dgm:pt modelId="{0E3FF538-AFFB-4A24-B9A5-58DB225939A9}">
      <dgm:prSet/>
      <dgm:spPr/>
      <dgm:t>
        <a:bodyPr/>
        <a:lstStyle/>
        <a:p>
          <a:r>
            <a:rPr lang="tr-TR"/>
            <a:t>Punctuation</a:t>
          </a:r>
          <a:endParaRPr lang="en-US"/>
        </a:p>
      </dgm:t>
    </dgm:pt>
    <dgm:pt modelId="{2FC6DDA0-C590-47BD-AFCA-63EAD710AC91}" type="parTrans" cxnId="{9B95D448-2A23-4BDA-B2E7-62F00300EEDC}">
      <dgm:prSet/>
      <dgm:spPr/>
      <dgm:t>
        <a:bodyPr/>
        <a:lstStyle/>
        <a:p>
          <a:endParaRPr lang="en-US"/>
        </a:p>
      </dgm:t>
    </dgm:pt>
    <dgm:pt modelId="{13FA6663-AB50-4F3E-A832-4EA676FF2642}" type="sibTrans" cxnId="{9B95D448-2A23-4BDA-B2E7-62F00300EEDC}">
      <dgm:prSet/>
      <dgm:spPr/>
      <dgm:t>
        <a:bodyPr/>
        <a:lstStyle/>
        <a:p>
          <a:endParaRPr lang="en-US"/>
        </a:p>
      </dgm:t>
    </dgm:pt>
    <dgm:pt modelId="{D171917E-37DB-465D-BC23-76A29593A025}">
      <dgm:prSet/>
      <dgm:spPr/>
      <dgm:t>
        <a:bodyPr/>
        <a:lstStyle/>
        <a:p>
          <a:r>
            <a:rPr lang="tr-TR"/>
            <a:t>Letters with accents</a:t>
          </a:r>
          <a:endParaRPr lang="en-US"/>
        </a:p>
      </dgm:t>
    </dgm:pt>
    <dgm:pt modelId="{8FA68679-8020-4C97-A5F9-7095D2F4FA26}" type="parTrans" cxnId="{E182B130-FB96-4A91-AFE5-705C5E1FDF83}">
      <dgm:prSet/>
      <dgm:spPr/>
      <dgm:t>
        <a:bodyPr/>
        <a:lstStyle/>
        <a:p>
          <a:endParaRPr lang="en-US"/>
        </a:p>
      </dgm:t>
    </dgm:pt>
    <dgm:pt modelId="{F800E61D-BA3F-4F26-A23F-C38C2ED62B49}" type="sibTrans" cxnId="{E182B130-FB96-4A91-AFE5-705C5E1FDF83}">
      <dgm:prSet/>
      <dgm:spPr/>
      <dgm:t>
        <a:bodyPr/>
        <a:lstStyle/>
        <a:p>
          <a:endParaRPr lang="en-US"/>
        </a:p>
      </dgm:t>
    </dgm:pt>
    <dgm:pt modelId="{21F6512D-8DB4-4AE3-AAB6-59DC56A3D1E3}">
      <dgm:prSet/>
      <dgm:spPr/>
      <dgm:t>
        <a:bodyPr/>
        <a:lstStyle/>
        <a:p>
          <a:r>
            <a:rPr lang="tr-TR"/>
            <a:t>Emojis and Whitespace</a:t>
          </a:r>
          <a:endParaRPr lang="en-US"/>
        </a:p>
      </dgm:t>
    </dgm:pt>
    <dgm:pt modelId="{68B7D331-B465-4C7C-BF9E-4F46B9AABE42}" type="parTrans" cxnId="{49681439-F7A8-48D4-8FA6-E67688117AB0}">
      <dgm:prSet/>
      <dgm:spPr/>
      <dgm:t>
        <a:bodyPr/>
        <a:lstStyle/>
        <a:p>
          <a:endParaRPr lang="en-US"/>
        </a:p>
      </dgm:t>
    </dgm:pt>
    <dgm:pt modelId="{A932633F-FFC4-4174-9450-77D28F7EACD6}" type="sibTrans" cxnId="{49681439-F7A8-48D4-8FA6-E67688117AB0}">
      <dgm:prSet/>
      <dgm:spPr/>
      <dgm:t>
        <a:bodyPr/>
        <a:lstStyle/>
        <a:p>
          <a:endParaRPr lang="en-US"/>
        </a:p>
      </dgm:t>
    </dgm:pt>
    <dgm:pt modelId="{A3DA4C27-DF17-4BD0-8168-ACED2D3A0AE0}">
      <dgm:prSet/>
      <dgm:spPr/>
      <dgm:t>
        <a:bodyPr/>
        <a:lstStyle/>
        <a:p>
          <a:pPr rtl="0"/>
          <a:r>
            <a:rPr lang="tr-TR">
              <a:latin typeface="Ubuntu"/>
            </a:rPr>
            <a:t>Additional Corrections</a:t>
          </a:r>
          <a:endParaRPr lang="en-US"/>
        </a:p>
      </dgm:t>
    </dgm:pt>
    <dgm:pt modelId="{D057CCB1-A5E6-4A13-9121-B1D4F9CF9CBD}" type="parTrans" cxnId="{15E65B6A-1CA7-40BF-AE4A-171D00A80863}">
      <dgm:prSet/>
      <dgm:spPr/>
      <dgm:t>
        <a:bodyPr/>
        <a:lstStyle/>
        <a:p>
          <a:endParaRPr lang="en-US"/>
        </a:p>
      </dgm:t>
    </dgm:pt>
    <dgm:pt modelId="{AFED92A0-74FB-4F60-907C-17B09C42A651}" type="sibTrans" cxnId="{15E65B6A-1CA7-40BF-AE4A-171D00A80863}">
      <dgm:prSet/>
      <dgm:spPr/>
      <dgm:t>
        <a:bodyPr/>
        <a:lstStyle/>
        <a:p>
          <a:endParaRPr lang="en-US"/>
        </a:p>
      </dgm:t>
    </dgm:pt>
    <dgm:pt modelId="{6D2D14C2-2B11-408F-BF97-D3A98C168ACE}">
      <dgm:prSet/>
      <dgm:spPr/>
      <dgm:t>
        <a:bodyPr/>
        <a:lstStyle/>
        <a:p>
          <a:r>
            <a:rPr lang="tr-TR"/>
            <a:t>Stopwords</a:t>
          </a:r>
          <a:endParaRPr lang="en-US"/>
        </a:p>
      </dgm:t>
    </dgm:pt>
    <dgm:pt modelId="{54A57F70-0AD8-4C72-B7F4-7DD3654A9719}" type="parTrans" cxnId="{44B6BE57-3F17-4A09-A23D-D13E1E755FBD}">
      <dgm:prSet/>
      <dgm:spPr/>
      <dgm:t>
        <a:bodyPr/>
        <a:lstStyle/>
        <a:p>
          <a:endParaRPr lang="en-US"/>
        </a:p>
      </dgm:t>
    </dgm:pt>
    <dgm:pt modelId="{AA77E0EB-921B-4312-B5C9-BCEB92CA616B}" type="sibTrans" cxnId="{44B6BE57-3F17-4A09-A23D-D13E1E755FBD}">
      <dgm:prSet/>
      <dgm:spPr/>
      <dgm:t>
        <a:bodyPr/>
        <a:lstStyle/>
        <a:p>
          <a:endParaRPr lang="en-US"/>
        </a:p>
      </dgm:t>
    </dgm:pt>
    <dgm:pt modelId="{7C56E632-9F58-4003-96BC-AA807E7D2812}">
      <dgm:prSet/>
      <dgm:spPr/>
      <dgm:t>
        <a:bodyPr/>
        <a:lstStyle/>
        <a:p>
          <a:r>
            <a:rPr lang="tr-TR"/>
            <a:t>Stemming</a:t>
          </a:r>
          <a:endParaRPr lang="en-US"/>
        </a:p>
      </dgm:t>
    </dgm:pt>
    <dgm:pt modelId="{A514FBC7-8517-4AE0-A715-34F2EBC5AA82}" type="parTrans" cxnId="{3D5F5C1B-0D91-4C2C-98F5-1A91C7DF9CE4}">
      <dgm:prSet/>
      <dgm:spPr/>
      <dgm:t>
        <a:bodyPr/>
        <a:lstStyle/>
        <a:p>
          <a:endParaRPr lang="en-US"/>
        </a:p>
      </dgm:t>
    </dgm:pt>
    <dgm:pt modelId="{D8FB724D-1AE2-4868-8546-2441A9A3081D}" type="sibTrans" cxnId="{3D5F5C1B-0D91-4C2C-98F5-1A91C7DF9CE4}">
      <dgm:prSet/>
      <dgm:spPr/>
      <dgm:t>
        <a:bodyPr/>
        <a:lstStyle/>
        <a:p>
          <a:endParaRPr lang="en-US"/>
        </a:p>
      </dgm:t>
    </dgm:pt>
    <dgm:pt modelId="{E28FD9DE-D56C-4935-81B2-EDCA2D52E82D}">
      <dgm:prSet/>
      <dgm:spPr/>
      <dgm:t>
        <a:bodyPr/>
        <a:lstStyle/>
        <a:p>
          <a:r>
            <a:rPr lang="tr-TR"/>
            <a:t>Lemmatization</a:t>
          </a:r>
          <a:endParaRPr lang="en-US"/>
        </a:p>
      </dgm:t>
    </dgm:pt>
    <dgm:pt modelId="{328A3CB3-BF5C-4C09-AF47-C28FB00B0CA3}" type="parTrans" cxnId="{CDB0177F-7029-418D-A6C4-CF27DD3CF50D}">
      <dgm:prSet/>
      <dgm:spPr/>
      <dgm:t>
        <a:bodyPr/>
        <a:lstStyle/>
        <a:p>
          <a:endParaRPr lang="en-US"/>
        </a:p>
      </dgm:t>
    </dgm:pt>
    <dgm:pt modelId="{0D3BA0C7-7E54-4647-BF80-440CAE4204EA}" type="sibTrans" cxnId="{CDB0177F-7029-418D-A6C4-CF27DD3CF50D}">
      <dgm:prSet/>
      <dgm:spPr/>
      <dgm:t>
        <a:bodyPr/>
        <a:lstStyle/>
        <a:p>
          <a:endParaRPr lang="en-US"/>
        </a:p>
      </dgm:t>
    </dgm:pt>
    <dgm:pt modelId="{752D9553-0E40-4851-BA4A-5721E39B075B}" type="pres">
      <dgm:prSet presAssocID="{E418F14F-2FD9-4624-BD66-87663403720A}" presName="Name0" presStyleCnt="0">
        <dgm:presLayoutVars>
          <dgm:dir/>
          <dgm:animLvl val="lvl"/>
          <dgm:resizeHandles val="exact"/>
        </dgm:presLayoutVars>
      </dgm:prSet>
      <dgm:spPr/>
    </dgm:pt>
    <dgm:pt modelId="{020AA01E-9657-4CF3-B158-842703B769B3}" type="pres">
      <dgm:prSet presAssocID="{A3DA4C27-DF17-4BD0-8168-ACED2D3A0AE0}" presName="boxAndChildren" presStyleCnt="0"/>
      <dgm:spPr/>
    </dgm:pt>
    <dgm:pt modelId="{A8C98B94-E909-486E-9EF3-D2655D26EA30}" type="pres">
      <dgm:prSet presAssocID="{A3DA4C27-DF17-4BD0-8168-ACED2D3A0AE0}" presName="parentTextBox" presStyleLbl="alignNode1" presStyleIdx="0" presStyleCnt="3"/>
      <dgm:spPr/>
    </dgm:pt>
    <dgm:pt modelId="{83771564-34B2-45DF-A020-536F1E2B97D9}" type="pres">
      <dgm:prSet presAssocID="{A3DA4C27-DF17-4BD0-8168-ACED2D3A0AE0}" presName="descendantBox" presStyleLbl="bgAccFollowNode1" presStyleIdx="0" presStyleCnt="3"/>
      <dgm:spPr/>
    </dgm:pt>
    <dgm:pt modelId="{2F7CEF28-507F-4C5E-BB73-FF0D3ABC8408}" type="pres">
      <dgm:prSet presAssocID="{084C3D0C-D036-4F0C-9A4F-4BFD32063586}" presName="sp" presStyleCnt="0"/>
      <dgm:spPr/>
    </dgm:pt>
    <dgm:pt modelId="{DEFDDBBD-2C99-46D1-98C7-EEDA07645A19}" type="pres">
      <dgm:prSet presAssocID="{1027F535-EB3B-4B02-8202-3270B13A6BA8}" presName="arrowAndChildren" presStyleCnt="0"/>
      <dgm:spPr/>
    </dgm:pt>
    <dgm:pt modelId="{55618704-3149-41A6-94C5-BEF42222F308}" type="pres">
      <dgm:prSet presAssocID="{1027F535-EB3B-4B02-8202-3270B13A6BA8}" presName="parentTextArrow" presStyleLbl="node1" presStyleIdx="0" presStyleCnt="0"/>
      <dgm:spPr/>
    </dgm:pt>
    <dgm:pt modelId="{E5DF2614-D560-4447-B734-A25E8F8F74CF}" type="pres">
      <dgm:prSet presAssocID="{1027F535-EB3B-4B02-8202-3270B13A6BA8}" presName="arrow" presStyleLbl="alignNode1" presStyleIdx="1" presStyleCnt="3"/>
      <dgm:spPr/>
    </dgm:pt>
    <dgm:pt modelId="{B0E66E72-A519-4AB0-A640-E5B486A11A99}" type="pres">
      <dgm:prSet presAssocID="{1027F535-EB3B-4B02-8202-3270B13A6BA8}" presName="descendantArrow" presStyleLbl="bgAccFollowNode1" presStyleIdx="1" presStyleCnt="3"/>
      <dgm:spPr/>
    </dgm:pt>
    <dgm:pt modelId="{1F803958-D18E-4665-A432-7A4A5D70E42E}" type="pres">
      <dgm:prSet presAssocID="{C3D80797-D772-4A2C-A5D5-16FC151C7100}" presName="sp" presStyleCnt="0"/>
      <dgm:spPr/>
    </dgm:pt>
    <dgm:pt modelId="{55D3B2AB-4C79-48D2-8E1E-CFF4DAA3E1CA}" type="pres">
      <dgm:prSet presAssocID="{CB2CEA73-374F-4876-A293-1921E3D30EA2}" presName="arrowAndChildren" presStyleCnt="0"/>
      <dgm:spPr/>
    </dgm:pt>
    <dgm:pt modelId="{36D525AF-35B4-40F8-8400-F82C1C0A0651}" type="pres">
      <dgm:prSet presAssocID="{CB2CEA73-374F-4876-A293-1921E3D30EA2}" presName="parentTextArrow" presStyleLbl="node1" presStyleIdx="0" presStyleCnt="0"/>
      <dgm:spPr/>
    </dgm:pt>
    <dgm:pt modelId="{8A7807DF-A82E-4360-898F-CEAE69193F10}" type="pres">
      <dgm:prSet presAssocID="{CB2CEA73-374F-4876-A293-1921E3D30EA2}" presName="arrow" presStyleLbl="alignNode1" presStyleIdx="2" presStyleCnt="3"/>
      <dgm:spPr/>
    </dgm:pt>
    <dgm:pt modelId="{35CAC1C9-DF29-44AB-BA10-1548C28E0994}" type="pres">
      <dgm:prSet presAssocID="{CB2CEA73-374F-4876-A293-1921E3D30EA2}" presName="descendantArrow" presStyleLbl="bgAccFollowNode1" presStyleIdx="2" presStyleCnt="3"/>
      <dgm:spPr/>
    </dgm:pt>
  </dgm:ptLst>
  <dgm:cxnLst>
    <dgm:cxn modelId="{53AAA807-7DAB-43CF-8B25-5EAEE95DA3DC}" type="presOf" srcId="{E418F14F-2FD9-4624-BD66-87663403720A}" destId="{752D9553-0E40-4851-BA4A-5721E39B075B}" srcOrd="0" destOrd="0" presId="urn:microsoft.com/office/officeart/2016/7/layout/VerticalDownArrowProcess"/>
    <dgm:cxn modelId="{3D5F5C1B-0D91-4C2C-98F5-1A91C7DF9CE4}" srcId="{A3DA4C27-DF17-4BD0-8168-ACED2D3A0AE0}" destId="{7C56E632-9F58-4003-96BC-AA807E7D2812}" srcOrd="1" destOrd="0" parTransId="{A514FBC7-8517-4AE0-A715-34F2EBC5AA82}" sibTransId="{D8FB724D-1AE2-4868-8546-2441A9A3081D}"/>
    <dgm:cxn modelId="{C51ABD1E-A2FC-4CCC-BD17-8447FCB8FE9B}" srcId="{E418F14F-2FD9-4624-BD66-87663403720A}" destId="{1027F535-EB3B-4B02-8202-3270B13A6BA8}" srcOrd="1" destOrd="0" parTransId="{0B3D3CD9-9016-4F1F-B0E4-7486D189BAA0}" sibTransId="{084C3D0C-D036-4F0C-9A4F-4BFD32063586}"/>
    <dgm:cxn modelId="{E196B524-7A5A-48C2-96A9-A1343E763B32}" type="presOf" srcId="{CB2CEA73-374F-4876-A293-1921E3D30EA2}" destId="{8A7807DF-A82E-4360-898F-CEAE69193F10}" srcOrd="1" destOrd="0" presId="urn:microsoft.com/office/officeart/2016/7/layout/VerticalDownArrowProcess"/>
    <dgm:cxn modelId="{AB7A8327-AF63-4FE6-A934-D0B37F236572}" type="presOf" srcId="{A3DA4C27-DF17-4BD0-8168-ACED2D3A0AE0}" destId="{A8C98B94-E909-486E-9EF3-D2655D26EA30}" srcOrd="0" destOrd="0" presId="urn:microsoft.com/office/officeart/2016/7/layout/VerticalDownArrowProcess"/>
    <dgm:cxn modelId="{62CF812C-C408-436A-B770-0D577386535B}" type="presOf" srcId="{7C56E632-9F58-4003-96BC-AA807E7D2812}" destId="{83771564-34B2-45DF-A020-536F1E2B97D9}" srcOrd="0" destOrd="1" presId="urn:microsoft.com/office/officeart/2016/7/layout/VerticalDownArrowProcess"/>
    <dgm:cxn modelId="{E182B130-FB96-4A91-AFE5-705C5E1FDF83}" srcId="{1027F535-EB3B-4B02-8202-3270B13A6BA8}" destId="{D171917E-37DB-465D-BC23-76A29593A025}" srcOrd="2" destOrd="0" parTransId="{8FA68679-8020-4C97-A5F9-7095D2F4FA26}" sibTransId="{F800E61D-BA3F-4F26-A23F-C38C2ED62B49}"/>
    <dgm:cxn modelId="{49681439-F7A8-48D4-8FA6-E67688117AB0}" srcId="{1027F535-EB3B-4B02-8202-3270B13A6BA8}" destId="{21F6512D-8DB4-4AE3-AAB6-59DC56A3D1E3}" srcOrd="3" destOrd="0" parTransId="{68B7D331-B465-4C7C-BF9E-4F46B9AABE42}" sibTransId="{A932633F-FFC4-4174-9450-77D28F7EACD6}"/>
    <dgm:cxn modelId="{D682325B-ADF0-4606-8FD9-406F9EFA26ED}" type="presOf" srcId="{0E3FF538-AFFB-4A24-B9A5-58DB225939A9}" destId="{B0E66E72-A519-4AB0-A640-E5B486A11A99}" srcOrd="0" destOrd="1" presId="urn:microsoft.com/office/officeart/2016/7/layout/VerticalDownArrowProcess"/>
    <dgm:cxn modelId="{DD16D25D-C0EA-40CD-ADD3-C0CE56F14768}" type="presOf" srcId="{E28FD9DE-D56C-4935-81B2-EDCA2D52E82D}" destId="{83771564-34B2-45DF-A020-536F1E2B97D9}" srcOrd="0" destOrd="2" presId="urn:microsoft.com/office/officeart/2016/7/layout/VerticalDownArrowProcess"/>
    <dgm:cxn modelId="{D54C4E46-8E14-42BF-B52C-A6C7772B2200}" type="presOf" srcId="{21F6512D-8DB4-4AE3-AAB6-59DC56A3D1E3}" destId="{B0E66E72-A519-4AB0-A640-E5B486A11A99}" srcOrd="0" destOrd="3" presId="urn:microsoft.com/office/officeart/2016/7/layout/VerticalDownArrowProcess"/>
    <dgm:cxn modelId="{9B95D448-2A23-4BDA-B2E7-62F00300EEDC}" srcId="{1027F535-EB3B-4B02-8202-3270B13A6BA8}" destId="{0E3FF538-AFFB-4A24-B9A5-58DB225939A9}" srcOrd="1" destOrd="0" parTransId="{2FC6DDA0-C590-47BD-AFCA-63EAD710AC91}" sibTransId="{13FA6663-AB50-4F3E-A832-4EA676FF2642}"/>
    <dgm:cxn modelId="{15E65B6A-1CA7-40BF-AE4A-171D00A80863}" srcId="{E418F14F-2FD9-4624-BD66-87663403720A}" destId="{A3DA4C27-DF17-4BD0-8168-ACED2D3A0AE0}" srcOrd="2" destOrd="0" parTransId="{D057CCB1-A5E6-4A13-9121-B1D4F9CF9CBD}" sibTransId="{AFED92A0-74FB-4F60-907C-17B09C42A651}"/>
    <dgm:cxn modelId="{44B6BE57-3F17-4A09-A23D-D13E1E755FBD}" srcId="{A3DA4C27-DF17-4BD0-8168-ACED2D3A0AE0}" destId="{6D2D14C2-2B11-408F-BF97-D3A98C168ACE}" srcOrd="0" destOrd="0" parTransId="{54A57F70-0AD8-4C72-B7F4-7DD3654A9719}" sibTransId="{AA77E0EB-921B-4312-B5C9-BCEB92CA616B}"/>
    <dgm:cxn modelId="{393DC479-2222-4B63-ABBF-50327567883A}" type="presOf" srcId="{FE0DA4C2-C708-4129-B22E-358BD08FDF85}" destId="{35CAC1C9-DF29-44AB-BA10-1548C28E0994}" srcOrd="0" destOrd="0" presId="urn:microsoft.com/office/officeart/2016/7/layout/VerticalDownArrowProcess"/>
    <dgm:cxn modelId="{4FBA8F7C-660B-4C92-8577-B54736FD0FA0}" type="presOf" srcId="{1027F535-EB3B-4B02-8202-3270B13A6BA8}" destId="{E5DF2614-D560-4447-B734-A25E8F8F74CF}" srcOrd="1" destOrd="0" presId="urn:microsoft.com/office/officeart/2016/7/layout/VerticalDownArrowProcess"/>
    <dgm:cxn modelId="{CDB0177F-7029-418D-A6C4-CF27DD3CF50D}" srcId="{A3DA4C27-DF17-4BD0-8168-ACED2D3A0AE0}" destId="{E28FD9DE-D56C-4935-81B2-EDCA2D52E82D}" srcOrd="2" destOrd="0" parTransId="{328A3CB3-BF5C-4C09-AF47-C28FB00B0CA3}" sibTransId="{0D3BA0C7-7E54-4647-BF80-440CAE4204EA}"/>
    <dgm:cxn modelId="{4FCC7393-E91E-4B5C-BB42-0AA95FE63B3C}" type="presOf" srcId="{0B11C5D1-EC45-42DD-A39E-3939DC333049}" destId="{B0E66E72-A519-4AB0-A640-E5B486A11A99}" srcOrd="0" destOrd="0" presId="urn:microsoft.com/office/officeart/2016/7/layout/VerticalDownArrowProcess"/>
    <dgm:cxn modelId="{A8337A9C-3B6A-4697-BEB2-A50071DC4BD1}" srcId="{E418F14F-2FD9-4624-BD66-87663403720A}" destId="{CB2CEA73-374F-4876-A293-1921E3D30EA2}" srcOrd="0" destOrd="0" parTransId="{3C236836-1895-49DB-9E3F-3133996B5D5F}" sibTransId="{C3D80797-D772-4A2C-A5D5-16FC151C7100}"/>
    <dgm:cxn modelId="{CDC348A5-7F9D-4AF8-8D93-0A148E770D48}" srcId="{CB2CEA73-374F-4876-A293-1921E3D30EA2}" destId="{A494138C-C1F9-496D-A342-742395D5695C}" srcOrd="1" destOrd="0" parTransId="{610B6030-2F42-4668-A9B5-C1899D628727}" sibTransId="{66489094-2F5E-4C54-BDDA-7ADEF8C9A9BC}"/>
    <dgm:cxn modelId="{255A3DBD-0236-4780-95F6-B0A45CB0515D}" type="presOf" srcId="{CB2CEA73-374F-4876-A293-1921E3D30EA2}" destId="{36D525AF-35B4-40F8-8400-F82C1C0A0651}" srcOrd="0" destOrd="0" presId="urn:microsoft.com/office/officeart/2016/7/layout/VerticalDownArrowProcess"/>
    <dgm:cxn modelId="{21D13BCA-B17E-44B3-A9F8-BBBB560B5966}" type="presOf" srcId="{6D2D14C2-2B11-408F-BF97-D3A98C168ACE}" destId="{83771564-34B2-45DF-A020-536F1E2B97D9}" srcOrd="0" destOrd="0" presId="urn:microsoft.com/office/officeart/2016/7/layout/VerticalDownArrowProcess"/>
    <dgm:cxn modelId="{3A200FD0-712B-44C2-9334-045690F2CB62}" type="presOf" srcId="{D171917E-37DB-465D-BC23-76A29593A025}" destId="{B0E66E72-A519-4AB0-A640-E5B486A11A99}" srcOrd="0" destOrd="2" presId="urn:microsoft.com/office/officeart/2016/7/layout/VerticalDownArrowProcess"/>
    <dgm:cxn modelId="{9B998AD5-AB8B-463C-89B4-BDF219178EB1}" type="presOf" srcId="{A494138C-C1F9-496D-A342-742395D5695C}" destId="{35CAC1C9-DF29-44AB-BA10-1548C28E0994}" srcOrd="0" destOrd="1" presId="urn:microsoft.com/office/officeart/2016/7/layout/VerticalDownArrowProcess"/>
    <dgm:cxn modelId="{EA7764D8-EE1E-481D-B02B-F941CA7096A5}" srcId="{CB2CEA73-374F-4876-A293-1921E3D30EA2}" destId="{FE0DA4C2-C708-4129-B22E-358BD08FDF85}" srcOrd="0" destOrd="0" parTransId="{075F90EF-0B2E-4EFD-B991-0C58E75697FE}" sibTransId="{E917FD18-7581-47A2-A83F-D1F4B9CE3F4A}"/>
    <dgm:cxn modelId="{0B1914EA-E100-4277-A322-317119861680}" type="presOf" srcId="{1027F535-EB3B-4B02-8202-3270B13A6BA8}" destId="{55618704-3149-41A6-94C5-BEF42222F308}" srcOrd="0" destOrd="0" presId="urn:microsoft.com/office/officeart/2016/7/layout/VerticalDownArrowProcess"/>
    <dgm:cxn modelId="{E4410BFC-885A-4A7F-BF88-7B4D5E563CEE}" srcId="{1027F535-EB3B-4B02-8202-3270B13A6BA8}" destId="{0B11C5D1-EC45-42DD-A39E-3939DC333049}" srcOrd="0" destOrd="0" parTransId="{0775E637-6073-46C0-BE04-0D71BD061C6A}" sibTransId="{3DE3D629-AD4D-4CF7-8B80-009F9EA6EB43}"/>
    <dgm:cxn modelId="{216A8E38-AF67-44E5-95BB-605F5B9E4D90}" type="presParOf" srcId="{752D9553-0E40-4851-BA4A-5721E39B075B}" destId="{020AA01E-9657-4CF3-B158-842703B769B3}" srcOrd="0" destOrd="0" presId="urn:microsoft.com/office/officeart/2016/7/layout/VerticalDownArrowProcess"/>
    <dgm:cxn modelId="{8612DD6A-B4F8-4CBE-B9D0-78F89F01462B}" type="presParOf" srcId="{020AA01E-9657-4CF3-B158-842703B769B3}" destId="{A8C98B94-E909-486E-9EF3-D2655D26EA30}" srcOrd="0" destOrd="0" presId="urn:microsoft.com/office/officeart/2016/7/layout/VerticalDownArrowProcess"/>
    <dgm:cxn modelId="{A43E0896-6E74-4298-B467-C5A5FB9FD798}" type="presParOf" srcId="{020AA01E-9657-4CF3-B158-842703B769B3}" destId="{83771564-34B2-45DF-A020-536F1E2B97D9}" srcOrd="1" destOrd="0" presId="urn:microsoft.com/office/officeart/2016/7/layout/VerticalDownArrowProcess"/>
    <dgm:cxn modelId="{6174CC46-3520-4B80-839D-8D937DAAEFDA}" type="presParOf" srcId="{752D9553-0E40-4851-BA4A-5721E39B075B}" destId="{2F7CEF28-507F-4C5E-BB73-FF0D3ABC8408}" srcOrd="1" destOrd="0" presId="urn:microsoft.com/office/officeart/2016/7/layout/VerticalDownArrowProcess"/>
    <dgm:cxn modelId="{64178BB4-8F2A-448C-AA02-BC59E8960D91}" type="presParOf" srcId="{752D9553-0E40-4851-BA4A-5721E39B075B}" destId="{DEFDDBBD-2C99-46D1-98C7-EEDA07645A19}" srcOrd="2" destOrd="0" presId="urn:microsoft.com/office/officeart/2016/7/layout/VerticalDownArrowProcess"/>
    <dgm:cxn modelId="{2C7E0A25-FD3C-490C-A082-3D6C68582611}" type="presParOf" srcId="{DEFDDBBD-2C99-46D1-98C7-EEDA07645A19}" destId="{55618704-3149-41A6-94C5-BEF42222F308}" srcOrd="0" destOrd="0" presId="urn:microsoft.com/office/officeart/2016/7/layout/VerticalDownArrowProcess"/>
    <dgm:cxn modelId="{3ABC5076-5FEE-4D7D-9E34-F39BCBCB1C61}" type="presParOf" srcId="{DEFDDBBD-2C99-46D1-98C7-EEDA07645A19}" destId="{E5DF2614-D560-4447-B734-A25E8F8F74CF}" srcOrd="1" destOrd="0" presId="urn:microsoft.com/office/officeart/2016/7/layout/VerticalDownArrowProcess"/>
    <dgm:cxn modelId="{018143FA-E0EC-42C9-B9C7-EC9962AC03AF}" type="presParOf" srcId="{DEFDDBBD-2C99-46D1-98C7-EEDA07645A19}" destId="{B0E66E72-A519-4AB0-A640-E5B486A11A99}" srcOrd="2" destOrd="0" presId="urn:microsoft.com/office/officeart/2016/7/layout/VerticalDownArrowProcess"/>
    <dgm:cxn modelId="{77B0B4B6-2955-42CF-B031-A4B36471E602}" type="presParOf" srcId="{752D9553-0E40-4851-BA4A-5721E39B075B}" destId="{1F803958-D18E-4665-A432-7A4A5D70E42E}" srcOrd="3" destOrd="0" presId="urn:microsoft.com/office/officeart/2016/7/layout/VerticalDownArrowProcess"/>
    <dgm:cxn modelId="{4937E948-B9E7-45EF-ABD1-BF8ED02B29B3}" type="presParOf" srcId="{752D9553-0E40-4851-BA4A-5721E39B075B}" destId="{55D3B2AB-4C79-48D2-8E1E-CFF4DAA3E1CA}" srcOrd="4" destOrd="0" presId="urn:microsoft.com/office/officeart/2016/7/layout/VerticalDownArrowProcess"/>
    <dgm:cxn modelId="{41AEA97D-B8EB-41B5-9A58-D2885127D05C}" type="presParOf" srcId="{55D3B2AB-4C79-48D2-8E1E-CFF4DAA3E1CA}" destId="{36D525AF-35B4-40F8-8400-F82C1C0A0651}" srcOrd="0" destOrd="0" presId="urn:microsoft.com/office/officeart/2016/7/layout/VerticalDownArrowProcess"/>
    <dgm:cxn modelId="{A81A6B40-5C59-4721-BF22-59F3474012CA}" type="presParOf" srcId="{55D3B2AB-4C79-48D2-8E1E-CFF4DAA3E1CA}" destId="{8A7807DF-A82E-4360-898F-CEAE69193F10}" srcOrd="1" destOrd="0" presId="urn:microsoft.com/office/officeart/2016/7/layout/VerticalDownArrowProcess"/>
    <dgm:cxn modelId="{092E9AAF-CDE9-4470-8D7D-8D46C0CB20C0}" type="presParOf" srcId="{55D3B2AB-4C79-48D2-8E1E-CFF4DAA3E1CA}" destId="{35CAC1C9-DF29-44AB-BA10-1548C28E099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538D4-29B6-4091-82EC-3826DFE8A2D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540DF6-937A-46DD-BC75-828E0CF2F84E}">
      <dgm:prSet phldrT="[Text]"/>
      <dgm:spPr>
        <a:solidFill>
          <a:srgbClr val="2C0C3E"/>
        </a:solidFill>
      </dgm:spPr>
      <dgm:t>
        <a:bodyPr/>
        <a:lstStyle/>
        <a:p>
          <a:pPr algn="ctr" rtl="0"/>
          <a:r>
            <a:rPr lang="en-US" b="1">
              <a:latin typeface="Ubuntu"/>
            </a:rPr>
            <a:t>Awareness</a:t>
          </a:r>
          <a:r>
            <a:rPr lang="en-US">
              <a:latin typeface="Ubuntu"/>
            </a:rPr>
            <a:t>  </a:t>
          </a:r>
          <a:endParaRPr lang="en-CA" b="0">
            <a:latin typeface="Ubuntu"/>
          </a:endParaRPr>
        </a:p>
      </dgm:t>
    </dgm:pt>
    <dgm:pt modelId="{01E14293-AB8A-4BD2-9500-85D0E40268FB}" type="par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0C4799C0-5B03-4209-B443-7B88E957B294}" type="sibTrans" cxnId="{31F53070-DD63-4400-9BF9-0EC53877CB4B}">
      <dgm:prSet/>
      <dgm:spPr/>
      <dgm:t>
        <a:bodyPr/>
        <a:lstStyle/>
        <a:p>
          <a:pPr algn="ctr"/>
          <a:endParaRPr lang="en-CA"/>
        </a:p>
      </dgm:t>
    </dgm:pt>
    <dgm:pt modelId="{66E59D76-7EEF-4596-8BB1-BBA47A637F73}">
      <dgm:prSet phldrT="[Text]"/>
      <dgm:spPr>
        <a:solidFill>
          <a:srgbClr val="FF304C"/>
        </a:solidFill>
      </dgm:spPr>
      <dgm:t>
        <a:bodyPr/>
        <a:lstStyle/>
        <a:p>
          <a:pPr algn="ctr"/>
          <a:r>
            <a:rPr lang="en-US" b="1">
              <a:latin typeface="Ubuntu"/>
            </a:rPr>
            <a:t>Loyalty</a:t>
          </a:r>
          <a:endParaRPr lang="en-CA" b="0">
            <a:latin typeface="Ubuntu"/>
          </a:endParaRPr>
        </a:p>
      </dgm:t>
    </dgm:pt>
    <dgm:pt modelId="{5010B5BB-E1F2-41E6-AC65-BFEC30DF2EDC}" type="par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8C3A42CB-3B9E-4292-9A36-CE230553A54F}" type="sibTrans" cxnId="{B266743B-810D-45BE-8F17-D28F2FA709C3}">
      <dgm:prSet/>
      <dgm:spPr/>
      <dgm:t>
        <a:bodyPr/>
        <a:lstStyle/>
        <a:p>
          <a:pPr algn="ctr"/>
          <a:endParaRPr lang="en-CA"/>
        </a:p>
      </dgm:t>
    </dgm:pt>
    <dgm:pt modelId="{0BF61147-633D-47E3-BD2F-E5A6ACAC8BD6}">
      <dgm:prSet phldr="0"/>
      <dgm:spPr>
        <a:solidFill>
          <a:srgbClr val="FF304C"/>
        </a:solidFill>
      </dgm:spPr>
      <dgm:t>
        <a:bodyPr/>
        <a:lstStyle/>
        <a:p>
          <a:r>
            <a:rPr lang="en-US" b="1">
              <a:latin typeface="Ubuntu"/>
            </a:rPr>
            <a:t>Purchase</a:t>
          </a:r>
          <a:endParaRPr lang="en-US"/>
        </a:p>
      </dgm:t>
    </dgm:pt>
    <dgm:pt modelId="{34F8B880-4590-490E-BAF6-403DB92CFD89}" type="parTrans" cxnId="{2C3E77B4-EC83-4988-A7F7-E2A3B373C24A}">
      <dgm:prSet/>
      <dgm:spPr/>
    </dgm:pt>
    <dgm:pt modelId="{FFFB0144-BBF3-4AAB-8082-CE460EC4239F}" type="sibTrans" cxnId="{2C3E77B4-EC83-4988-A7F7-E2A3B373C24A}">
      <dgm:prSet/>
      <dgm:spPr/>
    </dgm:pt>
    <dgm:pt modelId="{5B7A6CAE-F2C9-461B-8FC6-E8991150A135}">
      <dgm:prSet phldr="0"/>
      <dgm:spPr>
        <a:solidFill>
          <a:srgbClr val="12ABDB"/>
        </a:solidFill>
      </dgm:spPr>
      <dgm:t>
        <a:bodyPr/>
        <a:lstStyle/>
        <a:p>
          <a:r>
            <a:rPr lang="en-US" b="1">
              <a:latin typeface="Ubuntu"/>
            </a:rPr>
            <a:t>Evaluation</a:t>
          </a:r>
          <a:r>
            <a:rPr lang="en-US">
              <a:latin typeface="Ubuntu"/>
            </a:rPr>
            <a:t> </a:t>
          </a:r>
          <a:endParaRPr lang="en-US"/>
        </a:p>
      </dgm:t>
    </dgm:pt>
    <dgm:pt modelId="{FB742EE6-4E7A-4896-A12A-3C13E5709082}" type="parTrans" cxnId="{F21C741A-9B0A-4566-884D-A86FA10A1BC2}">
      <dgm:prSet/>
      <dgm:spPr/>
    </dgm:pt>
    <dgm:pt modelId="{D67986E8-8055-45B9-AF39-1E6F1F242C83}" type="sibTrans" cxnId="{F21C741A-9B0A-4566-884D-A86FA10A1BC2}">
      <dgm:prSet/>
      <dgm:spPr/>
    </dgm:pt>
    <dgm:pt modelId="{C6B3CFE3-A9A6-40C6-853E-CC5E5FEC02AA}">
      <dgm:prSet phldr="0"/>
      <dgm:spPr/>
      <dgm:t>
        <a:bodyPr/>
        <a:lstStyle/>
        <a:p>
          <a:pPr rtl="0"/>
          <a:r>
            <a:rPr lang="en-US" b="1">
              <a:latin typeface="Ubuntu"/>
            </a:rPr>
            <a:t>Consideration   </a:t>
          </a:r>
          <a:endParaRPr lang="en-US"/>
        </a:p>
      </dgm:t>
    </dgm:pt>
    <dgm:pt modelId="{3B2D6783-96C5-45B1-A09C-D0ED4651E927}" type="parTrans" cxnId="{C0F06535-35C4-409B-A2F7-DA65E5822A22}">
      <dgm:prSet/>
      <dgm:spPr/>
    </dgm:pt>
    <dgm:pt modelId="{61F1B4FE-0B00-406C-A6AE-4D4EF3D91455}" type="sibTrans" cxnId="{C0F06535-35C4-409B-A2F7-DA65E5822A22}">
      <dgm:prSet/>
      <dgm:spPr/>
    </dgm:pt>
    <dgm:pt modelId="{8BB03EC0-6634-4984-A6CE-6A287C9CC812}" type="pres">
      <dgm:prSet presAssocID="{DE5538D4-29B6-4091-82EC-3826DFE8A2DD}" presName="Name0" presStyleCnt="0">
        <dgm:presLayoutVars>
          <dgm:dir/>
          <dgm:resizeHandles val="exact"/>
        </dgm:presLayoutVars>
      </dgm:prSet>
      <dgm:spPr/>
    </dgm:pt>
    <dgm:pt modelId="{BA70EC7E-484B-403F-B808-23F1108122FD}" type="pres">
      <dgm:prSet presAssocID="{C2540DF6-937A-46DD-BC75-828E0CF2F84E}" presName="parTxOnly" presStyleLbl="node1" presStyleIdx="0" presStyleCnt="5">
        <dgm:presLayoutVars>
          <dgm:bulletEnabled val="1"/>
        </dgm:presLayoutVars>
      </dgm:prSet>
      <dgm:spPr/>
    </dgm:pt>
    <dgm:pt modelId="{9CF95E7F-E8DE-4B81-BB64-E9BC06AEA527}" type="pres">
      <dgm:prSet presAssocID="{0C4799C0-5B03-4209-B443-7B88E957B294}" presName="parSpace" presStyleCnt="0"/>
      <dgm:spPr/>
    </dgm:pt>
    <dgm:pt modelId="{5F456CA4-77BF-46FB-AF46-BCF9ACD784AE}" type="pres">
      <dgm:prSet presAssocID="{C6B3CFE3-A9A6-40C6-853E-CC5E5FEC02AA}" presName="parTxOnly" presStyleLbl="node1" presStyleIdx="1" presStyleCnt="5">
        <dgm:presLayoutVars>
          <dgm:bulletEnabled val="1"/>
        </dgm:presLayoutVars>
      </dgm:prSet>
      <dgm:spPr/>
    </dgm:pt>
    <dgm:pt modelId="{3EEE6B36-FE7D-4C26-9454-097FD6DEB899}" type="pres">
      <dgm:prSet presAssocID="{61F1B4FE-0B00-406C-A6AE-4D4EF3D91455}" presName="parSpace" presStyleCnt="0"/>
      <dgm:spPr/>
    </dgm:pt>
    <dgm:pt modelId="{57C96B10-89F0-469B-BB0C-2C33119BE70A}" type="pres">
      <dgm:prSet presAssocID="{5B7A6CAE-F2C9-461B-8FC6-E8991150A135}" presName="parTxOnly" presStyleLbl="node1" presStyleIdx="2" presStyleCnt="5">
        <dgm:presLayoutVars>
          <dgm:bulletEnabled val="1"/>
        </dgm:presLayoutVars>
      </dgm:prSet>
      <dgm:spPr/>
    </dgm:pt>
    <dgm:pt modelId="{2263A7C9-521C-495C-AE59-09DF006D0B17}" type="pres">
      <dgm:prSet presAssocID="{D67986E8-8055-45B9-AF39-1E6F1F242C83}" presName="parSpace" presStyleCnt="0"/>
      <dgm:spPr/>
    </dgm:pt>
    <dgm:pt modelId="{3FEF6091-9380-41DC-9F67-40A5B360F0A6}" type="pres">
      <dgm:prSet presAssocID="{0BF61147-633D-47E3-BD2F-E5A6ACAC8BD6}" presName="parTxOnly" presStyleLbl="node1" presStyleIdx="3" presStyleCnt="5">
        <dgm:presLayoutVars>
          <dgm:bulletEnabled val="1"/>
        </dgm:presLayoutVars>
      </dgm:prSet>
      <dgm:spPr/>
    </dgm:pt>
    <dgm:pt modelId="{52FBC25B-356A-45D2-9657-EC02049E8EED}" type="pres">
      <dgm:prSet presAssocID="{FFFB0144-BBF3-4AAB-8082-CE460EC4239F}" presName="parSpace" presStyleCnt="0"/>
      <dgm:spPr/>
    </dgm:pt>
    <dgm:pt modelId="{45582E2F-11F1-4438-BB69-CA78AD6FFCEC}" type="pres">
      <dgm:prSet presAssocID="{66E59D76-7EEF-4596-8BB1-BBA47A637F73}" presName="parTxOnly" presStyleLbl="node1" presStyleIdx="4" presStyleCnt="5">
        <dgm:presLayoutVars>
          <dgm:bulletEnabled val="1"/>
        </dgm:presLayoutVars>
      </dgm:prSet>
      <dgm:spPr>
        <a:solidFill>
          <a:srgbClr val="85D115"/>
        </a:solidFill>
      </dgm:spPr>
    </dgm:pt>
  </dgm:ptLst>
  <dgm:cxnLst>
    <dgm:cxn modelId="{B2B3A302-9F71-4CF4-B26A-D7181D3B1F24}" type="presOf" srcId="{C6B3CFE3-A9A6-40C6-853E-CC5E5FEC02AA}" destId="{5F456CA4-77BF-46FB-AF46-BCF9ACD784AE}" srcOrd="0" destOrd="0" presId="urn:microsoft.com/office/officeart/2005/8/layout/hChevron3"/>
    <dgm:cxn modelId="{F21C741A-9B0A-4566-884D-A86FA10A1BC2}" srcId="{DE5538D4-29B6-4091-82EC-3826DFE8A2DD}" destId="{5B7A6CAE-F2C9-461B-8FC6-E8991150A135}" srcOrd="2" destOrd="0" parTransId="{FB742EE6-4E7A-4896-A12A-3C13E5709082}" sibTransId="{D67986E8-8055-45B9-AF39-1E6F1F242C83}"/>
    <dgm:cxn modelId="{7C162D24-0AD5-48CF-99CF-0629C86C0E75}" type="presOf" srcId="{DE5538D4-29B6-4091-82EC-3826DFE8A2DD}" destId="{8BB03EC0-6634-4984-A6CE-6A287C9CC812}" srcOrd="0" destOrd="0" presId="urn:microsoft.com/office/officeart/2005/8/layout/hChevron3"/>
    <dgm:cxn modelId="{C0F06535-35C4-409B-A2F7-DA65E5822A22}" srcId="{DE5538D4-29B6-4091-82EC-3826DFE8A2DD}" destId="{C6B3CFE3-A9A6-40C6-853E-CC5E5FEC02AA}" srcOrd="1" destOrd="0" parTransId="{3B2D6783-96C5-45B1-A09C-D0ED4651E927}" sibTransId="{61F1B4FE-0B00-406C-A6AE-4D4EF3D91455}"/>
    <dgm:cxn modelId="{B266743B-810D-45BE-8F17-D28F2FA709C3}" srcId="{DE5538D4-29B6-4091-82EC-3826DFE8A2DD}" destId="{66E59D76-7EEF-4596-8BB1-BBA47A637F73}" srcOrd="4" destOrd="0" parTransId="{5010B5BB-E1F2-41E6-AC65-BFEC30DF2EDC}" sibTransId="{8C3A42CB-3B9E-4292-9A36-CE230553A54F}"/>
    <dgm:cxn modelId="{62B65D3E-1097-4288-AA82-5BFDC4C0B56A}" type="presOf" srcId="{5B7A6CAE-F2C9-461B-8FC6-E8991150A135}" destId="{57C96B10-89F0-469B-BB0C-2C33119BE70A}" srcOrd="0" destOrd="0" presId="urn:microsoft.com/office/officeart/2005/8/layout/hChevron3"/>
    <dgm:cxn modelId="{6065FF47-E40F-4F76-9DCE-0FBAE20A43BB}" type="presOf" srcId="{66E59D76-7EEF-4596-8BB1-BBA47A637F73}" destId="{45582E2F-11F1-4438-BB69-CA78AD6FFCEC}" srcOrd="0" destOrd="0" presId="urn:microsoft.com/office/officeart/2005/8/layout/hChevron3"/>
    <dgm:cxn modelId="{31F53070-DD63-4400-9BF9-0EC53877CB4B}" srcId="{DE5538D4-29B6-4091-82EC-3826DFE8A2DD}" destId="{C2540DF6-937A-46DD-BC75-828E0CF2F84E}" srcOrd="0" destOrd="0" parTransId="{01E14293-AB8A-4BD2-9500-85D0E40268FB}" sibTransId="{0C4799C0-5B03-4209-B443-7B88E957B294}"/>
    <dgm:cxn modelId="{E56C4678-0C67-4BE3-99C2-73789D2EADD0}" type="presOf" srcId="{0BF61147-633D-47E3-BD2F-E5A6ACAC8BD6}" destId="{3FEF6091-9380-41DC-9F67-40A5B360F0A6}" srcOrd="0" destOrd="0" presId="urn:microsoft.com/office/officeart/2005/8/layout/hChevron3"/>
    <dgm:cxn modelId="{2C3E77B4-EC83-4988-A7F7-E2A3B373C24A}" srcId="{DE5538D4-29B6-4091-82EC-3826DFE8A2DD}" destId="{0BF61147-633D-47E3-BD2F-E5A6ACAC8BD6}" srcOrd="3" destOrd="0" parTransId="{34F8B880-4590-490E-BAF6-403DB92CFD89}" sibTransId="{FFFB0144-BBF3-4AAB-8082-CE460EC4239F}"/>
    <dgm:cxn modelId="{255A3CE1-0029-49AB-A2BE-2FA88F2208EF}" type="presOf" srcId="{C2540DF6-937A-46DD-BC75-828E0CF2F84E}" destId="{BA70EC7E-484B-403F-B808-23F1108122FD}" srcOrd="0" destOrd="0" presId="urn:microsoft.com/office/officeart/2005/8/layout/hChevron3"/>
    <dgm:cxn modelId="{89F0909B-7B6B-4D12-BFF2-AAED3C70B81F}" type="presParOf" srcId="{8BB03EC0-6634-4984-A6CE-6A287C9CC812}" destId="{BA70EC7E-484B-403F-B808-23F1108122FD}" srcOrd="0" destOrd="0" presId="urn:microsoft.com/office/officeart/2005/8/layout/hChevron3"/>
    <dgm:cxn modelId="{D31B3FFD-4C0F-411E-91F7-0BFA02C06419}" type="presParOf" srcId="{8BB03EC0-6634-4984-A6CE-6A287C9CC812}" destId="{9CF95E7F-E8DE-4B81-BB64-E9BC06AEA527}" srcOrd="1" destOrd="0" presId="urn:microsoft.com/office/officeart/2005/8/layout/hChevron3"/>
    <dgm:cxn modelId="{BD3CFFFB-7718-462F-916D-3B4778E2DB5C}" type="presParOf" srcId="{8BB03EC0-6634-4984-A6CE-6A287C9CC812}" destId="{5F456CA4-77BF-46FB-AF46-BCF9ACD784AE}" srcOrd="2" destOrd="0" presId="urn:microsoft.com/office/officeart/2005/8/layout/hChevron3"/>
    <dgm:cxn modelId="{ED91DEF5-D019-4B64-A6BF-3431321D780F}" type="presParOf" srcId="{8BB03EC0-6634-4984-A6CE-6A287C9CC812}" destId="{3EEE6B36-FE7D-4C26-9454-097FD6DEB899}" srcOrd="3" destOrd="0" presId="urn:microsoft.com/office/officeart/2005/8/layout/hChevron3"/>
    <dgm:cxn modelId="{4DDFD88D-1955-4F53-A96A-99E09C1B9BBE}" type="presParOf" srcId="{8BB03EC0-6634-4984-A6CE-6A287C9CC812}" destId="{57C96B10-89F0-469B-BB0C-2C33119BE70A}" srcOrd="4" destOrd="0" presId="urn:microsoft.com/office/officeart/2005/8/layout/hChevron3"/>
    <dgm:cxn modelId="{5B777496-BC0F-46AC-9ADA-299F39BFC0E8}" type="presParOf" srcId="{8BB03EC0-6634-4984-A6CE-6A287C9CC812}" destId="{2263A7C9-521C-495C-AE59-09DF006D0B17}" srcOrd="5" destOrd="0" presId="urn:microsoft.com/office/officeart/2005/8/layout/hChevron3"/>
    <dgm:cxn modelId="{CF806059-96BA-40B8-B4BF-F52903B9C40A}" type="presParOf" srcId="{8BB03EC0-6634-4984-A6CE-6A287C9CC812}" destId="{3FEF6091-9380-41DC-9F67-40A5B360F0A6}" srcOrd="6" destOrd="0" presId="urn:microsoft.com/office/officeart/2005/8/layout/hChevron3"/>
    <dgm:cxn modelId="{BC0273C8-185F-49C6-80FA-CF318C1EE539}" type="presParOf" srcId="{8BB03EC0-6634-4984-A6CE-6A287C9CC812}" destId="{52FBC25B-356A-45D2-9657-EC02049E8EED}" srcOrd="7" destOrd="0" presId="urn:microsoft.com/office/officeart/2005/8/layout/hChevron3"/>
    <dgm:cxn modelId="{0418CBFC-2144-476B-A291-C0FBE4DEB26F}" type="presParOf" srcId="{8BB03EC0-6634-4984-A6CE-6A287C9CC812}" destId="{45582E2F-11F1-4438-BB69-CA78AD6FFCE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7B935-109E-4589-BB72-59C4FD053A84}">
      <dsp:nvSpPr>
        <dsp:cNvPr id="0" name=""/>
        <dsp:cNvSpPr/>
      </dsp:nvSpPr>
      <dsp:spPr>
        <a:xfrm>
          <a:off x="1354" y="0"/>
          <a:ext cx="2640955" cy="955814"/>
        </a:xfrm>
        <a:prstGeom prst="homePlate">
          <a:avLst/>
        </a:prstGeom>
        <a:solidFill>
          <a:srgbClr val="2C0C3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Ubuntu"/>
            </a:rPr>
            <a:t>Awareness</a:t>
          </a:r>
          <a:r>
            <a:rPr lang="en-US" sz="1600" kern="1200">
              <a:latin typeface="Ubuntu"/>
            </a:rPr>
            <a:t>:  Benefit of/ Need for new supplier</a:t>
          </a:r>
          <a:endParaRPr lang="en-CA" sz="1600" kern="1200">
            <a:latin typeface="Ubuntu"/>
          </a:endParaRPr>
        </a:p>
      </dsp:txBody>
      <dsp:txXfrm>
        <a:off x="1354" y="0"/>
        <a:ext cx="2402002" cy="955814"/>
      </dsp:txXfrm>
    </dsp:sp>
    <dsp:sp modelId="{0D932F56-3E10-44BD-9023-1D7018468803}">
      <dsp:nvSpPr>
        <dsp:cNvPr id="0" name=""/>
        <dsp:cNvSpPr/>
      </dsp:nvSpPr>
      <dsp:spPr>
        <a:xfrm>
          <a:off x="2114118" y="0"/>
          <a:ext cx="2640955" cy="955814"/>
        </a:xfrm>
        <a:prstGeom prst="chevron">
          <a:avLst/>
        </a:prstGeom>
        <a:solidFill>
          <a:srgbClr val="0070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Ubuntu"/>
            </a:rPr>
            <a:t>Consideration</a:t>
          </a:r>
          <a:r>
            <a:rPr lang="en-US" sz="1600" kern="1200">
              <a:latin typeface="Ubuntu"/>
            </a:rPr>
            <a:t>: Market Research</a:t>
          </a:r>
          <a:endParaRPr lang="en-CA" sz="1600" kern="1200">
            <a:latin typeface="Ubuntu"/>
          </a:endParaRPr>
        </a:p>
      </dsp:txBody>
      <dsp:txXfrm>
        <a:off x="2592025" y="0"/>
        <a:ext cx="1685141" cy="955814"/>
      </dsp:txXfrm>
    </dsp:sp>
    <dsp:sp modelId="{9392C4B1-E242-4C07-B498-E09479B18248}">
      <dsp:nvSpPr>
        <dsp:cNvPr id="0" name=""/>
        <dsp:cNvSpPr/>
      </dsp:nvSpPr>
      <dsp:spPr>
        <a:xfrm>
          <a:off x="4226882" y="0"/>
          <a:ext cx="2640955" cy="955814"/>
        </a:xfrm>
        <a:prstGeom prst="chevron">
          <a:avLst/>
        </a:prstGeom>
        <a:solidFill>
          <a:srgbClr val="13ABD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Ubuntu"/>
            </a:rPr>
            <a:t>Evaluation</a:t>
          </a:r>
          <a:r>
            <a:rPr lang="en-US" sz="1600" kern="1200">
              <a:latin typeface="Ubuntu"/>
            </a:rPr>
            <a:t>: Choice of Shortlisted Supplier</a:t>
          </a:r>
          <a:endParaRPr lang="en-CA" sz="1600" kern="1200">
            <a:latin typeface="Ubuntu"/>
          </a:endParaRPr>
        </a:p>
      </dsp:txBody>
      <dsp:txXfrm>
        <a:off x="4704789" y="0"/>
        <a:ext cx="1685141" cy="955814"/>
      </dsp:txXfrm>
    </dsp:sp>
    <dsp:sp modelId="{57590D6C-A54A-4860-A234-E96BD20D868D}">
      <dsp:nvSpPr>
        <dsp:cNvPr id="0" name=""/>
        <dsp:cNvSpPr/>
      </dsp:nvSpPr>
      <dsp:spPr>
        <a:xfrm>
          <a:off x="6339646" y="0"/>
          <a:ext cx="2640955" cy="955814"/>
        </a:xfrm>
        <a:prstGeom prst="chevron">
          <a:avLst/>
        </a:prstGeom>
        <a:solidFill>
          <a:srgbClr val="FF304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Ubuntu"/>
            </a:rPr>
            <a:t>Purchase</a:t>
          </a:r>
          <a:r>
            <a:rPr lang="en-US" sz="1600" kern="1200">
              <a:latin typeface="Ubuntu"/>
            </a:rPr>
            <a:t>: Choose Total &amp; Sign Contract</a:t>
          </a:r>
          <a:endParaRPr lang="en-CA" sz="1600" kern="1200">
            <a:latin typeface="Ubuntu"/>
          </a:endParaRPr>
        </a:p>
      </dsp:txBody>
      <dsp:txXfrm>
        <a:off x="6817553" y="0"/>
        <a:ext cx="1685141" cy="955814"/>
      </dsp:txXfrm>
    </dsp:sp>
    <dsp:sp modelId="{6C2283EA-8448-4552-8A03-E3FEEDE89CA1}">
      <dsp:nvSpPr>
        <dsp:cNvPr id="0" name=""/>
        <dsp:cNvSpPr/>
      </dsp:nvSpPr>
      <dsp:spPr>
        <a:xfrm>
          <a:off x="8452410" y="0"/>
          <a:ext cx="2640955" cy="955814"/>
        </a:xfrm>
        <a:prstGeom prst="chevron">
          <a:avLst/>
        </a:prstGeom>
        <a:solidFill>
          <a:srgbClr val="85D1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Ubuntu"/>
            </a:rPr>
            <a:t>Loyalty</a:t>
          </a:r>
          <a:r>
            <a:rPr lang="en-US" sz="1600" kern="1200">
              <a:latin typeface="Ubuntu"/>
            </a:rPr>
            <a:t>: Long term Satisfaction</a:t>
          </a:r>
          <a:endParaRPr lang="en-CA" sz="1600" kern="1200">
            <a:latin typeface="Ubuntu"/>
          </a:endParaRPr>
        </a:p>
      </dsp:txBody>
      <dsp:txXfrm>
        <a:off x="8930317" y="0"/>
        <a:ext cx="1685141" cy="955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98B94-E909-486E-9EF3-D2655D26EA30}">
      <dsp:nvSpPr>
        <dsp:cNvPr id="0" name=""/>
        <dsp:cNvSpPr/>
      </dsp:nvSpPr>
      <dsp:spPr>
        <a:xfrm>
          <a:off x="0" y="2039420"/>
          <a:ext cx="2636949" cy="66938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40" tIns="120904" rIns="187540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latin typeface="Ubuntu"/>
            </a:rPr>
            <a:t>Additional Corrections</a:t>
          </a:r>
          <a:endParaRPr lang="en-US" sz="1700" kern="1200"/>
        </a:p>
      </dsp:txBody>
      <dsp:txXfrm>
        <a:off x="0" y="2039420"/>
        <a:ext cx="2636949" cy="669383"/>
      </dsp:txXfrm>
    </dsp:sp>
    <dsp:sp modelId="{83771564-34B2-45DF-A020-536F1E2B97D9}">
      <dsp:nvSpPr>
        <dsp:cNvPr id="0" name=""/>
        <dsp:cNvSpPr/>
      </dsp:nvSpPr>
      <dsp:spPr>
        <a:xfrm>
          <a:off x="2636949" y="2039420"/>
          <a:ext cx="7910847" cy="6693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469" tIns="139700" rIns="16046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Stopwords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Stemming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Lemmatization</a:t>
          </a:r>
          <a:endParaRPr lang="en-US" sz="1100" kern="1200"/>
        </a:p>
      </dsp:txBody>
      <dsp:txXfrm>
        <a:off x="2636949" y="2039420"/>
        <a:ext cx="7910847" cy="669383"/>
      </dsp:txXfrm>
    </dsp:sp>
    <dsp:sp modelId="{E5DF2614-D560-4447-B734-A25E8F8F74CF}">
      <dsp:nvSpPr>
        <dsp:cNvPr id="0" name=""/>
        <dsp:cNvSpPr/>
      </dsp:nvSpPr>
      <dsp:spPr>
        <a:xfrm rot="10800000">
          <a:off x="0" y="1019949"/>
          <a:ext cx="2636949" cy="10295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2534658"/>
                <a:satOff val="-6506"/>
                <a:lumOff val="-16273"/>
                <a:alphaOff val="0"/>
                <a:shade val="51000"/>
                <a:satMod val="130000"/>
              </a:schemeClr>
            </a:gs>
            <a:gs pos="80000">
              <a:schemeClr val="accent2">
                <a:hueOff val="2534658"/>
                <a:satOff val="-6506"/>
                <a:lumOff val="-16273"/>
                <a:alphaOff val="0"/>
                <a:shade val="93000"/>
                <a:satMod val="130000"/>
              </a:schemeClr>
            </a:gs>
            <a:gs pos="100000">
              <a:schemeClr val="accent2">
                <a:hueOff val="2534658"/>
                <a:satOff val="-6506"/>
                <a:lumOff val="-162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534658"/>
              <a:satOff val="-6506"/>
              <a:lumOff val="-162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40" tIns="120904" rIns="187540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Special Characters</a:t>
          </a:r>
          <a:endParaRPr lang="en-US" sz="1700" kern="1200"/>
        </a:p>
      </dsp:txBody>
      <dsp:txXfrm rot="-10800000">
        <a:off x="0" y="1019949"/>
        <a:ext cx="2636949" cy="669182"/>
      </dsp:txXfrm>
    </dsp:sp>
    <dsp:sp modelId="{B0E66E72-A519-4AB0-A640-E5B486A11A99}">
      <dsp:nvSpPr>
        <dsp:cNvPr id="0" name=""/>
        <dsp:cNvSpPr/>
      </dsp:nvSpPr>
      <dsp:spPr>
        <a:xfrm>
          <a:off x="2636949" y="1019949"/>
          <a:ext cx="7910847" cy="669182"/>
        </a:xfrm>
        <a:prstGeom prst="rect">
          <a:avLst/>
        </a:prstGeom>
        <a:solidFill>
          <a:schemeClr val="accent2">
            <a:tint val="40000"/>
            <a:alpha val="90000"/>
            <a:hueOff val="1950861"/>
            <a:satOff val="-27775"/>
            <a:lumOff val="-347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950861"/>
              <a:satOff val="-27775"/>
              <a:lumOff val="-347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469" tIns="139700" rIns="16046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Lowercase transformation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Punctuation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Letters with accents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Emojis and Whitespace</a:t>
          </a:r>
          <a:endParaRPr lang="en-US" sz="1100" kern="1200"/>
        </a:p>
      </dsp:txBody>
      <dsp:txXfrm>
        <a:off x="2636949" y="1019949"/>
        <a:ext cx="7910847" cy="669182"/>
      </dsp:txXfrm>
    </dsp:sp>
    <dsp:sp modelId="{8A7807DF-A82E-4360-898F-CEAE69193F10}">
      <dsp:nvSpPr>
        <dsp:cNvPr id="0" name=""/>
        <dsp:cNvSpPr/>
      </dsp:nvSpPr>
      <dsp:spPr>
        <a:xfrm rot="10800000">
          <a:off x="0" y="478"/>
          <a:ext cx="2636949" cy="10295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5069316"/>
                <a:satOff val="-13013"/>
                <a:lumOff val="-32546"/>
                <a:alphaOff val="0"/>
                <a:shade val="51000"/>
                <a:satMod val="130000"/>
              </a:schemeClr>
            </a:gs>
            <a:gs pos="80000">
              <a:schemeClr val="accent2">
                <a:hueOff val="5069316"/>
                <a:satOff val="-13013"/>
                <a:lumOff val="-32546"/>
                <a:alphaOff val="0"/>
                <a:shade val="93000"/>
                <a:satMod val="130000"/>
              </a:schemeClr>
            </a:gs>
            <a:gs pos="100000">
              <a:schemeClr val="accent2">
                <a:hueOff val="5069316"/>
                <a:satOff val="-13013"/>
                <a:lumOff val="-3254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5069316"/>
              <a:satOff val="-13013"/>
              <a:lumOff val="-3254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7540" tIns="120904" rIns="187540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Tokenization</a:t>
          </a:r>
          <a:endParaRPr lang="en-US" sz="1700" kern="1200"/>
        </a:p>
      </dsp:txBody>
      <dsp:txXfrm rot="-10800000">
        <a:off x="0" y="478"/>
        <a:ext cx="2636949" cy="669182"/>
      </dsp:txXfrm>
    </dsp:sp>
    <dsp:sp modelId="{35CAC1C9-DF29-44AB-BA10-1548C28E0994}">
      <dsp:nvSpPr>
        <dsp:cNvPr id="0" name=""/>
        <dsp:cNvSpPr/>
      </dsp:nvSpPr>
      <dsp:spPr>
        <a:xfrm>
          <a:off x="2636949" y="478"/>
          <a:ext cx="7910847" cy="669182"/>
        </a:xfrm>
        <a:prstGeom prst="rect">
          <a:avLst/>
        </a:prstGeom>
        <a:solidFill>
          <a:schemeClr val="accent2">
            <a:tint val="40000"/>
            <a:alpha val="90000"/>
            <a:hueOff val="3901721"/>
            <a:satOff val="-55549"/>
            <a:lumOff val="-694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901721"/>
              <a:satOff val="-55549"/>
              <a:lumOff val="-694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469" tIns="139700" rIns="160469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Unigram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Bigram</a:t>
          </a:r>
          <a:endParaRPr lang="en-US" sz="1100" kern="1200"/>
        </a:p>
      </dsp:txBody>
      <dsp:txXfrm>
        <a:off x="2636949" y="478"/>
        <a:ext cx="7910847" cy="669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0EC7E-484B-403F-B808-23F1108122FD}">
      <dsp:nvSpPr>
        <dsp:cNvPr id="0" name=""/>
        <dsp:cNvSpPr/>
      </dsp:nvSpPr>
      <dsp:spPr>
        <a:xfrm>
          <a:off x="1356" y="0"/>
          <a:ext cx="2645686" cy="538372"/>
        </a:xfrm>
        <a:prstGeom prst="homePlate">
          <a:avLst/>
        </a:prstGeom>
        <a:solidFill>
          <a:srgbClr val="2C0C3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Ubuntu"/>
            </a:rPr>
            <a:t>Awareness</a:t>
          </a:r>
          <a:r>
            <a:rPr lang="en-US" sz="2100" kern="1200">
              <a:latin typeface="Ubuntu"/>
            </a:rPr>
            <a:t>  </a:t>
          </a:r>
          <a:endParaRPr lang="en-CA" sz="2100" b="0" kern="1200">
            <a:latin typeface="Ubuntu"/>
          </a:endParaRPr>
        </a:p>
      </dsp:txBody>
      <dsp:txXfrm>
        <a:off x="1356" y="0"/>
        <a:ext cx="2511093" cy="538372"/>
      </dsp:txXfrm>
    </dsp:sp>
    <dsp:sp modelId="{5F456CA4-77BF-46FB-AF46-BCF9ACD784AE}">
      <dsp:nvSpPr>
        <dsp:cNvPr id="0" name=""/>
        <dsp:cNvSpPr/>
      </dsp:nvSpPr>
      <dsp:spPr>
        <a:xfrm>
          <a:off x="2117906" y="0"/>
          <a:ext cx="2645686" cy="538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Ubuntu"/>
            </a:rPr>
            <a:t>Consideration   </a:t>
          </a:r>
          <a:endParaRPr lang="en-US" sz="2100" kern="1200"/>
        </a:p>
      </dsp:txBody>
      <dsp:txXfrm>
        <a:off x="2387092" y="0"/>
        <a:ext cx="2107314" cy="538372"/>
      </dsp:txXfrm>
    </dsp:sp>
    <dsp:sp modelId="{57C96B10-89F0-469B-BB0C-2C33119BE70A}">
      <dsp:nvSpPr>
        <dsp:cNvPr id="0" name=""/>
        <dsp:cNvSpPr/>
      </dsp:nvSpPr>
      <dsp:spPr>
        <a:xfrm>
          <a:off x="4234455" y="0"/>
          <a:ext cx="2645686" cy="538372"/>
        </a:xfrm>
        <a:prstGeom prst="chevron">
          <a:avLst/>
        </a:prstGeom>
        <a:solidFill>
          <a:srgbClr val="12AB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Ubuntu"/>
            </a:rPr>
            <a:t>Evaluation</a:t>
          </a:r>
          <a:r>
            <a:rPr lang="en-US" sz="2100" kern="1200">
              <a:latin typeface="Ubuntu"/>
            </a:rPr>
            <a:t> </a:t>
          </a:r>
          <a:endParaRPr lang="en-US" sz="2100" kern="1200"/>
        </a:p>
      </dsp:txBody>
      <dsp:txXfrm>
        <a:off x="4503641" y="0"/>
        <a:ext cx="2107314" cy="538372"/>
      </dsp:txXfrm>
    </dsp:sp>
    <dsp:sp modelId="{3FEF6091-9380-41DC-9F67-40A5B360F0A6}">
      <dsp:nvSpPr>
        <dsp:cNvPr id="0" name=""/>
        <dsp:cNvSpPr/>
      </dsp:nvSpPr>
      <dsp:spPr>
        <a:xfrm>
          <a:off x="6351005" y="0"/>
          <a:ext cx="2645686" cy="538372"/>
        </a:xfrm>
        <a:prstGeom prst="chevron">
          <a:avLst/>
        </a:prstGeom>
        <a:solidFill>
          <a:srgbClr val="FF304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Ubuntu"/>
            </a:rPr>
            <a:t>Purchase</a:t>
          </a:r>
          <a:endParaRPr lang="en-US" sz="2100" kern="1200"/>
        </a:p>
      </dsp:txBody>
      <dsp:txXfrm>
        <a:off x="6620191" y="0"/>
        <a:ext cx="2107314" cy="538372"/>
      </dsp:txXfrm>
    </dsp:sp>
    <dsp:sp modelId="{45582E2F-11F1-4438-BB69-CA78AD6FFCEC}">
      <dsp:nvSpPr>
        <dsp:cNvPr id="0" name=""/>
        <dsp:cNvSpPr/>
      </dsp:nvSpPr>
      <dsp:spPr>
        <a:xfrm>
          <a:off x="8467554" y="0"/>
          <a:ext cx="2645686" cy="538372"/>
        </a:xfrm>
        <a:prstGeom prst="chevron">
          <a:avLst/>
        </a:prstGeom>
        <a:solidFill>
          <a:srgbClr val="85D11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Ubuntu"/>
            </a:rPr>
            <a:t>Loyalty</a:t>
          </a:r>
          <a:endParaRPr lang="en-CA" sz="2100" b="0" kern="1200">
            <a:latin typeface="Ubuntu"/>
          </a:endParaRPr>
        </a:p>
      </dsp:txBody>
      <dsp:txXfrm>
        <a:off x="8736740" y="0"/>
        <a:ext cx="2107314" cy="53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B92A7-10C3-473A-AB04-DCB41B1342D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E60A-565C-47CE-A00A-63233D5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-US"/>
              <a:t>Single or multi touch attribution models using </a:t>
            </a:r>
            <a:r>
              <a:rPr lang="en-US" err="1"/>
              <a:t>Hubspot</a:t>
            </a:r>
            <a:endParaRPr lang="en-US" err="1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Calculating total Costs incurred and total number of customers acquired, CAC can be calculated through tools like Salesforce/in-built tools in </a:t>
            </a:r>
            <a:r>
              <a:rPr lang="en-US" err="1"/>
              <a:t>GoogleAds</a:t>
            </a:r>
            <a:endParaRPr lang="en-US" err="1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US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implement marketing automation software (such as </a:t>
            </a:r>
            <a:r>
              <a:rPr lang="en-US" err="1"/>
              <a:t>Marketo</a:t>
            </a:r>
            <a:r>
              <a:rPr lang="en-US"/>
              <a:t> or Pardot) to track time spent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E60A-565C-47CE-A00A-63233D5609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3312" y="519760"/>
            <a:ext cx="286537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C8DD-0A3F-4F51-B997-85C87A90733B}" type="datetime1">
              <a:rPr lang="en-US" smtClean="0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259045"/>
          </a:xfrm>
        </p:spPr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  <a:p>
            <a:pPr marL="12700">
              <a:spcBef>
                <a:spcPts val="90"/>
              </a:spcBef>
              <a:tabLst>
                <a:tab pos="1915160" algn="l"/>
              </a:tabLst>
            </a:pPr>
            <a:endParaRPr spc="25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6C89E17-01DE-4B9F-4D8B-5E04F884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B6834F-4F70-CFCD-E017-BD6BE9E0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35D70F3-FE05-1A76-E208-C3928E1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4680" y="6639972"/>
            <a:ext cx="3138120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871D-96E0-4D1C-999B-D91FAF1A638C}" type="datetime1">
              <a:rPr lang="en-US" smtClean="0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A255-02CF-E2C3-A3A4-7359813A0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72054-6412-2ADD-95A1-E3465A06C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799B3BA-B86C-B9BE-2DCD-0C61D0A2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9B10-C996-456F-B30E-EBC164E8F78D}" type="datetime1">
              <a:rPr lang="en-US" smtClean="0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259045"/>
          </a:xfrm>
        </p:spPr>
        <p:txBody>
          <a:bodyPr lIns="0" tIns="0" rIns="0" bIns="0"/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  <a:p>
            <a:pPr marL="12700">
              <a:spcBef>
                <a:spcPts val="90"/>
              </a:spcBef>
              <a:tabLst>
                <a:tab pos="1915160" algn="l"/>
              </a:tabLst>
            </a:pPr>
            <a:endParaRPr spc="25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5876" y="1309116"/>
            <a:ext cx="143256" cy="153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8944" y="1309116"/>
            <a:ext cx="297179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2714" y="519760"/>
            <a:ext cx="17665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3320" y="2720594"/>
            <a:ext cx="10172065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4680" y="6639972"/>
            <a:ext cx="1308735" cy="14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pc="125"/>
              <a:t>13.02.2023</a:t>
            </a:r>
            <a:endParaRPr spc="2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14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spc="-75"/>
              <a:t>©</a:t>
            </a:r>
            <a:r>
              <a:rPr spc="-50"/>
              <a:t> </a:t>
            </a:r>
            <a:r>
              <a:t>Capgemini</a:t>
            </a:r>
            <a:r>
              <a:rPr spc="-50"/>
              <a:t> </a:t>
            </a:r>
            <a:r>
              <a:rPr spc="10"/>
              <a:t>2023.</a:t>
            </a:r>
            <a:r>
              <a:rPr spc="-75"/>
              <a:t> </a:t>
            </a:r>
            <a:r>
              <a:rPr spc="20"/>
              <a:t>All</a:t>
            </a:r>
            <a:r>
              <a:rPr spc="-45"/>
              <a:t> </a:t>
            </a:r>
            <a:r>
              <a:rPr spc="-5"/>
              <a:t>rights</a:t>
            </a:r>
            <a:r>
              <a:rPr spc="-50"/>
              <a:t> </a:t>
            </a:r>
            <a:r>
              <a:t>reserved</a:t>
            </a:r>
            <a:r>
              <a:rPr spc="185"/>
              <a:t> </a:t>
            </a:r>
            <a:r>
              <a:rPr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‹#›</a:t>
            </a:fld>
            <a:endParaRPr spc="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5876" y="1309116"/>
            <a:ext cx="143256" cy="153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8944" y="1309116"/>
            <a:ext cx="297179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2714" y="519760"/>
            <a:ext cx="17665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3320" y="2720594"/>
            <a:ext cx="10172065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4680" y="6639972"/>
            <a:ext cx="130873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</a:t>
            </a:r>
            <a:r>
              <a:rPr spc="5"/>
              <a:t>3.0</a:t>
            </a:r>
            <a:r>
              <a:rPr lang="en-US" spc="5"/>
              <a:t>2</a:t>
            </a:r>
            <a:r>
              <a:rPr spc="5"/>
              <a:t>.2</a:t>
            </a:r>
            <a:r>
              <a:t>0</a:t>
            </a:r>
            <a:r>
              <a:rPr spc="25"/>
              <a:t>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6A6A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1915160" algn="l"/>
                </a:tabLst>
              </a:pPr>
              <a:t>‹#›</a:t>
            </a:fld>
            <a:endParaRPr spc="25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86448B-06E3-19B6-F010-62C7CC925D72}"/>
              </a:ext>
            </a:extLst>
          </p:cNvPr>
          <p:cNvGrpSpPr/>
          <p:nvPr userDrawn="1"/>
        </p:nvGrpSpPr>
        <p:grpSpPr>
          <a:xfrm>
            <a:off x="10744200" y="172736"/>
            <a:ext cx="1224153" cy="694048"/>
            <a:chOff x="6765404" y="228600"/>
            <a:chExt cx="1747208" cy="99060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809F33B5-F770-5243-EB5C-AA00196C0BBA}"/>
                </a:ext>
              </a:extLst>
            </p:cNvPr>
            <p:cNvSpPr/>
            <p:nvPr/>
          </p:nvSpPr>
          <p:spPr>
            <a:xfrm>
              <a:off x="6989432" y="702563"/>
              <a:ext cx="433070" cy="352425"/>
            </a:xfrm>
            <a:custGeom>
              <a:avLst/>
              <a:gdLst/>
              <a:ahLst/>
              <a:cxnLst/>
              <a:rect l="l" t="t" r="r" b="b"/>
              <a:pathLst>
                <a:path w="433070" h="352425">
                  <a:moveTo>
                    <a:pt x="325247" y="0"/>
                  </a:moveTo>
                  <a:lnTo>
                    <a:pt x="286630" y="7857"/>
                  </a:lnTo>
                  <a:lnTo>
                    <a:pt x="253996" y="29271"/>
                  </a:lnTo>
                  <a:lnTo>
                    <a:pt x="225459" y="61002"/>
                  </a:lnTo>
                  <a:lnTo>
                    <a:pt x="199132" y="99810"/>
                  </a:lnTo>
                  <a:lnTo>
                    <a:pt x="173130" y="142458"/>
                  </a:lnTo>
                  <a:lnTo>
                    <a:pt x="145566" y="185705"/>
                  </a:lnTo>
                  <a:lnTo>
                    <a:pt x="114553" y="226313"/>
                  </a:lnTo>
                  <a:lnTo>
                    <a:pt x="102084" y="262318"/>
                  </a:lnTo>
                  <a:lnTo>
                    <a:pt x="76993" y="293179"/>
                  </a:lnTo>
                  <a:lnTo>
                    <a:pt x="42044" y="316325"/>
                  </a:lnTo>
                  <a:lnTo>
                    <a:pt x="0" y="329184"/>
                  </a:lnTo>
                  <a:lnTo>
                    <a:pt x="13557" y="338542"/>
                  </a:lnTo>
                  <a:lnTo>
                    <a:pt x="32924" y="345757"/>
                  </a:lnTo>
                  <a:lnTo>
                    <a:pt x="57007" y="350400"/>
                  </a:lnTo>
                  <a:lnTo>
                    <a:pt x="84709" y="352044"/>
                  </a:lnTo>
                  <a:lnTo>
                    <a:pt x="140025" y="348114"/>
                  </a:lnTo>
                  <a:lnTo>
                    <a:pt x="195770" y="336042"/>
                  </a:lnTo>
                  <a:lnTo>
                    <a:pt x="246372" y="315396"/>
                  </a:lnTo>
                  <a:lnTo>
                    <a:pt x="286258" y="285750"/>
                  </a:lnTo>
                  <a:lnTo>
                    <a:pt x="245715" y="280142"/>
                  </a:lnTo>
                  <a:lnTo>
                    <a:pt x="214423" y="261461"/>
                  </a:lnTo>
                  <a:lnTo>
                    <a:pt x="193871" y="232064"/>
                  </a:lnTo>
                  <a:lnTo>
                    <a:pt x="185547" y="194310"/>
                  </a:lnTo>
                  <a:lnTo>
                    <a:pt x="207373" y="217598"/>
                  </a:lnTo>
                  <a:lnTo>
                    <a:pt x="231568" y="233172"/>
                  </a:lnTo>
                  <a:lnTo>
                    <a:pt x="257931" y="241887"/>
                  </a:lnTo>
                  <a:lnTo>
                    <a:pt x="286258" y="244601"/>
                  </a:lnTo>
                  <a:lnTo>
                    <a:pt x="332931" y="237067"/>
                  </a:lnTo>
                  <a:lnTo>
                    <a:pt x="372794" y="216145"/>
                  </a:lnTo>
                  <a:lnTo>
                    <a:pt x="403977" y="184361"/>
                  </a:lnTo>
                  <a:lnTo>
                    <a:pt x="424608" y="144237"/>
                  </a:lnTo>
                  <a:lnTo>
                    <a:pt x="432816" y="98298"/>
                  </a:lnTo>
                  <a:lnTo>
                    <a:pt x="425670" y="68472"/>
                  </a:lnTo>
                  <a:lnTo>
                    <a:pt x="409940" y="36290"/>
                  </a:lnTo>
                  <a:lnTo>
                    <a:pt x="378755" y="10537"/>
                  </a:lnTo>
                  <a:lnTo>
                    <a:pt x="325247" y="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55B690B0-3D2C-3C0F-46C0-CEEDB31C69F9}"/>
                </a:ext>
              </a:extLst>
            </p:cNvPr>
            <p:cNvSpPr/>
            <p:nvPr/>
          </p:nvSpPr>
          <p:spPr>
            <a:xfrm>
              <a:off x="6765404" y="446531"/>
              <a:ext cx="657225" cy="554355"/>
            </a:xfrm>
            <a:custGeom>
              <a:avLst/>
              <a:gdLst/>
              <a:ahLst/>
              <a:cxnLst/>
              <a:rect l="l" t="t" r="r" b="b"/>
              <a:pathLst>
                <a:path w="657225" h="554355">
                  <a:moveTo>
                    <a:pt x="350139" y="0"/>
                  </a:moveTo>
                  <a:lnTo>
                    <a:pt x="326895" y="23134"/>
                  </a:lnTo>
                  <a:lnTo>
                    <a:pt x="297171" y="45829"/>
                  </a:lnTo>
                  <a:lnTo>
                    <a:pt x="262586" y="68603"/>
                  </a:lnTo>
                  <a:lnTo>
                    <a:pt x="185317" y="116465"/>
                  </a:lnTo>
                  <a:lnTo>
                    <a:pt x="145875" y="142589"/>
                  </a:lnTo>
                  <a:lnTo>
                    <a:pt x="108054" y="170867"/>
                  </a:lnTo>
                  <a:lnTo>
                    <a:pt x="73476" y="201817"/>
                  </a:lnTo>
                  <a:lnTo>
                    <a:pt x="43761" y="235958"/>
                  </a:lnTo>
                  <a:lnTo>
                    <a:pt x="20529" y="273808"/>
                  </a:lnTo>
                  <a:lnTo>
                    <a:pt x="5402" y="315886"/>
                  </a:lnTo>
                  <a:lnTo>
                    <a:pt x="0" y="362712"/>
                  </a:lnTo>
                  <a:lnTo>
                    <a:pt x="5578" y="408412"/>
                  </a:lnTo>
                  <a:lnTo>
                    <a:pt x="21587" y="450827"/>
                  </a:lnTo>
                  <a:lnTo>
                    <a:pt x="46936" y="488286"/>
                  </a:lnTo>
                  <a:lnTo>
                    <a:pt x="80532" y="519119"/>
                  </a:lnTo>
                  <a:lnTo>
                    <a:pt x="121285" y="541654"/>
                  </a:lnTo>
                  <a:lnTo>
                    <a:pt x="183070" y="554053"/>
                  </a:lnTo>
                  <a:lnTo>
                    <a:pt x="213975" y="551745"/>
                  </a:lnTo>
                  <a:lnTo>
                    <a:pt x="271468" y="533366"/>
                  </a:lnTo>
                  <a:lnTo>
                    <a:pt x="318597" y="501723"/>
                  </a:lnTo>
                  <a:lnTo>
                    <a:pt x="369720" y="441307"/>
                  </a:lnTo>
                  <a:lnTo>
                    <a:pt x="397282" y="397868"/>
                  </a:lnTo>
                  <a:lnTo>
                    <a:pt x="423277" y="355029"/>
                  </a:lnTo>
                  <a:lnTo>
                    <a:pt x="449590" y="316044"/>
                  </a:lnTo>
                  <a:lnTo>
                    <a:pt x="478105" y="284168"/>
                  </a:lnTo>
                  <a:lnTo>
                    <a:pt x="510705" y="262655"/>
                  </a:lnTo>
                  <a:lnTo>
                    <a:pt x="549275" y="254762"/>
                  </a:lnTo>
                  <a:lnTo>
                    <a:pt x="638071" y="254762"/>
                  </a:lnTo>
                  <a:lnTo>
                    <a:pt x="634871" y="243674"/>
                  </a:lnTo>
                  <a:lnTo>
                    <a:pt x="611572" y="196868"/>
                  </a:lnTo>
                  <a:lnTo>
                    <a:pt x="580463" y="153914"/>
                  </a:lnTo>
                  <a:lnTo>
                    <a:pt x="542417" y="114807"/>
                  </a:lnTo>
                  <a:lnTo>
                    <a:pt x="502622" y="82099"/>
                  </a:lnTo>
                  <a:lnTo>
                    <a:pt x="459422" y="53070"/>
                  </a:lnTo>
                  <a:lnTo>
                    <a:pt x="413650" y="27922"/>
                  </a:lnTo>
                  <a:lnTo>
                    <a:pt x="366141" y="6857"/>
                  </a:lnTo>
                  <a:lnTo>
                    <a:pt x="356997" y="2285"/>
                  </a:lnTo>
                  <a:lnTo>
                    <a:pt x="350139" y="0"/>
                  </a:lnTo>
                  <a:close/>
                </a:path>
                <a:path w="657225" h="554355">
                  <a:moveTo>
                    <a:pt x="656127" y="350438"/>
                  </a:moveTo>
                  <a:lnTo>
                    <a:pt x="656844" y="353440"/>
                  </a:lnTo>
                  <a:lnTo>
                    <a:pt x="656844" y="351154"/>
                  </a:lnTo>
                  <a:lnTo>
                    <a:pt x="656127" y="350438"/>
                  </a:lnTo>
                  <a:close/>
                </a:path>
                <a:path w="657225" h="554355">
                  <a:moveTo>
                    <a:pt x="653796" y="340672"/>
                  </a:moveTo>
                  <a:lnTo>
                    <a:pt x="654557" y="348868"/>
                  </a:lnTo>
                  <a:lnTo>
                    <a:pt x="656127" y="350438"/>
                  </a:lnTo>
                  <a:lnTo>
                    <a:pt x="653796" y="340672"/>
                  </a:lnTo>
                  <a:close/>
                </a:path>
                <a:path w="657225" h="554355">
                  <a:moveTo>
                    <a:pt x="638071" y="254762"/>
                  </a:moveTo>
                  <a:lnTo>
                    <a:pt x="549275" y="254762"/>
                  </a:lnTo>
                  <a:lnTo>
                    <a:pt x="602783" y="265340"/>
                  </a:lnTo>
                  <a:lnTo>
                    <a:pt x="633968" y="291195"/>
                  </a:lnTo>
                  <a:lnTo>
                    <a:pt x="649698" y="323502"/>
                  </a:lnTo>
                  <a:lnTo>
                    <a:pt x="653796" y="340672"/>
                  </a:lnTo>
                  <a:lnTo>
                    <a:pt x="649491" y="294339"/>
                  </a:lnTo>
                  <a:lnTo>
                    <a:pt x="638071" y="254762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Picture 6" descr="Download HD L'école Polytechnique - Polytechnique X Transparent PNG Image -  NicePNG.com">
              <a:extLst>
                <a:ext uri="{FF2B5EF4-FFF2-40B4-BE49-F238E27FC236}">
                  <a16:creationId xmlns:a16="http://schemas.microsoft.com/office/drawing/2014/main" id="{E3A015A5-B9DE-AB57-70A1-E655CD838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alphaModFix/>
              <a:duotone>
                <a:prstClr val="black"/>
                <a:srgbClr val="006FAC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30000" contrast="-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987" y="302245"/>
              <a:ext cx="641625" cy="8732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B62C07-7075-FBC0-A252-D569C167777F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77" y="228600"/>
              <a:ext cx="0" cy="990600"/>
            </a:xfrm>
            <a:prstGeom prst="line">
              <a:avLst/>
            </a:prstGeom>
            <a:ln w="19050">
              <a:solidFill>
                <a:srgbClr val="006F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diagramData" Target="../diagrams/data3.xm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microsoft.com/office/2007/relationships/diagramDrawing" Target="../diagrams/drawing3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1.png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fr.trustpilot.com/review/engie.fr" TargetMode="External"/><Relationship Id="rId3" Type="http://schemas.openxmlformats.org/officeDocument/2006/relationships/hyperlink" Target="https://www.engie.com/sites/default/files/assets/documents/2021-09/ENGIE-ChiffresCle2021-EN-WEB_0.pdf" TargetMode="External"/><Relationship Id="rId7" Type="http://schemas.openxmlformats.org/officeDocument/2006/relationships/hyperlink" Target="https://fr.trustpilot.com/review/totalenergies.fr" TargetMode="External"/><Relationship Id="rId2" Type="http://schemas.openxmlformats.org/officeDocument/2006/relationships/hyperlink" Target="https://www.edf.fr/en/the-edf-group/producing-a-climate-friendly-energy#:~:text=In%20France%2C%20the%20electricity%20produced,nuclear%20power%20and%20renewable%20energ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selectra.info/energy-france/suppliers/total-direct-energie" TargetMode="External"/><Relationship Id="rId11" Type="http://schemas.openxmlformats.org/officeDocument/2006/relationships/hyperlink" Target="https://fr.trustpilot.com/review/eni.fr" TargetMode="External"/><Relationship Id="rId5" Type="http://schemas.openxmlformats.org/officeDocument/2006/relationships/hyperlink" Target="https://particuliers.engie.fr/aide-contact/questions-reponses/mon-espace-client/contrat/contrat-se-termine-quand.html" TargetMode="External"/><Relationship Id="rId10" Type="http://schemas.openxmlformats.org/officeDocument/2006/relationships/hyperlink" Target="https://fr.trustpilot.com/review/total-spring.fr" TargetMode="External"/><Relationship Id="rId4" Type="http://schemas.openxmlformats.org/officeDocument/2006/relationships/hyperlink" Target="https://www.edfenergy.com/sme-business/customer/renewals" TargetMode="External"/><Relationship Id="rId9" Type="http://schemas.openxmlformats.org/officeDocument/2006/relationships/hyperlink" Target="https://fr.trustpilot.com/review/edf.f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2672"/>
            <a:ext cx="1170241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680575" algn="l"/>
                <a:tab pos="11642725" algn="l"/>
              </a:tabLst>
            </a:pPr>
            <a:r>
              <a:rPr sz="800" spc="125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800" spc="-30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st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800" spc="-5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45">
                <a:solidFill>
                  <a:srgbClr val="A6A6A6"/>
                </a:solidFill>
                <a:latin typeface="Tahoma"/>
                <a:cs typeface="Tahoma"/>
              </a:rPr>
              <a:t>X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-</a:t>
            </a:r>
            <a:r>
              <a:rPr sz="800" spc="45">
                <a:solidFill>
                  <a:srgbClr val="A6A6A6"/>
                </a:solidFill>
                <a:latin typeface="Tahoma"/>
                <a:cs typeface="Tahoma"/>
              </a:rPr>
              <a:t>HEC</a:t>
            </a:r>
            <a:r>
              <a:rPr sz="800" spc="-4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–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23.01.2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0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23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	</a:t>
            </a:r>
            <a:r>
              <a:rPr sz="800" spc="-75">
                <a:solidFill>
                  <a:srgbClr val="A6A6A6"/>
                </a:solidFill>
                <a:latin typeface="Tahoma"/>
                <a:cs typeface="Tahoma"/>
              </a:rPr>
              <a:t>©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5">
                <a:solidFill>
                  <a:srgbClr val="A6A6A6"/>
                </a:solidFill>
                <a:latin typeface="Tahoma"/>
                <a:cs typeface="Tahoma"/>
              </a:rPr>
              <a:t>C</a:t>
            </a:r>
            <a:r>
              <a:rPr sz="800" spc="-30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p</a:t>
            </a:r>
            <a:r>
              <a:rPr sz="800" spc="-15">
                <a:solidFill>
                  <a:srgbClr val="A6A6A6"/>
                </a:solidFill>
                <a:latin typeface="Tahoma"/>
                <a:cs typeface="Tahoma"/>
              </a:rPr>
              <a:t>g</a:t>
            </a:r>
            <a:r>
              <a:rPr sz="800" spc="-2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n</a:t>
            </a:r>
            <a:r>
              <a:rPr sz="800" spc="1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2023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.</a:t>
            </a:r>
            <a:r>
              <a:rPr sz="800" spc="-8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5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ll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rig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h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ts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res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800" spc="15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8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105">
                <a:solidFill>
                  <a:srgbClr val="E29674"/>
                </a:solidFill>
                <a:latin typeface="Tahoma"/>
                <a:cs typeface="Tahoma"/>
              </a:rPr>
              <a:t>|</a:t>
            </a:r>
            <a:r>
              <a:rPr sz="800">
                <a:solidFill>
                  <a:srgbClr val="E29674"/>
                </a:solidFill>
                <a:latin typeface="Tahoma"/>
                <a:cs typeface="Tahoma"/>
              </a:rPr>
              <a:t>	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1644883" y="333756"/>
              <a:ext cx="276225" cy="227329"/>
            </a:xfrm>
            <a:custGeom>
              <a:avLst/>
              <a:gdLst/>
              <a:ahLst/>
              <a:cxnLst/>
              <a:rect l="l" t="t" r="r" b="b"/>
              <a:pathLst>
                <a:path w="276225" h="227329">
                  <a:moveTo>
                    <a:pt x="206883" y="0"/>
                  </a:moveTo>
                  <a:lnTo>
                    <a:pt x="174115" y="9665"/>
                  </a:lnTo>
                  <a:lnTo>
                    <a:pt x="147530" y="34832"/>
                  </a:lnTo>
                  <a:lnTo>
                    <a:pt x="123828" y="69759"/>
                  </a:lnTo>
                  <a:lnTo>
                    <a:pt x="99711" y="108703"/>
                  </a:lnTo>
                  <a:lnTo>
                    <a:pt x="71882" y="145923"/>
                  </a:lnTo>
                  <a:lnTo>
                    <a:pt x="64775" y="169177"/>
                  </a:lnTo>
                  <a:lnTo>
                    <a:pt x="49133" y="189087"/>
                  </a:lnTo>
                  <a:lnTo>
                    <a:pt x="26894" y="204019"/>
                  </a:lnTo>
                  <a:lnTo>
                    <a:pt x="0" y="212344"/>
                  </a:lnTo>
                  <a:lnTo>
                    <a:pt x="8669" y="218396"/>
                  </a:lnTo>
                  <a:lnTo>
                    <a:pt x="21066" y="223043"/>
                  </a:lnTo>
                  <a:lnTo>
                    <a:pt x="36486" y="226024"/>
                  </a:lnTo>
                  <a:lnTo>
                    <a:pt x="54229" y="227076"/>
                  </a:lnTo>
                  <a:lnTo>
                    <a:pt x="89733" y="224549"/>
                  </a:lnTo>
                  <a:lnTo>
                    <a:pt x="125475" y="216773"/>
                  </a:lnTo>
                  <a:lnTo>
                    <a:pt x="157884" y="203448"/>
                  </a:lnTo>
                  <a:lnTo>
                    <a:pt x="183388" y="184277"/>
                  </a:lnTo>
                  <a:lnTo>
                    <a:pt x="157430" y="180717"/>
                  </a:lnTo>
                  <a:lnTo>
                    <a:pt x="137366" y="168846"/>
                  </a:lnTo>
                  <a:lnTo>
                    <a:pt x="124184" y="150308"/>
                  </a:lnTo>
                  <a:lnTo>
                    <a:pt x="118872" y="126746"/>
                  </a:lnTo>
                  <a:lnTo>
                    <a:pt x="132845" y="140964"/>
                  </a:lnTo>
                  <a:lnTo>
                    <a:pt x="148367" y="150574"/>
                  </a:lnTo>
                  <a:lnTo>
                    <a:pt x="165270" y="156017"/>
                  </a:lnTo>
                  <a:lnTo>
                    <a:pt x="183388" y="157734"/>
                  </a:lnTo>
                  <a:lnTo>
                    <a:pt x="219533" y="150258"/>
                  </a:lnTo>
                  <a:lnTo>
                    <a:pt x="248904" y="129936"/>
                  </a:lnTo>
                  <a:lnTo>
                    <a:pt x="268630" y="99923"/>
                  </a:lnTo>
                  <a:lnTo>
                    <a:pt x="275844" y="63373"/>
                  </a:lnTo>
                  <a:lnTo>
                    <a:pt x="272087" y="44148"/>
                  </a:lnTo>
                  <a:lnTo>
                    <a:pt x="262270" y="23399"/>
                  </a:lnTo>
                  <a:lnTo>
                    <a:pt x="242000" y="6794"/>
                  </a:lnTo>
                  <a:lnTo>
                    <a:pt x="206883" y="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01628" y="172212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30">
                  <a:moveTo>
                    <a:pt x="224154" y="0"/>
                  </a:moveTo>
                  <a:lnTo>
                    <a:pt x="200229" y="22070"/>
                  </a:lnTo>
                  <a:lnTo>
                    <a:pt x="168128" y="43878"/>
                  </a:lnTo>
                  <a:lnTo>
                    <a:pt x="131353" y="66544"/>
                  </a:lnTo>
                  <a:lnTo>
                    <a:pt x="93408" y="91186"/>
                  </a:lnTo>
                  <a:lnTo>
                    <a:pt x="57797" y="118923"/>
                  </a:lnTo>
                  <a:lnTo>
                    <a:pt x="28023" y="150876"/>
                  </a:lnTo>
                  <a:lnTo>
                    <a:pt x="7589" y="188162"/>
                  </a:lnTo>
                  <a:lnTo>
                    <a:pt x="0" y="231902"/>
                  </a:lnTo>
                  <a:lnTo>
                    <a:pt x="5536" y="268354"/>
                  </a:lnTo>
                  <a:lnTo>
                    <a:pt x="45755" y="328021"/>
                  </a:lnTo>
                  <a:lnTo>
                    <a:pt x="97462" y="352139"/>
                  </a:lnTo>
                  <a:lnTo>
                    <a:pt x="117236" y="354234"/>
                  </a:lnTo>
                  <a:lnTo>
                    <a:pt x="137034" y="352758"/>
                  </a:lnTo>
                  <a:lnTo>
                    <a:pt x="173583" y="341018"/>
                  </a:lnTo>
                  <a:lnTo>
                    <a:pt x="215392" y="308229"/>
                  </a:lnTo>
                  <a:lnTo>
                    <a:pt x="243208" y="271124"/>
                  </a:lnTo>
                  <a:lnTo>
                    <a:pt x="267293" y="232343"/>
                  </a:lnTo>
                  <a:lnTo>
                    <a:pt x="290958" y="197586"/>
                  </a:lnTo>
                  <a:lnTo>
                    <a:pt x="317512" y="172552"/>
                  </a:lnTo>
                  <a:lnTo>
                    <a:pt x="350266" y="162941"/>
                  </a:lnTo>
                  <a:lnTo>
                    <a:pt x="407143" y="162941"/>
                  </a:lnTo>
                  <a:lnTo>
                    <a:pt x="399129" y="141763"/>
                  </a:lnTo>
                  <a:lnTo>
                    <a:pt x="376451" y="106425"/>
                  </a:lnTo>
                  <a:lnTo>
                    <a:pt x="347345" y="74803"/>
                  </a:lnTo>
                  <a:lnTo>
                    <a:pt x="294179" y="34671"/>
                  </a:lnTo>
                  <a:lnTo>
                    <a:pt x="234442" y="4445"/>
                  </a:lnTo>
                  <a:lnTo>
                    <a:pt x="231521" y="2921"/>
                  </a:lnTo>
                  <a:lnTo>
                    <a:pt x="228600" y="1524"/>
                  </a:lnTo>
                  <a:lnTo>
                    <a:pt x="224154" y="0"/>
                  </a:lnTo>
                  <a:close/>
                </a:path>
                <a:path w="419100" h="354330">
                  <a:moveTo>
                    <a:pt x="407143" y="162941"/>
                  </a:moveTo>
                  <a:lnTo>
                    <a:pt x="350266" y="162941"/>
                  </a:lnTo>
                  <a:lnTo>
                    <a:pt x="385310" y="169695"/>
                  </a:lnTo>
                  <a:lnTo>
                    <a:pt x="405542" y="186213"/>
                  </a:lnTo>
                  <a:lnTo>
                    <a:pt x="415345" y="206875"/>
                  </a:lnTo>
                  <a:lnTo>
                    <a:pt x="419100" y="226060"/>
                  </a:lnTo>
                  <a:lnTo>
                    <a:pt x="419100" y="223012"/>
                  </a:lnTo>
                  <a:lnTo>
                    <a:pt x="413853" y="180673"/>
                  </a:lnTo>
                  <a:lnTo>
                    <a:pt x="407143" y="162941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104" y="3077082"/>
            <a:ext cx="8092440" cy="9531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  <a:tabLst>
                <a:tab pos="1764030" algn="l"/>
                <a:tab pos="4450715" algn="l"/>
              </a:tabLst>
            </a:pPr>
            <a:r>
              <a:rPr lang="en-US" sz="3200" b="1" spc="-125">
                <a:solidFill>
                  <a:srgbClr val="FFFFFF"/>
                </a:solidFill>
                <a:latin typeface="Ubuntu"/>
                <a:cs typeface="Verdana"/>
              </a:rPr>
              <a:t>Total Energies</a:t>
            </a:r>
            <a:br>
              <a:rPr lang="en-US" sz="3200" b="1" spc="-125">
                <a:latin typeface="Ubuntu"/>
                <a:cs typeface="Verdana"/>
              </a:rPr>
            </a:br>
            <a:r>
              <a:rPr lang="en-US" sz="3200" b="1" spc="-125">
                <a:solidFill>
                  <a:srgbClr val="FFFFFF"/>
                </a:solidFill>
                <a:latin typeface="Ubuntu"/>
                <a:cs typeface="Verdana"/>
              </a:rPr>
              <a:t>Steering Committee 1</a:t>
            </a:r>
            <a:endParaRPr lang="en-US" spc="-125">
              <a:latin typeface="Ubunt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415" y="6126886"/>
            <a:ext cx="2115820" cy="3003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endParaRPr lang="en-US" sz="1800" spc="-165">
              <a:solidFill>
                <a:srgbClr val="FFFFFF"/>
              </a:solidFill>
              <a:latin typeface="Ubuntu"/>
              <a:cs typeface="Verdan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11A82-E5C4-64F1-7F08-690B7AF9E3B0}"/>
              </a:ext>
            </a:extLst>
          </p:cNvPr>
          <p:cNvGrpSpPr/>
          <p:nvPr/>
        </p:nvGrpSpPr>
        <p:grpSpPr>
          <a:xfrm>
            <a:off x="3679389" y="228600"/>
            <a:ext cx="4833223" cy="1053591"/>
            <a:chOff x="4224612" y="228600"/>
            <a:chExt cx="4833223" cy="1053591"/>
          </a:xfrm>
        </p:grpSpPr>
        <p:grpSp>
          <p:nvGrpSpPr>
            <p:cNvPr id="8" name="object 8"/>
            <p:cNvGrpSpPr/>
            <p:nvPr/>
          </p:nvGrpSpPr>
          <p:grpSpPr>
            <a:xfrm>
              <a:off x="4224612" y="446531"/>
              <a:ext cx="3743325" cy="835660"/>
              <a:chOff x="4224612" y="446531"/>
              <a:chExt cx="3743325" cy="83566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534655" y="702563"/>
                <a:ext cx="433070" cy="352425"/>
              </a:xfrm>
              <a:custGeom>
                <a:avLst/>
                <a:gdLst/>
                <a:ahLst/>
                <a:cxnLst/>
                <a:rect l="l" t="t" r="r" b="b"/>
                <a:pathLst>
                  <a:path w="433070" h="352425">
                    <a:moveTo>
                      <a:pt x="325247" y="0"/>
                    </a:moveTo>
                    <a:lnTo>
                      <a:pt x="286630" y="7857"/>
                    </a:lnTo>
                    <a:lnTo>
                      <a:pt x="253996" y="29271"/>
                    </a:lnTo>
                    <a:lnTo>
                      <a:pt x="225459" y="61002"/>
                    </a:lnTo>
                    <a:lnTo>
                      <a:pt x="199132" y="99810"/>
                    </a:lnTo>
                    <a:lnTo>
                      <a:pt x="173130" y="142458"/>
                    </a:lnTo>
                    <a:lnTo>
                      <a:pt x="145566" y="185705"/>
                    </a:lnTo>
                    <a:lnTo>
                      <a:pt x="114553" y="226313"/>
                    </a:lnTo>
                    <a:lnTo>
                      <a:pt x="102084" y="262318"/>
                    </a:lnTo>
                    <a:lnTo>
                      <a:pt x="76993" y="293179"/>
                    </a:lnTo>
                    <a:lnTo>
                      <a:pt x="42044" y="316325"/>
                    </a:lnTo>
                    <a:lnTo>
                      <a:pt x="0" y="329184"/>
                    </a:lnTo>
                    <a:lnTo>
                      <a:pt x="13557" y="338542"/>
                    </a:lnTo>
                    <a:lnTo>
                      <a:pt x="32924" y="345757"/>
                    </a:lnTo>
                    <a:lnTo>
                      <a:pt x="57007" y="350400"/>
                    </a:lnTo>
                    <a:lnTo>
                      <a:pt x="84709" y="352044"/>
                    </a:lnTo>
                    <a:lnTo>
                      <a:pt x="140025" y="348114"/>
                    </a:lnTo>
                    <a:lnTo>
                      <a:pt x="195770" y="336042"/>
                    </a:lnTo>
                    <a:lnTo>
                      <a:pt x="246372" y="315396"/>
                    </a:lnTo>
                    <a:lnTo>
                      <a:pt x="286258" y="285750"/>
                    </a:lnTo>
                    <a:lnTo>
                      <a:pt x="245715" y="280142"/>
                    </a:lnTo>
                    <a:lnTo>
                      <a:pt x="214423" y="261461"/>
                    </a:lnTo>
                    <a:lnTo>
                      <a:pt x="193871" y="232064"/>
                    </a:lnTo>
                    <a:lnTo>
                      <a:pt x="185547" y="194310"/>
                    </a:lnTo>
                    <a:lnTo>
                      <a:pt x="207373" y="217598"/>
                    </a:lnTo>
                    <a:lnTo>
                      <a:pt x="231568" y="233172"/>
                    </a:lnTo>
                    <a:lnTo>
                      <a:pt x="257931" y="241887"/>
                    </a:lnTo>
                    <a:lnTo>
                      <a:pt x="286258" y="244601"/>
                    </a:lnTo>
                    <a:lnTo>
                      <a:pt x="332931" y="237067"/>
                    </a:lnTo>
                    <a:lnTo>
                      <a:pt x="372794" y="216145"/>
                    </a:lnTo>
                    <a:lnTo>
                      <a:pt x="403977" y="184361"/>
                    </a:lnTo>
                    <a:lnTo>
                      <a:pt x="424608" y="144237"/>
                    </a:lnTo>
                    <a:lnTo>
                      <a:pt x="432816" y="98298"/>
                    </a:lnTo>
                    <a:lnTo>
                      <a:pt x="425670" y="68472"/>
                    </a:lnTo>
                    <a:lnTo>
                      <a:pt x="409940" y="36290"/>
                    </a:lnTo>
                    <a:lnTo>
                      <a:pt x="378755" y="10537"/>
                    </a:lnTo>
                    <a:lnTo>
                      <a:pt x="325247" y="0"/>
                    </a:lnTo>
                    <a:close/>
                  </a:path>
                </a:pathLst>
              </a:custGeom>
              <a:solidFill>
                <a:srgbClr val="12A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4224612" y="458723"/>
                <a:ext cx="3043555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3043554" h="822960">
                    <a:moveTo>
                      <a:pt x="1356781" y="443230"/>
                    </a:moveTo>
                    <a:lnTo>
                      <a:pt x="1290108" y="443230"/>
                    </a:lnTo>
                    <a:lnTo>
                      <a:pt x="1291429" y="463550"/>
                    </a:lnTo>
                    <a:lnTo>
                      <a:pt x="1292108" y="482600"/>
                    </a:lnTo>
                    <a:lnTo>
                      <a:pt x="1292275" y="495300"/>
                    </a:lnTo>
                    <a:lnTo>
                      <a:pt x="1292394" y="518160"/>
                    </a:lnTo>
                    <a:lnTo>
                      <a:pt x="1247480" y="539750"/>
                    </a:lnTo>
                    <a:lnTo>
                      <a:pt x="1204016" y="562610"/>
                    </a:lnTo>
                    <a:lnTo>
                      <a:pt x="1164997" y="590550"/>
                    </a:lnTo>
                    <a:lnTo>
                      <a:pt x="1133418" y="623570"/>
                    </a:lnTo>
                    <a:lnTo>
                      <a:pt x="1112274" y="665480"/>
                    </a:lnTo>
                    <a:lnTo>
                      <a:pt x="1104561" y="717550"/>
                    </a:lnTo>
                    <a:lnTo>
                      <a:pt x="1112262" y="759460"/>
                    </a:lnTo>
                    <a:lnTo>
                      <a:pt x="1133501" y="793750"/>
                    </a:lnTo>
                    <a:lnTo>
                      <a:pt x="1165479" y="815339"/>
                    </a:lnTo>
                    <a:lnTo>
                      <a:pt x="1205399" y="822960"/>
                    </a:lnTo>
                    <a:lnTo>
                      <a:pt x="1247511" y="817880"/>
                    </a:lnTo>
                    <a:lnTo>
                      <a:pt x="1281575" y="801370"/>
                    </a:lnTo>
                    <a:lnTo>
                      <a:pt x="1308340" y="774700"/>
                    </a:lnTo>
                    <a:lnTo>
                      <a:pt x="1311950" y="768350"/>
                    </a:lnTo>
                    <a:lnTo>
                      <a:pt x="1209971" y="768350"/>
                    </a:lnTo>
                    <a:lnTo>
                      <a:pt x="1193217" y="764539"/>
                    </a:lnTo>
                    <a:lnTo>
                      <a:pt x="1180999" y="753110"/>
                    </a:lnTo>
                    <a:lnTo>
                      <a:pt x="1173520" y="737870"/>
                    </a:lnTo>
                    <a:lnTo>
                      <a:pt x="1170982" y="717550"/>
                    </a:lnTo>
                    <a:lnTo>
                      <a:pt x="1180612" y="668020"/>
                    </a:lnTo>
                    <a:lnTo>
                      <a:pt x="1206780" y="628650"/>
                    </a:lnTo>
                    <a:lnTo>
                      <a:pt x="1245402" y="595630"/>
                    </a:lnTo>
                    <a:lnTo>
                      <a:pt x="1292394" y="568960"/>
                    </a:lnTo>
                    <a:lnTo>
                      <a:pt x="1358145" y="568960"/>
                    </a:lnTo>
                    <a:lnTo>
                      <a:pt x="1358942" y="539750"/>
                    </a:lnTo>
                    <a:lnTo>
                      <a:pt x="1414219" y="515620"/>
                    </a:lnTo>
                    <a:lnTo>
                      <a:pt x="1439166" y="504189"/>
                    </a:lnTo>
                    <a:lnTo>
                      <a:pt x="1464352" y="491489"/>
                    </a:lnTo>
                    <a:lnTo>
                      <a:pt x="1695340" y="491489"/>
                    </a:lnTo>
                    <a:lnTo>
                      <a:pt x="1700990" y="486410"/>
                    </a:lnTo>
                    <a:lnTo>
                      <a:pt x="1358942" y="486410"/>
                    </a:lnTo>
                    <a:lnTo>
                      <a:pt x="1356781" y="443230"/>
                    </a:lnTo>
                    <a:close/>
                  </a:path>
                  <a:path w="3043554" h="822960">
                    <a:moveTo>
                      <a:pt x="844386" y="505460"/>
                    </a:moveTo>
                    <a:lnTo>
                      <a:pt x="776774" y="505460"/>
                    </a:lnTo>
                    <a:lnTo>
                      <a:pt x="773569" y="567689"/>
                    </a:lnTo>
                    <a:lnTo>
                      <a:pt x="771747" y="623570"/>
                    </a:lnTo>
                    <a:lnTo>
                      <a:pt x="771771" y="628650"/>
                    </a:lnTo>
                    <a:lnTo>
                      <a:pt x="772528" y="673100"/>
                    </a:lnTo>
                    <a:lnTo>
                      <a:pt x="777377" y="712470"/>
                    </a:lnTo>
                    <a:lnTo>
                      <a:pt x="804527" y="764539"/>
                    </a:lnTo>
                    <a:lnTo>
                      <a:pt x="829513" y="774700"/>
                    </a:lnTo>
                    <a:lnTo>
                      <a:pt x="863896" y="773430"/>
                    </a:lnTo>
                    <a:lnTo>
                      <a:pt x="853930" y="728980"/>
                    </a:lnTo>
                    <a:lnTo>
                      <a:pt x="847608" y="673100"/>
                    </a:lnTo>
                    <a:lnTo>
                      <a:pt x="844286" y="610870"/>
                    </a:lnTo>
                    <a:lnTo>
                      <a:pt x="843401" y="553720"/>
                    </a:lnTo>
                    <a:lnTo>
                      <a:pt x="843510" y="541020"/>
                    </a:lnTo>
                    <a:lnTo>
                      <a:pt x="844386" y="505460"/>
                    </a:lnTo>
                    <a:close/>
                  </a:path>
                  <a:path w="3043554" h="822960">
                    <a:moveTo>
                      <a:pt x="1358145" y="568960"/>
                    </a:moveTo>
                    <a:lnTo>
                      <a:pt x="1292394" y="568960"/>
                    </a:lnTo>
                    <a:lnTo>
                      <a:pt x="1286906" y="652780"/>
                    </a:lnTo>
                    <a:lnTo>
                      <a:pt x="1274281" y="709930"/>
                    </a:lnTo>
                    <a:lnTo>
                      <a:pt x="1256156" y="745489"/>
                    </a:lnTo>
                    <a:lnTo>
                      <a:pt x="1234173" y="763270"/>
                    </a:lnTo>
                    <a:lnTo>
                      <a:pt x="1209971" y="768350"/>
                    </a:lnTo>
                    <a:lnTo>
                      <a:pt x="1311950" y="768350"/>
                    </a:lnTo>
                    <a:lnTo>
                      <a:pt x="1328557" y="739139"/>
                    </a:lnTo>
                    <a:lnTo>
                      <a:pt x="1342976" y="697230"/>
                    </a:lnTo>
                    <a:lnTo>
                      <a:pt x="1352346" y="648970"/>
                    </a:lnTo>
                    <a:lnTo>
                      <a:pt x="1357418" y="595630"/>
                    </a:lnTo>
                    <a:lnTo>
                      <a:pt x="1358145" y="568960"/>
                    </a:lnTo>
                    <a:close/>
                  </a:path>
                  <a:path w="3043554" h="822960">
                    <a:moveTo>
                      <a:pt x="249724" y="0"/>
                    </a:moveTo>
                    <a:lnTo>
                      <a:pt x="206136" y="5079"/>
                    </a:lnTo>
                    <a:lnTo>
                      <a:pt x="164573" y="19050"/>
                    </a:lnTo>
                    <a:lnTo>
                      <a:pt x="125861" y="40639"/>
                    </a:lnTo>
                    <a:lnTo>
                      <a:pt x="90831" y="69850"/>
                    </a:lnTo>
                    <a:lnTo>
                      <a:pt x="60312" y="106680"/>
                    </a:lnTo>
                    <a:lnTo>
                      <a:pt x="35132" y="148589"/>
                    </a:lnTo>
                    <a:lnTo>
                      <a:pt x="16119" y="195580"/>
                    </a:lnTo>
                    <a:lnTo>
                      <a:pt x="4104" y="247650"/>
                    </a:lnTo>
                    <a:lnTo>
                      <a:pt x="105" y="300989"/>
                    </a:lnTo>
                    <a:lnTo>
                      <a:pt x="0" y="304800"/>
                    </a:lnTo>
                    <a:lnTo>
                      <a:pt x="3891" y="363220"/>
                    </a:lnTo>
                    <a:lnTo>
                      <a:pt x="15389" y="416560"/>
                    </a:lnTo>
                    <a:lnTo>
                      <a:pt x="33763" y="462280"/>
                    </a:lnTo>
                    <a:lnTo>
                      <a:pt x="58367" y="500380"/>
                    </a:lnTo>
                    <a:lnTo>
                      <a:pt x="88554" y="530860"/>
                    </a:lnTo>
                    <a:lnTo>
                      <a:pt x="123680" y="553720"/>
                    </a:lnTo>
                    <a:lnTo>
                      <a:pt x="163098" y="566420"/>
                    </a:lnTo>
                    <a:lnTo>
                      <a:pt x="206163" y="571500"/>
                    </a:lnTo>
                    <a:lnTo>
                      <a:pt x="250887" y="566420"/>
                    </a:lnTo>
                    <a:lnTo>
                      <a:pt x="293722" y="551180"/>
                    </a:lnTo>
                    <a:lnTo>
                      <a:pt x="333905" y="525780"/>
                    </a:lnTo>
                    <a:lnTo>
                      <a:pt x="361141" y="500380"/>
                    </a:lnTo>
                    <a:lnTo>
                      <a:pt x="224451" y="500380"/>
                    </a:lnTo>
                    <a:lnTo>
                      <a:pt x="188204" y="495300"/>
                    </a:lnTo>
                    <a:lnTo>
                      <a:pt x="128550" y="449580"/>
                    </a:lnTo>
                    <a:lnTo>
                      <a:pt x="107564" y="410210"/>
                    </a:lnTo>
                    <a:lnTo>
                      <a:pt x="94085" y="358139"/>
                    </a:lnTo>
                    <a:lnTo>
                      <a:pt x="89418" y="295910"/>
                    </a:lnTo>
                    <a:lnTo>
                      <a:pt x="89431" y="293370"/>
                    </a:lnTo>
                    <a:lnTo>
                      <a:pt x="93749" y="242570"/>
                    </a:lnTo>
                    <a:lnTo>
                      <a:pt x="106229" y="194310"/>
                    </a:lnTo>
                    <a:lnTo>
                      <a:pt x="125562" y="149860"/>
                    </a:lnTo>
                    <a:lnTo>
                      <a:pt x="150549" y="113030"/>
                    </a:lnTo>
                    <a:lnTo>
                      <a:pt x="179991" y="83820"/>
                    </a:lnTo>
                    <a:lnTo>
                      <a:pt x="247438" y="58420"/>
                    </a:lnTo>
                    <a:lnTo>
                      <a:pt x="372251" y="58420"/>
                    </a:lnTo>
                    <a:lnTo>
                      <a:pt x="360023" y="39370"/>
                    </a:lnTo>
                    <a:lnTo>
                      <a:pt x="317006" y="11430"/>
                    </a:lnTo>
                    <a:lnTo>
                      <a:pt x="249724" y="0"/>
                    </a:lnTo>
                    <a:close/>
                  </a:path>
                  <a:path w="3043554" h="822960">
                    <a:moveTo>
                      <a:pt x="1973047" y="255270"/>
                    </a:moveTo>
                    <a:lnTo>
                      <a:pt x="1899708" y="255270"/>
                    </a:lnTo>
                    <a:lnTo>
                      <a:pt x="1908448" y="265430"/>
                    </a:lnTo>
                    <a:lnTo>
                      <a:pt x="1914189" y="294639"/>
                    </a:lnTo>
                    <a:lnTo>
                      <a:pt x="1918344" y="336550"/>
                    </a:lnTo>
                    <a:lnTo>
                      <a:pt x="1922327" y="387350"/>
                    </a:lnTo>
                    <a:lnTo>
                      <a:pt x="1927550" y="439420"/>
                    </a:lnTo>
                    <a:lnTo>
                      <a:pt x="1935428" y="488950"/>
                    </a:lnTo>
                    <a:lnTo>
                      <a:pt x="1947372" y="530860"/>
                    </a:lnTo>
                    <a:lnTo>
                      <a:pt x="1964797" y="560070"/>
                    </a:lnTo>
                    <a:lnTo>
                      <a:pt x="1989116" y="571500"/>
                    </a:lnTo>
                    <a:lnTo>
                      <a:pt x="2013248" y="560070"/>
                    </a:lnTo>
                    <a:lnTo>
                      <a:pt x="2032913" y="528320"/>
                    </a:lnTo>
                    <a:lnTo>
                      <a:pt x="2049027" y="483870"/>
                    </a:lnTo>
                    <a:lnTo>
                      <a:pt x="2056778" y="454660"/>
                    </a:lnTo>
                    <a:lnTo>
                      <a:pt x="2002832" y="454660"/>
                    </a:lnTo>
                    <a:lnTo>
                      <a:pt x="1994389" y="441960"/>
                    </a:lnTo>
                    <a:lnTo>
                      <a:pt x="1989701" y="408939"/>
                    </a:lnTo>
                    <a:lnTo>
                      <a:pt x="1986296" y="363220"/>
                    </a:lnTo>
                    <a:lnTo>
                      <a:pt x="1981702" y="309880"/>
                    </a:lnTo>
                    <a:lnTo>
                      <a:pt x="1973447" y="256539"/>
                    </a:lnTo>
                    <a:lnTo>
                      <a:pt x="1973047" y="255270"/>
                    </a:lnTo>
                    <a:close/>
                  </a:path>
                  <a:path w="3043554" h="822960">
                    <a:moveTo>
                      <a:pt x="1021565" y="250189"/>
                    </a:moveTo>
                    <a:lnTo>
                      <a:pt x="925745" y="250189"/>
                    </a:lnTo>
                    <a:lnTo>
                      <a:pt x="947071" y="257810"/>
                    </a:lnTo>
                    <a:lnTo>
                      <a:pt x="960432" y="278130"/>
                    </a:lnTo>
                    <a:lnTo>
                      <a:pt x="967339" y="306070"/>
                    </a:lnTo>
                    <a:lnTo>
                      <a:pt x="969087" y="336550"/>
                    </a:lnTo>
                    <a:lnTo>
                      <a:pt x="969214" y="344170"/>
                    </a:lnTo>
                    <a:lnTo>
                      <a:pt x="968877" y="358139"/>
                    </a:lnTo>
                    <a:lnTo>
                      <a:pt x="967591" y="377189"/>
                    </a:lnTo>
                    <a:lnTo>
                      <a:pt x="965448" y="397510"/>
                    </a:lnTo>
                    <a:lnTo>
                      <a:pt x="962448" y="417830"/>
                    </a:lnTo>
                    <a:lnTo>
                      <a:pt x="922171" y="443230"/>
                    </a:lnTo>
                    <a:lnTo>
                      <a:pt x="889407" y="467360"/>
                    </a:lnTo>
                    <a:lnTo>
                      <a:pt x="867382" y="491489"/>
                    </a:lnTo>
                    <a:lnTo>
                      <a:pt x="859324" y="516889"/>
                    </a:lnTo>
                    <a:lnTo>
                      <a:pt x="862826" y="533400"/>
                    </a:lnTo>
                    <a:lnTo>
                      <a:pt x="871913" y="543560"/>
                    </a:lnTo>
                    <a:lnTo>
                      <a:pt x="884452" y="547370"/>
                    </a:lnTo>
                    <a:lnTo>
                      <a:pt x="898313" y="548639"/>
                    </a:lnTo>
                    <a:lnTo>
                      <a:pt x="932196" y="541020"/>
                    </a:lnTo>
                    <a:lnTo>
                      <a:pt x="966496" y="516889"/>
                    </a:lnTo>
                    <a:lnTo>
                      <a:pt x="998200" y="477520"/>
                    </a:lnTo>
                    <a:lnTo>
                      <a:pt x="1024297" y="424180"/>
                    </a:lnTo>
                    <a:lnTo>
                      <a:pt x="1043232" y="412750"/>
                    </a:lnTo>
                    <a:lnTo>
                      <a:pt x="1062143" y="398780"/>
                    </a:lnTo>
                    <a:lnTo>
                      <a:pt x="1081054" y="383539"/>
                    </a:lnTo>
                    <a:lnTo>
                      <a:pt x="1099989" y="367030"/>
                    </a:lnTo>
                    <a:lnTo>
                      <a:pt x="1172943" y="367030"/>
                    </a:lnTo>
                    <a:lnTo>
                      <a:pt x="1173169" y="363220"/>
                    </a:lnTo>
                    <a:lnTo>
                      <a:pt x="1038013" y="363220"/>
                    </a:lnTo>
                    <a:lnTo>
                      <a:pt x="1040426" y="353060"/>
                    </a:lnTo>
                    <a:lnTo>
                      <a:pt x="1040426" y="337820"/>
                    </a:lnTo>
                    <a:lnTo>
                      <a:pt x="1034254" y="281939"/>
                    </a:lnTo>
                    <a:lnTo>
                      <a:pt x="1021565" y="250189"/>
                    </a:lnTo>
                    <a:close/>
                  </a:path>
                  <a:path w="3043554" h="822960">
                    <a:moveTo>
                      <a:pt x="476173" y="447039"/>
                    </a:moveTo>
                    <a:lnTo>
                      <a:pt x="403267" y="447039"/>
                    </a:lnTo>
                    <a:lnTo>
                      <a:pt x="417969" y="492760"/>
                    </a:lnTo>
                    <a:lnTo>
                      <a:pt x="441923" y="523239"/>
                    </a:lnTo>
                    <a:lnTo>
                      <a:pt x="470615" y="541020"/>
                    </a:lnTo>
                    <a:lnTo>
                      <a:pt x="499533" y="546100"/>
                    </a:lnTo>
                    <a:lnTo>
                      <a:pt x="539060" y="539750"/>
                    </a:lnTo>
                    <a:lnTo>
                      <a:pt x="571717" y="521970"/>
                    </a:lnTo>
                    <a:lnTo>
                      <a:pt x="597492" y="494030"/>
                    </a:lnTo>
                    <a:lnTo>
                      <a:pt x="603086" y="483870"/>
                    </a:lnTo>
                    <a:lnTo>
                      <a:pt x="513249" y="483870"/>
                    </a:lnTo>
                    <a:lnTo>
                      <a:pt x="497477" y="480060"/>
                    </a:lnTo>
                    <a:lnTo>
                      <a:pt x="484896" y="467360"/>
                    </a:lnTo>
                    <a:lnTo>
                      <a:pt x="476173" y="447039"/>
                    </a:lnTo>
                    <a:close/>
                  </a:path>
                  <a:path w="3043554" h="822960">
                    <a:moveTo>
                      <a:pt x="682689" y="459739"/>
                    </a:moveTo>
                    <a:lnTo>
                      <a:pt x="616373" y="459739"/>
                    </a:lnTo>
                    <a:lnTo>
                      <a:pt x="628003" y="494030"/>
                    </a:lnTo>
                    <a:lnTo>
                      <a:pt x="645885" y="521970"/>
                    </a:lnTo>
                    <a:lnTo>
                      <a:pt x="670219" y="539750"/>
                    </a:lnTo>
                    <a:lnTo>
                      <a:pt x="701209" y="546100"/>
                    </a:lnTo>
                    <a:lnTo>
                      <a:pt x="723624" y="543560"/>
                    </a:lnTo>
                    <a:lnTo>
                      <a:pt x="743278" y="534670"/>
                    </a:lnTo>
                    <a:lnTo>
                      <a:pt x="760788" y="521970"/>
                    </a:lnTo>
                    <a:lnTo>
                      <a:pt x="776774" y="505460"/>
                    </a:lnTo>
                    <a:lnTo>
                      <a:pt x="844386" y="505460"/>
                    </a:lnTo>
                    <a:lnTo>
                      <a:pt x="844668" y="494030"/>
                    </a:lnTo>
                    <a:lnTo>
                      <a:pt x="708067" y="494030"/>
                    </a:lnTo>
                    <a:lnTo>
                      <a:pt x="688528" y="477520"/>
                    </a:lnTo>
                    <a:lnTo>
                      <a:pt x="682689" y="459739"/>
                    </a:lnTo>
                    <a:close/>
                  </a:path>
                  <a:path w="3043554" h="822960">
                    <a:moveTo>
                      <a:pt x="1695340" y="491489"/>
                    </a:moveTo>
                    <a:lnTo>
                      <a:pt x="1464352" y="491489"/>
                    </a:lnTo>
                    <a:lnTo>
                      <a:pt x="1488555" y="515620"/>
                    </a:lnTo>
                    <a:lnTo>
                      <a:pt x="1515581" y="532130"/>
                    </a:lnTo>
                    <a:lnTo>
                      <a:pt x="1543915" y="542289"/>
                    </a:lnTo>
                    <a:lnTo>
                      <a:pt x="1572048" y="546100"/>
                    </a:lnTo>
                    <a:lnTo>
                      <a:pt x="1621971" y="539750"/>
                    </a:lnTo>
                    <a:lnTo>
                      <a:pt x="1665679" y="518160"/>
                    </a:lnTo>
                    <a:lnTo>
                      <a:pt x="1695340" y="491489"/>
                    </a:lnTo>
                    <a:close/>
                  </a:path>
                  <a:path w="3043554" h="822960">
                    <a:moveTo>
                      <a:pt x="1843281" y="434339"/>
                    </a:moveTo>
                    <a:lnTo>
                      <a:pt x="1737021" y="434339"/>
                    </a:lnTo>
                    <a:lnTo>
                      <a:pt x="1744935" y="474980"/>
                    </a:lnTo>
                    <a:lnTo>
                      <a:pt x="1755658" y="511810"/>
                    </a:lnTo>
                    <a:lnTo>
                      <a:pt x="1770239" y="537210"/>
                    </a:lnTo>
                    <a:lnTo>
                      <a:pt x="1789726" y="546100"/>
                    </a:lnTo>
                    <a:lnTo>
                      <a:pt x="1809209" y="533400"/>
                    </a:lnTo>
                    <a:lnTo>
                      <a:pt x="1825288" y="500380"/>
                    </a:lnTo>
                    <a:lnTo>
                      <a:pt x="1838846" y="454660"/>
                    </a:lnTo>
                    <a:lnTo>
                      <a:pt x="1843281" y="434339"/>
                    </a:lnTo>
                    <a:close/>
                  </a:path>
                  <a:path w="3043554" h="822960">
                    <a:moveTo>
                      <a:pt x="2182325" y="294639"/>
                    </a:moveTo>
                    <a:lnTo>
                      <a:pt x="2108369" y="294639"/>
                    </a:lnTo>
                    <a:lnTo>
                      <a:pt x="2118033" y="308610"/>
                    </a:lnTo>
                    <a:lnTo>
                      <a:pt x="2126623" y="344170"/>
                    </a:lnTo>
                    <a:lnTo>
                      <a:pt x="2135861" y="393700"/>
                    </a:lnTo>
                    <a:lnTo>
                      <a:pt x="2147472" y="447039"/>
                    </a:lnTo>
                    <a:lnTo>
                      <a:pt x="2163179" y="496570"/>
                    </a:lnTo>
                    <a:lnTo>
                      <a:pt x="2184707" y="532130"/>
                    </a:lnTo>
                    <a:lnTo>
                      <a:pt x="2213779" y="546100"/>
                    </a:lnTo>
                    <a:lnTo>
                      <a:pt x="2243019" y="537210"/>
                    </a:lnTo>
                    <a:lnTo>
                      <a:pt x="2271008" y="511810"/>
                    </a:lnTo>
                    <a:lnTo>
                      <a:pt x="2294890" y="468630"/>
                    </a:lnTo>
                    <a:lnTo>
                      <a:pt x="2232067" y="468630"/>
                    </a:lnTo>
                    <a:lnTo>
                      <a:pt x="2219331" y="457200"/>
                    </a:lnTo>
                    <a:lnTo>
                      <a:pt x="2209310" y="425450"/>
                    </a:lnTo>
                    <a:lnTo>
                      <a:pt x="2200420" y="382270"/>
                    </a:lnTo>
                    <a:lnTo>
                      <a:pt x="2191078" y="332739"/>
                    </a:lnTo>
                    <a:lnTo>
                      <a:pt x="2182325" y="294639"/>
                    </a:lnTo>
                    <a:close/>
                  </a:path>
                  <a:path w="3043554" h="822960">
                    <a:moveTo>
                      <a:pt x="2380561" y="403860"/>
                    </a:moveTo>
                    <a:lnTo>
                      <a:pt x="2314617" y="403860"/>
                    </a:lnTo>
                    <a:lnTo>
                      <a:pt x="2325908" y="453389"/>
                    </a:lnTo>
                    <a:lnTo>
                      <a:pt x="2346653" y="499110"/>
                    </a:lnTo>
                    <a:lnTo>
                      <a:pt x="2377732" y="533400"/>
                    </a:lnTo>
                    <a:lnTo>
                      <a:pt x="2420027" y="546100"/>
                    </a:lnTo>
                    <a:lnTo>
                      <a:pt x="2446588" y="539750"/>
                    </a:lnTo>
                    <a:lnTo>
                      <a:pt x="2471256" y="521970"/>
                    </a:lnTo>
                    <a:lnTo>
                      <a:pt x="2493804" y="494030"/>
                    </a:lnTo>
                    <a:lnTo>
                      <a:pt x="2499790" y="483870"/>
                    </a:lnTo>
                    <a:lnTo>
                      <a:pt x="2431457" y="483870"/>
                    </a:lnTo>
                    <a:lnTo>
                      <a:pt x="2402152" y="467360"/>
                    </a:lnTo>
                    <a:lnTo>
                      <a:pt x="2383955" y="422910"/>
                    </a:lnTo>
                    <a:lnTo>
                      <a:pt x="2380561" y="403860"/>
                    </a:lnTo>
                    <a:close/>
                  </a:path>
                  <a:path w="3043554" h="822960">
                    <a:moveTo>
                      <a:pt x="2618227" y="459739"/>
                    </a:moveTo>
                    <a:lnTo>
                      <a:pt x="2514007" y="459739"/>
                    </a:lnTo>
                    <a:lnTo>
                      <a:pt x="2520545" y="495300"/>
                    </a:lnTo>
                    <a:lnTo>
                      <a:pt x="2530311" y="521970"/>
                    </a:lnTo>
                    <a:lnTo>
                      <a:pt x="2543957" y="539750"/>
                    </a:lnTo>
                    <a:lnTo>
                      <a:pt x="2562140" y="546100"/>
                    </a:lnTo>
                    <a:lnTo>
                      <a:pt x="2586341" y="533400"/>
                    </a:lnTo>
                    <a:lnTo>
                      <a:pt x="2605042" y="501650"/>
                    </a:lnTo>
                    <a:lnTo>
                      <a:pt x="2618227" y="459739"/>
                    </a:lnTo>
                    <a:close/>
                  </a:path>
                  <a:path w="3043554" h="822960">
                    <a:moveTo>
                      <a:pt x="2778886" y="257810"/>
                    </a:moveTo>
                    <a:lnTo>
                      <a:pt x="2690410" y="257810"/>
                    </a:lnTo>
                    <a:lnTo>
                      <a:pt x="2703734" y="266700"/>
                    </a:lnTo>
                    <a:lnTo>
                      <a:pt x="2714136" y="293370"/>
                    </a:lnTo>
                    <a:lnTo>
                      <a:pt x="2723105" y="332739"/>
                    </a:lnTo>
                    <a:lnTo>
                      <a:pt x="2732131" y="378460"/>
                    </a:lnTo>
                    <a:lnTo>
                      <a:pt x="2742702" y="425450"/>
                    </a:lnTo>
                    <a:lnTo>
                      <a:pt x="2756309" y="471170"/>
                    </a:lnTo>
                    <a:lnTo>
                      <a:pt x="2774441" y="509270"/>
                    </a:lnTo>
                    <a:lnTo>
                      <a:pt x="2798587" y="535939"/>
                    </a:lnTo>
                    <a:lnTo>
                      <a:pt x="2830237" y="546100"/>
                    </a:lnTo>
                    <a:lnTo>
                      <a:pt x="2863531" y="538480"/>
                    </a:lnTo>
                    <a:lnTo>
                      <a:pt x="2888657" y="518160"/>
                    </a:lnTo>
                    <a:lnTo>
                      <a:pt x="2906925" y="487680"/>
                    </a:lnTo>
                    <a:lnTo>
                      <a:pt x="2908621" y="482600"/>
                    </a:lnTo>
                    <a:lnTo>
                      <a:pt x="2841667" y="482600"/>
                    </a:lnTo>
                    <a:lnTo>
                      <a:pt x="2826687" y="471170"/>
                    </a:lnTo>
                    <a:lnTo>
                      <a:pt x="2815701" y="441960"/>
                    </a:lnTo>
                    <a:lnTo>
                      <a:pt x="2806939" y="400050"/>
                    </a:lnTo>
                    <a:lnTo>
                      <a:pt x="2798629" y="350520"/>
                    </a:lnTo>
                    <a:lnTo>
                      <a:pt x="2788998" y="297180"/>
                    </a:lnTo>
                    <a:lnTo>
                      <a:pt x="2778886" y="257810"/>
                    </a:lnTo>
                    <a:close/>
                  </a:path>
                  <a:path w="3043554" h="822960">
                    <a:moveTo>
                      <a:pt x="2984215" y="449580"/>
                    </a:moveTo>
                    <a:lnTo>
                      <a:pt x="2919645" y="449580"/>
                    </a:lnTo>
                    <a:lnTo>
                      <a:pt x="2936953" y="499110"/>
                    </a:lnTo>
                    <a:lnTo>
                      <a:pt x="2956856" y="528320"/>
                    </a:lnTo>
                    <a:lnTo>
                      <a:pt x="2977616" y="542289"/>
                    </a:lnTo>
                    <a:lnTo>
                      <a:pt x="2997496" y="546100"/>
                    </a:lnTo>
                    <a:lnTo>
                      <a:pt x="3009160" y="544830"/>
                    </a:lnTo>
                    <a:lnTo>
                      <a:pt x="3020419" y="541020"/>
                    </a:lnTo>
                    <a:lnTo>
                      <a:pt x="3031679" y="533400"/>
                    </a:lnTo>
                    <a:lnTo>
                      <a:pt x="3043343" y="520700"/>
                    </a:lnTo>
                    <a:lnTo>
                      <a:pt x="3009082" y="496570"/>
                    </a:lnTo>
                    <a:lnTo>
                      <a:pt x="2987063" y="459739"/>
                    </a:lnTo>
                    <a:lnTo>
                      <a:pt x="2984215" y="449580"/>
                    </a:lnTo>
                    <a:close/>
                  </a:path>
                  <a:path w="3043554" h="822960">
                    <a:moveTo>
                      <a:pt x="1172943" y="367030"/>
                    </a:moveTo>
                    <a:lnTo>
                      <a:pt x="1099989" y="367030"/>
                    </a:lnTo>
                    <a:lnTo>
                      <a:pt x="1099989" y="377189"/>
                    </a:lnTo>
                    <a:lnTo>
                      <a:pt x="1097703" y="383539"/>
                    </a:lnTo>
                    <a:lnTo>
                      <a:pt x="1097703" y="392430"/>
                    </a:lnTo>
                    <a:lnTo>
                      <a:pt x="1104277" y="447039"/>
                    </a:lnTo>
                    <a:lnTo>
                      <a:pt x="1122865" y="486410"/>
                    </a:lnTo>
                    <a:lnTo>
                      <a:pt x="1151763" y="511810"/>
                    </a:lnTo>
                    <a:lnTo>
                      <a:pt x="1189270" y="520700"/>
                    </a:lnTo>
                    <a:lnTo>
                      <a:pt x="1220188" y="515620"/>
                    </a:lnTo>
                    <a:lnTo>
                      <a:pt x="1247452" y="500380"/>
                    </a:lnTo>
                    <a:lnTo>
                      <a:pt x="1270834" y="474980"/>
                    </a:lnTo>
                    <a:lnTo>
                      <a:pt x="1283169" y="454660"/>
                    </a:lnTo>
                    <a:lnTo>
                      <a:pt x="1207685" y="454660"/>
                    </a:lnTo>
                    <a:lnTo>
                      <a:pt x="1193538" y="449580"/>
                    </a:lnTo>
                    <a:lnTo>
                      <a:pt x="1182428" y="436880"/>
                    </a:lnTo>
                    <a:lnTo>
                      <a:pt x="1174770" y="419100"/>
                    </a:lnTo>
                    <a:lnTo>
                      <a:pt x="1170982" y="400050"/>
                    </a:lnTo>
                    <a:lnTo>
                      <a:pt x="1172943" y="367030"/>
                    </a:lnTo>
                    <a:close/>
                  </a:path>
                  <a:path w="3043554" h="822960">
                    <a:moveTo>
                      <a:pt x="598085" y="198120"/>
                    </a:moveTo>
                    <a:lnTo>
                      <a:pt x="550416" y="204470"/>
                    </a:lnTo>
                    <a:lnTo>
                      <a:pt x="507271" y="224789"/>
                    </a:lnTo>
                    <a:lnTo>
                      <a:pt x="469849" y="254000"/>
                    </a:lnTo>
                    <a:lnTo>
                      <a:pt x="439353" y="290830"/>
                    </a:lnTo>
                    <a:lnTo>
                      <a:pt x="416983" y="332739"/>
                    </a:lnTo>
                    <a:lnTo>
                      <a:pt x="399890" y="369570"/>
                    </a:lnTo>
                    <a:lnTo>
                      <a:pt x="377820" y="406400"/>
                    </a:lnTo>
                    <a:lnTo>
                      <a:pt x="350006" y="441960"/>
                    </a:lnTo>
                    <a:lnTo>
                      <a:pt x="315684" y="472439"/>
                    </a:lnTo>
                    <a:lnTo>
                      <a:pt x="274087" y="492760"/>
                    </a:lnTo>
                    <a:lnTo>
                      <a:pt x="224451" y="500380"/>
                    </a:lnTo>
                    <a:lnTo>
                      <a:pt x="361141" y="500380"/>
                    </a:lnTo>
                    <a:lnTo>
                      <a:pt x="370674" y="491489"/>
                    </a:lnTo>
                    <a:lnTo>
                      <a:pt x="403267" y="447039"/>
                    </a:lnTo>
                    <a:lnTo>
                      <a:pt x="476173" y="447039"/>
                    </a:lnTo>
                    <a:lnTo>
                      <a:pt x="471974" y="417830"/>
                    </a:lnTo>
                    <a:lnTo>
                      <a:pt x="474681" y="379730"/>
                    </a:lnTo>
                    <a:lnTo>
                      <a:pt x="486293" y="342900"/>
                    </a:lnTo>
                    <a:lnTo>
                      <a:pt x="506164" y="308610"/>
                    </a:lnTo>
                    <a:lnTo>
                      <a:pt x="533651" y="280670"/>
                    </a:lnTo>
                    <a:lnTo>
                      <a:pt x="568109" y="261620"/>
                    </a:lnTo>
                    <a:lnTo>
                      <a:pt x="608894" y="254000"/>
                    </a:lnTo>
                    <a:lnTo>
                      <a:pt x="656121" y="254000"/>
                    </a:lnTo>
                    <a:lnTo>
                      <a:pt x="658968" y="234950"/>
                    </a:lnTo>
                    <a:lnTo>
                      <a:pt x="649917" y="215900"/>
                    </a:lnTo>
                    <a:lnTo>
                      <a:pt x="629269" y="203200"/>
                    </a:lnTo>
                    <a:lnTo>
                      <a:pt x="598085" y="198120"/>
                    </a:lnTo>
                    <a:close/>
                  </a:path>
                  <a:path w="3043554" h="822960">
                    <a:moveTo>
                      <a:pt x="808905" y="198120"/>
                    </a:moveTo>
                    <a:lnTo>
                      <a:pt x="799884" y="198120"/>
                    </a:lnTo>
                    <a:lnTo>
                      <a:pt x="789982" y="199389"/>
                    </a:lnTo>
                    <a:lnTo>
                      <a:pt x="779223" y="203200"/>
                    </a:lnTo>
                    <a:lnTo>
                      <a:pt x="767630" y="207010"/>
                    </a:lnTo>
                    <a:lnTo>
                      <a:pt x="775917" y="256539"/>
                    </a:lnTo>
                    <a:lnTo>
                      <a:pt x="778836" y="307339"/>
                    </a:lnTo>
                    <a:lnTo>
                      <a:pt x="778961" y="316230"/>
                    </a:lnTo>
                    <a:lnTo>
                      <a:pt x="772807" y="394970"/>
                    </a:lnTo>
                    <a:lnTo>
                      <a:pt x="756470" y="450850"/>
                    </a:lnTo>
                    <a:lnTo>
                      <a:pt x="733679" y="482600"/>
                    </a:lnTo>
                    <a:lnTo>
                      <a:pt x="708067" y="494030"/>
                    </a:lnTo>
                    <a:lnTo>
                      <a:pt x="844668" y="494030"/>
                    </a:lnTo>
                    <a:lnTo>
                      <a:pt x="851642" y="391160"/>
                    </a:lnTo>
                    <a:lnTo>
                      <a:pt x="861327" y="336550"/>
                    </a:lnTo>
                    <a:lnTo>
                      <a:pt x="874057" y="297180"/>
                    </a:lnTo>
                    <a:lnTo>
                      <a:pt x="906743" y="255270"/>
                    </a:lnTo>
                    <a:lnTo>
                      <a:pt x="843322" y="255270"/>
                    </a:lnTo>
                    <a:lnTo>
                      <a:pt x="839230" y="229870"/>
                    </a:lnTo>
                    <a:lnTo>
                      <a:pt x="832971" y="212089"/>
                    </a:lnTo>
                    <a:lnTo>
                      <a:pt x="823284" y="200660"/>
                    </a:lnTo>
                    <a:lnTo>
                      <a:pt x="808905" y="198120"/>
                    </a:lnTo>
                    <a:close/>
                  </a:path>
                  <a:path w="3043554" h="822960">
                    <a:moveTo>
                      <a:pt x="1551474" y="187960"/>
                    </a:moveTo>
                    <a:lnTo>
                      <a:pt x="1505306" y="198120"/>
                    </a:lnTo>
                    <a:lnTo>
                      <a:pt x="1468824" y="223520"/>
                    </a:lnTo>
                    <a:lnTo>
                      <a:pt x="1442359" y="260350"/>
                    </a:lnTo>
                    <a:lnTo>
                      <a:pt x="1426238" y="304800"/>
                    </a:lnTo>
                    <a:lnTo>
                      <a:pt x="1420791" y="349250"/>
                    </a:lnTo>
                    <a:lnTo>
                      <a:pt x="1422041" y="377189"/>
                    </a:lnTo>
                    <a:lnTo>
                      <a:pt x="1425649" y="403860"/>
                    </a:lnTo>
                    <a:lnTo>
                      <a:pt x="1431399" y="427989"/>
                    </a:lnTo>
                    <a:lnTo>
                      <a:pt x="1439079" y="449580"/>
                    </a:lnTo>
                    <a:lnTo>
                      <a:pt x="1418521" y="459739"/>
                    </a:lnTo>
                    <a:lnTo>
                      <a:pt x="1378214" y="477520"/>
                    </a:lnTo>
                    <a:lnTo>
                      <a:pt x="1358942" y="486410"/>
                    </a:lnTo>
                    <a:lnTo>
                      <a:pt x="1585764" y="486410"/>
                    </a:lnTo>
                    <a:lnTo>
                      <a:pt x="1567778" y="485139"/>
                    </a:lnTo>
                    <a:lnTo>
                      <a:pt x="1551696" y="478789"/>
                    </a:lnTo>
                    <a:lnTo>
                      <a:pt x="1537758" y="469900"/>
                    </a:lnTo>
                    <a:lnTo>
                      <a:pt x="1526201" y="459739"/>
                    </a:lnTo>
                    <a:lnTo>
                      <a:pt x="1580962" y="417830"/>
                    </a:lnTo>
                    <a:lnTo>
                      <a:pt x="1583250" y="415289"/>
                    </a:lnTo>
                    <a:lnTo>
                      <a:pt x="1501055" y="415289"/>
                    </a:lnTo>
                    <a:lnTo>
                      <a:pt x="1490429" y="356870"/>
                    </a:lnTo>
                    <a:lnTo>
                      <a:pt x="1495292" y="300989"/>
                    </a:lnTo>
                    <a:lnTo>
                      <a:pt x="1513896" y="257810"/>
                    </a:lnTo>
                    <a:lnTo>
                      <a:pt x="1544489" y="241300"/>
                    </a:lnTo>
                    <a:lnTo>
                      <a:pt x="1638320" y="241300"/>
                    </a:lnTo>
                    <a:lnTo>
                      <a:pt x="1622737" y="214630"/>
                    </a:lnTo>
                    <a:lnTo>
                      <a:pt x="1592588" y="195580"/>
                    </a:lnTo>
                    <a:lnTo>
                      <a:pt x="1551474" y="187960"/>
                    </a:lnTo>
                    <a:close/>
                  </a:path>
                  <a:path w="3043554" h="822960">
                    <a:moveTo>
                      <a:pt x="1766544" y="177800"/>
                    </a:moveTo>
                    <a:lnTo>
                      <a:pt x="1732449" y="186689"/>
                    </a:lnTo>
                    <a:lnTo>
                      <a:pt x="1733657" y="256539"/>
                    </a:lnTo>
                    <a:lnTo>
                      <a:pt x="1726281" y="318770"/>
                    </a:lnTo>
                    <a:lnTo>
                      <a:pt x="1711821" y="369570"/>
                    </a:lnTo>
                    <a:lnTo>
                      <a:pt x="1691777" y="412750"/>
                    </a:lnTo>
                    <a:lnTo>
                      <a:pt x="1667649" y="444500"/>
                    </a:lnTo>
                    <a:lnTo>
                      <a:pt x="1613142" y="482600"/>
                    </a:lnTo>
                    <a:lnTo>
                      <a:pt x="1585764" y="486410"/>
                    </a:lnTo>
                    <a:lnTo>
                      <a:pt x="1700990" y="486410"/>
                    </a:lnTo>
                    <a:lnTo>
                      <a:pt x="1703814" y="483870"/>
                    </a:lnTo>
                    <a:lnTo>
                      <a:pt x="1737021" y="434339"/>
                    </a:lnTo>
                    <a:lnTo>
                      <a:pt x="1843281" y="434339"/>
                    </a:lnTo>
                    <a:lnTo>
                      <a:pt x="1850765" y="400050"/>
                    </a:lnTo>
                    <a:lnTo>
                      <a:pt x="1853689" y="386080"/>
                    </a:lnTo>
                    <a:lnTo>
                      <a:pt x="1794298" y="386080"/>
                    </a:lnTo>
                    <a:lnTo>
                      <a:pt x="1791798" y="381000"/>
                    </a:lnTo>
                    <a:lnTo>
                      <a:pt x="1789726" y="367030"/>
                    </a:lnTo>
                    <a:lnTo>
                      <a:pt x="1789726" y="307339"/>
                    </a:lnTo>
                    <a:lnTo>
                      <a:pt x="1799493" y="238760"/>
                    </a:lnTo>
                    <a:lnTo>
                      <a:pt x="1790329" y="195580"/>
                    </a:lnTo>
                    <a:lnTo>
                      <a:pt x="1766544" y="177800"/>
                    </a:lnTo>
                    <a:close/>
                  </a:path>
                  <a:path w="3043554" h="822960">
                    <a:moveTo>
                      <a:pt x="650790" y="284480"/>
                    </a:moveTo>
                    <a:lnTo>
                      <a:pt x="641646" y="284480"/>
                    </a:lnTo>
                    <a:lnTo>
                      <a:pt x="619605" y="293370"/>
                    </a:lnTo>
                    <a:lnTo>
                      <a:pt x="606388" y="314960"/>
                    </a:lnTo>
                    <a:lnTo>
                      <a:pt x="598766" y="344170"/>
                    </a:lnTo>
                    <a:lnTo>
                      <a:pt x="593513" y="377189"/>
                    </a:lnTo>
                    <a:lnTo>
                      <a:pt x="581900" y="414020"/>
                    </a:lnTo>
                    <a:lnTo>
                      <a:pt x="564525" y="448310"/>
                    </a:lnTo>
                    <a:lnTo>
                      <a:pt x="541578" y="473710"/>
                    </a:lnTo>
                    <a:lnTo>
                      <a:pt x="513249" y="483870"/>
                    </a:lnTo>
                    <a:lnTo>
                      <a:pt x="603086" y="483870"/>
                    </a:lnTo>
                    <a:lnTo>
                      <a:pt x="616373" y="459739"/>
                    </a:lnTo>
                    <a:lnTo>
                      <a:pt x="682689" y="459739"/>
                    </a:lnTo>
                    <a:lnTo>
                      <a:pt x="675598" y="438150"/>
                    </a:lnTo>
                    <a:lnTo>
                      <a:pt x="667623" y="386080"/>
                    </a:lnTo>
                    <a:lnTo>
                      <a:pt x="662952" y="332739"/>
                    </a:lnTo>
                    <a:lnTo>
                      <a:pt x="659934" y="289560"/>
                    </a:lnTo>
                    <a:lnTo>
                      <a:pt x="650790" y="284480"/>
                    </a:lnTo>
                    <a:close/>
                  </a:path>
                  <a:path w="3043554" h="822960">
                    <a:moveTo>
                      <a:pt x="2537976" y="189230"/>
                    </a:moveTo>
                    <a:lnTo>
                      <a:pt x="2504736" y="193039"/>
                    </a:lnTo>
                    <a:lnTo>
                      <a:pt x="2503443" y="266700"/>
                    </a:lnTo>
                    <a:lnTo>
                      <a:pt x="2498028" y="330200"/>
                    </a:lnTo>
                    <a:lnTo>
                      <a:pt x="2489130" y="383539"/>
                    </a:lnTo>
                    <a:lnTo>
                      <a:pt x="2477387" y="426720"/>
                    </a:lnTo>
                    <a:lnTo>
                      <a:pt x="2447912" y="477520"/>
                    </a:lnTo>
                    <a:lnTo>
                      <a:pt x="2431457" y="483870"/>
                    </a:lnTo>
                    <a:lnTo>
                      <a:pt x="2499790" y="483870"/>
                    </a:lnTo>
                    <a:lnTo>
                      <a:pt x="2514007" y="459739"/>
                    </a:lnTo>
                    <a:lnTo>
                      <a:pt x="2618227" y="459739"/>
                    </a:lnTo>
                    <a:lnTo>
                      <a:pt x="2619826" y="454660"/>
                    </a:lnTo>
                    <a:lnTo>
                      <a:pt x="2628422" y="417830"/>
                    </a:lnTo>
                    <a:lnTo>
                      <a:pt x="2571284" y="417830"/>
                    </a:lnTo>
                    <a:lnTo>
                      <a:pt x="2565998" y="406400"/>
                    </a:lnTo>
                    <a:lnTo>
                      <a:pt x="2563283" y="378460"/>
                    </a:lnTo>
                    <a:lnTo>
                      <a:pt x="2562349" y="342900"/>
                    </a:lnTo>
                    <a:lnTo>
                      <a:pt x="2562232" y="326389"/>
                    </a:lnTo>
                    <a:lnTo>
                      <a:pt x="2562140" y="300989"/>
                    </a:lnTo>
                    <a:lnTo>
                      <a:pt x="2565140" y="283210"/>
                    </a:lnTo>
                    <a:lnTo>
                      <a:pt x="2567283" y="266700"/>
                    </a:lnTo>
                    <a:lnTo>
                      <a:pt x="2568569" y="251460"/>
                    </a:lnTo>
                    <a:lnTo>
                      <a:pt x="2568998" y="238760"/>
                    </a:lnTo>
                    <a:lnTo>
                      <a:pt x="2566690" y="218439"/>
                    </a:lnTo>
                    <a:lnTo>
                      <a:pt x="2557489" y="199389"/>
                    </a:lnTo>
                    <a:lnTo>
                      <a:pt x="2537976" y="189230"/>
                    </a:lnTo>
                    <a:close/>
                  </a:path>
                  <a:path w="3043554" h="822960">
                    <a:moveTo>
                      <a:pt x="2935647" y="198120"/>
                    </a:moveTo>
                    <a:lnTo>
                      <a:pt x="2926822" y="198120"/>
                    </a:lnTo>
                    <a:lnTo>
                      <a:pt x="2919915" y="199389"/>
                    </a:lnTo>
                    <a:lnTo>
                      <a:pt x="2913412" y="201930"/>
                    </a:lnTo>
                    <a:lnTo>
                      <a:pt x="2905802" y="204470"/>
                    </a:lnTo>
                    <a:lnTo>
                      <a:pt x="2907092" y="275589"/>
                    </a:lnTo>
                    <a:lnTo>
                      <a:pt x="2902411" y="341630"/>
                    </a:lnTo>
                    <a:lnTo>
                      <a:pt x="2892642" y="398780"/>
                    </a:lnTo>
                    <a:lnTo>
                      <a:pt x="2878671" y="443230"/>
                    </a:lnTo>
                    <a:lnTo>
                      <a:pt x="2841667" y="482600"/>
                    </a:lnTo>
                    <a:lnTo>
                      <a:pt x="2908621" y="482600"/>
                    </a:lnTo>
                    <a:lnTo>
                      <a:pt x="2919645" y="449580"/>
                    </a:lnTo>
                    <a:lnTo>
                      <a:pt x="2984215" y="449580"/>
                    </a:lnTo>
                    <a:lnTo>
                      <a:pt x="2974604" y="415289"/>
                    </a:lnTo>
                    <a:lnTo>
                      <a:pt x="2969024" y="365760"/>
                    </a:lnTo>
                    <a:lnTo>
                      <a:pt x="2967749" y="320039"/>
                    </a:lnTo>
                    <a:lnTo>
                      <a:pt x="2967632" y="265430"/>
                    </a:lnTo>
                    <a:lnTo>
                      <a:pt x="2966937" y="241300"/>
                    </a:lnTo>
                    <a:lnTo>
                      <a:pt x="2962857" y="218439"/>
                    </a:lnTo>
                    <a:lnTo>
                      <a:pt x="2953205" y="203200"/>
                    </a:lnTo>
                    <a:lnTo>
                      <a:pt x="2935647" y="198120"/>
                    </a:lnTo>
                    <a:close/>
                  </a:path>
                  <a:path w="3043554" h="822960">
                    <a:moveTo>
                      <a:pt x="2345391" y="191770"/>
                    </a:moveTo>
                    <a:lnTo>
                      <a:pt x="2307632" y="193039"/>
                    </a:lnTo>
                    <a:lnTo>
                      <a:pt x="2300615" y="267970"/>
                    </a:lnTo>
                    <a:lnTo>
                      <a:pt x="2289593" y="335280"/>
                    </a:lnTo>
                    <a:lnTo>
                      <a:pt x="2275898" y="389889"/>
                    </a:lnTo>
                    <a:lnTo>
                      <a:pt x="2260858" y="431800"/>
                    </a:lnTo>
                    <a:lnTo>
                      <a:pt x="2245805" y="458470"/>
                    </a:lnTo>
                    <a:lnTo>
                      <a:pt x="2232067" y="468630"/>
                    </a:lnTo>
                    <a:lnTo>
                      <a:pt x="2294890" y="468630"/>
                    </a:lnTo>
                    <a:lnTo>
                      <a:pt x="2295593" y="467360"/>
                    </a:lnTo>
                    <a:lnTo>
                      <a:pt x="2314617" y="403860"/>
                    </a:lnTo>
                    <a:lnTo>
                      <a:pt x="2380561" y="403860"/>
                    </a:lnTo>
                    <a:lnTo>
                      <a:pt x="2370322" y="313689"/>
                    </a:lnTo>
                    <a:lnTo>
                      <a:pt x="2369536" y="267970"/>
                    </a:lnTo>
                    <a:lnTo>
                      <a:pt x="2369282" y="241300"/>
                    </a:lnTo>
                    <a:lnTo>
                      <a:pt x="2363575" y="210820"/>
                    </a:lnTo>
                    <a:lnTo>
                      <a:pt x="2345391" y="191770"/>
                    </a:lnTo>
                    <a:close/>
                  </a:path>
                  <a:path w="3043554" h="822960">
                    <a:moveTo>
                      <a:pt x="1313218" y="256539"/>
                    </a:moveTo>
                    <a:lnTo>
                      <a:pt x="1295315" y="264160"/>
                    </a:lnTo>
                    <a:lnTo>
                      <a:pt x="1285127" y="281939"/>
                    </a:lnTo>
                    <a:lnTo>
                      <a:pt x="1280964" y="307339"/>
                    </a:lnTo>
                    <a:lnTo>
                      <a:pt x="1269836" y="369570"/>
                    </a:lnTo>
                    <a:lnTo>
                      <a:pt x="1252040" y="415289"/>
                    </a:lnTo>
                    <a:lnTo>
                      <a:pt x="1230386" y="444500"/>
                    </a:lnTo>
                    <a:lnTo>
                      <a:pt x="1207685" y="454660"/>
                    </a:lnTo>
                    <a:lnTo>
                      <a:pt x="1283169" y="454660"/>
                    </a:lnTo>
                    <a:lnTo>
                      <a:pt x="1290108" y="443230"/>
                    </a:lnTo>
                    <a:lnTo>
                      <a:pt x="1356781" y="443230"/>
                    </a:lnTo>
                    <a:lnTo>
                      <a:pt x="1356082" y="429260"/>
                    </a:lnTo>
                    <a:lnTo>
                      <a:pt x="1351497" y="372110"/>
                    </a:lnTo>
                    <a:lnTo>
                      <a:pt x="1340527" y="259080"/>
                    </a:lnTo>
                    <a:lnTo>
                      <a:pt x="1313218" y="256539"/>
                    </a:lnTo>
                    <a:close/>
                  </a:path>
                  <a:path w="3043554" h="822960">
                    <a:moveTo>
                      <a:pt x="2117513" y="198120"/>
                    </a:moveTo>
                    <a:lnTo>
                      <a:pt x="2064497" y="248920"/>
                    </a:lnTo>
                    <a:lnTo>
                      <a:pt x="2045677" y="298450"/>
                    </a:lnTo>
                    <a:lnTo>
                      <a:pt x="2030907" y="353060"/>
                    </a:lnTo>
                    <a:lnTo>
                      <a:pt x="2019380" y="403860"/>
                    </a:lnTo>
                    <a:lnTo>
                      <a:pt x="2010291" y="440689"/>
                    </a:lnTo>
                    <a:lnTo>
                      <a:pt x="2002832" y="454660"/>
                    </a:lnTo>
                    <a:lnTo>
                      <a:pt x="2056778" y="454660"/>
                    </a:lnTo>
                    <a:lnTo>
                      <a:pt x="2062506" y="433070"/>
                    </a:lnTo>
                    <a:lnTo>
                      <a:pt x="2074264" y="382270"/>
                    </a:lnTo>
                    <a:lnTo>
                      <a:pt x="2085217" y="337820"/>
                    </a:lnTo>
                    <a:lnTo>
                      <a:pt x="2096280" y="306070"/>
                    </a:lnTo>
                    <a:lnTo>
                      <a:pt x="2108369" y="294639"/>
                    </a:lnTo>
                    <a:lnTo>
                      <a:pt x="2182325" y="294639"/>
                    </a:lnTo>
                    <a:lnTo>
                      <a:pt x="2179699" y="283210"/>
                    </a:lnTo>
                    <a:lnTo>
                      <a:pt x="2164701" y="240030"/>
                    </a:lnTo>
                    <a:lnTo>
                      <a:pt x="2144500" y="209550"/>
                    </a:lnTo>
                    <a:lnTo>
                      <a:pt x="2117513" y="198120"/>
                    </a:lnTo>
                    <a:close/>
                  </a:path>
                  <a:path w="3043554" h="822960">
                    <a:moveTo>
                      <a:pt x="2701840" y="165100"/>
                    </a:moveTo>
                    <a:lnTo>
                      <a:pt x="2662017" y="179070"/>
                    </a:lnTo>
                    <a:lnTo>
                      <a:pt x="2631859" y="215900"/>
                    </a:lnTo>
                    <a:lnTo>
                      <a:pt x="2609800" y="265430"/>
                    </a:lnTo>
                    <a:lnTo>
                      <a:pt x="2594277" y="318770"/>
                    </a:lnTo>
                    <a:lnTo>
                      <a:pt x="2583726" y="368300"/>
                    </a:lnTo>
                    <a:lnTo>
                      <a:pt x="2576583" y="403860"/>
                    </a:lnTo>
                    <a:lnTo>
                      <a:pt x="2571284" y="417830"/>
                    </a:lnTo>
                    <a:lnTo>
                      <a:pt x="2628422" y="417830"/>
                    </a:lnTo>
                    <a:lnTo>
                      <a:pt x="2632276" y="401320"/>
                    </a:lnTo>
                    <a:lnTo>
                      <a:pt x="2643976" y="349250"/>
                    </a:lnTo>
                    <a:lnTo>
                      <a:pt x="2656509" y="302260"/>
                    </a:lnTo>
                    <a:lnTo>
                      <a:pt x="2671459" y="269239"/>
                    </a:lnTo>
                    <a:lnTo>
                      <a:pt x="2690410" y="257810"/>
                    </a:lnTo>
                    <a:lnTo>
                      <a:pt x="2778886" y="257810"/>
                    </a:lnTo>
                    <a:lnTo>
                      <a:pt x="2776276" y="247650"/>
                    </a:lnTo>
                    <a:lnTo>
                      <a:pt x="2758690" y="205739"/>
                    </a:lnTo>
                    <a:lnTo>
                      <a:pt x="2734468" y="176530"/>
                    </a:lnTo>
                    <a:lnTo>
                      <a:pt x="2701840" y="165100"/>
                    </a:lnTo>
                    <a:close/>
                  </a:path>
                  <a:path w="3043554" h="822960">
                    <a:moveTo>
                      <a:pt x="1638320" y="241300"/>
                    </a:moveTo>
                    <a:lnTo>
                      <a:pt x="1544489" y="241300"/>
                    </a:lnTo>
                    <a:lnTo>
                      <a:pt x="1561564" y="245110"/>
                    </a:lnTo>
                    <a:lnTo>
                      <a:pt x="1574318" y="256539"/>
                    </a:lnTo>
                    <a:lnTo>
                      <a:pt x="1581904" y="274320"/>
                    </a:lnTo>
                    <a:lnTo>
                      <a:pt x="1583478" y="295910"/>
                    </a:lnTo>
                    <a:lnTo>
                      <a:pt x="1575761" y="326389"/>
                    </a:lnTo>
                    <a:lnTo>
                      <a:pt x="1559459" y="358139"/>
                    </a:lnTo>
                    <a:lnTo>
                      <a:pt x="1534561" y="387350"/>
                    </a:lnTo>
                    <a:lnTo>
                      <a:pt x="1501055" y="415289"/>
                    </a:lnTo>
                    <a:lnTo>
                      <a:pt x="1583250" y="415289"/>
                    </a:lnTo>
                    <a:lnTo>
                      <a:pt x="1618720" y="375920"/>
                    </a:lnTo>
                    <a:lnTo>
                      <a:pt x="1640572" y="332739"/>
                    </a:lnTo>
                    <a:lnTo>
                      <a:pt x="1647613" y="289560"/>
                    </a:lnTo>
                    <a:lnTo>
                      <a:pt x="1641289" y="246380"/>
                    </a:lnTo>
                    <a:lnTo>
                      <a:pt x="1638320" y="241300"/>
                    </a:lnTo>
                    <a:close/>
                  </a:path>
                  <a:path w="3043554" h="822960">
                    <a:moveTo>
                      <a:pt x="1901994" y="165100"/>
                    </a:moveTo>
                    <a:lnTo>
                      <a:pt x="1847571" y="207010"/>
                    </a:lnTo>
                    <a:lnTo>
                      <a:pt x="1828604" y="251460"/>
                    </a:lnTo>
                    <a:lnTo>
                      <a:pt x="1812923" y="307339"/>
                    </a:lnTo>
                    <a:lnTo>
                      <a:pt x="1798870" y="369570"/>
                    </a:lnTo>
                    <a:lnTo>
                      <a:pt x="1796798" y="381000"/>
                    </a:lnTo>
                    <a:lnTo>
                      <a:pt x="1794298" y="386080"/>
                    </a:lnTo>
                    <a:lnTo>
                      <a:pt x="1853689" y="386080"/>
                    </a:lnTo>
                    <a:lnTo>
                      <a:pt x="1861929" y="346710"/>
                    </a:lnTo>
                    <a:lnTo>
                      <a:pt x="1873218" y="300989"/>
                    </a:lnTo>
                    <a:lnTo>
                      <a:pt x="1885517" y="267970"/>
                    </a:lnTo>
                    <a:lnTo>
                      <a:pt x="1899708" y="255270"/>
                    </a:lnTo>
                    <a:lnTo>
                      <a:pt x="1973047" y="255270"/>
                    </a:lnTo>
                    <a:lnTo>
                      <a:pt x="1959059" y="210820"/>
                    </a:lnTo>
                    <a:lnTo>
                      <a:pt x="1936065" y="177800"/>
                    </a:lnTo>
                    <a:lnTo>
                      <a:pt x="1901994" y="165100"/>
                    </a:lnTo>
                    <a:close/>
                  </a:path>
                  <a:path w="3043554" h="822960">
                    <a:moveTo>
                      <a:pt x="1285536" y="176530"/>
                    </a:moveTo>
                    <a:lnTo>
                      <a:pt x="1237363" y="184150"/>
                    </a:lnTo>
                    <a:lnTo>
                      <a:pt x="1195620" y="204470"/>
                    </a:lnTo>
                    <a:lnTo>
                      <a:pt x="1159877" y="233680"/>
                    </a:lnTo>
                    <a:lnTo>
                      <a:pt x="1129707" y="270510"/>
                    </a:lnTo>
                    <a:lnTo>
                      <a:pt x="1110254" y="297180"/>
                    </a:lnTo>
                    <a:lnTo>
                      <a:pt x="1089051" y="320039"/>
                    </a:lnTo>
                    <a:lnTo>
                      <a:pt x="1065252" y="341630"/>
                    </a:lnTo>
                    <a:lnTo>
                      <a:pt x="1038013" y="363220"/>
                    </a:lnTo>
                    <a:lnTo>
                      <a:pt x="1173169" y="363220"/>
                    </a:lnTo>
                    <a:lnTo>
                      <a:pt x="1190230" y="298450"/>
                    </a:lnTo>
                    <a:lnTo>
                      <a:pt x="1215299" y="265430"/>
                    </a:lnTo>
                    <a:lnTo>
                      <a:pt x="1280100" y="231139"/>
                    </a:lnTo>
                    <a:lnTo>
                      <a:pt x="1313340" y="228600"/>
                    </a:lnTo>
                    <a:lnTo>
                      <a:pt x="1344097" y="228600"/>
                    </a:lnTo>
                    <a:lnTo>
                      <a:pt x="1347436" y="212089"/>
                    </a:lnTo>
                    <a:lnTo>
                      <a:pt x="1339987" y="194310"/>
                    </a:lnTo>
                    <a:lnTo>
                      <a:pt x="1319631" y="181610"/>
                    </a:lnTo>
                    <a:lnTo>
                      <a:pt x="1285536" y="176530"/>
                    </a:lnTo>
                    <a:close/>
                  </a:path>
                  <a:path w="3043554" h="822960">
                    <a:moveTo>
                      <a:pt x="656121" y="254000"/>
                    </a:moveTo>
                    <a:lnTo>
                      <a:pt x="608894" y="254000"/>
                    </a:lnTo>
                    <a:lnTo>
                      <a:pt x="655362" y="259080"/>
                    </a:lnTo>
                    <a:lnTo>
                      <a:pt x="656121" y="254000"/>
                    </a:lnTo>
                    <a:close/>
                  </a:path>
                  <a:path w="3043554" h="822960">
                    <a:moveTo>
                      <a:pt x="930317" y="187960"/>
                    </a:moveTo>
                    <a:lnTo>
                      <a:pt x="900597" y="193039"/>
                    </a:lnTo>
                    <a:lnTo>
                      <a:pt x="876485" y="207010"/>
                    </a:lnTo>
                    <a:lnTo>
                      <a:pt x="857540" y="228600"/>
                    </a:lnTo>
                    <a:lnTo>
                      <a:pt x="843322" y="255270"/>
                    </a:lnTo>
                    <a:lnTo>
                      <a:pt x="906743" y="255270"/>
                    </a:lnTo>
                    <a:lnTo>
                      <a:pt x="925745" y="250189"/>
                    </a:lnTo>
                    <a:lnTo>
                      <a:pt x="1021565" y="250189"/>
                    </a:lnTo>
                    <a:lnTo>
                      <a:pt x="1017505" y="240030"/>
                    </a:lnTo>
                    <a:lnTo>
                      <a:pt x="992831" y="210820"/>
                    </a:lnTo>
                    <a:lnTo>
                      <a:pt x="962885" y="194310"/>
                    </a:lnTo>
                    <a:lnTo>
                      <a:pt x="930317" y="187960"/>
                    </a:lnTo>
                    <a:close/>
                  </a:path>
                  <a:path w="3043554" h="822960">
                    <a:moveTo>
                      <a:pt x="1344097" y="228600"/>
                    </a:moveTo>
                    <a:lnTo>
                      <a:pt x="1313340" y="228600"/>
                    </a:lnTo>
                    <a:lnTo>
                      <a:pt x="1342813" y="234950"/>
                    </a:lnTo>
                    <a:lnTo>
                      <a:pt x="1344097" y="228600"/>
                    </a:lnTo>
                    <a:close/>
                  </a:path>
                  <a:path w="3043554" h="822960">
                    <a:moveTo>
                      <a:pt x="372251" y="58420"/>
                    </a:moveTo>
                    <a:lnTo>
                      <a:pt x="247438" y="58420"/>
                    </a:lnTo>
                    <a:lnTo>
                      <a:pt x="281301" y="67310"/>
                    </a:lnTo>
                    <a:lnTo>
                      <a:pt x="301842" y="92710"/>
                    </a:lnTo>
                    <a:lnTo>
                      <a:pt x="311214" y="127000"/>
                    </a:lnTo>
                    <a:lnTo>
                      <a:pt x="311573" y="165100"/>
                    </a:lnTo>
                    <a:lnTo>
                      <a:pt x="336348" y="175260"/>
                    </a:lnTo>
                    <a:lnTo>
                      <a:pt x="361754" y="168910"/>
                    </a:lnTo>
                    <a:lnTo>
                      <a:pt x="381564" y="146050"/>
                    </a:lnTo>
                    <a:lnTo>
                      <a:pt x="389551" y="107950"/>
                    </a:lnTo>
                    <a:lnTo>
                      <a:pt x="382848" y="74930"/>
                    </a:lnTo>
                    <a:lnTo>
                      <a:pt x="372251" y="58420"/>
                    </a:lnTo>
                    <a:close/>
                  </a:path>
                </a:pathLst>
              </a:custGeom>
              <a:solidFill>
                <a:srgbClr val="006FA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21196" y="499871"/>
                <a:ext cx="83820" cy="88391"/>
              </a:xfrm>
              <a:prstGeom prst="rect">
                <a:avLst/>
              </a:prstGeom>
            </p:spPr>
          </p:pic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20127" y="515111"/>
                <a:ext cx="79248" cy="86105"/>
              </a:xfrm>
              <a:prstGeom prst="rect">
                <a:avLst/>
              </a:prstGeom>
            </p:spPr>
          </p:pic>
          <p:sp>
            <p:nvSpPr>
              <p:cNvPr id="13" name="object 13"/>
              <p:cNvSpPr/>
              <p:nvPr/>
            </p:nvSpPr>
            <p:spPr>
              <a:xfrm>
                <a:off x="7310627" y="446531"/>
                <a:ext cx="657225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554355">
                    <a:moveTo>
                      <a:pt x="350139" y="0"/>
                    </a:moveTo>
                    <a:lnTo>
                      <a:pt x="326895" y="23134"/>
                    </a:lnTo>
                    <a:lnTo>
                      <a:pt x="297171" y="45829"/>
                    </a:lnTo>
                    <a:lnTo>
                      <a:pt x="262586" y="68603"/>
                    </a:lnTo>
                    <a:lnTo>
                      <a:pt x="185317" y="116465"/>
                    </a:lnTo>
                    <a:lnTo>
                      <a:pt x="145875" y="142589"/>
                    </a:lnTo>
                    <a:lnTo>
                      <a:pt x="108054" y="170867"/>
                    </a:lnTo>
                    <a:lnTo>
                      <a:pt x="73476" y="201817"/>
                    </a:lnTo>
                    <a:lnTo>
                      <a:pt x="43761" y="235958"/>
                    </a:lnTo>
                    <a:lnTo>
                      <a:pt x="20529" y="273808"/>
                    </a:lnTo>
                    <a:lnTo>
                      <a:pt x="5402" y="315886"/>
                    </a:lnTo>
                    <a:lnTo>
                      <a:pt x="0" y="362712"/>
                    </a:lnTo>
                    <a:lnTo>
                      <a:pt x="5578" y="408412"/>
                    </a:lnTo>
                    <a:lnTo>
                      <a:pt x="21587" y="450827"/>
                    </a:lnTo>
                    <a:lnTo>
                      <a:pt x="46936" y="488286"/>
                    </a:lnTo>
                    <a:lnTo>
                      <a:pt x="80532" y="519119"/>
                    </a:lnTo>
                    <a:lnTo>
                      <a:pt x="121285" y="541654"/>
                    </a:lnTo>
                    <a:lnTo>
                      <a:pt x="183070" y="554053"/>
                    </a:lnTo>
                    <a:lnTo>
                      <a:pt x="213975" y="551745"/>
                    </a:lnTo>
                    <a:lnTo>
                      <a:pt x="271468" y="533366"/>
                    </a:lnTo>
                    <a:lnTo>
                      <a:pt x="318597" y="501723"/>
                    </a:lnTo>
                    <a:lnTo>
                      <a:pt x="369720" y="441307"/>
                    </a:lnTo>
                    <a:lnTo>
                      <a:pt x="397282" y="397868"/>
                    </a:lnTo>
                    <a:lnTo>
                      <a:pt x="423277" y="355029"/>
                    </a:lnTo>
                    <a:lnTo>
                      <a:pt x="449590" y="316044"/>
                    </a:lnTo>
                    <a:lnTo>
                      <a:pt x="478105" y="284168"/>
                    </a:lnTo>
                    <a:lnTo>
                      <a:pt x="510705" y="262655"/>
                    </a:lnTo>
                    <a:lnTo>
                      <a:pt x="549275" y="254762"/>
                    </a:lnTo>
                    <a:lnTo>
                      <a:pt x="638071" y="254762"/>
                    </a:lnTo>
                    <a:lnTo>
                      <a:pt x="634871" y="243674"/>
                    </a:lnTo>
                    <a:lnTo>
                      <a:pt x="611572" y="196868"/>
                    </a:lnTo>
                    <a:lnTo>
                      <a:pt x="580463" y="153914"/>
                    </a:lnTo>
                    <a:lnTo>
                      <a:pt x="542417" y="114807"/>
                    </a:lnTo>
                    <a:lnTo>
                      <a:pt x="502622" y="82099"/>
                    </a:lnTo>
                    <a:lnTo>
                      <a:pt x="459422" y="53070"/>
                    </a:lnTo>
                    <a:lnTo>
                      <a:pt x="413650" y="27922"/>
                    </a:lnTo>
                    <a:lnTo>
                      <a:pt x="366141" y="6857"/>
                    </a:lnTo>
                    <a:lnTo>
                      <a:pt x="356997" y="2285"/>
                    </a:lnTo>
                    <a:lnTo>
                      <a:pt x="350139" y="0"/>
                    </a:lnTo>
                    <a:close/>
                  </a:path>
                  <a:path w="657225" h="554355">
                    <a:moveTo>
                      <a:pt x="656127" y="350438"/>
                    </a:moveTo>
                    <a:lnTo>
                      <a:pt x="656844" y="353440"/>
                    </a:lnTo>
                    <a:lnTo>
                      <a:pt x="656844" y="351154"/>
                    </a:lnTo>
                    <a:lnTo>
                      <a:pt x="656127" y="350438"/>
                    </a:lnTo>
                    <a:close/>
                  </a:path>
                  <a:path w="657225" h="554355">
                    <a:moveTo>
                      <a:pt x="653796" y="340672"/>
                    </a:moveTo>
                    <a:lnTo>
                      <a:pt x="654557" y="348868"/>
                    </a:lnTo>
                    <a:lnTo>
                      <a:pt x="656127" y="350438"/>
                    </a:lnTo>
                    <a:lnTo>
                      <a:pt x="653796" y="340672"/>
                    </a:lnTo>
                    <a:close/>
                  </a:path>
                  <a:path w="657225" h="554355">
                    <a:moveTo>
                      <a:pt x="638071" y="254762"/>
                    </a:moveTo>
                    <a:lnTo>
                      <a:pt x="549275" y="254762"/>
                    </a:lnTo>
                    <a:lnTo>
                      <a:pt x="602783" y="265340"/>
                    </a:lnTo>
                    <a:lnTo>
                      <a:pt x="633968" y="291195"/>
                    </a:lnTo>
                    <a:lnTo>
                      <a:pt x="649698" y="323502"/>
                    </a:lnTo>
                    <a:lnTo>
                      <a:pt x="653796" y="340672"/>
                    </a:lnTo>
                    <a:lnTo>
                      <a:pt x="649491" y="294339"/>
                    </a:lnTo>
                    <a:lnTo>
                      <a:pt x="638071" y="254762"/>
                    </a:lnTo>
                    <a:close/>
                  </a:path>
                </a:pathLst>
              </a:custGeom>
              <a:solidFill>
                <a:srgbClr val="006FA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054" name="Picture 6" descr="Download HD L'école Polytechnique - Polytechnique X Transparent PNG Image -  NicePNG.com">
              <a:extLst>
                <a:ext uri="{FF2B5EF4-FFF2-40B4-BE49-F238E27FC236}">
                  <a16:creationId xmlns:a16="http://schemas.microsoft.com/office/drawing/2014/main" id="{3D9D086F-BBA5-C4D4-C290-237B9651E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6210" y="302245"/>
              <a:ext cx="641625" cy="873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6ED44-BC3F-F3CC-343D-EECB4F163A64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28600"/>
              <a:ext cx="0" cy="990600"/>
            </a:xfrm>
            <a:prstGeom prst="line">
              <a:avLst/>
            </a:prstGeom>
            <a:ln w="19050">
              <a:solidFill>
                <a:srgbClr val="006F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C23F67-5EA0-A809-D970-5ADDF763FE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GB" spc="-75"/>
              <a:t>©</a:t>
            </a:r>
            <a:r>
              <a:rPr lang="en-GB" spc="-50"/>
              <a:t> </a:t>
            </a:r>
            <a:r>
              <a:rPr lang="en-GB"/>
              <a:t>Capgemini</a:t>
            </a:r>
            <a:r>
              <a:rPr lang="en-GB" spc="-50"/>
              <a:t> </a:t>
            </a:r>
            <a:r>
              <a:rPr lang="en-GB" spc="10"/>
              <a:t>2023.</a:t>
            </a:r>
            <a:r>
              <a:rPr lang="en-GB" spc="-75"/>
              <a:t> </a:t>
            </a:r>
            <a:r>
              <a:rPr lang="en-GB" spc="20"/>
              <a:t>All</a:t>
            </a:r>
            <a:r>
              <a:rPr lang="en-GB" spc="-45"/>
              <a:t> </a:t>
            </a:r>
            <a:r>
              <a:rPr lang="en-GB" spc="-5"/>
              <a:t>rights</a:t>
            </a:r>
            <a:r>
              <a:rPr lang="en-GB" spc="-50"/>
              <a:t> </a:t>
            </a:r>
            <a:r>
              <a:rPr lang="en-GB"/>
              <a:t>reserved</a:t>
            </a:r>
            <a:r>
              <a:rPr lang="en-GB" spc="185"/>
              <a:t> </a:t>
            </a:r>
            <a:r>
              <a:rPr lang="en-GB"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1</a:t>
            </a:fld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3D6F71A-CDA3-23CB-3B93-A11A8D25BC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 spc="125"/>
              <a:t>13.02.2023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9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58E-121A-A209-9D97-A34CBADC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31" y="643726"/>
            <a:ext cx="743744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Customer Satisfaction and Renewable Energy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53D0D-410B-DA64-559C-BEA59D22F6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13.02.2023 References at the end</a:t>
            </a:r>
            <a:endParaRPr lang="en-US" spc="25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376F-4A50-2113-BF1E-1401FE8CB1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10</a:t>
            </a:fld>
            <a:endParaRPr spc="2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23F52-8BA8-B0B4-60E5-D9452EFB2AA2}"/>
              </a:ext>
            </a:extLst>
          </p:cNvPr>
          <p:cNvSpPr txBox="1"/>
          <p:nvPr/>
        </p:nvSpPr>
        <p:spPr>
          <a:xfrm>
            <a:off x="994521" y="2269191"/>
            <a:ext cx="3613897" cy="686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D5C81-6879-C617-1A2B-49CB4BC535AD}"/>
              </a:ext>
            </a:extLst>
          </p:cNvPr>
          <p:cNvSpPr txBox="1"/>
          <p:nvPr/>
        </p:nvSpPr>
        <p:spPr>
          <a:xfrm>
            <a:off x="327771" y="2543735"/>
            <a:ext cx="50874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 terms of customer satisfaction </a:t>
            </a:r>
            <a:r>
              <a:rPr lang="en-US" dirty="0" err="1">
                <a:ea typeface="+mn-lt"/>
                <a:cs typeface="+mn-lt"/>
              </a:rPr>
              <a:t>TotalEnergies</a:t>
            </a:r>
            <a:r>
              <a:rPr lang="en-US" dirty="0">
                <a:ea typeface="+mn-lt"/>
                <a:cs typeface="+mn-lt"/>
              </a:rPr>
              <a:t> leads the market. It is the only company with a rating above 3.5 out of 5.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3AF81-3C3D-5B5F-1890-57EBD3DEA5CB}"/>
              </a:ext>
            </a:extLst>
          </p:cNvPr>
          <p:cNvSpPr txBox="1"/>
          <p:nvPr/>
        </p:nvSpPr>
        <p:spPr>
          <a:xfrm>
            <a:off x="6359339" y="2543735"/>
            <a:ext cx="58382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TotalEnergies</a:t>
            </a:r>
            <a:r>
              <a:rPr lang="en-US" dirty="0">
                <a:ea typeface="+mn-lt"/>
                <a:cs typeface="+mn-lt"/>
              </a:rPr>
              <a:t> has a slightly above average production of renewable energy, with competitors such as Engie leading the market by a significant margin.</a:t>
            </a:r>
            <a:endParaRPr lang="en-US" dirty="0"/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0581C2FE-D7C3-5C69-C294-FDCE8325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870" y="1396253"/>
            <a:ext cx="1219200" cy="1219200"/>
          </a:xfrm>
          <a:prstGeom prst="rect">
            <a:avLst/>
          </a:prstGeom>
        </p:spPr>
      </p:pic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03C41A0-5CEE-5204-CF65-118266C9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7" y="1553135"/>
            <a:ext cx="1051112" cy="1062318"/>
          </a:xfrm>
          <a:prstGeom prst="rect">
            <a:avLst/>
          </a:prstGeom>
        </p:spPr>
      </p:pic>
      <p:pic>
        <p:nvPicPr>
          <p:cNvPr id="8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BADEAB-327A-E120-F185-B0721C09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55" y="3586271"/>
            <a:ext cx="4671183" cy="2872619"/>
          </a:xfrm>
          <a:prstGeom prst="rect">
            <a:avLst/>
          </a:prstGeom>
        </p:spPr>
      </p:pic>
      <p:pic>
        <p:nvPicPr>
          <p:cNvPr id="10" name="Picture 8" descr="Chart&#10;&#10;Description automatically generated">
            <a:extLst>
              <a:ext uri="{FF2B5EF4-FFF2-40B4-BE49-F238E27FC236}">
                <a16:creationId xmlns:a16="http://schemas.microsoft.com/office/drawing/2014/main" id="{59827692-367A-7FE9-06CD-B1A43BE12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53" y="4472446"/>
            <a:ext cx="6035521" cy="12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11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782813"/>
            <a:chOff x="3581400" y="2237276"/>
            <a:chExt cx="7792212" cy="2782813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2672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b="1" spc="10">
                  <a:solidFill>
                    <a:srgbClr val="21759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b="1" spc="10">
                  <a:solidFill>
                    <a:srgbClr val="21759E"/>
                  </a:solidFill>
                  <a:latin typeface="+mj-lt"/>
                  <a:cs typeface="Tahoma"/>
                </a:rPr>
                <a:t>p</a:t>
              </a:r>
              <a:r>
                <a:rPr lang="en-CA" sz="1800" b="1" spc="10">
                  <a:solidFill>
                    <a:srgbClr val="21759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782813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4.  Technical Stages</a:t>
              </a:r>
              <a:endParaRPr lang="en-CA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Web Scraping</a:t>
              </a:r>
              <a:endParaRPr lang="en-US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Data Preprocessing</a:t>
              </a:r>
              <a:endParaRPr lang="en-US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Embedding</a:t>
              </a:r>
              <a:endParaRPr lang="en-US" spc="20">
                <a:ea typeface="+mn-lt"/>
                <a:cs typeface="+mn-lt"/>
              </a:endParaRPr>
            </a:p>
            <a:p>
              <a:pPr marL="342900" indent="-342900">
                <a:spcBef>
                  <a:spcPts val="40"/>
                </a:spcBef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KPI</a:t>
              </a:r>
              <a:r>
                <a:rPr lang="en-CA" sz="1800" spc="20">
                  <a:solidFill>
                    <a:srgbClr val="7E7E7E"/>
                  </a:solidFill>
                  <a:ea typeface="+mn-lt"/>
                  <a:cs typeface="+mn-lt"/>
                </a:rPr>
                <a:t> Definition</a:t>
              </a:r>
              <a:endParaRPr lang="en-US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Future steps</a:t>
              </a:r>
              <a:endParaRPr lang="en-US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0">
                  <a:solidFill>
                    <a:srgbClr val="7E7E7E"/>
                  </a:solidFill>
                  <a:ea typeface="+mn-lt"/>
                  <a:cs typeface="+mn-lt"/>
                </a:rPr>
                <a:t>Summary</a:t>
              </a:r>
              <a:endParaRPr lang="en-CA">
                <a:ea typeface="+mn-lt"/>
                <a:cs typeface="+mn-lt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latin typeface="+mj-lt"/>
              </a:rPr>
              <a:t>Agen</a:t>
            </a:r>
            <a:r>
              <a:rPr lang="en-CA" kern="0" spc="10">
                <a:latin typeface="+mj-lt"/>
              </a:rPr>
              <a:t>d</a:t>
            </a:r>
            <a:r>
              <a:rPr lang="en-CA" kern="0" spc="-8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045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829A-1D44-E482-34EA-AB6CBE92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83" y="496194"/>
            <a:ext cx="7619043" cy="861774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err="1">
                <a:solidFill>
                  <a:srgbClr val="0070AD"/>
                </a:solidFill>
                <a:ea typeface="Tahoma"/>
              </a:rPr>
              <a:t>TotalEnergies</a:t>
            </a:r>
            <a:r>
              <a:rPr lang="en-US">
                <a:solidFill>
                  <a:srgbClr val="0070AD"/>
                </a:solidFill>
                <a:ea typeface="Tahoma"/>
              </a:rPr>
              <a:t> – Steps and Pain Points</a:t>
            </a:r>
          </a:p>
          <a:p>
            <a:endParaRPr lang="en-US">
              <a:latin typeface="Ubuntu"/>
              <a:ea typeface="Tahom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06A3-9F66-3B66-ADA4-2A34AAD37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320" y="2720594"/>
            <a:ext cx="10172065" cy="276999"/>
          </a:xfrm>
        </p:spPr>
        <p:txBody>
          <a:bodyPr wrap="square" lIns="0" tIns="0" rIns="0" bIns="0" anchor="t">
            <a:sp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57C5D-D405-4B11-AC90-77B038DC8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 wrap="square" lIns="0" tIns="0" rIns="0" bIns="0" anchor="t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5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13.02.2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0</a:t>
            </a:r>
            <a:r>
              <a:rPr kumimoji="0" lang="en-US" sz="800" b="0" i="0" u="none" strike="noStrike" kern="1200" cap="none" spc="25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8996-9B32-B818-1469-AF07CD5B00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 anchor="t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15160" algn="l"/>
              </a:tabLst>
              <a:defRPr/>
            </a:pPr>
            <a:r>
              <a:rPr kumimoji="0" lang="en-CA" sz="800" b="0" i="0" u="none" strike="noStrike" kern="1200" cap="none" spc="25" normalizeH="0" baseline="0" noProof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TotalEnergies</a:t>
            </a:r>
            <a:r>
              <a:rPr kumimoji="0" lang="en-CA" sz="800" b="0" i="0" u="none" strike="noStrike" kern="1200" cap="none" spc="25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​ Steering Committee 1​ </a:t>
            </a:r>
            <a:r>
              <a:rPr kumimoji="0" lang="en-CA" sz="800" b="0" i="0" u="none" strike="noStrike" kern="1200" cap="none" spc="-105" normalizeH="0" baseline="0" noProof="0">
                <a:ln>
                  <a:noFill/>
                </a:ln>
                <a:solidFill>
                  <a:srgbClr val="E29674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t>|  </a:t>
            </a:r>
            <a:fld id="{81D60167-4931-47E6-BA6A-407CBD079E47}" type="slidenum">
              <a:rPr kumimoji="0" sz="800" b="0" i="0" u="none" strike="noStrike" kern="1200" cap="none" spc="25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Ubuntu"/>
                <a:ea typeface="+mn-ea"/>
                <a:cs typeface="Tahoma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9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15160" algn="l"/>
                </a:tabLst>
                <a:defRPr/>
              </a:pPr>
              <a:t>12</a:t>
            </a:fld>
            <a:endParaRPr kumimoji="0" lang="en-US" sz="800" b="0" i="0" u="none" strike="noStrike" kern="1200" cap="none" spc="25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Ubuntu"/>
              <a:ea typeface="+mn-ea"/>
              <a:cs typeface="Tahom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A4B160-89F2-0609-F514-A4B8D25490B5}"/>
              </a:ext>
            </a:extLst>
          </p:cNvPr>
          <p:cNvSpPr/>
          <p:nvPr/>
        </p:nvSpPr>
        <p:spPr>
          <a:xfrm>
            <a:off x="548638" y="3350318"/>
            <a:ext cx="2366240" cy="1075752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Customer is made aware of better offers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89A96F-0C60-2A19-E3F1-6DB4D4312644}"/>
              </a:ext>
            </a:extLst>
          </p:cNvPr>
          <p:cNvSpPr txBox="1">
            <a:spLocks/>
          </p:cNvSpPr>
          <p:nvPr/>
        </p:nvSpPr>
        <p:spPr>
          <a:xfrm>
            <a:off x="832396" y="110034"/>
            <a:ext cx="10515600" cy="68338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3215640" marR="5080" lvl="0" indent="-3203575" algn="ctr" defTabSz="914400" rtl="0" eaLnBrk="1" fontAlgn="auto" latinLnBrk="0" hangingPunct="1">
              <a:lnSpc>
                <a:spcPts val="3100"/>
              </a:lnSpc>
              <a:spcBef>
                <a:spcPts val="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10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j-ea"/>
              <a:cs typeface="Tahoma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3113658-3876-7A09-3378-18FB4A014BFD}"/>
              </a:ext>
            </a:extLst>
          </p:cNvPr>
          <p:cNvGraphicFramePr/>
          <p:nvPr/>
        </p:nvGraphicFramePr>
        <p:xfrm>
          <a:off x="548640" y="889170"/>
          <a:ext cx="11094720" cy="95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92B63FB-4D15-8B76-B092-B35F5A5455DE}"/>
              </a:ext>
            </a:extLst>
          </p:cNvPr>
          <p:cNvSpPr txBox="1"/>
          <p:nvPr/>
        </p:nvSpPr>
        <p:spPr>
          <a:xfrm>
            <a:off x="548640" y="477480"/>
            <a:ext cx="93487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Stages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F42810-327B-48D3-20D9-94E77E9030B8}"/>
              </a:ext>
            </a:extLst>
          </p:cNvPr>
          <p:cNvSpPr/>
          <p:nvPr/>
        </p:nvSpPr>
        <p:spPr>
          <a:xfrm>
            <a:off x="58780" y="493510"/>
            <a:ext cx="376649" cy="3766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1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FEAC9-43FA-F54A-CCE7-69F12AD82B94}"/>
              </a:ext>
            </a:extLst>
          </p:cNvPr>
          <p:cNvSpPr txBox="1"/>
          <p:nvPr/>
        </p:nvSpPr>
        <p:spPr>
          <a:xfrm>
            <a:off x="548640" y="1891999"/>
            <a:ext cx="80823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Steps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D2CFCB-872D-3309-678B-6CF12AE92944}"/>
              </a:ext>
            </a:extLst>
          </p:cNvPr>
          <p:cNvSpPr/>
          <p:nvPr/>
        </p:nvSpPr>
        <p:spPr>
          <a:xfrm>
            <a:off x="63571" y="189199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2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6F25CE-59F7-5A82-68CC-B3F63E9B8E71}"/>
              </a:ext>
            </a:extLst>
          </p:cNvPr>
          <p:cNvSpPr/>
          <p:nvPr/>
        </p:nvSpPr>
        <p:spPr>
          <a:xfrm>
            <a:off x="592513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6AECC1-A9F0-BF45-64B0-BD414732B92F}"/>
              </a:ext>
            </a:extLst>
          </p:cNvPr>
          <p:cNvSpPr/>
          <p:nvPr/>
        </p:nvSpPr>
        <p:spPr>
          <a:xfrm>
            <a:off x="1184341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BBA76B-DEE8-9B50-46A5-AA08EDA17153}"/>
              </a:ext>
            </a:extLst>
          </p:cNvPr>
          <p:cNvSpPr/>
          <p:nvPr/>
        </p:nvSpPr>
        <p:spPr>
          <a:xfrm>
            <a:off x="1776167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45482F-BFA7-648D-5A73-1CDFC3F22D2C}"/>
              </a:ext>
            </a:extLst>
          </p:cNvPr>
          <p:cNvSpPr/>
          <p:nvPr/>
        </p:nvSpPr>
        <p:spPr>
          <a:xfrm>
            <a:off x="3098826" y="2948227"/>
            <a:ext cx="576000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BB1F01-D7B6-A0F8-381E-9CACE51A3D4E}"/>
              </a:ext>
            </a:extLst>
          </p:cNvPr>
          <p:cNvSpPr/>
          <p:nvPr/>
        </p:nvSpPr>
        <p:spPr>
          <a:xfrm>
            <a:off x="548637" y="2225596"/>
            <a:ext cx="2366240" cy="1016246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Customer Relocates: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no existing energy supplier &amp; need for new supplier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A3187-DED2-3A00-0B4C-D4F4243191F4}"/>
              </a:ext>
            </a:extLst>
          </p:cNvPr>
          <p:cNvSpPr txBox="1"/>
          <p:nvPr/>
        </p:nvSpPr>
        <p:spPr>
          <a:xfrm>
            <a:off x="1111188" y="3767533"/>
            <a:ext cx="63895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Watches TV ad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27446F-6438-890B-AA83-A6D6C58F5B27}"/>
              </a:ext>
            </a:extLst>
          </p:cNvPr>
          <p:cNvSpPr txBox="1"/>
          <p:nvPr/>
        </p:nvSpPr>
        <p:spPr>
          <a:xfrm>
            <a:off x="500799" y="3696581"/>
            <a:ext cx="684953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Clicks Facebook ad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6CA39C-C12A-8640-6782-36BCAD161D05}"/>
              </a:ext>
            </a:extLst>
          </p:cNvPr>
          <p:cNvSpPr txBox="1"/>
          <p:nvPr/>
        </p:nvSpPr>
        <p:spPr>
          <a:xfrm>
            <a:off x="1723446" y="3696581"/>
            <a:ext cx="6466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Reads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print ad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D21E8B-2F59-44BD-29A4-5A76E53B1185}"/>
              </a:ext>
            </a:extLst>
          </p:cNvPr>
          <p:cNvSpPr/>
          <p:nvPr/>
        </p:nvSpPr>
        <p:spPr>
          <a:xfrm>
            <a:off x="2366926" y="3696581"/>
            <a:ext cx="518675" cy="66289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48CC91-1502-0E71-C11E-3D6A89F66D2D}"/>
              </a:ext>
            </a:extLst>
          </p:cNvPr>
          <p:cNvSpPr txBox="1"/>
          <p:nvPr/>
        </p:nvSpPr>
        <p:spPr>
          <a:xfrm>
            <a:off x="2328442" y="3800875"/>
            <a:ext cx="6466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SEO/ SEA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E538ED3-F4FB-FFDD-5C7A-7272C9F97DA3}"/>
              </a:ext>
            </a:extLst>
          </p:cNvPr>
          <p:cNvSpPr/>
          <p:nvPr/>
        </p:nvSpPr>
        <p:spPr>
          <a:xfrm>
            <a:off x="3742474" y="2944947"/>
            <a:ext cx="576000" cy="755300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3A451-6908-DD51-41EA-37740411FFB3}"/>
              </a:ext>
            </a:extLst>
          </p:cNvPr>
          <p:cNvSpPr txBox="1"/>
          <p:nvPr/>
        </p:nvSpPr>
        <p:spPr>
          <a:xfrm>
            <a:off x="2983560" y="2991383"/>
            <a:ext cx="788486" cy="6541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Research of offers 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on Total website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03747F-FD36-E6D3-986F-392FD09D1A97}"/>
              </a:ext>
            </a:extLst>
          </p:cNvPr>
          <p:cNvSpPr txBox="1"/>
          <p:nvPr/>
        </p:nvSpPr>
        <p:spPr>
          <a:xfrm>
            <a:off x="3636676" y="2944231"/>
            <a:ext cx="78471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Visits comparison site and review site (Trustpilot)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EFE38D6-DABE-0E0B-C9D2-1C4B60762EF8}"/>
              </a:ext>
            </a:extLst>
          </p:cNvPr>
          <p:cNvSpPr/>
          <p:nvPr/>
        </p:nvSpPr>
        <p:spPr>
          <a:xfrm>
            <a:off x="4389983" y="2946468"/>
            <a:ext cx="576000" cy="755301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3390F4-CD87-7905-C242-22838CE92C49}"/>
              </a:ext>
            </a:extLst>
          </p:cNvPr>
          <p:cNvSpPr txBox="1"/>
          <p:nvPr/>
        </p:nvSpPr>
        <p:spPr>
          <a:xfrm>
            <a:off x="4310238" y="2935392"/>
            <a:ext cx="73143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Gets advice from family and friends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5E06514-11CD-9714-7E48-A1097C2C0AA3}"/>
              </a:ext>
            </a:extLst>
          </p:cNvPr>
          <p:cNvSpPr/>
          <p:nvPr/>
        </p:nvSpPr>
        <p:spPr>
          <a:xfrm>
            <a:off x="5035531" y="2950596"/>
            <a:ext cx="576000" cy="74835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E744AFB-71E4-3311-2E7C-EB74957BC5C9}"/>
              </a:ext>
            </a:extLst>
          </p:cNvPr>
          <p:cNvSpPr/>
          <p:nvPr/>
        </p:nvSpPr>
        <p:spPr>
          <a:xfrm>
            <a:off x="5686647" y="2579230"/>
            <a:ext cx="576000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743612-3733-1053-E755-85B03C09F615}"/>
              </a:ext>
            </a:extLst>
          </p:cNvPr>
          <p:cNvSpPr txBox="1"/>
          <p:nvPr/>
        </p:nvSpPr>
        <p:spPr>
          <a:xfrm>
            <a:off x="4956728" y="3018191"/>
            <a:ext cx="7177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Shortlists options based on research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A0672-1BD0-82D1-7FA6-4BF40D64301E}"/>
              </a:ext>
            </a:extLst>
          </p:cNvPr>
          <p:cNvSpPr txBox="1"/>
          <p:nvPr/>
        </p:nvSpPr>
        <p:spPr>
          <a:xfrm>
            <a:off x="5580866" y="2699392"/>
            <a:ext cx="797666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Phones 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for details of options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7BFD733-FE05-63DE-FD54-CA5AA0A38B33}"/>
              </a:ext>
            </a:extLst>
          </p:cNvPr>
          <p:cNvSpPr/>
          <p:nvPr/>
        </p:nvSpPr>
        <p:spPr>
          <a:xfrm>
            <a:off x="6337746" y="2942761"/>
            <a:ext cx="576000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0CEC8-1E16-BCD8-A095-528FA177B722}"/>
              </a:ext>
            </a:extLst>
          </p:cNvPr>
          <p:cNvSpPr txBox="1"/>
          <p:nvPr/>
        </p:nvSpPr>
        <p:spPr>
          <a:xfrm>
            <a:off x="6229983" y="2935398"/>
            <a:ext cx="79766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Picks fixed Green or 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EcoHours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electricity and/or gas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0453235-37B6-6E4E-97DA-9631BC87F549}"/>
              </a:ext>
            </a:extLst>
          </p:cNvPr>
          <p:cNvSpPr/>
          <p:nvPr/>
        </p:nvSpPr>
        <p:spPr>
          <a:xfrm>
            <a:off x="6980914" y="2945539"/>
            <a:ext cx="576000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9A0765-1DFC-DA96-8123-C916B906C048}"/>
              </a:ext>
            </a:extLst>
          </p:cNvPr>
          <p:cNvSpPr txBox="1"/>
          <p:nvPr/>
        </p:nvSpPr>
        <p:spPr>
          <a:xfrm>
            <a:off x="6868811" y="3143202"/>
            <a:ext cx="7976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Chooses add-ons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A452219-EB23-5EFC-A6F7-94BE392E63A3}"/>
              </a:ext>
            </a:extLst>
          </p:cNvPr>
          <p:cNvSpPr/>
          <p:nvPr/>
        </p:nvSpPr>
        <p:spPr>
          <a:xfrm>
            <a:off x="8909143" y="2946816"/>
            <a:ext cx="576000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D5B4173-47CC-CB02-37D8-CC149B666AA7}"/>
              </a:ext>
            </a:extLst>
          </p:cNvPr>
          <p:cNvSpPr/>
          <p:nvPr/>
        </p:nvSpPr>
        <p:spPr>
          <a:xfrm>
            <a:off x="9556463" y="2947963"/>
            <a:ext cx="576000" cy="755301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D956811-52A4-9C3B-157F-18462642E46E}"/>
              </a:ext>
            </a:extLst>
          </p:cNvPr>
          <p:cNvSpPr/>
          <p:nvPr/>
        </p:nvSpPr>
        <p:spPr>
          <a:xfrm>
            <a:off x="10202923" y="2943650"/>
            <a:ext cx="576000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6800C9-1C7B-FEBC-3541-24789A1670B2}"/>
              </a:ext>
            </a:extLst>
          </p:cNvPr>
          <p:cNvSpPr txBox="1"/>
          <p:nvPr/>
        </p:nvSpPr>
        <p:spPr>
          <a:xfrm>
            <a:off x="9449082" y="3089185"/>
            <a:ext cx="797666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Refers friends &amp; family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A98A79D-FBE6-7D0F-6447-CBF834253ED4}"/>
              </a:ext>
            </a:extLst>
          </p:cNvPr>
          <p:cNvSpPr/>
          <p:nvPr/>
        </p:nvSpPr>
        <p:spPr>
          <a:xfrm>
            <a:off x="10849383" y="2950214"/>
            <a:ext cx="576000" cy="755300"/>
          </a:xfrm>
          <a:prstGeom prst="roundRect">
            <a:avLst/>
          </a:prstGeom>
          <a:solidFill>
            <a:srgbClr val="85D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E69DA5-8307-4AD2-418E-C44B9A6555EB}"/>
              </a:ext>
            </a:extLst>
          </p:cNvPr>
          <p:cNvSpPr txBox="1"/>
          <p:nvPr/>
        </p:nvSpPr>
        <p:spPr>
          <a:xfrm>
            <a:off x="10145785" y="3065646"/>
            <a:ext cx="697735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Leaves good review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68AD78-5E6F-48F3-9EC8-5AFCA4226BF8}"/>
              </a:ext>
            </a:extLst>
          </p:cNvPr>
          <p:cNvSpPr txBox="1"/>
          <p:nvPr/>
        </p:nvSpPr>
        <p:spPr>
          <a:xfrm>
            <a:off x="548637" y="4547819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Touchpoints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508CF9-20BC-8A1F-3CFC-A3D1355F68F1}"/>
              </a:ext>
            </a:extLst>
          </p:cNvPr>
          <p:cNvSpPr/>
          <p:nvPr/>
        </p:nvSpPr>
        <p:spPr>
          <a:xfrm>
            <a:off x="63568" y="4547819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3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4D6330-F96F-9C77-013E-A49EF5C76FFD}"/>
              </a:ext>
            </a:extLst>
          </p:cNvPr>
          <p:cNvSpPr txBox="1"/>
          <p:nvPr/>
        </p:nvSpPr>
        <p:spPr>
          <a:xfrm>
            <a:off x="548637" y="5853663"/>
            <a:ext cx="141897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Pain points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F2491-6D0C-4DD6-1F71-111B0BCF5A6F}"/>
              </a:ext>
            </a:extLst>
          </p:cNvPr>
          <p:cNvSpPr/>
          <p:nvPr/>
        </p:nvSpPr>
        <p:spPr>
          <a:xfrm>
            <a:off x="63568" y="5853663"/>
            <a:ext cx="371858" cy="3718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4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98EF118-E5B5-F850-BBD0-B1078BEBFBDD}"/>
              </a:ext>
            </a:extLst>
          </p:cNvPr>
          <p:cNvCxnSpPr/>
          <p:nvPr/>
        </p:nvCxnSpPr>
        <p:spPr>
          <a:xfrm>
            <a:off x="534268" y="6422646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48DAD19-2490-7FCF-6124-65BE6606252D}"/>
              </a:ext>
            </a:extLst>
          </p:cNvPr>
          <p:cNvSpPr/>
          <p:nvPr/>
        </p:nvSpPr>
        <p:spPr>
          <a:xfrm>
            <a:off x="3755280" y="6044806"/>
            <a:ext cx="1162388" cy="586839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4D7E65-7FB6-ECFD-A8AD-D365D57400CA}"/>
              </a:ext>
            </a:extLst>
          </p:cNvPr>
          <p:cNvSpPr txBox="1"/>
          <p:nvPr/>
        </p:nvSpPr>
        <p:spPr>
          <a:xfrm>
            <a:off x="3803955" y="6004093"/>
            <a:ext cx="11116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Lower price of competitors,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worse ESG,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bad reviews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77DAB63-D80E-C8F5-DBDE-8B7F33417EB9}"/>
              </a:ext>
            </a:extLst>
          </p:cNvPr>
          <p:cNvSpPr/>
          <p:nvPr/>
        </p:nvSpPr>
        <p:spPr>
          <a:xfrm>
            <a:off x="3054913" y="6075015"/>
            <a:ext cx="582403" cy="563034"/>
          </a:xfrm>
          <a:prstGeom prst="roundRect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B88071-5E35-A7CC-9AE8-45C037C7EB23}"/>
              </a:ext>
            </a:extLst>
          </p:cNvPr>
          <p:cNvSpPr txBox="1"/>
          <p:nvPr/>
        </p:nvSpPr>
        <p:spPr>
          <a:xfrm>
            <a:off x="2967363" y="6018088"/>
            <a:ext cx="7477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“Warning” Ribbon on Total Website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08ACFA1-A5D1-87E9-7B67-CF867C66B408}"/>
              </a:ext>
            </a:extLst>
          </p:cNvPr>
          <p:cNvSpPr/>
          <p:nvPr/>
        </p:nvSpPr>
        <p:spPr>
          <a:xfrm>
            <a:off x="6983074" y="6045523"/>
            <a:ext cx="1854834" cy="589982"/>
          </a:xfrm>
          <a:prstGeom prst="roundRect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CEA2DFD-AEAC-D124-6DC9-5891CB18636C}"/>
              </a:ext>
            </a:extLst>
          </p:cNvPr>
          <p:cNvSpPr/>
          <p:nvPr/>
        </p:nvSpPr>
        <p:spPr>
          <a:xfrm>
            <a:off x="8908920" y="6041191"/>
            <a:ext cx="2516685" cy="590206"/>
          </a:xfrm>
          <a:prstGeom prst="roundRect">
            <a:avLst/>
          </a:prstGeom>
          <a:solidFill>
            <a:srgbClr val="92D050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613ED6-9364-8FDD-02F4-2E2DBB36D67E}"/>
              </a:ext>
            </a:extLst>
          </p:cNvPr>
          <p:cNvSpPr txBox="1"/>
          <p:nvPr/>
        </p:nvSpPr>
        <p:spPr>
          <a:xfrm>
            <a:off x="8836645" y="6039629"/>
            <a:ext cx="26487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Price increases, no loyalty program, limitations of app , electricity outages, poor quality of customer service : waiting times, unconvincing explanation of price increase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EC3EEDC-D0FC-A485-8D3B-C62807AC18BF}"/>
              </a:ext>
            </a:extLst>
          </p:cNvPr>
          <p:cNvCxnSpPr/>
          <p:nvPr/>
        </p:nvCxnSpPr>
        <p:spPr>
          <a:xfrm>
            <a:off x="534268" y="5648505"/>
            <a:ext cx="10757107" cy="0"/>
          </a:xfrm>
          <a:prstGeom prst="line">
            <a:avLst/>
          </a:prstGeom>
          <a:ln w="5715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1DAB09D-BB5E-16B3-164D-198336B04EA7}"/>
              </a:ext>
            </a:extLst>
          </p:cNvPr>
          <p:cNvSpPr/>
          <p:nvPr/>
        </p:nvSpPr>
        <p:spPr>
          <a:xfrm>
            <a:off x="5667620" y="6042330"/>
            <a:ext cx="1245011" cy="599645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E29779-251A-7A84-D43F-D6BFDB1F36CD}"/>
              </a:ext>
            </a:extLst>
          </p:cNvPr>
          <p:cNvSpPr txBox="1"/>
          <p:nvPr/>
        </p:nvSpPr>
        <p:spPr>
          <a:xfrm>
            <a:off x="5610146" y="6032227"/>
            <a:ext cx="141163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Info on price &amp; options only after start purchase process, Call is partially automated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4303064-07E8-3F2D-F281-16E55932D6ED}"/>
              </a:ext>
            </a:extLst>
          </p:cNvPr>
          <p:cNvSpPr/>
          <p:nvPr/>
        </p:nvSpPr>
        <p:spPr>
          <a:xfrm>
            <a:off x="755788" y="557237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801AD3A-E937-1E3C-4654-DB0E926DC168}"/>
              </a:ext>
            </a:extLst>
          </p:cNvPr>
          <p:cNvSpPr/>
          <p:nvPr/>
        </p:nvSpPr>
        <p:spPr>
          <a:xfrm>
            <a:off x="1348014" y="557237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938E10-1E15-3091-296F-423EF642E64C}"/>
              </a:ext>
            </a:extLst>
          </p:cNvPr>
          <p:cNvSpPr/>
          <p:nvPr/>
        </p:nvSpPr>
        <p:spPr>
          <a:xfrm>
            <a:off x="1953492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EB05B1-C98D-FE16-41EE-A8393C1D378E}"/>
              </a:ext>
            </a:extLst>
          </p:cNvPr>
          <p:cNvSpPr/>
          <p:nvPr/>
        </p:nvSpPr>
        <p:spPr>
          <a:xfrm>
            <a:off x="2558970" y="5570314"/>
            <a:ext cx="191328" cy="178766"/>
          </a:xfrm>
          <a:prstGeom prst="ellipse">
            <a:avLst/>
          </a:prstGeom>
          <a:solidFill>
            <a:srgbClr val="2C0C3E"/>
          </a:solidFill>
          <a:ln>
            <a:solidFill>
              <a:srgbClr val="2C0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DD7A99-4D7C-C77A-1BF4-BD8418267254}"/>
              </a:ext>
            </a:extLst>
          </p:cNvPr>
          <p:cNvSpPr txBox="1"/>
          <p:nvPr/>
        </p:nvSpPr>
        <p:spPr>
          <a:xfrm rot="18900000">
            <a:off x="740237" y="5118495"/>
            <a:ext cx="917239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Facebook ad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C58479-E6F2-2825-7256-A38270B794B6}"/>
              </a:ext>
            </a:extLst>
          </p:cNvPr>
          <p:cNvSpPr txBox="1"/>
          <p:nvPr/>
        </p:nvSpPr>
        <p:spPr>
          <a:xfrm rot="18900000">
            <a:off x="1395426" y="5242813"/>
            <a:ext cx="511679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TV ad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142383C-0759-7F11-995D-DF814C7A52C5}"/>
              </a:ext>
            </a:extLst>
          </p:cNvPr>
          <p:cNvSpPr txBox="1"/>
          <p:nvPr/>
        </p:nvSpPr>
        <p:spPr>
          <a:xfrm rot="18900000">
            <a:off x="1983543" y="5225968"/>
            <a:ext cx="641522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Print ad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70D0FB-E8CC-5823-4B76-241A2941B595}"/>
              </a:ext>
            </a:extLst>
          </p:cNvPr>
          <p:cNvSpPr txBox="1"/>
          <p:nvPr/>
        </p:nvSpPr>
        <p:spPr>
          <a:xfrm rot="18900000">
            <a:off x="2411038" y="4734928"/>
            <a:ext cx="182453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Googles energy questions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e.g. how to save energy cost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628F997-C003-9E4F-8135-485285E7FE7F}"/>
              </a:ext>
            </a:extLst>
          </p:cNvPr>
          <p:cNvSpPr/>
          <p:nvPr/>
        </p:nvSpPr>
        <p:spPr>
          <a:xfrm>
            <a:off x="3165650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FB71E43-3BDA-788D-DA25-BFA95451B335}"/>
              </a:ext>
            </a:extLst>
          </p:cNvPr>
          <p:cNvSpPr/>
          <p:nvPr/>
        </p:nvSpPr>
        <p:spPr>
          <a:xfrm>
            <a:off x="3771128" y="5559122"/>
            <a:ext cx="191328" cy="178766"/>
          </a:xfrm>
          <a:prstGeom prst="ellipse">
            <a:avLst/>
          </a:prstGeom>
          <a:solidFill>
            <a:srgbClr val="0070AC"/>
          </a:solidFill>
          <a:ln>
            <a:solidFill>
              <a:srgbClr val="007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7C7F632-BF5B-8784-A03C-EB808B7F9AF6}"/>
              </a:ext>
            </a:extLst>
          </p:cNvPr>
          <p:cNvSpPr/>
          <p:nvPr/>
        </p:nvSpPr>
        <p:spPr>
          <a:xfrm>
            <a:off x="5876606" y="5563688"/>
            <a:ext cx="191328" cy="178766"/>
          </a:xfrm>
          <a:prstGeom prst="ellipse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23BA55E-20FB-CE77-FA66-4F05332C09F0}"/>
              </a:ext>
            </a:extLst>
          </p:cNvPr>
          <p:cNvSpPr/>
          <p:nvPr/>
        </p:nvSpPr>
        <p:spPr>
          <a:xfrm>
            <a:off x="7178551" y="5570314"/>
            <a:ext cx="191328" cy="178766"/>
          </a:xfrm>
          <a:prstGeom prst="ellipse">
            <a:avLst/>
          </a:prstGeom>
          <a:solidFill>
            <a:srgbClr val="FF304C"/>
          </a:solidFill>
          <a:ln>
            <a:solidFill>
              <a:srgbClr val="FF3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B5B3F90-AC3A-AF6A-1A74-C7935E48D931}"/>
              </a:ext>
            </a:extLst>
          </p:cNvPr>
          <p:cNvSpPr/>
          <p:nvPr/>
        </p:nvSpPr>
        <p:spPr>
          <a:xfrm>
            <a:off x="8903838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F442F28-CFEB-5E1B-6F93-43ADBEA97BDA}"/>
              </a:ext>
            </a:extLst>
          </p:cNvPr>
          <p:cNvSpPr/>
          <p:nvPr/>
        </p:nvSpPr>
        <p:spPr>
          <a:xfrm>
            <a:off x="10399300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9F9094A-193B-664F-2BEC-94D939D74448}"/>
              </a:ext>
            </a:extLst>
          </p:cNvPr>
          <p:cNvSpPr/>
          <p:nvPr/>
        </p:nvSpPr>
        <p:spPr>
          <a:xfrm>
            <a:off x="11039496" y="5570314"/>
            <a:ext cx="191328" cy="178766"/>
          </a:xfrm>
          <a:prstGeom prst="ellipse">
            <a:avLst/>
          </a:prstGeom>
          <a:solidFill>
            <a:srgbClr val="85D115"/>
          </a:solidFill>
          <a:ln>
            <a:solidFill>
              <a:srgbClr val="85D1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008B2D-4E42-4141-6785-FDF2B8A80AEC}"/>
              </a:ext>
            </a:extLst>
          </p:cNvPr>
          <p:cNvSpPr txBox="1"/>
          <p:nvPr/>
        </p:nvSpPr>
        <p:spPr>
          <a:xfrm rot="18900000">
            <a:off x="3107960" y="4851615"/>
            <a:ext cx="130356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Campaign website/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TE homepage 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D23183-6FBA-46CA-5017-3ABC63AE1192}"/>
              </a:ext>
            </a:extLst>
          </p:cNvPr>
          <p:cNvSpPr txBox="1"/>
          <p:nvPr/>
        </p:nvSpPr>
        <p:spPr>
          <a:xfrm rot="18900000">
            <a:off x="3716385" y="4770307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Trustpilot/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Hellowatt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competitor homepage 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5AFC966-1219-6589-51EF-3C5AD52F412F}"/>
              </a:ext>
            </a:extLst>
          </p:cNvPr>
          <p:cNvSpPr txBox="1"/>
          <p:nvPr/>
        </p:nvSpPr>
        <p:spPr>
          <a:xfrm rot="18900000">
            <a:off x="5771664" y="4767567"/>
            <a:ext cx="148309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Homepage or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calls customer service 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lt"/>
              <a:cs typeface="+mn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427F39A-2ABF-E484-DA2F-03B9E0012839}"/>
              </a:ext>
            </a:extLst>
          </p:cNvPr>
          <p:cNvSpPr txBox="1"/>
          <p:nvPr/>
        </p:nvSpPr>
        <p:spPr>
          <a:xfrm rot="18900000">
            <a:off x="7151332" y="4740805"/>
            <a:ext cx="150393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Homepage 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calls customer service 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123618-6598-83A0-73D2-2AE39EA5EFF8}"/>
              </a:ext>
            </a:extLst>
          </p:cNvPr>
          <p:cNvSpPr txBox="1"/>
          <p:nvPr/>
        </p:nvSpPr>
        <p:spPr>
          <a:xfrm rot="18900000">
            <a:off x="8816313" y="4981415"/>
            <a:ext cx="1274708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Downloads TE App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AA058D9-6886-5EDE-DB4A-57E53E563ED4}"/>
              </a:ext>
            </a:extLst>
          </p:cNvPr>
          <p:cNvSpPr txBox="1"/>
          <p:nvPr/>
        </p:nvSpPr>
        <p:spPr>
          <a:xfrm rot="18900000">
            <a:off x="9933514" y="4838868"/>
            <a:ext cx="18473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3545944-67B4-091D-DC6F-D807658C5D39}"/>
              </a:ext>
            </a:extLst>
          </p:cNvPr>
          <p:cNvSpPr txBox="1"/>
          <p:nvPr/>
        </p:nvSpPr>
        <p:spPr>
          <a:xfrm rot="18900000">
            <a:off x="10328806" y="4782630"/>
            <a:ext cx="14462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TE homepage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Trustpilot/ 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Hellowatt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,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lt"/>
              <a:cs typeface="+mn-lt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30D444B-E5F7-C60F-D380-5FBB92A027B5}"/>
              </a:ext>
            </a:extLst>
          </p:cNvPr>
          <p:cNvSpPr txBox="1"/>
          <p:nvPr/>
        </p:nvSpPr>
        <p:spPr>
          <a:xfrm rot="18900000">
            <a:off x="10913145" y="4771872"/>
            <a:ext cx="1454244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Writes email or 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calls customer service</a:t>
            </a: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lt"/>
              <a:cs typeface="+mn-lt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65AB348-A947-7D85-721C-2A71341478FB}"/>
              </a:ext>
            </a:extLst>
          </p:cNvPr>
          <p:cNvSpPr/>
          <p:nvPr/>
        </p:nvSpPr>
        <p:spPr>
          <a:xfrm>
            <a:off x="5685748" y="3398212"/>
            <a:ext cx="576000" cy="755300"/>
          </a:xfrm>
          <a:prstGeom prst="roundRect">
            <a:avLst/>
          </a:prstGeom>
          <a:solidFill>
            <a:srgbClr val="13ABDC"/>
          </a:solidFill>
          <a:ln>
            <a:solidFill>
              <a:srgbClr val="13A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B3ED262-362A-76F9-FA5F-405DFCEF3DDA}"/>
              </a:ext>
            </a:extLst>
          </p:cNvPr>
          <p:cNvSpPr txBox="1"/>
          <p:nvPr/>
        </p:nvSpPr>
        <p:spPr>
          <a:xfrm>
            <a:off x="5578352" y="3406399"/>
            <a:ext cx="792522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Begins online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form for details of options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03BC7F-D97C-D498-B9F5-0379746F526B}"/>
              </a:ext>
            </a:extLst>
          </p:cNvPr>
          <p:cNvSpPr txBox="1"/>
          <p:nvPr/>
        </p:nvSpPr>
        <p:spPr>
          <a:xfrm>
            <a:off x="4228099" y="3749757"/>
            <a:ext cx="81304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(optional)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EC6CA58-DB49-37D6-E7E1-016D3191A712}"/>
              </a:ext>
            </a:extLst>
          </p:cNvPr>
          <p:cNvSpPr txBox="1"/>
          <p:nvPr/>
        </p:nvSpPr>
        <p:spPr>
          <a:xfrm>
            <a:off x="9770712" y="4074441"/>
            <a:ext cx="81304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(optional)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48165DFF-154C-92F3-751A-34D220502053}"/>
              </a:ext>
            </a:extLst>
          </p:cNvPr>
          <p:cNvSpPr/>
          <p:nvPr/>
        </p:nvSpPr>
        <p:spPr>
          <a:xfrm rot="16200000">
            <a:off x="10053387" y="2772943"/>
            <a:ext cx="178765" cy="22972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41923AA-551A-D33B-A5B8-27BB1D37B1FB}"/>
              </a:ext>
            </a:extLst>
          </p:cNvPr>
          <p:cNvSpPr/>
          <p:nvPr/>
        </p:nvSpPr>
        <p:spPr>
          <a:xfrm>
            <a:off x="508745" y="3262709"/>
            <a:ext cx="2445960" cy="13159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E834C7B-3BFB-58C4-EF32-B47452D6BBB5}"/>
              </a:ext>
            </a:extLst>
          </p:cNvPr>
          <p:cNvSpPr/>
          <p:nvPr/>
        </p:nvSpPr>
        <p:spPr>
          <a:xfrm>
            <a:off x="3051869" y="2880148"/>
            <a:ext cx="1307930" cy="9048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2252CFBC-D842-D5FA-6334-E6F39D0B9F4C}"/>
              </a:ext>
            </a:extLst>
          </p:cNvPr>
          <p:cNvSpPr/>
          <p:nvPr/>
        </p:nvSpPr>
        <p:spPr>
          <a:xfrm>
            <a:off x="5661452" y="2521621"/>
            <a:ext cx="3215267" cy="169491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1B322D09-FF6F-A744-BF70-23AB262E5EC4}"/>
              </a:ext>
            </a:extLst>
          </p:cNvPr>
          <p:cNvSpPr/>
          <p:nvPr/>
        </p:nvSpPr>
        <p:spPr>
          <a:xfrm>
            <a:off x="8879618" y="2882360"/>
            <a:ext cx="2606631" cy="9114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D95E4D7-A35E-AA3F-6DAB-2305DA280855}"/>
              </a:ext>
            </a:extLst>
          </p:cNvPr>
          <p:cNvSpPr/>
          <p:nvPr/>
        </p:nvSpPr>
        <p:spPr>
          <a:xfrm>
            <a:off x="7628849" y="2948344"/>
            <a:ext cx="576000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9751DB-51A2-E272-BAC8-A5E7D23D4601}"/>
              </a:ext>
            </a:extLst>
          </p:cNvPr>
          <p:cNvSpPr txBox="1"/>
          <p:nvPr/>
        </p:nvSpPr>
        <p:spPr>
          <a:xfrm>
            <a:off x="7516745" y="3080559"/>
            <a:ext cx="797666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Chooses contract start date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C0620B4-61BD-1874-3371-C5CBC8D31153}"/>
              </a:ext>
            </a:extLst>
          </p:cNvPr>
          <p:cNvSpPr/>
          <p:nvPr/>
        </p:nvSpPr>
        <p:spPr>
          <a:xfrm>
            <a:off x="8259952" y="2948344"/>
            <a:ext cx="576000" cy="755300"/>
          </a:xfrm>
          <a:prstGeom prst="roundRect">
            <a:avLst/>
          </a:pr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8954BBB-BD67-A3BB-2CBE-E22E0E814980}"/>
              </a:ext>
            </a:extLst>
          </p:cNvPr>
          <p:cNvSpPr txBox="1"/>
          <p:nvPr/>
        </p:nvSpPr>
        <p:spPr>
          <a:xfrm>
            <a:off x="8155329" y="3003891"/>
            <a:ext cx="79766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Agrees to terms and makes purchase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C2B284-B2E9-790E-E30F-1AB7E6043290}"/>
              </a:ext>
            </a:extLst>
          </p:cNvPr>
          <p:cNvSpPr txBox="1"/>
          <p:nvPr/>
        </p:nvSpPr>
        <p:spPr>
          <a:xfrm>
            <a:off x="8788044" y="3074762"/>
            <a:ext cx="811350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Downloads TE app to track usage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11614D3-2A76-5D2E-AC00-FF21412D7D1F}"/>
              </a:ext>
            </a:extLst>
          </p:cNvPr>
          <p:cNvSpPr txBox="1"/>
          <p:nvPr/>
        </p:nvSpPr>
        <p:spPr>
          <a:xfrm>
            <a:off x="10735476" y="2940892"/>
            <a:ext cx="79766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Contacts customer service about price increase</a:t>
            </a:r>
            <a:endParaRPr kumimoji="0" lang="en-CA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BECBE06-D5B5-C16E-A8CC-40B5F9D317A6}"/>
              </a:ext>
            </a:extLst>
          </p:cNvPr>
          <p:cNvSpPr txBox="1"/>
          <p:nvPr/>
        </p:nvSpPr>
        <p:spPr>
          <a:xfrm>
            <a:off x="6910197" y="6045702"/>
            <a:ext cx="19666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Quality of customer service: Waiting time, partially automated phone system, friendliness, no chatbot available</a:t>
            </a:r>
          </a:p>
        </p:txBody>
      </p:sp>
    </p:spTree>
    <p:extLst>
      <p:ext uri="{BB962C8B-B14F-4D97-AF65-F5344CB8AC3E}">
        <p14:creationId xmlns:p14="http://schemas.microsoft.com/office/powerpoint/2010/main" val="25572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/>
      <p:bldP spid="39" grpId="0"/>
      <p:bldP spid="41" grpId="0"/>
      <p:bldP spid="43" grpId="0" animBg="1"/>
      <p:bldP spid="45" grpId="0"/>
      <p:bldP spid="47" grpId="0" animBg="1"/>
      <p:bldP spid="51" grpId="0"/>
      <p:bldP spid="53" grpId="0" animBg="1"/>
      <p:bldP spid="55" grpId="0"/>
      <p:bldP spid="57" grpId="0" animBg="1"/>
      <p:bldP spid="59" grpId="0" animBg="1"/>
      <p:bldP spid="61" grpId="0"/>
      <p:bldP spid="63" grpId="0"/>
      <p:bldP spid="65" grpId="0" animBg="1"/>
      <p:bldP spid="67" grpId="0"/>
      <p:bldP spid="69" grpId="0" animBg="1"/>
      <p:bldP spid="71" grpId="0"/>
      <p:bldP spid="73" grpId="0" animBg="1"/>
      <p:bldP spid="75" grpId="0" animBg="1"/>
      <p:bldP spid="77" grpId="0" animBg="1"/>
      <p:bldP spid="79" grpId="0"/>
      <p:bldP spid="81" grpId="0" animBg="1"/>
      <p:bldP spid="83" grpId="0"/>
      <p:bldP spid="95" grpId="0" animBg="1"/>
      <p:bldP spid="97" grpId="0"/>
      <p:bldP spid="99" grpId="0" animBg="1"/>
      <p:bldP spid="103" grpId="0" animBg="1"/>
      <p:bldP spid="105" grpId="0" animBg="1"/>
      <p:bldP spid="107" grpId="0"/>
      <p:bldP spid="111" grpId="0" animBg="1"/>
      <p:bldP spid="113" grpId="0"/>
      <p:bldP spid="115" grpId="0" animBg="1"/>
      <p:bldP spid="117" grpId="0" animBg="1"/>
      <p:bldP spid="119" grpId="0" animBg="1"/>
      <p:bldP spid="121" grpId="0" animBg="1"/>
      <p:bldP spid="123" grpId="0"/>
      <p:bldP spid="125" grpId="0"/>
      <p:bldP spid="127" grpId="0"/>
      <p:bldP spid="129" grpId="0"/>
      <p:bldP spid="131" grpId="0" animBg="1"/>
      <p:bldP spid="133" grpId="0" animBg="1"/>
      <p:bldP spid="135" grpId="0" animBg="1"/>
      <p:bldP spid="137" grpId="0" animBg="1"/>
      <p:bldP spid="139" grpId="0" animBg="1"/>
      <p:bldP spid="141" grpId="0" animBg="1"/>
      <p:bldP spid="143" grpId="0" animBg="1"/>
      <p:bldP spid="145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3" grpId="0" animBg="1"/>
      <p:bldP spid="165" grpId="0"/>
      <p:bldP spid="167" grpId="0"/>
      <p:bldP spid="169" grpId="0"/>
      <p:bldP spid="171" grpId="0" animBg="1"/>
      <p:bldP spid="173" grpId="0" animBg="1"/>
      <p:bldP spid="175" grpId="0" animBg="1"/>
      <p:bldP spid="177" grpId="0" animBg="1"/>
      <p:bldP spid="179" grpId="0" animBg="1"/>
      <p:bldP spid="181" grpId="0" animBg="1"/>
      <p:bldP spid="183" grpId="0"/>
      <p:bldP spid="185" grpId="0" animBg="1"/>
      <p:bldP spid="187" grpId="0"/>
      <p:bldP spid="189" grpId="0"/>
      <p:bldP spid="191" grpId="0"/>
      <p:bldP spid="1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CD3A-516A-25DE-85D6-89733867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73" y="519760"/>
            <a:ext cx="10690609" cy="43088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>
                <a:solidFill>
                  <a:srgbClr val="0070AD"/>
                </a:solidFill>
                <a:ea typeface="Tahoma"/>
              </a:rPr>
              <a:t>Customer Journey </a:t>
            </a:r>
            <a:r>
              <a:rPr lang="en-IN" err="1">
                <a:solidFill>
                  <a:srgbClr val="0070AD"/>
                </a:solidFill>
                <a:ea typeface="Tahoma"/>
              </a:rPr>
              <a:t>TotalEnergies</a:t>
            </a:r>
            <a:r>
              <a:rPr lang="en-IN">
                <a:solidFill>
                  <a:srgbClr val="0070AD"/>
                </a:solidFill>
                <a:ea typeface="Tahoma"/>
              </a:rPr>
              <a:t> – Channels used </a:t>
            </a:r>
            <a:endParaRPr lang="en-US">
              <a:solidFill>
                <a:srgbClr val="0070AD"/>
              </a:solidFill>
              <a:ea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E3CBC-7281-8053-E5B4-27657FFD52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 wrap="square" lIns="0" tIns="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>
                <a:latin typeface="Ubuntu"/>
              </a:rPr>
              <a:t>13.02.2</a:t>
            </a:r>
            <a:r>
              <a:rPr lang="en-US">
                <a:latin typeface="Ubuntu"/>
              </a:rPr>
              <a:t>0</a:t>
            </a:r>
            <a:r>
              <a:rPr lang="en-US" spc="25">
                <a:latin typeface="Ubuntu"/>
              </a:rPr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572A3-6332-A74B-850A-AD052FF8AE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 anchor="t">
            <a:spAutoFit/>
          </a:bodyPr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>
                <a:latin typeface="Ubuntu"/>
              </a:rPr>
              <a:t>TotalEnergies</a:t>
            </a:r>
            <a:r>
              <a:rPr lang="en-CA" spc="25">
                <a:latin typeface="Ubuntu"/>
              </a:rPr>
              <a:t>​ Steering Committee 1​ </a:t>
            </a:r>
            <a:r>
              <a:rPr lang="en-CA" spc="-105">
                <a:solidFill>
                  <a:srgbClr val="E29674"/>
                </a:solidFill>
                <a:latin typeface="Ubuntu"/>
              </a:rPr>
              <a:t>|  </a:t>
            </a:r>
            <a:fld id="{81D60167-4931-47E6-BA6A-407CBD079E47}" type="slidenum">
              <a:rPr spc="25" dirty="0" smtClean="0">
                <a:latin typeface="Ubuntu"/>
              </a:rPr>
              <a:pPr marL="12700">
                <a:spcBef>
                  <a:spcPts val="90"/>
                </a:spcBef>
                <a:tabLst>
                  <a:tab pos="1915160" algn="l"/>
                </a:tabLst>
              </a:pPr>
              <a:t>13</a:t>
            </a:fld>
            <a:endParaRPr lang="en-US" spc="25">
              <a:latin typeface="Ubuntu"/>
            </a:endParaRPr>
          </a:p>
        </p:txBody>
      </p:sp>
      <p:sp>
        <p:nvSpPr>
          <p:cNvPr id="7" name="object 105">
            <a:extLst>
              <a:ext uri="{FF2B5EF4-FFF2-40B4-BE49-F238E27FC236}">
                <a16:creationId xmlns:a16="http://schemas.microsoft.com/office/drawing/2014/main" id="{FA49D892-82F5-F146-9599-2920AB757316}"/>
              </a:ext>
            </a:extLst>
          </p:cNvPr>
          <p:cNvSpPr/>
          <p:nvPr/>
        </p:nvSpPr>
        <p:spPr>
          <a:xfrm>
            <a:off x="10236680" y="194695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1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61" y="274319"/>
                </a:lnTo>
                <a:lnTo>
                  <a:pt x="180514" y="267327"/>
                </a:lnTo>
                <a:lnTo>
                  <a:pt x="218165" y="247856"/>
                </a:lnTo>
                <a:lnTo>
                  <a:pt x="247857" y="218165"/>
                </a:lnTo>
                <a:lnTo>
                  <a:pt x="267328" y="180513"/>
                </a:lnTo>
                <a:lnTo>
                  <a:pt x="274321" y="137159"/>
                </a:lnTo>
                <a:lnTo>
                  <a:pt x="267328" y="93806"/>
                </a:lnTo>
                <a:lnTo>
                  <a:pt x="247857" y="56154"/>
                </a:lnTo>
                <a:lnTo>
                  <a:pt x="218165" y="26463"/>
                </a:lnTo>
                <a:lnTo>
                  <a:pt x="180514" y="6992"/>
                </a:lnTo>
                <a:lnTo>
                  <a:pt x="137161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2C52B7-86D1-4700-5E0D-54F430C077B8}"/>
              </a:ext>
            </a:extLst>
          </p:cNvPr>
          <p:cNvSpPr/>
          <p:nvPr/>
        </p:nvSpPr>
        <p:spPr>
          <a:xfrm>
            <a:off x="500061" y="4583206"/>
            <a:ext cx="1019735" cy="5428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Offline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86E934B-5591-2DA5-05C6-B67F608584F3}"/>
              </a:ext>
            </a:extLst>
          </p:cNvPr>
          <p:cNvSpPr txBox="1">
            <a:spLocks/>
          </p:cNvSpPr>
          <p:nvPr/>
        </p:nvSpPr>
        <p:spPr>
          <a:xfrm>
            <a:off x="590165" y="323595"/>
            <a:ext cx="10342880" cy="451406"/>
          </a:xfrm>
          <a:prstGeom prst="rect">
            <a:avLst/>
          </a:prstGeom>
        </p:spPr>
        <p:txBody>
          <a:bodyPr vert="horz" wrap="square" lIns="0" tIns="53340" rIns="0" bIns="0" rtlCol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3215640" marR="5080" indent="-3203575">
              <a:lnSpc>
                <a:spcPts val="3100"/>
              </a:lnSpc>
              <a:spcBef>
                <a:spcPts val="420"/>
              </a:spcBef>
            </a:pPr>
            <a:endParaRPr lang="en-IN" sz="2600" kern="0" spc="105">
              <a:latin typeface="Ubuntu"/>
              <a:ea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510CD-8252-1EEC-13DB-0CA45AA32391}"/>
              </a:ext>
            </a:extLst>
          </p:cNvPr>
          <p:cNvSpPr/>
          <p:nvPr/>
        </p:nvSpPr>
        <p:spPr>
          <a:xfrm>
            <a:off x="500061" y="2644331"/>
            <a:ext cx="1019735" cy="132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Online</a:t>
            </a: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4F3EB860-98C7-D9D9-9143-31B975AE2F54}"/>
              </a:ext>
            </a:extLst>
          </p:cNvPr>
          <p:cNvSpPr txBox="1"/>
          <p:nvPr/>
        </p:nvSpPr>
        <p:spPr>
          <a:xfrm>
            <a:off x="1852075" y="2204720"/>
            <a:ext cx="913561" cy="55893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-127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see an add of TE with an interesting offer</a:t>
            </a:r>
            <a:endParaRPr lang="en-IN" sz="900" b="1">
              <a:solidFill>
                <a:srgbClr val="2E674C"/>
              </a:solidFill>
              <a:ea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8707E3E-A12C-1231-A172-491490A7F58A}"/>
              </a:ext>
            </a:extLst>
          </p:cNvPr>
          <p:cNvSpPr txBox="1"/>
          <p:nvPr/>
        </p:nvSpPr>
        <p:spPr>
          <a:xfrm>
            <a:off x="2835400" y="2220762"/>
            <a:ext cx="568370" cy="425116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  <a:ea typeface="+mn-lt"/>
                <a:cs typeface="+mn-lt"/>
              </a:rPr>
              <a:t>I research the offers of TE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D01225AB-09D0-339A-904D-91DA8B30A572}"/>
              </a:ext>
            </a:extLst>
          </p:cNvPr>
          <p:cNvSpPr txBox="1"/>
          <p:nvPr/>
        </p:nvSpPr>
        <p:spPr>
          <a:xfrm>
            <a:off x="3392680" y="2213379"/>
            <a:ext cx="910025" cy="564898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spcBef>
                <a:spcPts val="85"/>
              </a:spcBef>
            </a:pPr>
            <a:r>
              <a:rPr lang="en-US" sz="900" b="1">
                <a:solidFill>
                  <a:srgbClr val="2E674C"/>
                </a:solidFill>
                <a:ea typeface="Calibri"/>
                <a:cs typeface="Calibri"/>
              </a:rPr>
              <a:t>I get the details of the two options that TE offers</a:t>
            </a:r>
            <a:endParaRPr lang="en-US"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313D51B9-E53D-8AA0-E0A5-9B8E28A5F025}"/>
              </a:ext>
            </a:extLst>
          </p:cNvPr>
          <p:cNvSpPr txBox="1"/>
          <p:nvPr/>
        </p:nvSpPr>
        <p:spPr>
          <a:xfrm>
            <a:off x="4302306" y="2209471"/>
            <a:ext cx="762682" cy="5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900" b="1">
                <a:solidFill>
                  <a:srgbClr val="2E674C"/>
                </a:solidFill>
                <a:cs typeface="Calibri"/>
              </a:rPr>
              <a:t>I choose the option that I like best</a:t>
            </a:r>
            <a:endParaRPr lang="en-IN" sz="9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00">
              <a:latin typeface="Ubuntu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21CFD85-FD12-B893-032B-80DED2F6DC44}"/>
              </a:ext>
            </a:extLst>
          </p:cNvPr>
          <p:cNvSpPr txBox="1"/>
          <p:nvPr/>
        </p:nvSpPr>
        <p:spPr>
          <a:xfrm>
            <a:off x="6877305" y="2204720"/>
            <a:ext cx="754033" cy="566052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latin typeface="Ubuntu"/>
                <a:ea typeface="Calibri"/>
                <a:cs typeface="Calibri"/>
              </a:rPr>
              <a:t>I agree to the terms and make the purchase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5C41853-26F4-7511-2F25-49A180E8E829}"/>
              </a:ext>
            </a:extLst>
          </p:cNvPr>
          <p:cNvSpPr txBox="1"/>
          <p:nvPr/>
        </p:nvSpPr>
        <p:spPr>
          <a:xfrm>
            <a:off x="8433261" y="2204720"/>
            <a:ext cx="929672" cy="429028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  <a:ea typeface="+mn-lt"/>
                <a:cs typeface="+mn-lt"/>
              </a:rPr>
              <a:t>I refer friends</a:t>
            </a:r>
            <a:endParaRPr lang="en-US" sz="9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IN" sz="900" b="1">
                <a:solidFill>
                  <a:srgbClr val="2E674C"/>
                </a:solidFill>
                <a:ea typeface="+mn-lt"/>
                <a:cs typeface="+mn-lt"/>
              </a:rPr>
              <a:t> and family</a:t>
            </a:r>
            <a:endParaRPr lang="en-US" sz="900">
              <a:ea typeface="+mn-lt"/>
              <a:cs typeface="+mn-lt"/>
            </a:endParaRPr>
          </a:p>
          <a:p>
            <a:pPr marL="12700" marR="5080" indent="-635" algn="ctr">
              <a:lnSpc>
                <a:spcPct val="101099"/>
              </a:lnSpc>
              <a:spcBef>
                <a:spcPts val="85"/>
              </a:spcBef>
            </a:pPr>
            <a:endParaRPr lang="en-US" sz="900" b="1">
              <a:solidFill>
                <a:srgbClr val="2E674C"/>
              </a:solidFill>
              <a:ea typeface="Calibri"/>
              <a:cs typeface="Calibri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9D59FB10-3F3A-A5B0-57B0-024B5DA212F8}"/>
              </a:ext>
            </a:extLst>
          </p:cNvPr>
          <p:cNvSpPr txBox="1"/>
          <p:nvPr/>
        </p:nvSpPr>
        <p:spPr>
          <a:xfrm>
            <a:off x="9211511" y="2218511"/>
            <a:ext cx="831022" cy="279115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13335" algn="ctr">
              <a:lnSpc>
                <a:spcPct val="101099"/>
              </a:lnSpc>
              <a:spcBef>
                <a:spcPts val="85"/>
              </a:spcBef>
              <a:tabLst>
                <a:tab pos="758190" algn="l"/>
              </a:tabLst>
            </a:pPr>
            <a:r>
              <a:rPr lang="en-US" sz="900" b="1">
                <a:solidFill>
                  <a:srgbClr val="2E674C"/>
                </a:solidFill>
                <a:ea typeface="Calibri"/>
                <a:cs typeface="Calibri"/>
              </a:rPr>
              <a:t>I leave a review of TE</a:t>
            </a:r>
          </a:p>
        </p:txBody>
      </p:sp>
      <p:pic>
        <p:nvPicPr>
          <p:cNvPr id="29" name="object 27">
            <a:extLst>
              <a:ext uri="{FF2B5EF4-FFF2-40B4-BE49-F238E27FC236}">
                <a16:creationId xmlns:a16="http://schemas.microsoft.com/office/drawing/2014/main" id="{FD251503-8503-879C-9896-2A210DB74C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058" y="5642004"/>
            <a:ext cx="91439" cy="91439"/>
          </a:xfrm>
          <a:prstGeom prst="rect">
            <a:avLst/>
          </a:prstGeom>
        </p:spPr>
      </p:pic>
      <p:pic>
        <p:nvPicPr>
          <p:cNvPr id="31" name="object 28">
            <a:extLst>
              <a:ext uri="{FF2B5EF4-FFF2-40B4-BE49-F238E27FC236}">
                <a16:creationId xmlns:a16="http://schemas.microsoft.com/office/drawing/2014/main" id="{0172DD79-B77E-F633-D7B2-26BA325327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0874" y="5642004"/>
            <a:ext cx="91440" cy="91439"/>
          </a:xfrm>
          <a:prstGeom prst="rect">
            <a:avLst/>
          </a:prstGeom>
        </p:spPr>
      </p:pic>
      <p:sp>
        <p:nvSpPr>
          <p:cNvPr id="33" name="object 29">
            <a:extLst>
              <a:ext uri="{FF2B5EF4-FFF2-40B4-BE49-F238E27FC236}">
                <a16:creationId xmlns:a16="http://schemas.microsoft.com/office/drawing/2014/main" id="{44E2D94C-DB2E-8A54-C845-097046072403}"/>
              </a:ext>
            </a:extLst>
          </p:cNvPr>
          <p:cNvSpPr txBox="1"/>
          <p:nvPr/>
        </p:nvSpPr>
        <p:spPr>
          <a:xfrm>
            <a:off x="1616168" y="5599684"/>
            <a:ext cx="1227487" cy="1667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0">
                <a:latin typeface="Ubuntu"/>
                <a:cs typeface="Tahoma"/>
              </a:rPr>
              <a:t>D</a:t>
            </a:r>
            <a:r>
              <a:rPr sz="1000" spc="15">
                <a:latin typeface="Ubuntu"/>
                <a:cs typeface="Tahoma"/>
              </a:rPr>
              <a:t>i</a:t>
            </a:r>
            <a:r>
              <a:rPr sz="1000" spc="-5">
                <a:latin typeface="Ubuntu"/>
                <a:cs typeface="Tahoma"/>
              </a:rPr>
              <a:t>re</a:t>
            </a:r>
            <a:r>
              <a:rPr sz="1000" spc="10">
                <a:latin typeface="Ubuntu"/>
                <a:cs typeface="Tahoma"/>
              </a:rPr>
              <a:t>c</a:t>
            </a:r>
            <a:r>
              <a:rPr sz="1000" spc="20">
                <a:latin typeface="Ubuntu"/>
                <a:cs typeface="Tahoma"/>
              </a:rPr>
              <a:t>t</a:t>
            </a:r>
            <a:r>
              <a:rPr sz="1000" spc="-60">
                <a:latin typeface="Ubuntu"/>
                <a:cs typeface="Tahoma"/>
              </a:rPr>
              <a:t> </a:t>
            </a:r>
            <a:r>
              <a:rPr sz="1000" spc="15">
                <a:latin typeface="Ubuntu"/>
                <a:cs typeface="Tahoma"/>
              </a:rPr>
              <a:t>t</a:t>
            </a:r>
            <a:r>
              <a:rPr sz="1000" spc="20">
                <a:latin typeface="Ubuntu"/>
                <a:cs typeface="Tahoma"/>
              </a:rPr>
              <a:t>o</a:t>
            </a:r>
            <a:r>
              <a:rPr sz="1000">
                <a:latin typeface="Ubuntu"/>
                <a:cs typeface="Tahoma"/>
              </a:rPr>
              <a:t>u</a:t>
            </a:r>
            <a:r>
              <a:rPr sz="1000" spc="10">
                <a:latin typeface="Ubuntu"/>
                <a:cs typeface="Tahoma"/>
              </a:rPr>
              <a:t>c</a:t>
            </a:r>
            <a:r>
              <a:rPr sz="1000">
                <a:latin typeface="Ubuntu"/>
                <a:cs typeface="Tahoma"/>
              </a:rPr>
              <a:t>h</a:t>
            </a:r>
            <a:r>
              <a:rPr sz="1000" spc="5">
                <a:latin typeface="Ubuntu"/>
                <a:cs typeface="Tahoma"/>
              </a:rPr>
              <a:t>p</a:t>
            </a:r>
            <a:r>
              <a:rPr sz="1000" spc="15">
                <a:latin typeface="Ubuntu"/>
                <a:cs typeface="Tahoma"/>
              </a:rPr>
              <a:t>o</a:t>
            </a:r>
            <a:r>
              <a:rPr sz="1000" spc="5">
                <a:latin typeface="Ubuntu"/>
                <a:cs typeface="Tahoma"/>
              </a:rPr>
              <a:t>i</a:t>
            </a:r>
            <a:r>
              <a:rPr sz="1000">
                <a:latin typeface="Ubuntu"/>
                <a:cs typeface="Tahoma"/>
              </a:rPr>
              <a:t>n</a:t>
            </a:r>
            <a:r>
              <a:rPr sz="1000" spc="20">
                <a:latin typeface="Ubuntu"/>
                <a:cs typeface="Tahoma"/>
              </a:rPr>
              <a:t>t</a:t>
            </a:r>
            <a:r>
              <a:rPr sz="1000" spc="-60">
                <a:latin typeface="Ubuntu"/>
                <a:cs typeface="Tahoma"/>
              </a:rPr>
              <a:t> </a:t>
            </a:r>
            <a:r>
              <a:rPr sz="1000" spc="-105">
                <a:latin typeface="Ubuntu"/>
                <a:cs typeface="Tahoma"/>
              </a:rPr>
              <a:t>:</a:t>
            </a:r>
            <a:endParaRPr lang="en-US" sz="1000">
              <a:latin typeface="Ubuntu"/>
              <a:cs typeface="Tahoma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E0ABCDC1-1AD3-79DB-F370-D7493EC22558}"/>
              </a:ext>
            </a:extLst>
          </p:cNvPr>
          <p:cNvSpPr txBox="1"/>
          <p:nvPr/>
        </p:nvSpPr>
        <p:spPr>
          <a:xfrm>
            <a:off x="2983135" y="5599684"/>
            <a:ext cx="674167" cy="1667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>
                <a:latin typeface="Ubuntu"/>
                <a:cs typeface="Tahoma"/>
              </a:rPr>
              <a:t>Av</a:t>
            </a:r>
            <a:r>
              <a:rPr sz="1000" spc="-30">
                <a:latin typeface="Ubuntu"/>
                <a:cs typeface="Tahoma"/>
              </a:rPr>
              <a:t>a</a:t>
            </a:r>
            <a:r>
              <a:rPr sz="1000" spc="5">
                <a:latin typeface="Ubuntu"/>
                <a:cs typeface="Tahoma"/>
              </a:rPr>
              <a:t>il</a:t>
            </a:r>
            <a:r>
              <a:rPr sz="1000" spc="-30">
                <a:latin typeface="Ubuntu"/>
                <a:cs typeface="Tahoma"/>
              </a:rPr>
              <a:t>a</a:t>
            </a:r>
            <a:r>
              <a:rPr sz="1000" spc="5">
                <a:latin typeface="Ubuntu"/>
                <a:cs typeface="Tahoma"/>
              </a:rPr>
              <a:t>bl</a:t>
            </a:r>
            <a:r>
              <a:rPr sz="1000">
                <a:latin typeface="Ubuntu"/>
                <a:cs typeface="Tahoma"/>
              </a:rPr>
              <a:t>e</a:t>
            </a:r>
            <a:endParaRPr lang="en-US" sz="1000">
              <a:latin typeface="Ubuntu"/>
              <a:cs typeface="Tahoma"/>
            </a:endParaRP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6C4B0487-7A43-78FA-E63D-A88995C0FBAA}"/>
              </a:ext>
            </a:extLst>
          </p:cNvPr>
          <p:cNvSpPr txBox="1"/>
          <p:nvPr/>
        </p:nvSpPr>
        <p:spPr>
          <a:xfrm>
            <a:off x="3990557" y="5599684"/>
            <a:ext cx="903454" cy="1667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>
                <a:latin typeface="Ubuntu"/>
                <a:cs typeface="Tahoma"/>
              </a:rPr>
              <a:t>Unavailable</a:t>
            </a:r>
            <a:endParaRPr lang="en-US" sz="1000">
              <a:latin typeface="Ubuntu"/>
              <a:cs typeface="Tahoma"/>
            </a:endParaRPr>
          </a:p>
        </p:txBody>
      </p:sp>
      <p:pic>
        <p:nvPicPr>
          <p:cNvPr id="39" name="object 37">
            <a:extLst>
              <a:ext uri="{FF2B5EF4-FFF2-40B4-BE49-F238E27FC236}">
                <a16:creationId xmlns:a16="http://schemas.microsoft.com/office/drawing/2014/main" id="{3CA47296-8969-2054-1F87-0ABCBBC8B2E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1265" y="2949734"/>
            <a:ext cx="91440" cy="91440"/>
          </a:xfrm>
          <a:prstGeom prst="rect">
            <a:avLst/>
          </a:prstGeom>
        </p:spPr>
      </p:pic>
      <p:pic>
        <p:nvPicPr>
          <p:cNvPr id="41" name="object 41">
            <a:extLst>
              <a:ext uri="{FF2B5EF4-FFF2-40B4-BE49-F238E27FC236}">
                <a16:creationId xmlns:a16="http://schemas.microsoft.com/office/drawing/2014/main" id="{D1013C8C-8496-1BB6-A17E-39C3B23AB51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015" y="2949734"/>
            <a:ext cx="91439" cy="91440"/>
          </a:xfrm>
          <a:prstGeom prst="rect">
            <a:avLst/>
          </a:prstGeom>
        </p:spPr>
      </p:pic>
      <p:pic>
        <p:nvPicPr>
          <p:cNvPr id="43" name="object 43">
            <a:extLst>
              <a:ext uri="{FF2B5EF4-FFF2-40B4-BE49-F238E27FC236}">
                <a16:creationId xmlns:a16="http://schemas.microsoft.com/office/drawing/2014/main" id="{8A18E038-DF27-3AB9-D028-A9A5FF30E0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015" y="3697367"/>
            <a:ext cx="91439" cy="91439"/>
          </a:xfrm>
          <a:prstGeom prst="rect">
            <a:avLst/>
          </a:prstGeom>
        </p:spPr>
      </p:pic>
      <p:pic>
        <p:nvPicPr>
          <p:cNvPr id="45" name="object 44">
            <a:extLst>
              <a:ext uri="{FF2B5EF4-FFF2-40B4-BE49-F238E27FC236}">
                <a16:creationId xmlns:a16="http://schemas.microsoft.com/office/drawing/2014/main" id="{94A21A07-36CD-86A3-5A6B-8D5EEE9BF7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4666" y="2949734"/>
            <a:ext cx="91439" cy="91440"/>
          </a:xfrm>
          <a:prstGeom prst="rect">
            <a:avLst/>
          </a:prstGeom>
        </p:spPr>
      </p:pic>
      <p:pic>
        <p:nvPicPr>
          <p:cNvPr id="47" name="object 47">
            <a:extLst>
              <a:ext uri="{FF2B5EF4-FFF2-40B4-BE49-F238E27FC236}">
                <a16:creationId xmlns:a16="http://schemas.microsoft.com/office/drawing/2014/main" id="{4D79F229-B305-2C9A-77E4-04F28CEE36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4666" y="3697367"/>
            <a:ext cx="91439" cy="91439"/>
          </a:xfrm>
          <a:prstGeom prst="rect">
            <a:avLst/>
          </a:prstGeom>
        </p:spPr>
      </p:pic>
      <p:pic>
        <p:nvPicPr>
          <p:cNvPr id="49" name="object 49">
            <a:extLst>
              <a:ext uri="{FF2B5EF4-FFF2-40B4-BE49-F238E27FC236}">
                <a16:creationId xmlns:a16="http://schemas.microsoft.com/office/drawing/2014/main" id="{9B5405B3-9BA4-4295-F18F-936768E96E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35" y="2949734"/>
            <a:ext cx="91439" cy="91440"/>
          </a:xfrm>
          <a:prstGeom prst="rect">
            <a:avLst/>
          </a:prstGeom>
        </p:spPr>
      </p:pic>
      <p:pic>
        <p:nvPicPr>
          <p:cNvPr id="51" name="object 51">
            <a:extLst>
              <a:ext uri="{FF2B5EF4-FFF2-40B4-BE49-F238E27FC236}">
                <a16:creationId xmlns:a16="http://schemas.microsoft.com/office/drawing/2014/main" id="{BADBA714-047D-1CC5-0D95-7129AEF391F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2835" y="3697367"/>
            <a:ext cx="91439" cy="91439"/>
          </a:xfrm>
          <a:prstGeom prst="rect">
            <a:avLst/>
          </a:prstGeom>
        </p:spPr>
      </p:pic>
      <p:pic>
        <p:nvPicPr>
          <p:cNvPr id="53" name="object 55">
            <a:extLst>
              <a:ext uri="{FF2B5EF4-FFF2-40B4-BE49-F238E27FC236}">
                <a16:creationId xmlns:a16="http://schemas.microsoft.com/office/drawing/2014/main" id="{2350520C-237C-C54B-5E41-655897AE4F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6185" y="3697367"/>
            <a:ext cx="91439" cy="91439"/>
          </a:xfrm>
          <a:prstGeom prst="rect">
            <a:avLst/>
          </a:prstGeom>
        </p:spPr>
      </p:pic>
      <p:pic>
        <p:nvPicPr>
          <p:cNvPr id="55" name="object 56">
            <a:extLst>
              <a:ext uri="{FF2B5EF4-FFF2-40B4-BE49-F238E27FC236}">
                <a16:creationId xmlns:a16="http://schemas.microsoft.com/office/drawing/2014/main" id="{25B01861-C1C6-1E96-CC17-DF293EA048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8511" y="2949734"/>
            <a:ext cx="91440" cy="91440"/>
          </a:xfrm>
          <a:prstGeom prst="rect">
            <a:avLst/>
          </a:prstGeom>
        </p:spPr>
      </p:pic>
      <p:pic>
        <p:nvPicPr>
          <p:cNvPr id="57" name="object 80">
            <a:extLst>
              <a:ext uri="{FF2B5EF4-FFF2-40B4-BE49-F238E27FC236}">
                <a16:creationId xmlns:a16="http://schemas.microsoft.com/office/drawing/2014/main" id="{2807DAC2-78F1-543A-28CE-49D63744B11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0015" y="3348399"/>
            <a:ext cx="91439" cy="91439"/>
          </a:xfrm>
          <a:prstGeom prst="rect">
            <a:avLst/>
          </a:prstGeom>
        </p:spPr>
      </p:pic>
      <p:pic>
        <p:nvPicPr>
          <p:cNvPr id="59" name="object 81">
            <a:extLst>
              <a:ext uri="{FF2B5EF4-FFF2-40B4-BE49-F238E27FC236}">
                <a16:creationId xmlns:a16="http://schemas.microsoft.com/office/drawing/2014/main" id="{8924DB7B-42DC-CC35-91AC-CF6985F3E12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2835" y="3348399"/>
            <a:ext cx="91439" cy="91439"/>
          </a:xfrm>
          <a:prstGeom prst="rect">
            <a:avLst/>
          </a:prstGeom>
        </p:spPr>
      </p:pic>
      <p:pic>
        <p:nvPicPr>
          <p:cNvPr id="61" name="object 82">
            <a:extLst>
              <a:ext uri="{FF2B5EF4-FFF2-40B4-BE49-F238E27FC236}">
                <a16:creationId xmlns:a16="http://schemas.microsoft.com/office/drawing/2014/main" id="{0ED71C21-1198-2D31-3269-E1089C6A3CA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6185" y="3348399"/>
            <a:ext cx="91439" cy="91439"/>
          </a:xfrm>
          <a:prstGeom prst="rect">
            <a:avLst/>
          </a:prstGeom>
        </p:spPr>
      </p:pic>
      <p:pic>
        <p:nvPicPr>
          <p:cNvPr id="63" name="object 83">
            <a:extLst>
              <a:ext uri="{FF2B5EF4-FFF2-40B4-BE49-F238E27FC236}">
                <a16:creationId xmlns:a16="http://schemas.microsoft.com/office/drawing/2014/main" id="{251A3CE7-E873-8C48-664C-7C9EFF387C5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8511" y="3348399"/>
            <a:ext cx="91440" cy="91439"/>
          </a:xfrm>
          <a:prstGeom prst="rect">
            <a:avLst/>
          </a:prstGeom>
        </p:spPr>
      </p:pic>
      <p:pic>
        <p:nvPicPr>
          <p:cNvPr id="65" name="object 71">
            <a:extLst>
              <a:ext uri="{FF2B5EF4-FFF2-40B4-BE49-F238E27FC236}">
                <a16:creationId xmlns:a16="http://schemas.microsoft.com/office/drawing/2014/main" id="{4DBCC63C-3E11-6516-79DE-8B25B71968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10345528" y="3348399"/>
            <a:ext cx="91440" cy="91439"/>
          </a:xfrm>
          <a:prstGeom prst="rect">
            <a:avLst/>
          </a:prstGeom>
        </p:spPr>
      </p:pic>
      <p:pic>
        <p:nvPicPr>
          <p:cNvPr id="67" name="object 86">
            <a:extLst>
              <a:ext uri="{FF2B5EF4-FFF2-40B4-BE49-F238E27FC236}">
                <a16:creationId xmlns:a16="http://schemas.microsoft.com/office/drawing/2014/main" id="{B644BE70-B54D-04C0-442C-D746A362518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 rot="10800000">
            <a:off x="10345528" y="3697367"/>
            <a:ext cx="91440" cy="91439"/>
          </a:xfrm>
          <a:prstGeom prst="rect">
            <a:avLst/>
          </a:prstGeom>
        </p:spPr>
      </p:pic>
      <p:sp>
        <p:nvSpPr>
          <p:cNvPr id="69" name="object 88">
            <a:extLst>
              <a:ext uri="{FF2B5EF4-FFF2-40B4-BE49-F238E27FC236}">
                <a16:creationId xmlns:a16="http://schemas.microsoft.com/office/drawing/2014/main" id="{BE9A91B9-4AE6-64AC-E8D7-21BDFC177C0C}"/>
              </a:ext>
            </a:extLst>
          </p:cNvPr>
          <p:cNvSpPr/>
          <p:nvPr/>
        </p:nvSpPr>
        <p:spPr>
          <a:xfrm>
            <a:off x="1888490" y="1946960"/>
            <a:ext cx="8900336" cy="274320"/>
          </a:xfrm>
          <a:custGeom>
            <a:avLst/>
            <a:gdLst/>
            <a:ahLst/>
            <a:cxnLst/>
            <a:rect l="l" t="t" r="r" b="b"/>
            <a:pathLst>
              <a:path w="9521825" h="274319">
                <a:moveTo>
                  <a:pt x="9521634" y="91440"/>
                </a:moveTo>
                <a:lnTo>
                  <a:pt x="537362" y="91440"/>
                </a:lnTo>
                <a:lnTo>
                  <a:pt x="519125" y="56159"/>
                </a:lnTo>
                <a:lnTo>
                  <a:pt x="489432" y="26466"/>
                </a:lnTo>
                <a:lnTo>
                  <a:pt x="451777" y="6997"/>
                </a:lnTo>
                <a:lnTo>
                  <a:pt x="408419" y="0"/>
                </a:lnTo>
                <a:lnTo>
                  <a:pt x="365074" y="6997"/>
                </a:lnTo>
                <a:lnTo>
                  <a:pt x="327418" y="26466"/>
                </a:lnTo>
                <a:lnTo>
                  <a:pt x="297726" y="56159"/>
                </a:lnTo>
                <a:lnTo>
                  <a:pt x="279476" y="91440"/>
                </a:lnTo>
                <a:lnTo>
                  <a:pt x="0" y="91440"/>
                </a:lnTo>
                <a:lnTo>
                  <a:pt x="0" y="182880"/>
                </a:lnTo>
                <a:lnTo>
                  <a:pt x="279476" y="182880"/>
                </a:lnTo>
                <a:lnTo>
                  <a:pt x="297726" y="218160"/>
                </a:lnTo>
                <a:lnTo>
                  <a:pt x="327418" y="247853"/>
                </a:lnTo>
                <a:lnTo>
                  <a:pt x="365074" y="267335"/>
                </a:lnTo>
                <a:lnTo>
                  <a:pt x="408419" y="274320"/>
                </a:lnTo>
                <a:lnTo>
                  <a:pt x="451777" y="267335"/>
                </a:lnTo>
                <a:lnTo>
                  <a:pt x="489432" y="247853"/>
                </a:lnTo>
                <a:lnTo>
                  <a:pt x="519125" y="218160"/>
                </a:lnTo>
                <a:lnTo>
                  <a:pt x="537362" y="182880"/>
                </a:lnTo>
                <a:lnTo>
                  <a:pt x="9521634" y="182880"/>
                </a:lnTo>
                <a:lnTo>
                  <a:pt x="9521634" y="9144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71" name="object 96">
            <a:extLst>
              <a:ext uri="{FF2B5EF4-FFF2-40B4-BE49-F238E27FC236}">
                <a16:creationId xmlns:a16="http://schemas.microsoft.com/office/drawing/2014/main" id="{253ED0BD-8FF6-FEFF-7A7D-BF833FDB8F30}"/>
              </a:ext>
            </a:extLst>
          </p:cNvPr>
          <p:cNvSpPr txBox="1"/>
          <p:nvPr/>
        </p:nvSpPr>
        <p:spPr>
          <a:xfrm>
            <a:off x="2245324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ea typeface="Calibri"/>
                <a:cs typeface="Calibri"/>
              </a:rPr>
              <a:t>0</a:t>
            </a:r>
          </a:p>
        </p:txBody>
      </p:sp>
      <p:sp>
        <p:nvSpPr>
          <p:cNvPr id="73" name="object 97">
            <a:extLst>
              <a:ext uri="{FF2B5EF4-FFF2-40B4-BE49-F238E27FC236}">
                <a16:creationId xmlns:a16="http://schemas.microsoft.com/office/drawing/2014/main" id="{D2BE656B-710E-0EF6-C128-C3BA43AE6140}"/>
              </a:ext>
            </a:extLst>
          </p:cNvPr>
          <p:cNvSpPr/>
          <p:nvPr/>
        </p:nvSpPr>
        <p:spPr>
          <a:xfrm>
            <a:off x="2986281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75" name="object 98">
            <a:extLst>
              <a:ext uri="{FF2B5EF4-FFF2-40B4-BE49-F238E27FC236}">
                <a16:creationId xmlns:a16="http://schemas.microsoft.com/office/drawing/2014/main" id="{D902B35D-9538-A109-314D-A9AAA72078A4}"/>
              </a:ext>
            </a:extLst>
          </p:cNvPr>
          <p:cNvSpPr txBox="1"/>
          <p:nvPr/>
        </p:nvSpPr>
        <p:spPr>
          <a:xfrm>
            <a:off x="3071848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ea typeface="Calibri"/>
                <a:cs typeface="Calibri"/>
              </a:rPr>
              <a:t>1</a:t>
            </a:r>
          </a:p>
        </p:txBody>
      </p:sp>
      <p:sp>
        <p:nvSpPr>
          <p:cNvPr id="77" name="object 99">
            <a:extLst>
              <a:ext uri="{FF2B5EF4-FFF2-40B4-BE49-F238E27FC236}">
                <a16:creationId xmlns:a16="http://schemas.microsoft.com/office/drawing/2014/main" id="{028C775B-5B34-C228-3E82-BBE3CB214572}"/>
              </a:ext>
            </a:extLst>
          </p:cNvPr>
          <p:cNvSpPr/>
          <p:nvPr/>
        </p:nvSpPr>
        <p:spPr>
          <a:xfrm>
            <a:off x="3709087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79" name="object 100">
            <a:extLst>
              <a:ext uri="{FF2B5EF4-FFF2-40B4-BE49-F238E27FC236}">
                <a16:creationId xmlns:a16="http://schemas.microsoft.com/office/drawing/2014/main" id="{029F8F21-6E66-4F41-6805-18D794071515}"/>
              </a:ext>
            </a:extLst>
          </p:cNvPr>
          <p:cNvSpPr txBox="1"/>
          <p:nvPr/>
        </p:nvSpPr>
        <p:spPr>
          <a:xfrm>
            <a:off x="3794653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ea typeface="Calibri"/>
                <a:cs typeface="Calibri"/>
              </a:rPr>
              <a:t>2</a:t>
            </a:r>
          </a:p>
        </p:txBody>
      </p:sp>
      <p:sp>
        <p:nvSpPr>
          <p:cNvPr id="81" name="object 101">
            <a:extLst>
              <a:ext uri="{FF2B5EF4-FFF2-40B4-BE49-F238E27FC236}">
                <a16:creationId xmlns:a16="http://schemas.microsoft.com/office/drawing/2014/main" id="{8B5796B8-8027-61D9-2538-5113032D6C4D}"/>
              </a:ext>
            </a:extLst>
          </p:cNvPr>
          <p:cNvSpPr/>
          <p:nvPr/>
        </p:nvSpPr>
        <p:spPr>
          <a:xfrm>
            <a:off x="4539213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59" y="274319"/>
                </a:lnTo>
                <a:lnTo>
                  <a:pt x="180512" y="267327"/>
                </a:lnTo>
                <a:lnTo>
                  <a:pt x="218164" y="247856"/>
                </a:lnTo>
                <a:lnTo>
                  <a:pt x="247855" y="218165"/>
                </a:lnTo>
                <a:lnTo>
                  <a:pt x="267327" y="180513"/>
                </a:lnTo>
                <a:lnTo>
                  <a:pt x="274319" y="137159"/>
                </a:lnTo>
                <a:lnTo>
                  <a:pt x="267327" y="93806"/>
                </a:lnTo>
                <a:lnTo>
                  <a:pt x="247855" y="56154"/>
                </a:lnTo>
                <a:lnTo>
                  <a:pt x="218164" y="26463"/>
                </a:lnTo>
                <a:lnTo>
                  <a:pt x="180512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83" name="object 102">
            <a:extLst>
              <a:ext uri="{FF2B5EF4-FFF2-40B4-BE49-F238E27FC236}">
                <a16:creationId xmlns:a16="http://schemas.microsoft.com/office/drawing/2014/main" id="{56F2EC2B-7B1E-BB3B-304D-ED235838F1D4}"/>
              </a:ext>
            </a:extLst>
          </p:cNvPr>
          <p:cNvSpPr txBox="1"/>
          <p:nvPr/>
        </p:nvSpPr>
        <p:spPr>
          <a:xfrm>
            <a:off x="4624778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ea typeface="Calibri"/>
                <a:cs typeface="Calibri"/>
              </a:rPr>
              <a:t>3</a:t>
            </a:r>
          </a:p>
        </p:txBody>
      </p:sp>
      <p:sp>
        <p:nvSpPr>
          <p:cNvPr id="85" name="object 103">
            <a:extLst>
              <a:ext uri="{FF2B5EF4-FFF2-40B4-BE49-F238E27FC236}">
                <a16:creationId xmlns:a16="http://schemas.microsoft.com/office/drawing/2014/main" id="{83791463-0C0F-E8A0-27D0-EE9834E08C28}"/>
              </a:ext>
            </a:extLst>
          </p:cNvPr>
          <p:cNvSpPr/>
          <p:nvPr/>
        </p:nvSpPr>
        <p:spPr>
          <a:xfrm>
            <a:off x="5532196" y="1946960"/>
            <a:ext cx="1184275" cy="274320"/>
          </a:xfrm>
          <a:custGeom>
            <a:avLst/>
            <a:gdLst/>
            <a:ahLst/>
            <a:cxnLst/>
            <a:rect l="l" t="t" r="r" b="b"/>
            <a:pathLst>
              <a:path w="1184275" h="274319">
                <a:moveTo>
                  <a:pt x="274320" y="137160"/>
                </a:moveTo>
                <a:lnTo>
                  <a:pt x="267335" y="93802"/>
                </a:lnTo>
                <a:lnTo>
                  <a:pt x="247865" y="56159"/>
                </a:lnTo>
                <a:lnTo>
                  <a:pt x="218173" y="26466"/>
                </a:lnTo>
                <a:lnTo>
                  <a:pt x="180517" y="6997"/>
                </a:lnTo>
                <a:lnTo>
                  <a:pt x="137160" y="0"/>
                </a:lnTo>
                <a:lnTo>
                  <a:pt x="93814" y="6997"/>
                </a:lnTo>
                <a:lnTo>
                  <a:pt x="56159" y="26466"/>
                </a:lnTo>
                <a:lnTo>
                  <a:pt x="26466" y="56159"/>
                </a:lnTo>
                <a:lnTo>
                  <a:pt x="6997" y="93802"/>
                </a:lnTo>
                <a:lnTo>
                  <a:pt x="0" y="137160"/>
                </a:lnTo>
                <a:lnTo>
                  <a:pt x="6997" y="180517"/>
                </a:lnTo>
                <a:lnTo>
                  <a:pt x="26466" y="218160"/>
                </a:lnTo>
                <a:lnTo>
                  <a:pt x="56159" y="247853"/>
                </a:lnTo>
                <a:lnTo>
                  <a:pt x="93814" y="267335"/>
                </a:lnTo>
                <a:lnTo>
                  <a:pt x="137160" y="274320"/>
                </a:lnTo>
                <a:lnTo>
                  <a:pt x="180517" y="267335"/>
                </a:lnTo>
                <a:lnTo>
                  <a:pt x="218173" y="247853"/>
                </a:lnTo>
                <a:lnTo>
                  <a:pt x="247865" y="218160"/>
                </a:lnTo>
                <a:lnTo>
                  <a:pt x="267335" y="180517"/>
                </a:lnTo>
                <a:lnTo>
                  <a:pt x="274320" y="137160"/>
                </a:lnTo>
                <a:close/>
              </a:path>
              <a:path w="1184275" h="274319">
                <a:moveTo>
                  <a:pt x="1184008" y="137160"/>
                </a:moveTo>
                <a:lnTo>
                  <a:pt x="1177010" y="93802"/>
                </a:lnTo>
                <a:lnTo>
                  <a:pt x="1157541" y="56159"/>
                </a:lnTo>
                <a:lnTo>
                  <a:pt x="1127848" y="26466"/>
                </a:lnTo>
                <a:lnTo>
                  <a:pt x="1090193" y="6997"/>
                </a:lnTo>
                <a:lnTo>
                  <a:pt x="1046848" y="0"/>
                </a:lnTo>
                <a:lnTo>
                  <a:pt x="1003490" y="6997"/>
                </a:lnTo>
                <a:lnTo>
                  <a:pt x="965835" y="26466"/>
                </a:lnTo>
                <a:lnTo>
                  <a:pt x="936142" y="56159"/>
                </a:lnTo>
                <a:lnTo>
                  <a:pt x="916673" y="93802"/>
                </a:lnTo>
                <a:lnTo>
                  <a:pt x="909688" y="137160"/>
                </a:lnTo>
                <a:lnTo>
                  <a:pt x="916673" y="180517"/>
                </a:lnTo>
                <a:lnTo>
                  <a:pt x="936142" y="218160"/>
                </a:lnTo>
                <a:lnTo>
                  <a:pt x="965835" y="247853"/>
                </a:lnTo>
                <a:lnTo>
                  <a:pt x="1003490" y="267335"/>
                </a:lnTo>
                <a:lnTo>
                  <a:pt x="1046848" y="274320"/>
                </a:lnTo>
                <a:lnTo>
                  <a:pt x="1090193" y="267335"/>
                </a:lnTo>
                <a:lnTo>
                  <a:pt x="1127848" y="247853"/>
                </a:lnTo>
                <a:lnTo>
                  <a:pt x="1157541" y="218160"/>
                </a:lnTo>
                <a:lnTo>
                  <a:pt x="1177010" y="180517"/>
                </a:lnTo>
                <a:lnTo>
                  <a:pt x="1184008" y="13716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87" name="object 104">
            <a:extLst>
              <a:ext uri="{FF2B5EF4-FFF2-40B4-BE49-F238E27FC236}">
                <a16:creationId xmlns:a16="http://schemas.microsoft.com/office/drawing/2014/main" id="{2A642AEE-1904-ABC1-D4DD-8B9BB376842D}"/>
              </a:ext>
            </a:extLst>
          </p:cNvPr>
          <p:cNvSpPr txBox="1"/>
          <p:nvPr/>
        </p:nvSpPr>
        <p:spPr>
          <a:xfrm>
            <a:off x="6527451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5</a:t>
            </a:r>
            <a:endParaRPr lang="en-US" sz="1200">
              <a:latin typeface="Ubuntu"/>
              <a:cs typeface="Calibri"/>
            </a:endParaRPr>
          </a:p>
        </p:txBody>
      </p:sp>
      <p:sp>
        <p:nvSpPr>
          <p:cNvPr id="89" name="object 105">
            <a:extLst>
              <a:ext uri="{FF2B5EF4-FFF2-40B4-BE49-F238E27FC236}">
                <a16:creationId xmlns:a16="http://schemas.microsoft.com/office/drawing/2014/main" id="{5CFCEA7C-3EB3-2383-3F8E-667E5616ABFA}"/>
              </a:ext>
            </a:extLst>
          </p:cNvPr>
          <p:cNvSpPr/>
          <p:nvPr/>
        </p:nvSpPr>
        <p:spPr>
          <a:xfrm>
            <a:off x="712383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1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61" y="274319"/>
                </a:lnTo>
                <a:lnTo>
                  <a:pt x="180514" y="267327"/>
                </a:lnTo>
                <a:lnTo>
                  <a:pt x="218165" y="247856"/>
                </a:lnTo>
                <a:lnTo>
                  <a:pt x="247857" y="218165"/>
                </a:lnTo>
                <a:lnTo>
                  <a:pt x="267328" y="180513"/>
                </a:lnTo>
                <a:lnTo>
                  <a:pt x="274321" y="137159"/>
                </a:lnTo>
                <a:lnTo>
                  <a:pt x="267328" y="93806"/>
                </a:lnTo>
                <a:lnTo>
                  <a:pt x="247857" y="56154"/>
                </a:lnTo>
                <a:lnTo>
                  <a:pt x="218165" y="26463"/>
                </a:lnTo>
                <a:lnTo>
                  <a:pt x="180514" y="6992"/>
                </a:lnTo>
                <a:lnTo>
                  <a:pt x="137161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91" name="object 106">
            <a:extLst>
              <a:ext uri="{FF2B5EF4-FFF2-40B4-BE49-F238E27FC236}">
                <a16:creationId xmlns:a16="http://schemas.microsoft.com/office/drawing/2014/main" id="{067E1536-9B74-F3DE-96CE-BCB80807A7AF}"/>
              </a:ext>
            </a:extLst>
          </p:cNvPr>
          <p:cNvSpPr txBox="1"/>
          <p:nvPr/>
        </p:nvSpPr>
        <p:spPr>
          <a:xfrm>
            <a:off x="7209396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6</a:t>
            </a:r>
            <a:endParaRPr lang="en-US">
              <a:latin typeface="Ubuntu"/>
            </a:endParaRPr>
          </a:p>
        </p:txBody>
      </p:sp>
      <p:sp>
        <p:nvSpPr>
          <p:cNvPr id="93" name="object 107">
            <a:extLst>
              <a:ext uri="{FF2B5EF4-FFF2-40B4-BE49-F238E27FC236}">
                <a16:creationId xmlns:a16="http://schemas.microsoft.com/office/drawing/2014/main" id="{4724ECF2-01DA-61A3-7B73-E1331DB0473F}"/>
              </a:ext>
            </a:extLst>
          </p:cNvPr>
          <p:cNvSpPr/>
          <p:nvPr/>
        </p:nvSpPr>
        <p:spPr>
          <a:xfrm>
            <a:off x="792140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59" y="0"/>
                </a:moveTo>
                <a:lnTo>
                  <a:pt x="93807" y="6992"/>
                </a:lnTo>
                <a:lnTo>
                  <a:pt x="56155" y="26463"/>
                </a:lnTo>
                <a:lnTo>
                  <a:pt x="26464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4" y="218165"/>
                </a:lnTo>
                <a:lnTo>
                  <a:pt x="56155" y="247856"/>
                </a:lnTo>
                <a:lnTo>
                  <a:pt x="93807" y="267327"/>
                </a:lnTo>
                <a:lnTo>
                  <a:pt x="137159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59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95" name="object 108">
            <a:extLst>
              <a:ext uri="{FF2B5EF4-FFF2-40B4-BE49-F238E27FC236}">
                <a16:creationId xmlns:a16="http://schemas.microsoft.com/office/drawing/2014/main" id="{3040C398-24D6-EB33-F668-20C74E093E09}"/>
              </a:ext>
            </a:extLst>
          </p:cNvPr>
          <p:cNvSpPr txBox="1"/>
          <p:nvPr/>
        </p:nvSpPr>
        <p:spPr>
          <a:xfrm>
            <a:off x="8006966" y="1968500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7</a:t>
            </a:r>
            <a:endParaRPr lang="en-US">
              <a:latin typeface="Ubuntu"/>
            </a:endParaRPr>
          </a:p>
        </p:txBody>
      </p:sp>
      <p:sp>
        <p:nvSpPr>
          <p:cNvPr id="97" name="object 109">
            <a:extLst>
              <a:ext uri="{FF2B5EF4-FFF2-40B4-BE49-F238E27FC236}">
                <a16:creationId xmlns:a16="http://schemas.microsoft.com/office/drawing/2014/main" id="{6A78AA24-D98B-D823-74B1-108416384255}"/>
              </a:ext>
            </a:extLst>
          </p:cNvPr>
          <p:cNvSpPr/>
          <p:nvPr/>
        </p:nvSpPr>
        <p:spPr>
          <a:xfrm>
            <a:off x="9486550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99" name="object 110">
            <a:extLst>
              <a:ext uri="{FF2B5EF4-FFF2-40B4-BE49-F238E27FC236}">
                <a16:creationId xmlns:a16="http://schemas.microsoft.com/office/drawing/2014/main" id="{27708F71-0DFF-B226-FB57-7A92541DD792}"/>
              </a:ext>
            </a:extLst>
          </p:cNvPr>
          <p:cNvSpPr txBox="1"/>
          <p:nvPr/>
        </p:nvSpPr>
        <p:spPr>
          <a:xfrm>
            <a:off x="9565649" y="1968500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9</a:t>
            </a:r>
            <a:endParaRPr lang="en-US" sz="1200">
              <a:latin typeface="Ubuntu"/>
              <a:cs typeface="Calibri"/>
            </a:endParaRPr>
          </a:p>
        </p:txBody>
      </p:sp>
      <p:sp>
        <p:nvSpPr>
          <p:cNvPr id="101" name="object 112">
            <a:extLst>
              <a:ext uri="{FF2B5EF4-FFF2-40B4-BE49-F238E27FC236}">
                <a16:creationId xmlns:a16="http://schemas.microsoft.com/office/drawing/2014/main" id="{4B678BDB-E330-46FB-068F-84587BBBC79F}"/>
              </a:ext>
            </a:extLst>
          </p:cNvPr>
          <p:cNvSpPr txBox="1"/>
          <p:nvPr/>
        </p:nvSpPr>
        <p:spPr>
          <a:xfrm>
            <a:off x="54995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lang="en-US" sz="700">
              <a:latin typeface="Ubuntu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4</a:t>
            </a:r>
            <a:endParaRPr sz="1200">
              <a:latin typeface="Ubuntu"/>
              <a:cs typeface="Calibri"/>
            </a:endParaRPr>
          </a:p>
        </p:txBody>
      </p:sp>
      <p:sp>
        <p:nvSpPr>
          <p:cNvPr id="103" name="object 114">
            <a:extLst>
              <a:ext uri="{FF2B5EF4-FFF2-40B4-BE49-F238E27FC236}">
                <a16:creationId xmlns:a16="http://schemas.microsoft.com/office/drawing/2014/main" id="{C1CB6398-25EC-E3AF-8651-DD367195E8DE}"/>
              </a:ext>
            </a:extLst>
          </p:cNvPr>
          <p:cNvSpPr txBox="1"/>
          <p:nvPr/>
        </p:nvSpPr>
        <p:spPr>
          <a:xfrm>
            <a:off x="10207103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lang="en-US" sz="700">
              <a:latin typeface="Ubuntu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10</a:t>
            </a:r>
            <a:endParaRPr>
              <a:latin typeface="Ubuntu"/>
            </a:endParaRPr>
          </a:p>
        </p:txBody>
      </p:sp>
      <p:sp>
        <p:nvSpPr>
          <p:cNvPr id="105" name="object 115">
            <a:extLst>
              <a:ext uri="{FF2B5EF4-FFF2-40B4-BE49-F238E27FC236}">
                <a16:creationId xmlns:a16="http://schemas.microsoft.com/office/drawing/2014/main" id="{8B481FA9-5C20-4183-C4C7-B9BE8EB73D52}"/>
              </a:ext>
            </a:extLst>
          </p:cNvPr>
          <p:cNvSpPr/>
          <p:nvPr/>
        </p:nvSpPr>
        <p:spPr>
          <a:xfrm>
            <a:off x="8754568" y="1946955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137160" y="0"/>
                </a:moveTo>
                <a:lnTo>
                  <a:pt x="93806" y="6992"/>
                </a:lnTo>
                <a:lnTo>
                  <a:pt x="56154" y="26463"/>
                </a:lnTo>
                <a:lnTo>
                  <a:pt x="26463" y="56154"/>
                </a:lnTo>
                <a:lnTo>
                  <a:pt x="6992" y="93806"/>
                </a:lnTo>
                <a:lnTo>
                  <a:pt x="0" y="137159"/>
                </a:lnTo>
                <a:lnTo>
                  <a:pt x="6992" y="180513"/>
                </a:lnTo>
                <a:lnTo>
                  <a:pt x="26463" y="218165"/>
                </a:lnTo>
                <a:lnTo>
                  <a:pt x="56154" y="247856"/>
                </a:lnTo>
                <a:lnTo>
                  <a:pt x="93806" y="267327"/>
                </a:lnTo>
                <a:lnTo>
                  <a:pt x="137160" y="274319"/>
                </a:lnTo>
                <a:lnTo>
                  <a:pt x="180513" y="267327"/>
                </a:lnTo>
                <a:lnTo>
                  <a:pt x="218165" y="247856"/>
                </a:lnTo>
                <a:lnTo>
                  <a:pt x="247856" y="218165"/>
                </a:lnTo>
                <a:lnTo>
                  <a:pt x="267327" y="180513"/>
                </a:lnTo>
                <a:lnTo>
                  <a:pt x="274320" y="137159"/>
                </a:lnTo>
                <a:lnTo>
                  <a:pt x="267327" y="93806"/>
                </a:lnTo>
                <a:lnTo>
                  <a:pt x="247856" y="56154"/>
                </a:lnTo>
                <a:lnTo>
                  <a:pt x="218165" y="26463"/>
                </a:lnTo>
                <a:lnTo>
                  <a:pt x="180513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2E674C"/>
          </a:solidFill>
        </p:spPr>
        <p:txBody>
          <a:bodyPr wrap="square" lIns="0" tIns="0" rIns="0" bIns="0" rtlCol="0" anchor="t"/>
          <a:lstStyle/>
          <a:p>
            <a:endParaRPr lang="en-US"/>
          </a:p>
        </p:txBody>
      </p:sp>
      <p:sp>
        <p:nvSpPr>
          <p:cNvPr id="107" name="object 116">
            <a:extLst>
              <a:ext uri="{FF2B5EF4-FFF2-40B4-BE49-F238E27FC236}">
                <a16:creationId xmlns:a16="http://schemas.microsoft.com/office/drawing/2014/main" id="{554B56C6-064E-8688-5BC5-919AAC0DCE6E}"/>
              </a:ext>
            </a:extLst>
          </p:cNvPr>
          <p:cNvSpPr txBox="1"/>
          <p:nvPr/>
        </p:nvSpPr>
        <p:spPr>
          <a:xfrm>
            <a:off x="8721866" y="1764495"/>
            <a:ext cx="339725" cy="412750"/>
          </a:xfrm>
          <a:prstGeom prst="rect">
            <a:avLst/>
          </a:prstGeom>
        </p:spPr>
        <p:txBody>
          <a:bodyPr vert="horz" wrap="square" lIns="0" tIns="4826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endParaRPr lang="en-US" sz="700">
              <a:latin typeface="Ubuntu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lang="en-US" sz="1200">
                <a:solidFill>
                  <a:srgbClr val="FFFFFF"/>
                </a:solidFill>
                <a:latin typeface="Ubuntu"/>
                <a:cs typeface="Calibri"/>
              </a:rPr>
              <a:t>8</a:t>
            </a:r>
            <a:endParaRPr>
              <a:latin typeface="Ubuntu"/>
            </a:endParaRPr>
          </a:p>
        </p:txBody>
      </p:sp>
      <p:pic>
        <p:nvPicPr>
          <p:cNvPr id="109" name="object 118">
            <a:extLst>
              <a:ext uri="{FF2B5EF4-FFF2-40B4-BE49-F238E27FC236}">
                <a16:creationId xmlns:a16="http://schemas.microsoft.com/office/drawing/2014/main" id="{934F5FCB-7F3C-2AD5-A452-D8D58D967F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8849494" y="3348399"/>
            <a:ext cx="91439" cy="91440"/>
          </a:xfrm>
          <a:prstGeom prst="rect">
            <a:avLst/>
          </a:prstGeom>
        </p:spPr>
      </p:pic>
      <p:pic>
        <p:nvPicPr>
          <p:cNvPr id="111" name="object 122">
            <a:extLst>
              <a:ext uri="{FF2B5EF4-FFF2-40B4-BE49-F238E27FC236}">
                <a16:creationId xmlns:a16="http://schemas.microsoft.com/office/drawing/2014/main" id="{6AAD5755-D08C-E644-0B1A-0ED760A6CA4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8849494" y="2949734"/>
            <a:ext cx="91439" cy="91439"/>
          </a:xfrm>
          <a:prstGeom prst="rect">
            <a:avLst/>
          </a:prstGeom>
        </p:spPr>
      </p:pic>
      <p:sp>
        <p:nvSpPr>
          <p:cNvPr id="113" name="object 128">
            <a:extLst>
              <a:ext uri="{FF2B5EF4-FFF2-40B4-BE49-F238E27FC236}">
                <a16:creationId xmlns:a16="http://schemas.microsoft.com/office/drawing/2014/main" id="{F690F848-DD88-4216-0181-CC0DF41B8173}"/>
              </a:ext>
            </a:extLst>
          </p:cNvPr>
          <p:cNvSpPr txBox="1"/>
          <p:nvPr/>
        </p:nvSpPr>
        <p:spPr>
          <a:xfrm>
            <a:off x="598170" y="2915209"/>
            <a:ext cx="918670" cy="208140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2225">
              <a:spcBef>
                <a:spcPts val="100"/>
              </a:spcBef>
            </a:pPr>
            <a:r>
              <a:rPr lang="en-IN" sz="800" b="1" spc="-25">
                <a:latin typeface="Ubuntu"/>
                <a:cs typeface="Calibri"/>
              </a:rPr>
              <a:t>TE Homepage</a:t>
            </a:r>
            <a:endParaRPr lang="en-IN" sz="800">
              <a:latin typeface="Ubuntu"/>
              <a:cs typeface="Calibri"/>
            </a:endParaRPr>
          </a:p>
          <a:p>
            <a:pPr marL="22225">
              <a:spcBef>
                <a:spcPts val="100"/>
              </a:spcBef>
            </a:pPr>
            <a:endParaRPr lang="en-IN" sz="800" b="1" spc="-25">
              <a:latin typeface="Ubuntu"/>
              <a:cs typeface="Calibri"/>
            </a:endParaRPr>
          </a:p>
          <a:p>
            <a:pPr marL="22225" marR="232410">
              <a:lnSpc>
                <a:spcPct val="223600"/>
              </a:lnSpc>
            </a:pPr>
            <a:r>
              <a:rPr lang="en-IN" sz="800" b="1" spc="-25">
                <a:latin typeface="Ubuntu"/>
                <a:cs typeface="Calibri"/>
              </a:rPr>
              <a:t>Social Media </a:t>
            </a:r>
            <a:r>
              <a:rPr lang="en-IN" sz="800" b="1" spc="-20">
                <a:latin typeface="Ubuntu"/>
                <a:cs typeface="Calibri"/>
              </a:rPr>
              <a:t> </a:t>
            </a:r>
            <a:endParaRPr lang="en-IN" sz="800" b="1" spc="-25">
              <a:latin typeface="Ubuntu"/>
              <a:cs typeface="Calibri"/>
            </a:endParaRP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r>
              <a:rPr lang="en-IN" sz="800" b="1" spc="-25">
                <a:latin typeface="Ubuntu"/>
                <a:cs typeface="Calibri"/>
              </a:rPr>
              <a:t>Mobile App</a:t>
            </a: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endParaRPr lang="en-IN" sz="800" b="1" spc="-25">
              <a:latin typeface="Ubuntu"/>
              <a:cs typeface="Calibri"/>
            </a:endParaRPr>
          </a:p>
          <a:p>
            <a:pPr marL="12700" marR="348615" indent="9525">
              <a:lnSpc>
                <a:spcPts val="3240"/>
              </a:lnSpc>
              <a:spcBef>
                <a:spcPts val="140"/>
              </a:spcBef>
            </a:pPr>
            <a:endParaRPr lang="en-IN" sz="800">
              <a:latin typeface="Ubuntu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IN" sz="800" b="1" spc="-20">
                <a:latin typeface="Ubuntu"/>
                <a:cs typeface="Calibri"/>
              </a:rPr>
              <a:t>Phone</a:t>
            </a:r>
          </a:p>
        </p:txBody>
      </p:sp>
      <p:pic>
        <p:nvPicPr>
          <p:cNvPr id="115" name="object 129">
            <a:extLst>
              <a:ext uri="{FF2B5EF4-FFF2-40B4-BE49-F238E27FC236}">
                <a16:creationId xmlns:a16="http://schemas.microsoft.com/office/drawing/2014/main" id="{17F44522-E625-8F09-45AD-F7B888B59F7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9494" y="4833074"/>
            <a:ext cx="91439" cy="9143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92725EE-F0EC-F1C4-E402-EA48632871DF}"/>
              </a:ext>
            </a:extLst>
          </p:cNvPr>
          <p:cNvSpPr txBox="1"/>
          <p:nvPr/>
        </p:nvSpPr>
        <p:spPr>
          <a:xfrm>
            <a:off x="5232138" y="2205142"/>
            <a:ext cx="8893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</a:rPr>
              <a:t>I choose the Add- </a:t>
            </a:r>
            <a:r>
              <a:rPr lang="en-IN" sz="900" b="1" err="1">
                <a:solidFill>
                  <a:srgbClr val="2E674C"/>
                </a:solidFill>
              </a:rPr>
              <a:t>ons</a:t>
            </a:r>
            <a:r>
              <a:rPr lang="en-IN" sz="900" b="1">
                <a:solidFill>
                  <a:srgbClr val="2E674C"/>
                </a:solidFill>
                <a:cs typeface="Calibri"/>
              </a:rPr>
              <a:t> that suit me</a:t>
            </a:r>
            <a:endParaRPr lang="en-US"/>
          </a:p>
          <a:p>
            <a:endParaRPr lang="en-IN" sz="900">
              <a:solidFill>
                <a:schemeClr val="accent3"/>
              </a:solidFill>
              <a:latin typeface="+mj-lt"/>
              <a:cs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3D8F88-E40D-7A16-1E33-EC706E5DC411}"/>
              </a:ext>
            </a:extLst>
          </p:cNvPr>
          <p:cNvSpPr txBox="1"/>
          <p:nvPr/>
        </p:nvSpPr>
        <p:spPr>
          <a:xfrm>
            <a:off x="9894123" y="2166923"/>
            <a:ext cx="1164577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00" b="1">
                <a:solidFill>
                  <a:srgbClr val="2E674C"/>
                </a:solidFill>
              </a:rPr>
              <a:t>I contact</a:t>
            </a:r>
            <a:endParaRPr lang="en-IN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900" b="1">
                <a:solidFill>
                  <a:srgbClr val="2E674C"/>
                </a:solidFill>
              </a:rPr>
              <a:t>customer service</a:t>
            </a:r>
            <a:endParaRPr lang="en-IN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900" b="1">
                <a:solidFill>
                  <a:srgbClr val="2E674C"/>
                </a:solidFill>
              </a:rPr>
              <a:t>about the price</a:t>
            </a:r>
            <a:endParaRPr lang="en-IN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900" b="1">
                <a:solidFill>
                  <a:srgbClr val="2E674C"/>
                </a:solidFill>
              </a:rPr>
              <a:t> increase</a:t>
            </a:r>
            <a:endParaRPr lang="en-IN">
              <a:ea typeface="Calibri"/>
              <a:cs typeface="Calibri"/>
            </a:endParaRPr>
          </a:p>
          <a:p>
            <a:endParaRPr lang="en-IN" sz="900">
              <a:latin typeface="+mj-l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087379-3F71-EBA9-C6A8-08A5272D7890}"/>
              </a:ext>
            </a:extLst>
          </p:cNvPr>
          <p:cNvSpPr txBox="1"/>
          <p:nvPr/>
        </p:nvSpPr>
        <p:spPr>
          <a:xfrm>
            <a:off x="6000629" y="2199246"/>
            <a:ext cx="103387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00" b="1">
                <a:solidFill>
                  <a:srgbClr val="2E674C"/>
                </a:solidFill>
                <a:latin typeface="+mj-lt"/>
              </a:rPr>
              <a:t>I choose the contract start date</a:t>
            </a:r>
            <a:endParaRPr lang="en-IN" sz="900" b="1">
              <a:solidFill>
                <a:srgbClr val="2E674C"/>
              </a:solidFill>
              <a:cs typeface="Calibri"/>
            </a:endParaRPr>
          </a:p>
        </p:txBody>
      </p:sp>
      <p:pic>
        <p:nvPicPr>
          <p:cNvPr id="123" name="object 40">
            <a:extLst>
              <a:ext uri="{FF2B5EF4-FFF2-40B4-BE49-F238E27FC236}">
                <a16:creationId xmlns:a16="http://schemas.microsoft.com/office/drawing/2014/main" id="{B07F517A-AA74-2382-8C8F-9D50CA98CF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2629" y="4830143"/>
            <a:ext cx="91440" cy="91439"/>
          </a:xfrm>
          <a:prstGeom prst="rect">
            <a:avLst/>
          </a:prstGeom>
        </p:spPr>
      </p:pic>
      <p:pic>
        <p:nvPicPr>
          <p:cNvPr id="125" name="object 48">
            <a:extLst>
              <a:ext uri="{FF2B5EF4-FFF2-40B4-BE49-F238E27FC236}">
                <a16:creationId xmlns:a16="http://schemas.microsoft.com/office/drawing/2014/main" id="{3AB9CA62-5693-4834-09B7-356F3A9B64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4666" y="4833074"/>
            <a:ext cx="91439" cy="91439"/>
          </a:xfrm>
          <a:prstGeom prst="rect">
            <a:avLst/>
          </a:prstGeom>
        </p:spPr>
      </p:pic>
      <p:pic>
        <p:nvPicPr>
          <p:cNvPr id="127" name="object 64">
            <a:extLst>
              <a:ext uri="{FF2B5EF4-FFF2-40B4-BE49-F238E27FC236}">
                <a16:creationId xmlns:a16="http://schemas.microsoft.com/office/drawing/2014/main" id="{F2E381D9-0478-9146-22EB-21347FF273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34" y="4830143"/>
            <a:ext cx="91440" cy="91439"/>
          </a:xfrm>
          <a:prstGeom prst="rect">
            <a:avLst/>
          </a:prstGeom>
        </p:spPr>
      </p:pic>
      <p:pic>
        <p:nvPicPr>
          <p:cNvPr id="129" name="object 69">
            <a:extLst>
              <a:ext uri="{FF2B5EF4-FFF2-40B4-BE49-F238E27FC236}">
                <a16:creationId xmlns:a16="http://schemas.microsoft.com/office/drawing/2014/main" id="{F1409BA9-3AF8-92DF-7231-4A43013E74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9178" y="4833074"/>
            <a:ext cx="91440" cy="91439"/>
          </a:xfrm>
          <a:prstGeom prst="rect">
            <a:avLst/>
          </a:prstGeom>
        </p:spPr>
      </p:pic>
      <p:pic>
        <p:nvPicPr>
          <p:cNvPr id="131" name="object 80">
            <a:extLst>
              <a:ext uri="{FF2B5EF4-FFF2-40B4-BE49-F238E27FC236}">
                <a16:creationId xmlns:a16="http://schemas.microsoft.com/office/drawing/2014/main" id="{CCFF6F00-D9EB-23A3-3723-A6E025874BB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9128" y="3348399"/>
            <a:ext cx="91439" cy="91439"/>
          </a:xfrm>
          <a:prstGeom prst="rect">
            <a:avLst/>
          </a:prstGeom>
        </p:spPr>
      </p:pic>
      <p:pic>
        <p:nvPicPr>
          <p:cNvPr id="133" name="object 46">
            <a:extLst>
              <a:ext uri="{FF2B5EF4-FFF2-40B4-BE49-F238E27FC236}">
                <a16:creationId xmlns:a16="http://schemas.microsoft.com/office/drawing/2014/main" id="{6BCED677-33E4-B190-10A1-877D35BC11B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015" y="4830143"/>
            <a:ext cx="91439" cy="91440"/>
          </a:xfrm>
          <a:prstGeom prst="rect">
            <a:avLst/>
          </a:prstGeom>
        </p:spPr>
      </p:pic>
      <p:pic>
        <p:nvPicPr>
          <p:cNvPr id="135" name="object 47">
            <a:extLst>
              <a:ext uri="{FF2B5EF4-FFF2-40B4-BE49-F238E27FC236}">
                <a16:creationId xmlns:a16="http://schemas.microsoft.com/office/drawing/2014/main" id="{4896F473-BE2C-471B-D2BA-086FC3996D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4666" y="3348399"/>
            <a:ext cx="91439" cy="91439"/>
          </a:xfrm>
          <a:prstGeom prst="rect">
            <a:avLst/>
          </a:prstGeom>
        </p:spPr>
      </p:pic>
      <p:pic>
        <p:nvPicPr>
          <p:cNvPr id="137" name="object 49">
            <a:extLst>
              <a:ext uri="{FF2B5EF4-FFF2-40B4-BE49-F238E27FC236}">
                <a16:creationId xmlns:a16="http://schemas.microsoft.com/office/drawing/2014/main" id="{AF2F912A-9C8D-482A-0C41-018D74B7D1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185" y="2949734"/>
            <a:ext cx="91439" cy="91440"/>
          </a:xfrm>
          <a:prstGeom prst="rect">
            <a:avLst/>
          </a:prstGeom>
        </p:spPr>
      </p:pic>
      <p:pic>
        <p:nvPicPr>
          <p:cNvPr id="139" name="object 49">
            <a:extLst>
              <a:ext uri="{FF2B5EF4-FFF2-40B4-BE49-F238E27FC236}">
                <a16:creationId xmlns:a16="http://schemas.microsoft.com/office/drawing/2014/main" id="{2C2FEB2A-E843-D090-B485-8D39524367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8511" y="4833074"/>
            <a:ext cx="91439" cy="91440"/>
          </a:xfrm>
          <a:prstGeom prst="rect">
            <a:avLst/>
          </a:prstGeom>
        </p:spPr>
      </p:pic>
      <p:sp>
        <p:nvSpPr>
          <p:cNvPr id="141" name="object 21">
            <a:extLst>
              <a:ext uri="{FF2B5EF4-FFF2-40B4-BE49-F238E27FC236}">
                <a16:creationId xmlns:a16="http://schemas.microsoft.com/office/drawing/2014/main" id="{CC228847-BDDB-0861-BEA8-B8565F462114}"/>
              </a:ext>
            </a:extLst>
          </p:cNvPr>
          <p:cNvSpPr txBox="1"/>
          <p:nvPr/>
        </p:nvSpPr>
        <p:spPr>
          <a:xfrm>
            <a:off x="7631450" y="2226368"/>
            <a:ext cx="918377" cy="55893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85"/>
              </a:spcBef>
            </a:pPr>
            <a:r>
              <a:rPr lang="en-IN" sz="900" b="1">
                <a:solidFill>
                  <a:srgbClr val="2E674C"/>
                </a:solidFill>
                <a:latin typeface="Ubuntu"/>
                <a:ea typeface="Calibri"/>
                <a:cs typeface="Calibri"/>
              </a:rPr>
              <a:t>I download the TE app (to track my electricity usage)</a:t>
            </a:r>
          </a:p>
        </p:txBody>
      </p:sp>
      <p:pic>
        <p:nvPicPr>
          <p:cNvPr id="143" name="object 122">
            <a:extLst>
              <a:ext uri="{FF2B5EF4-FFF2-40B4-BE49-F238E27FC236}">
                <a16:creationId xmlns:a16="http://schemas.microsoft.com/office/drawing/2014/main" id="{0643924F-549C-BC89-60C1-A52258D47F9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34" y="3348399"/>
            <a:ext cx="91439" cy="91439"/>
          </a:xfrm>
          <a:prstGeom prst="rect">
            <a:avLst/>
          </a:prstGeom>
        </p:spPr>
      </p:pic>
      <p:pic>
        <p:nvPicPr>
          <p:cNvPr id="145" name="object 122">
            <a:extLst>
              <a:ext uri="{FF2B5EF4-FFF2-40B4-BE49-F238E27FC236}">
                <a16:creationId xmlns:a16="http://schemas.microsoft.com/office/drawing/2014/main" id="{FB1A884A-D91A-D0AE-7B47-F6C698288E9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1034" y="2949734"/>
            <a:ext cx="91439" cy="91439"/>
          </a:xfrm>
          <a:prstGeom prst="rect">
            <a:avLst/>
          </a:prstGeom>
        </p:spPr>
      </p:pic>
      <p:pic>
        <p:nvPicPr>
          <p:cNvPr id="147" name="object 70">
            <a:extLst>
              <a:ext uri="{FF2B5EF4-FFF2-40B4-BE49-F238E27FC236}">
                <a16:creationId xmlns:a16="http://schemas.microsoft.com/office/drawing/2014/main" id="{5303B896-AAF6-D71D-C88F-A3B121A1DA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5528" y="2952664"/>
            <a:ext cx="91440" cy="9144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74692F3D-11A6-935B-27ED-86BD4D1FE0F6}"/>
              </a:ext>
            </a:extLst>
          </p:cNvPr>
          <p:cNvSpPr txBox="1"/>
          <p:nvPr/>
        </p:nvSpPr>
        <p:spPr>
          <a:xfrm>
            <a:off x="612588" y="5891232"/>
            <a:ext cx="108174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Ubuntu"/>
                <a:cs typeface="Calibri"/>
              </a:rPr>
              <a:t>The homepage can be accessed both through PCs as well as mobile devices. Social media is predominately accessed through mobile devices. The Mobile App is exclusive to mobile devices. </a:t>
            </a:r>
          </a:p>
        </p:txBody>
      </p:sp>
      <p:pic>
        <p:nvPicPr>
          <p:cNvPr id="151" name="object 35">
            <a:extLst>
              <a:ext uri="{FF2B5EF4-FFF2-40B4-BE49-F238E27FC236}">
                <a16:creationId xmlns:a16="http://schemas.microsoft.com/office/drawing/2014/main" id="{1DABC96C-E3A6-D6D3-D59F-74DC81952A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102" y="3348399"/>
            <a:ext cx="91439" cy="91440"/>
          </a:xfrm>
          <a:prstGeom prst="rect">
            <a:avLst/>
          </a:prstGeom>
        </p:spPr>
      </p:pic>
      <p:pic>
        <p:nvPicPr>
          <p:cNvPr id="153" name="object 80">
            <a:extLst>
              <a:ext uri="{FF2B5EF4-FFF2-40B4-BE49-F238E27FC236}">
                <a16:creationId xmlns:a16="http://schemas.microsoft.com/office/drawing/2014/main" id="{28021F6A-68DF-453C-2EE2-4BE801B5D65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1148" y="3697367"/>
            <a:ext cx="91439" cy="91439"/>
          </a:xfrm>
          <a:prstGeom prst="rect">
            <a:avLst/>
          </a:prstGeom>
        </p:spPr>
      </p:pic>
      <p:pic>
        <p:nvPicPr>
          <p:cNvPr id="155" name="object 80">
            <a:extLst>
              <a:ext uri="{FF2B5EF4-FFF2-40B4-BE49-F238E27FC236}">
                <a16:creationId xmlns:a16="http://schemas.microsoft.com/office/drawing/2014/main" id="{471254AA-2EC5-669D-738F-DFCEB00882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1148" y="2952664"/>
            <a:ext cx="91439" cy="91439"/>
          </a:xfrm>
          <a:prstGeom prst="rect">
            <a:avLst/>
          </a:prstGeom>
        </p:spPr>
      </p:pic>
      <p:pic>
        <p:nvPicPr>
          <p:cNvPr id="157" name="object 72">
            <a:extLst>
              <a:ext uri="{FF2B5EF4-FFF2-40B4-BE49-F238E27FC236}">
                <a16:creationId xmlns:a16="http://schemas.microsoft.com/office/drawing/2014/main" id="{6DD201E2-BE89-9562-AF22-CB91F12386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2089" y="4833074"/>
            <a:ext cx="91440" cy="91439"/>
          </a:xfrm>
          <a:prstGeom prst="rect">
            <a:avLst/>
          </a:prstGeom>
        </p:spPr>
      </p:pic>
      <p:pic>
        <p:nvPicPr>
          <p:cNvPr id="159" name="object 80">
            <a:extLst>
              <a:ext uri="{FF2B5EF4-FFF2-40B4-BE49-F238E27FC236}">
                <a16:creationId xmlns:a16="http://schemas.microsoft.com/office/drawing/2014/main" id="{97596182-35E0-87A7-BC57-ED3D0240A5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83403" y="3697367"/>
            <a:ext cx="91439" cy="91439"/>
          </a:xfrm>
          <a:prstGeom prst="rect">
            <a:avLst/>
          </a:prstGeom>
        </p:spPr>
      </p:pic>
      <p:pic>
        <p:nvPicPr>
          <p:cNvPr id="161" name="object 48">
            <a:extLst>
              <a:ext uri="{FF2B5EF4-FFF2-40B4-BE49-F238E27FC236}">
                <a16:creationId xmlns:a16="http://schemas.microsoft.com/office/drawing/2014/main" id="{EC1DC46E-A30B-AD32-C079-6C5DE4EAA2D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2835" y="4830143"/>
            <a:ext cx="91439" cy="91439"/>
          </a:xfrm>
          <a:prstGeom prst="rect">
            <a:avLst/>
          </a:prstGeom>
        </p:spPr>
      </p:pic>
      <p:pic>
        <p:nvPicPr>
          <p:cNvPr id="163" name="object 48">
            <a:extLst>
              <a:ext uri="{FF2B5EF4-FFF2-40B4-BE49-F238E27FC236}">
                <a16:creationId xmlns:a16="http://schemas.microsoft.com/office/drawing/2014/main" id="{D9A9CAE8-D7F6-50DB-BCF3-832A2E25B9B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185" y="4830143"/>
            <a:ext cx="91439" cy="91439"/>
          </a:xfrm>
          <a:prstGeom prst="rect">
            <a:avLst/>
          </a:prstGeom>
        </p:spPr>
      </p:pic>
      <p:pic>
        <p:nvPicPr>
          <p:cNvPr id="165" name="object 55">
            <a:extLst>
              <a:ext uri="{FF2B5EF4-FFF2-40B4-BE49-F238E27FC236}">
                <a16:creationId xmlns:a16="http://schemas.microsoft.com/office/drawing/2014/main" id="{75C42D20-D683-34E6-EEFD-6332A892A9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8511" y="3700297"/>
            <a:ext cx="91439" cy="91439"/>
          </a:xfrm>
          <a:prstGeom prst="rect">
            <a:avLst/>
          </a:prstGeom>
        </p:spPr>
      </p:pic>
      <p:pic>
        <p:nvPicPr>
          <p:cNvPr id="167" name="object 56">
            <a:extLst>
              <a:ext uri="{FF2B5EF4-FFF2-40B4-BE49-F238E27FC236}">
                <a16:creationId xmlns:a16="http://schemas.microsoft.com/office/drawing/2014/main" id="{79D3D8A5-EAF2-397D-DEFA-7C6D0E46822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34" y="3697367"/>
            <a:ext cx="91440" cy="91440"/>
          </a:xfrm>
          <a:prstGeom prst="rect">
            <a:avLst/>
          </a:prstGeom>
        </p:spPr>
      </p:pic>
      <p:pic>
        <p:nvPicPr>
          <p:cNvPr id="169" name="object 122">
            <a:extLst>
              <a:ext uri="{FF2B5EF4-FFF2-40B4-BE49-F238E27FC236}">
                <a16:creationId xmlns:a16="http://schemas.microsoft.com/office/drawing/2014/main" id="{2CA59E63-4FA6-85FC-9307-E4E723E69FE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6563" y="3700297"/>
            <a:ext cx="91439" cy="91439"/>
          </a:xfrm>
          <a:prstGeom prst="rect">
            <a:avLst/>
          </a:prstGeom>
        </p:spPr>
      </p:pic>
      <p:pic>
        <p:nvPicPr>
          <p:cNvPr id="175" name="object 81">
            <a:extLst>
              <a:ext uri="{FF2B5EF4-FFF2-40B4-BE49-F238E27FC236}">
                <a16:creationId xmlns:a16="http://schemas.microsoft.com/office/drawing/2014/main" id="{8C5EB3BA-EA45-D5A0-106C-EDEE07E6621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79178" y="2949734"/>
            <a:ext cx="91439" cy="91439"/>
          </a:xfrm>
          <a:prstGeom prst="rect">
            <a:avLst/>
          </a:prstGeom>
        </p:spPr>
      </p:pic>
      <p:pic>
        <p:nvPicPr>
          <p:cNvPr id="177" name="object 129">
            <a:extLst>
              <a:ext uri="{FF2B5EF4-FFF2-40B4-BE49-F238E27FC236}">
                <a16:creationId xmlns:a16="http://schemas.microsoft.com/office/drawing/2014/main" id="{724A0FBD-9FFF-6F2E-484F-F3E283F2C92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8458" y="4830143"/>
            <a:ext cx="91439" cy="91439"/>
          </a:xfrm>
          <a:prstGeom prst="rect">
            <a:avLst/>
          </a:prstGeom>
        </p:spPr>
      </p:pic>
      <p:pic>
        <p:nvPicPr>
          <p:cNvPr id="179" name="object 118">
            <a:extLst>
              <a:ext uri="{FF2B5EF4-FFF2-40B4-BE49-F238E27FC236}">
                <a16:creationId xmlns:a16="http://schemas.microsoft.com/office/drawing/2014/main" id="{26F14136-AB20-9247-3178-29C8CCD435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9587927" y="3348399"/>
            <a:ext cx="91439" cy="91440"/>
          </a:xfrm>
          <a:prstGeom prst="rect">
            <a:avLst/>
          </a:prstGeom>
        </p:spPr>
      </p:pic>
      <p:pic>
        <p:nvPicPr>
          <p:cNvPr id="180" name="object 118">
            <a:extLst>
              <a:ext uri="{FF2B5EF4-FFF2-40B4-BE49-F238E27FC236}">
                <a16:creationId xmlns:a16="http://schemas.microsoft.com/office/drawing/2014/main" id="{AE0179C6-732F-00AC-B70B-3912AF97DC9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9587927" y="3701904"/>
            <a:ext cx="91439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3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14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913618"/>
            <a:chOff x="3581400" y="2237276"/>
            <a:chExt cx="7792212" cy="2913618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0386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913618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z="1800" b="1" spc="20">
                  <a:solidFill>
                    <a:srgbClr val="21759E"/>
                  </a:solidFill>
                  <a:latin typeface="+mj-lt"/>
                  <a:cs typeface="Tahoma"/>
                </a:rPr>
                <a:t>4.</a:t>
              </a:r>
              <a:r>
                <a:rPr lang="en-CA" b="1" spc="20">
                  <a:solidFill>
                    <a:srgbClr val="21759E"/>
                  </a:solidFill>
                  <a:latin typeface="+mj-lt"/>
                  <a:cs typeface="Tahoma"/>
                </a:rPr>
                <a:t> </a:t>
              </a:r>
              <a:r>
                <a:rPr lang="en-CA" sz="1800" b="1" spc="20">
                  <a:solidFill>
                    <a:srgbClr val="21759E"/>
                  </a:solidFill>
                  <a:latin typeface="+mj-lt"/>
                  <a:cs typeface="Tahoma"/>
                </a:rPr>
                <a:t> Technical Stages</a:t>
              </a:r>
              <a:endParaRPr lang="en-CA" sz="2650" b="1">
                <a:solidFill>
                  <a:srgbClr val="21759E"/>
                </a:solidFill>
                <a:latin typeface="+mj-lt"/>
                <a:cs typeface="Tahoma"/>
              </a:endParaRP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Web Scraping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Data Preprocessing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Embedding</a:t>
              </a:r>
            </a:p>
            <a:p>
              <a:pPr>
                <a:spcBef>
                  <a:spcPts val="40"/>
                </a:spcBef>
                <a:buClr>
                  <a:srgbClr val="7E7E7E"/>
                </a:buClr>
                <a:buFont typeface="Tahoma"/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z="2650">
                <a:solidFill>
                  <a:srgbClr val="000000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10">
                  <a:solidFill>
                    <a:srgbClr val="7E7E7E"/>
                  </a:solidFill>
                  <a:latin typeface="+mj-lt"/>
                  <a:cs typeface="Tahoma"/>
                </a:rPr>
                <a:t>KPI Definition</a:t>
              </a: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pc="-10">
                  <a:solidFill>
                    <a:srgbClr val="7E7E7E"/>
                  </a:solidFill>
                  <a:latin typeface="+mj-lt"/>
                  <a:cs typeface="Tahoma"/>
                </a:rPr>
                <a:t>Future steps</a:t>
              </a: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20">
                  <a:solidFill>
                    <a:srgbClr val="7E7E7E"/>
                  </a:solidFill>
                  <a:latin typeface="+mj-lt"/>
                  <a:cs typeface="Tahoma"/>
                </a:rPr>
                <a:t>Su</a:t>
              </a:r>
              <a:r>
                <a:rPr lang="en-CA" sz="1800" spc="-35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40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30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-15">
                  <a:solidFill>
                    <a:srgbClr val="7E7E7E"/>
                  </a:solidFill>
                  <a:latin typeface="+mj-lt"/>
                  <a:cs typeface="Tahoma"/>
                </a:rPr>
                <a:t>r</a:t>
              </a:r>
              <a:r>
                <a:rPr lang="en-CA" sz="1800" spc="30">
                  <a:solidFill>
                    <a:srgbClr val="7E7E7E"/>
                  </a:solidFill>
                  <a:latin typeface="+mj-lt"/>
                  <a:cs typeface="Tahoma"/>
                </a:rPr>
                <a:t>y</a:t>
              </a:r>
              <a:endParaRPr lang="en-CA" sz="1800">
                <a:latin typeface="+mj-lt"/>
                <a:cs typeface="Tahoma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latin typeface="+mj-lt"/>
              </a:rPr>
              <a:t>Agen</a:t>
            </a:r>
            <a:r>
              <a:rPr lang="en-CA" kern="0" spc="10">
                <a:latin typeface="+mj-lt"/>
              </a:rPr>
              <a:t>d</a:t>
            </a:r>
            <a:r>
              <a:rPr lang="en-CA" kern="0" spc="-8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7463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7B8B2-87E5-400B-E29B-A968BF26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6" y="1423740"/>
            <a:ext cx="8228161" cy="40105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B2888-8C46-A478-FA6B-05FB2B76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985" y="519760"/>
            <a:ext cx="2467059" cy="43088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>
                <a:solidFill>
                  <a:srgbClr val="0070AD"/>
                </a:solidFill>
                <a:ea typeface="Tahoma"/>
              </a:rPr>
              <a:t>Web scraping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1585-CA7A-6B6A-C25B-5258031400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4A102-6017-E558-1D58-8F860A8D4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895713" y="6650704"/>
            <a:ext cx="2072640" cy="123111"/>
          </a:xfrm>
        </p:spPr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15</a:t>
            </a:fld>
            <a:endParaRPr spc="25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DF96360-11D5-3C66-8FE1-97512B0D6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28" r="-263" b="25000"/>
          <a:stretch/>
        </p:blipFill>
        <p:spPr>
          <a:xfrm>
            <a:off x="2028643" y="1940943"/>
            <a:ext cx="1693666" cy="474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713A27-C991-040C-9E90-487E5AA23D04}"/>
              </a:ext>
            </a:extLst>
          </p:cNvPr>
          <p:cNvSpPr txBox="1"/>
          <p:nvPr/>
        </p:nvSpPr>
        <p:spPr>
          <a:xfrm>
            <a:off x="5733690" y="1712241"/>
            <a:ext cx="1351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Selenium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A1EED8-D32D-8710-0362-757DF6F1B652}"/>
              </a:ext>
            </a:extLst>
          </p:cNvPr>
          <p:cNvSpPr/>
          <p:nvPr/>
        </p:nvSpPr>
        <p:spPr>
          <a:xfrm rot="5400000">
            <a:off x="6104626" y="583720"/>
            <a:ext cx="352245" cy="3306791"/>
          </a:xfrm>
          <a:prstGeom prst="leftBrace">
            <a:avLst/>
          </a:prstGeom>
          <a:ln w="12700">
            <a:solidFill>
              <a:srgbClr val="007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B0C8-D4A5-B4AE-9238-F5167672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197" y="675223"/>
            <a:ext cx="3097385" cy="45211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tr-TR" err="1">
                <a:solidFill>
                  <a:srgbClr val="0070AD"/>
                </a:solidFill>
                <a:ea typeface="Tahoma"/>
              </a:rPr>
              <a:t>Text</a:t>
            </a:r>
            <a:r>
              <a:rPr lang="tr-TR">
                <a:solidFill>
                  <a:srgbClr val="0070AD"/>
                </a:solidFill>
                <a:ea typeface="Tahoma"/>
              </a:rPr>
              <a:t> </a:t>
            </a:r>
            <a:r>
              <a:rPr lang="tr-TR" err="1">
                <a:solidFill>
                  <a:srgbClr val="0070AD"/>
                </a:solidFill>
                <a:ea typeface="Tahoma"/>
              </a:rPr>
              <a:t>Preprocessing</a:t>
            </a:r>
            <a:endParaRPr lang="en-US">
              <a:solidFill>
                <a:srgbClr val="0070AD"/>
              </a:solidFill>
              <a:ea typeface="Tahoma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B9A6EEA-AE4F-864E-5029-0CE04763B70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6782500"/>
              </p:ext>
            </p:extLst>
          </p:nvPr>
        </p:nvGraphicFramePr>
        <p:xfrm>
          <a:off x="0" y="1825625"/>
          <a:ext cx="10547797" cy="2709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9" name="Picture 199" descr="Chart&#10;&#10;Description automatically generated">
            <a:extLst>
              <a:ext uri="{FF2B5EF4-FFF2-40B4-BE49-F238E27FC236}">
                <a16:creationId xmlns:a16="http://schemas.microsoft.com/office/drawing/2014/main" id="{225DAE85-358A-513D-9356-5782A3B27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471" y="4608824"/>
            <a:ext cx="5930721" cy="224454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FFA56F-A175-EF48-4C58-8C1F9E95BC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895713" y="6639972"/>
            <a:ext cx="2072640" cy="12311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  </a:t>
            </a:r>
            <a:r>
              <a:rPr lang="en-CA" spc="25"/>
              <a:t>18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1FE7981-3B93-399D-9ACA-D799B6297C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pc="5"/>
              <a:t>13.02.2023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37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F44-089D-5113-34C1-00BCBC7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911" y="403440"/>
            <a:ext cx="5279534" cy="799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70AD"/>
                </a:solidFill>
                <a:ea typeface="Tahoma"/>
              </a:rPr>
              <a:t>TF-IDF Results</a:t>
            </a:r>
            <a:r>
              <a:rPr lang="en-US" sz="2900"/>
              <a:t> </a:t>
            </a:r>
            <a:endParaRPr lang="en-US" sz="2900">
              <a:ea typeface="Tahoma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A69F3C1-5659-8D58-AD1B-C2F155F2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80" y="2253249"/>
            <a:ext cx="5039932" cy="3778911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58FB207-2180-2594-0BBB-88F63855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6" y="2160518"/>
            <a:ext cx="4932608" cy="39567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6A901-A726-CC81-5000-437185BCA6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  </a:t>
            </a:r>
            <a:r>
              <a:rPr lang="en-CA" spc="25"/>
              <a:t>19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2518-F88B-B306-09F5-4EBC86CC1E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13.02.2023</a:t>
            </a:r>
          </a:p>
        </p:txBody>
      </p:sp>
    </p:spTree>
    <p:extLst>
      <p:ext uri="{BB962C8B-B14F-4D97-AF65-F5344CB8AC3E}">
        <p14:creationId xmlns:p14="http://schemas.microsoft.com/office/powerpoint/2010/main" val="173929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E33-F212-B91C-E9D4-C20396D3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77" y="609881"/>
            <a:ext cx="1889045" cy="4521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E50F-B53B-525A-70B8-726703DC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3320" y="1754679"/>
            <a:ext cx="10172065" cy="3517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Converting words into </a:t>
            </a:r>
            <a:r>
              <a:rPr lang="en-US" sz="2000"/>
              <a:t>numerical </a:t>
            </a:r>
            <a:r>
              <a:rPr lang="en-US" sz="2000" kern="1200">
                <a:latin typeface="+mn-lt"/>
                <a:ea typeface="+mn-ea"/>
                <a:cs typeface="+mn-cs"/>
              </a:rPr>
              <a:t>vectors to prepare for Sentiment Analysis</a:t>
            </a:r>
            <a:r>
              <a:rPr lang="tr-TR" sz="2000" kern="1200">
                <a:latin typeface="+mn-lt"/>
                <a:ea typeface="+mn-ea"/>
                <a:cs typeface="+mn-cs"/>
              </a:rPr>
              <a:t>.</a:t>
            </a:r>
            <a:endParaRPr lang="en-US" sz="2000" kern="120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E6C2-1B3F-4EBA-690F-CE2ED36FB2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  20</a:t>
            </a:r>
            <a:endParaRPr lang="en-CA" spc="25">
              <a:ea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4473-3E12-EFC9-09E2-7A2BDB14F60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pc="5"/>
              <a:t>13.02.2023</a:t>
            </a:r>
            <a:endParaRPr lang="en-GB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685B050-1B88-A5FE-3FE5-A78E6689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8" y="2443064"/>
            <a:ext cx="5404833" cy="38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19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913618"/>
            <a:chOff x="3581400" y="2237276"/>
            <a:chExt cx="7792212" cy="2913618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0386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913618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4.</a:t>
              </a:r>
              <a:r>
                <a:rPr lang="en-CA" spc="20">
                  <a:solidFill>
                    <a:srgbClr val="7E7E7E"/>
                  </a:solidFill>
                  <a:latin typeface="+mj-lt"/>
                  <a:cs typeface="Tahoma"/>
                </a:rPr>
                <a:t> </a:t>
              </a: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 Technical Stages</a:t>
              </a:r>
              <a:endParaRPr lang="en-CA" sz="2650">
                <a:latin typeface="+mj-lt"/>
                <a:cs typeface="Tahoma"/>
              </a:endParaRP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Web Scraping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Data Preprocessing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Embedding</a:t>
              </a:r>
            </a:p>
            <a:p>
              <a:pPr>
                <a:spcBef>
                  <a:spcPts val="40"/>
                </a:spcBef>
                <a:buClr>
                  <a:srgbClr val="7E7E7E"/>
                </a:buClr>
                <a:buFont typeface="Tahoma"/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z="2650">
                <a:solidFill>
                  <a:srgbClr val="000000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b="1" spc="-10">
                  <a:solidFill>
                    <a:srgbClr val="21759E"/>
                  </a:solidFill>
                  <a:latin typeface="+mj-lt"/>
                  <a:cs typeface="Tahoma"/>
                </a:rPr>
                <a:t>KPI Definition</a:t>
              </a: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b="1" spc="-10">
                <a:solidFill>
                  <a:srgbClr val="21759E"/>
                </a:solidFill>
                <a:latin typeface="+mj-lt"/>
                <a:cs typeface="Tahoma"/>
              </a:endParaRP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Future steps</a:t>
              </a: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20">
                  <a:solidFill>
                    <a:srgbClr val="7E7E7E"/>
                  </a:solidFill>
                  <a:latin typeface="+mj-lt"/>
                  <a:cs typeface="Tahoma"/>
                </a:rPr>
                <a:t>Su</a:t>
              </a:r>
              <a:r>
                <a:rPr lang="en-CA" sz="1800" spc="-35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40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30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-15">
                  <a:solidFill>
                    <a:srgbClr val="7E7E7E"/>
                  </a:solidFill>
                  <a:latin typeface="+mj-lt"/>
                  <a:cs typeface="Tahoma"/>
                </a:rPr>
                <a:t>r</a:t>
              </a:r>
              <a:r>
                <a:rPr lang="en-CA" sz="1800" spc="30">
                  <a:solidFill>
                    <a:srgbClr val="7E7E7E"/>
                  </a:solidFill>
                  <a:latin typeface="+mj-lt"/>
                  <a:cs typeface="Tahoma"/>
                </a:rPr>
                <a:t>y</a:t>
              </a:r>
              <a:endParaRPr lang="en-CA" sz="1800">
                <a:latin typeface="+mj-lt"/>
                <a:cs typeface="Tahoma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latin typeface="+mj-lt"/>
              </a:rPr>
              <a:t>Agen</a:t>
            </a:r>
            <a:r>
              <a:rPr lang="en-CA" kern="0" spc="10">
                <a:latin typeface="+mj-lt"/>
              </a:rPr>
              <a:t>d</a:t>
            </a:r>
            <a:r>
              <a:rPr lang="en-CA" kern="0" spc="-8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15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94A6-8995-FD67-DDAA-435B883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57" y="519760"/>
            <a:ext cx="3397886" cy="430887"/>
          </a:xfrm>
        </p:spPr>
        <p:txBody>
          <a:bodyPr/>
          <a:lstStyle/>
          <a:p>
            <a:pPr algn="ctr"/>
            <a:r>
              <a:rPr lang="en-US" b="1">
                <a:latin typeface="+mj-lt"/>
              </a:rPr>
              <a:t>Team &amp; Presenters</a:t>
            </a:r>
            <a:endParaRPr lang="en-CA" b="1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17DE-B188-F3B9-F21C-476DEA3402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46FD-EABB-824C-3BB5-8DC8BD026F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</a:t>
            </a:fld>
            <a:endParaRPr spc="25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4B60D5-18A6-E890-E863-31C38B9EDC87}"/>
              </a:ext>
            </a:extLst>
          </p:cNvPr>
          <p:cNvGrpSpPr/>
          <p:nvPr/>
        </p:nvGrpSpPr>
        <p:grpSpPr>
          <a:xfrm>
            <a:off x="254302" y="1681691"/>
            <a:ext cx="11683395" cy="3494618"/>
            <a:chOff x="65141" y="1889737"/>
            <a:chExt cx="11683395" cy="3494618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5D3E6B3-B9E7-056F-7B0F-040852352694}"/>
                </a:ext>
              </a:extLst>
            </p:cNvPr>
            <p:cNvSpPr txBox="1"/>
            <p:nvPr/>
          </p:nvSpPr>
          <p:spPr>
            <a:xfrm>
              <a:off x="9553532" y="2045426"/>
              <a:ext cx="1903095" cy="90088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sz="1400" b="1" spc="-75">
                  <a:solidFill>
                    <a:srgbClr val="21759E"/>
                  </a:solidFill>
                  <a:latin typeface="+mj-lt"/>
                  <a:cs typeface="Tahoma"/>
                </a:rPr>
                <a:t>Harshit SHANGARI</a:t>
              </a:r>
            </a:p>
            <a:p>
              <a:pPr marL="12700">
                <a:lnSpc>
                  <a:spcPct val="100000"/>
                </a:lnSpc>
              </a:pPr>
              <a:r>
                <a:rPr lang="en-CA" sz="1400" spc="15">
                  <a:latin typeface="+mj-lt"/>
                  <a:cs typeface="Tahoma"/>
                </a:rPr>
                <a:t>DSB-Student @X-HEC</a:t>
              </a:r>
            </a:p>
            <a:p>
              <a:pPr marL="12700">
                <a:lnSpc>
                  <a:spcPct val="100000"/>
                </a:lnSpc>
              </a:pPr>
              <a:r>
                <a:rPr lang="en-CA" sz="1400" spc="5">
                  <a:solidFill>
                    <a:srgbClr val="929292"/>
                  </a:solidFill>
                  <a:latin typeface="+mj-lt"/>
                  <a:cs typeface="Tahoma"/>
                </a:rPr>
                <a:t>harshit.shangari@polytechnique.edu</a:t>
              </a:r>
              <a:endParaRPr sz="1400">
                <a:latin typeface="+mj-lt"/>
                <a:cs typeface="Tahoma"/>
              </a:endParaRPr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FEA2AED2-BF95-61AA-EF28-929C416C9B73}"/>
                </a:ext>
              </a:extLst>
            </p:cNvPr>
            <p:cNvSpPr txBox="1"/>
            <p:nvPr/>
          </p:nvSpPr>
          <p:spPr>
            <a:xfrm>
              <a:off x="5985690" y="4319777"/>
              <a:ext cx="2154555" cy="8874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CA" sz="1400" b="1" spc="-65" err="1">
                  <a:solidFill>
                    <a:srgbClr val="21759E"/>
                  </a:solidFill>
                  <a:latin typeface="+mj-lt"/>
                  <a:cs typeface="Tahoma"/>
                </a:rPr>
                <a:t>Kaan</a:t>
              </a:r>
              <a:r>
                <a:rPr lang="en-CA" sz="1400" b="1" spc="-65">
                  <a:solidFill>
                    <a:srgbClr val="21759E"/>
                  </a:solidFill>
                  <a:latin typeface="+mj-lt"/>
                  <a:cs typeface="Tahoma"/>
                </a:rPr>
                <a:t> ÇAYLAN</a:t>
              </a:r>
            </a:p>
            <a:p>
              <a:pPr marL="12700">
                <a:spcBef>
                  <a:spcPts val="100"/>
                </a:spcBef>
              </a:pPr>
              <a:r>
                <a:rPr lang="en-US" sz="1400" spc="35">
                  <a:latin typeface="+mj-lt"/>
                  <a:cs typeface="Tahoma"/>
                </a:rPr>
                <a:t>DSB-Student @X-HEC</a:t>
              </a:r>
              <a:endParaRPr lang="en-US" sz="1400">
                <a:latin typeface="+mj-lt"/>
                <a:cs typeface="Tahoma"/>
              </a:endParaRPr>
            </a:p>
            <a:p>
              <a:pPr marL="12700" marR="113664">
                <a:lnSpc>
                  <a:spcPct val="100000"/>
                </a:lnSpc>
              </a:pPr>
              <a:r>
                <a:rPr lang="en-CA" sz="1400" spc="-5" err="1">
                  <a:solidFill>
                    <a:srgbClr val="929292"/>
                  </a:solidFill>
                  <a:latin typeface="+mj-lt"/>
                  <a:cs typeface="Tahoma"/>
                </a:rPr>
                <a:t>kaan.caylan</a:t>
              </a:r>
              <a:r>
                <a:rPr lang="en-CA" sz="1400" spc="-5">
                  <a:solidFill>
                    <a:srgbClr val="929292"/>
                  </a:solidFill>
                  <a:latin typeface="+mj-lt"/>
                  <a:cs typeface="Tahoma"/>
                </a:rPr>
                <a:t>@</a:t>
              </a:r>
            </a:p>
            <a:p>
              <a:pPr marL="12700" marR="113664">
                <a:lnSpc>
                  <a:spcPct val="100000"/>
                </a:lnSpc>
              </a:pPr>
              <a:r>
                <a:rPr lang="en-CA" sz="1400" spc="-5">
                  <a:solidFill>
                    <a:srgbClr val="929292"/>
                  </a:solidFill>
                  <a:latin typeface="+mj-lt"/>
                  <a:cs typeface="Tahoma"/>
                </a:rPr>
                <a:t>polytechnique.edu</a:t>
              </a:r>
              <a:endParaRPr sz="1400">
                <a:latin typeface="+mj-lt"/>
                <a:cs typeface="Tahoma"/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1CADBC2-47DA-86CA-BBB7-5B6BA6020F46}"/>
                </a:ext>
              </a:extLst>
            </p:cNvPr>
            <p:cNvSpPr txBox="1"/>
            <p:nvPr/>
          </p:nvSpPr>
          <p:spPr>
            <a:xfrm>
              <a:off x="5985690" y="2045970"/>
              <a:ext cx="1875662" cy="88806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CA" sz="1400" b="1" spc="-140">
                  <a:solidFill>
                    <a:srgbClr val="21759E"/>
                  </a:solidFill>
                  <a:latin typeface="+mj-lt"/>
                  <a:cs typeface="Tahoma"/>
                </a:rPr>
                <a:t>Shihan YE​</a:t>
              </a: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CA" sz="1400" spc="15">
                  <a:latin typeface="+mj-lt"/>
                  <a:cs typeface="Tahoma"/>
                </a:rPr>
                <a:t>DSB-Student @X-HEC</a:t>
              </a:r>
            </a:p>
            <a:p>
              <a:pPr marL="12700" marR="8255">
                <a:lnSpc>
                  <a:spcPct val="100000"/>
                </a:lnSpc>
              </a:pPr>
              <a:r>
                <a:rPr lang="en-CA" sz="1400" spc="-20">
                  <a:solidFill>
                    <a:srgbClr val="929292"/>
                  </a:solidFill>
                  <a:latin typeface="+mj-lt"/>
                  <a:cs typeface="Tahoma"/>
                </a:rPr>
                <a:t>shihan.ye</a:t>
              </a:r>
            </a:p>
            <a:p>
              <a:pPr marL="12700" marR="8255">
                <a:lnSpc>
                  <a:spcPct val="100000"/>
                </a:lnSpc>
              </a:pPr>
              <a:r>
                <a:rPr lang="en-CA" sz="1400" spc="-20">
                  <a:solidFill>
                    <a:srgbClr val="929292"/>
                  </a:solidFill>
                  <a:latin typeface="+mj-lt"/>
                  <a:cs typeface="Tahoma"/>
                </a:rPr>
                <a:t>@polytechnique.edu</a:t>
              </a:r>
              <a:endParaRPr sz="1400">
                <a:latin typeface="+mj-lt"/>
                <a:cs typeface="Tahoma"/>
              </a:endParaRPr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25C539ED-2E00-CDAB-05A2-890F713CD865}"/>
                </a:ext>
              </a:extLst>
            </p:cNvPr>
            <p:cNvSpPr txBox="1"/>
            <p:nvPr/>
          </p:nvSpPr>
          <p:spPr>
            <a:xfrm>
              <a:off x="9581790" y="4225068"/>
              <a:ext cx="2166746" cy="8745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sz="1400" b="1" spc="-65" err="1">
                  <a:solidFill>
                    <a:srgbClr val="21759E"/>
                  </a:solidFill>
                  <a:latin typeface="+mj-lt"/>
                  <a:cs typeface="Tahoma"/>
                </a:rPr>
                <a:t>Rehan</a:t>
              </a:r>
              <a:r>
                <a:rPr lang="en-CA" sz="1400" b="1" spc="-65">
                  <a:solidFill>
                    <a:srgbClr val="21759E"/>
                  </a:solidFill>
                  <a:latin typeface="+mj-lt"/>
                  <a:cs typeface="Tahoma"/>
                </a:rPr>
                <a:t>  Ibrahim AMJAD </a:t>
              </a:r>
            </a:p>
            <a:p>
              <a:pPr marL="12700">
                <a:lnSpc>
                  <a:spcPct val="100000"/>
                </a:lnSpc>
              </a:pPr>
              <a:r>
                <a:rPr lang="en-CA" sz="1400" spc="15">
                  <a:latin typeface="+mj-lt"/>
                  <a:cs typeface="Tahoma"/>
                </a:rPr>
                <a:t>DSB-Student @X-HEC</a:t>
              </a:r>
            </a:p>
            <a:p>
              <a:pPr marL="12700" marR="40005">
                <a:lnSpc>
                  <a:spcPct val="100000"/>
                </a:lnSpc>
              </a:pPr>
              <a:r>
                <a:rPr lang="en-CA" sz="1400" spc="20" err="1">
                  <a:solidFill>
                    <a:srgbClr val="929292"/>
                  </a:solidFill>
                  <a:latin typeface="+mj-lt"/>
                  <a:cs typeface="Tahoma"/>
                </a:rPr>
                <a:t>amjad-rehan.ibrahim</a:t>
              </a:r>
              <a:r>
                <a:rPr lang="en-CA" sz="1400" spc="20">
                  <a:solidFill>
                    <a:srgbClr val="929292"/>
                  </a:solidFill>
                  <a:latin typeface="+mj-lt"/>
                  <a:cs typeface="Tahoma"/>
                </a:rPr>
                <a:t>@</a:t>
              </a:r>
            </a:p>
            <a:p>
              <a:pPr marL="12700" marR="40005">
                <a:lnSpc>
                  <a:spcPct val="100000"/>
                </a:lnSpc>
              </a:pPr>
              <a:r>
                <a:rPr lang="en-CA" sz="1400" spc="20">
                  <a:solidFill>
                    <a:srgbClr val="929292"/>
                  </a:solidFill>
                  <a:latin typeface="+mj-lt"/>
                  <a:cs typeface="Tahoma"/>
                </a:rPr>
                <a:t>polytechnique.edu</a:t>
              </a:r>
              <a:endParaRPr sz="1400">
                <a:latin typeface="+mj-lt"/>
                <a:cs typeface="Tahoma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39137A3-96D2-9C0F-C9C1-82D0AAF72020}"/>
                </a:ext>
              </a:extLst>
            </p:cNvPr>
            <p:cNvSpPr txBox="1"/>
            <p:nvPr/>
          </p:nvSpPr>
          <p:spPr>
            <a:xfrm>
              <a:off x="1632017" y="2074925"/>
              <a:ext cx="3016183" cy="87524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en-US" sz="1400" b="1" spc="55">
                  <a:solidFill>
                    <a:srgbClr val="21759E"/>
                  </a:solidFill>
                  <a:latin typeface="+mj-lt"/>
                  <a:cs typeface="Tahoma"/>
                </a:rPr>
                <a:t>Thomas Philipp SCHNEIDER</a:t>
              </a:r>
              <a:endParaRPr sz="1400">
                <a:latin typeface="+mj-lt"/>
                <a:cs typeface="Tahoma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sz="1400" spc="35">
                  <a:latin typeface="+mj-lt"/>
                  <a:cs typeface="Tahoma"/>
                </a:rPr>
                <a:t>DSB-Student @X-HEC</a:t>
              </a:r>
              <a:endParaRPr sz="1400">
                <a:latin typeface="+mj-lt"/>
                <a:cs typeface="Tahoma"/>
              </a:endParaRPr>
            </a:p>
            <a:p>
              <a:pPr marL="12700">
                <a:lnSpc>
                  <a:spcPct val="100000"/>
                </a:lnSpc>
              </a:pPr>
              <a:r>
                <a:rPr lang="en-CA" sz="1400" spc="-10">
                  <a:solidFill>
                    <a:srgbClr val="929292"/>
                  </a:solidFill>
                  <a:latin typeface="+mj-lt"/>
                  <a:cs typeface="Tahoma"/>
                </a:rPr>
                <a:t>thomas-</a:t>
              </a:r>
              <a:r>
                <a:rPr lang="en-CA" sz="1400" spc="-10" err="1">
                  <a:solidFill>
                    <a:srgbClr val="929292"/>
                  </a:solidFill>
                  <a:latin typeface="+mj-lt"/>
                  <a:cs typeface="Tahoma"/>
                </a:rPr>
                <a:t>philipp.Schneider</a:t>
              </a:r>
              <a:r>
                <a:rPr lang="en-CA" sz="1400" spc="-10">
                  <a:solidFill>
                    <a:srgbClr val="929292"/>
                  </a:solidFill>
                  <a:latin typeface="+mj-lt"/>
                  <a:cs typeface="Tahoma"/>
                </a:rPr>
                <a:t>@</a:t>
              </a:r>
            </a:p>
            <a:p>
              <a:pPr marL="12700">
                <a:lnSpc>
                  <a:spcPct val="100000"/>
                </a:lnSpc>
              </a:pPr>
              <a:r>
                <a:rPr lang="en-CA" sz="1400" spc="-10">
                  <a:solidFill>
                    <a:srgbClr val="929292"/>
                  </a:solidFill>
                  <a:latin typeface="+mj-lt"/>
                  <a:cs typeface="Tahoma"/>
                </a:rPr>
                <a:t>polytechnique.edu</a:t>
              </a:r>
              <a:endParaRPr lang="en-CA" sz="1400">
                <a:latin typeface="+mj-lt"/>
                <a:cs typeface="Tahoma"/>
              </a:endParaRPr>
            </a:p>
          </p:txBody>
        </p:sp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5CA3086-AD7B-3E22-6660-BFFCD3D0182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2" b="27871"/>
            <a:stretch/>
          </p:blipFill>
          <p:spPr>
            <a:xfrm>
              <a:off x="65141" y="1894123"/>
              <a:ext cx="1440000" cy="1440000"/>
            </a:xfrm>
            <a:prstGeom prst="ellipse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321F959B-92CE-7FC8-4918-845E6102DA81}"/>
                </a:ext>
              </a:extLst>
            </p:cNvPr>
            <p:cNvSpPr txBox="1"/>
            <p:nvPr/>
          </p:nvSpPr>
          <p:spPr>
            <a:xfrm>
              <a:off x="1632017" y="4226735"/>
              <a:ext cx="2628326" cy="87524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sz="1400" b="1" spc="55">
                  <a:solidFill>
                    <a:srgbClr val="21759E"/>
                  </a:solidFill>
                  <a:latin typeface="+mj-lt"/>
                  <a:cs typeface="Tahoma"/>
                </a:rPr>
                <a:t>Guillaume D'HÉROUVILLE​</a:t>
              </a:r>
            </a:p>
            <a:p>
              <a:pPr marL="12700">
                <a:lnSpc>
                  <a:spcPct val="100000"/>
                </a:lnSpc>
              </a:pPr>
              <a:r>
                <a:rPr lang="en-US" sz="1400" spc="35">
                  <a:latin typeface="+mj-lt"/>
                  <a:cs typeface="Tahoma"/>
                </a:rPr>
                <a:t>DSB-Student @X-HEC</a:t>
              </a:r>
              <a:endParaRPr lang="en-US" sz="1400">
                <a:latin typeface="+mj-lt"/>
                <a:cs typeface="Tahoma"/>
              </a:endParaRPr>
            </a:p>
            <a:p>
              <a:pPr marL="12700">
                <a:lnSpc>
                  <a:spcPct val="100000"/>
                </a:lnSpc>
              </a:pPr>
              <a:r>
                <a:rPr lang="en-CA" sz="1400" spc="-10">
                  <a:solidFill>
                    <a:srgbClr val="929292"/>
                  </a:solidFill>
                  <a:latin typeface="+mj-lt"/>
                  <a:cs typeface="Tahoma"/>
                </a:rPr>
                <a:t>guillaume.dherouville.2022@</a:t>
              </a:r>
            </a:p>
            <a:p>
              <a:pPr marL="12700">
                <a:lnSpc>
                  <a:spcPct val="100000"/>
                </a:lnSpc>
              </a:pPr>
              <a:r>
                <a:rPr lang="en-CA" sz="1400" spc="-10">
                  <a:solidFill>
                    <a:srgbClr val="929292"/>
                  </a:solidFill>
                  <a:latin typeface="+mj-lt"/>
                  <a:cs typeface="Tahoma"/>
                </a:rPr>
                <a:t>polytechnique.edu</a:t>
              </a:r>
              <a:endParaRPr sz="1400">
                <a:latin typeface="+mj-lt"/>
                <a:cs typeface="Tahoma"/>
              </a:endParaRPr>
            </a:p>
          </p:txBody>
        </p:sp>
        <p:pic>
          <p:nvPicPr>
            <p:cNvPr id="16" name="Picture 2" descr="Profile photo of Guillaume d&amp;#39;Hérouville">
              <a:extLst>
                <a:ext uri="{FF2B5EF4-FFF2-40B4-BE49-F238E27FC236}">
                  <a16:creationId xmlns:a16="http://schemas.microsoft.com/office/drawing/2014/main" id="{A25907AA-9C9B-2D15-9F7E-E8D883D36F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141" y="3944355"/>
              <a:ext cx="1440000" cy="144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6C3BAF-D953-FF07-08AF-12087228C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547" t="9161" r="12553" b="18684"/>
            <a:stretch/>
          </p:blipFill>
          <p:spPr>
            <a:xfrm>
              <a:off x="4419600" y="1889737"/>
              <a:ext cx="1440000" cy="1477560"/>
            </a:xfrm>
            <a:prstGeom prst="ellipse">
              <a:avLst/>
            </a:prstGeom>
          </p:spPr>
        </p:pic>
        <p:pic>
          <p:nvPicPr>
            <p:cNvPr id="18" name="Picture 6" descr="Profile photo of Kaan Çaylan">
              <a:extLst>
                <a:ext uri="{FF2B5EF4-FFF2-40B4-BE49-F238E27FC236}">
                  <a16:creationId xmlns:a16="http://schemas.microsoft.com/office/drawing/2014/main" id="{9AF93C7D-16CC-095C-F252-17B47BF31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65" t="23620" r="7355" b="1"/>
            <a:stretch/>
          </p:blipFill>
          <p:spPr bwMode="auto">
            <a:xfrm>
              <a:off x="4419600" y="3944355"/>
              <a:ext cx="1440000" cy="144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Profile photo of Harshit Shangari">
              <a:extLst>
                <a:ext uri="{FF2B5EF4-FFF2-40B4-BE49-F238E27FC236}">
                  <a16:creationId xmlns:a16="http://schemas.microsoft.com/office/drawing/2014/main" id="{982DE195-7238-B158-1713-ED289BE82E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12" t="14916" r="14118" b="39514"/>
            <a:stretch/>
          </p:blipFill>
          <p:spPr bwMode="auto">
            <a:xfrm>
              <a:off x="7987442" y="1889737"/>
              <a:ext cx="1440000" cy="144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Profile photo of Rehan Ibrahim">
              <a:extLst>
                <a:ext uri="{FF2B5EF4-FFF2-40B4-BE49-F238E27FC236}">
                  <a16:creationId xmlns:a16="http://schemas.microsoft.com/office/drawing/2014/main" id="{E593BF05-F1E2-BFB7-E5E0-892A9E1E41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3" t="9232" r="20481" b="32744"/>
            <a:stretch/>
          </p:blipFill>
          <p:spPr bwMode="auto">
            <a:xfrm>
              <a:off x="7982533" y="3942367"/>
              <a:ext cx="1440000" cy="144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00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73CB-545F-2AC1-9B92-F0A22201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44" y="548515"/>
            <a:ext cx="6352946" cy="44483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Key Performance Indicators (KPI)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ECD8-18BB-A975-E5FD-6789011DD7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E572F-FFDF-A26B-E0FB-282995BA6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20</a:t>
            </a:fld>
            <a:endParaRPr spc="25"/>
          </a:p>
        </p:txBody>
      </p:sp>
      <p:sp>
        <p:nvSpPr>
          <p:cNvPr id="30" name="Rectangle: Rounded Corners 53">
            <a:extLst>
              <a:ext uri="{FF2B5EF4-FFF2-40B4-BE49-F238E27FC236}">
                <a16:creationId xmlns:a16="http://schemas.microsoft.com/office/drawing/2014/main" id="{CE3AC6D0-0FE0-65C6-7355-4F16352A61A0}"/>
              </a:ext>
            </a:extLst>
          </p:cNvPr>
          <p:cNvSpPr/>
          <p:nvPr/>
        </p:nvSpPr>
        <p:spPr>
          <a:xfrm>
            <a:off x="534259" y="2527641"/>
            <a:ext cx="2136202" cy="1030623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Marketing revenue attribution</a:t>
            </a:r>
            <a:endParaRPr lang="zh-CN" alt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Customer acquisition cost per marketing channel</a:t>
            </a:r>
          </a:p>
        </p:txBody>
      </p:sp>
      <p:pic>
        <p:nvPicPr>
          <p:cNvPr id="13" name="图片 13" descr="形状, 矩形&#10;&#10;已自动生成说明">
            <a:extLst>
              <a:ext uri="{FF2B5EF4-FFF2-40B4-BE49-F238E27FC236}">
                <a16:creationId xmlns:a16="http://schemas.microsoft.com/office/drawing/2014/main" id="{B304192C-932F-4E8D-6DE3-1C6FC15E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12" y="2534173"/>
            <a:ext cx="2074292" cy="10269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5DBB45-B61E-2D46-ABF1-4D6B8A0C406F}"/>
              </a:ext>
            </a:extLst>
          </p:cNvPr>
          <p:cNvSpPr txBox="1"/>
          <p:nvPr/>
        </p:nvSpPr>
        <p:spPr>
          <a:xfrm>
            <a:off x="2670604" y="2540436"/>
            <a:ext cx="21645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Traffic-to-lead-rate</a:t>
            </a:r>
            <a:endParaRPr lang="en-US">
              <a:solidFill>
                <a:schemeClr val="lt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ea typeface="+mn-lt"/>
                <a:cs typeface="+mn-lt"/>
              </a:rPr>
              <a:t>Landing page conversion rate</a:t>
            </a: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Time spent on website</a:t>
            </a: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algn="l"/>
            <a:endParaRPr lang="zh-CN" altLang="en-US"/>
          </a:p>
        </p:txBody>
      </p:sp>
      <p:pic>
        <p:nvPicPr>
          <p:cNvPr id="15" name="图片 15" descr="形状, 矩形&#10;&#10;已自动生成说明">
            <a:extLst>
              <a:ext uri="{FF2B5EF4-FFF2-40B4-BE49-F238E27FC236}">
                <a16:creationId xmlns:a16="http://schemas.microsoft.com/office/drawing/2014/main" id="{9A162398-2BC6-8148-30E0-CD344E1A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494" y="2538936"/>
            <a:ext cx="1834371" cy="10461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00BB1D-0199-C6BC-470B-A3BEB1A57493}"/>
              </a:ext>
            </a:extLst>
          </p:cNvPr>
          <p:cNvSpPr txBox="1"/>
          <p:nvPr/>
        </p:nvSpPr>
        <p:spPr>
          <a:xfrm>
            <a:off x="4689777" y="2541566"/>
            <a:ext cx="190145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Lead-to-customer-rate</a:t>
            </a:r>
          </a:p>
          <a:p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--&gt; for homepage</a:t>
            </a:r>
          </a:p>
          <a:p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--&gt; for customer service</a:t>
            </a: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</p:txBody>
      </p:sp>
      <p:pic>
        <p:nvPicPr>
          <p:cNvPr id="17" name="图片 17" descr="形状, 矩形&#10;&#10;已自动生成说明">
            <a:extLst>
              <a:ext uri="{FF2B5EF4-FFF2-40B4-BE49-F238E27FC236}">
                <a16:creationId xmlns:a16="http://schemas.microsoft.com/office/drawing/2014/main" id="{9F6ADE22-B5C6-B667-4A3F-C246755E2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233" y="2534173"/>
            <a:ext cx="2665382" cy="1026902"/>
          </a:xfrm>
          <a:prstGeom prst="rect">
            <a:avLst/>
          </a:prstGeom>
        </p:spPr>
      </p:pic>
      <p:pic>
        <p:nvPicPr>
          <p:cNvPr id="18" name="图片 18" descr="形状&#10;&#10;已自动生成说明">
            <a:extLst>
              <a:ext uri="{FF2B5EF4-FFF2-40B4-BE49-F238E27FC236}">
                <a16:creationId xmlns:a16="http://schemas.microsoft.com/office/drawing/2014/main" id="{66B300DD-3838-08D9-5876-4796EA2DD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802" y="2529411"/>
            <a:ext cx="2638244" cy="10364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78CC5FC-1946-C6C9-A326-C3871B43579C}"/>
              </a:ext>
            </a:extLst>
          </p:cNvPr>
          <p:cNvSpPr txBox="1"/>
          <p:nvPr/>
        </p:nvSpPr>
        <p:spPr>
          <a:xfrm>
            <a:off x="9387373" y="2545913"/>
            <a:ext cx="2423812" cy="1015663"/>
          </a:xfrm>
          <a:prstGeom prst="rect">
            <a:avLst/>
          </a:prstGeom>
          <a:solidFill>
            <a:srgbClr val="85D11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Customer retention rate</a:t>
            </a: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Churn rate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Number of Customer Complaints by period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Sentiment score of reviews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FDE81D4-29DF-108C-1A73-873D4D922D7E}"/>
              </a:ext>
            </a:extLst>
          </p:cNvPr>
          <p:cNvSpPr txBox="1"/>
          <p:nvPr/>
        </p:nvSpPr>
        <p:spPr>
          <a:xfrm>
            <a:off x="6868540" y="2725049"/>
            <a:ext cx="1963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Customer lifetime value (CLV)</a:t>
            </a: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</p:txBody>
      </p:sp>
      <p:sp>
        <p:nvSpPr>
          <p:cNvPr id="41" name="Rectangle: Rounded Corners 53">
            <a:extLst>
              <a:ext uri="{FF2B5EF4-FFF2-40B4-BE49-F238E27FC236}">
                <a16:creationId xmlns:a16="http://schemas.microsoft.com/office/drawing/2014/main" id="{B33C2045-8C1B-494B-135A-738C21074E53}"/>
              </a:ext>
            </a:extLst>
          </p:cNvPr>
          <p:cNvSpPr/>
          <p:nvPr/>
        </p:nvSpPr>
        <p:spPr>
          <a:xfrm>
            <a:off x="543784" y="4136523"/>
            <a:ext cx="2129576" cy="2392265"/>
          </a:xfrm>
          <a:prstGeom prst="roundRect">
            <a:avLst/>
          </a:prstGeom>
          <a:solidFill>
            <a:srgbClr val="2C0C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/>
              <a:buChar char="•"/>
            </a:pPr>
            <a:r>
              <a:rPr lang="en-US" sz="1200"/>
              <a:t>Single or multi touch attribution models using </a:t>
            </a:r>
            <a:r>
              <a:rPr lang="en-US" sz="1200" err="1"/>
              <a:t>Hubspot</a:t>
            </a:r>
            <a:endParaRPr lang="en-US" sz="1200"/>
          </a:p>
          <a:p>
            <a:pPr marL="171450" indent="-171450">
              <a:buFont typeface="Arial"/>
              <a:buChar char="•"/>
            </a:pP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/>
              <a:t>Calculating total Costs incurred, CAC can be calculated through tools like Salesforce/in-built tools in </a:t>
            </a:r>
            <a:r>
              <a:rPr lang="en-US" sz="1200" err="1"/>
              <a:t>GoogleAds</a:t>
            </a:r>
            <a:endParaRPr lang="en-US" sz="1200"/>
          </a:p>
        </p:txBody>
      </p:sp>
      <p:pic>
        <p:nvPicPr>
          <p:cNvPr id="66" name="图片 13" descr="形状, 矩形&#10;&#10;已自动生成说明">
            <a:extLst>
              <a:ext uri="{FF2B5EF4-FFF2-40B4-BE49-F238E27FC236}">
                <a16:creationId xmlns:a16="http://schemas.microsoft.com/office/drawing/2014/main" id="{CDE19A89-27F9-FA1A-90DE-FFBA2901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11" y="4136561"/>
            <a:ext cx="2074292" cy="239555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178F8B4E-A99F-B249-75A6-A5D351A93D7D}"/>
              </a:ext>
            </a:extLst>
          </p:cNvPr>
          <p:cNvSpPr txBox="1"/>
          <p:nvPr/>
        </p:nvSpPr>
        <p:spPr>
          <a:xfrm>
            <a:off x="2749117" y="4139849"/>
            <a:ext cx="187900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lt1"/>
                </a:solidFill>
                <a:ea typeface="+mn-lt"/>
                <a:cs typeface="+mn-lt"/>
              </a:rPr>
              <a:t>Define a lead (person who fills a form), Track the number of visitors and leads </a:t>
            </a:r>
          </a:p>
          <a:p>
            <a:pPr marL="171450" indent="-171450">
              <a:buFont typeface="Arial,Sans-Serif"/>
              <a:buChar char="•"/>
            </a:pPr>
            <a:endParaRPr 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Implement marketing automation software (such as Pardot) to track time spent</a:t>
            </a:r>
            <a:endParaRPr lang="en-US">
              <a:solidFill>
                <a:schemeClr val="lt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</p:txBody>
      </p:sp>
      <p:pic>
        <p:nvPicPr>
          <p:cNvPr id="68" name="图片 15" descr="形状, 矩形&#10;&#10;已自动生成说明">
            <a:extLst>
              <a:ext uri="{FF2B5EF4-FFF2-40B4-BE49-F238E27FC236}">
                <a16:creationId xmlns:a16="http://schemas.microsoft.com/office/drawing/2014/main" id="{9A4449C3-2B1D-DEC8-02D8-E422A0BE3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493" y="4161503"/>
            <a:ext cx="1840997" cy="2360268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F5166B1D-08FE-7E3D-18F0-B19C0AA4A014}"/>
              </a:ext>
            </a:extLst>
          </p:cNvPr>
          <p:cNvSpPr txBox="1"/>
          <p:nvPr/>
        </p:nvSpPr>
        <p:spPr>
          <a:xfrm>
            <a:off x="4760757" y="4171042"/>
            <a:ext cx="2082343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Homepage:</a:t>
            </a:r>
            <a:endParaRPr lang="en-US">
              <a:solidFill>
                <a:schemeClr val="lt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Customer service: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lt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</p:txBody>
      </p:sp>
      <p:pic>
        <p:nvPicPr>
          <p:cNvPr id="70" name="图片 17" descr="形状, 矩形&#10;&#10;已自动生成说明">
            <a:extLst>
              <a:ext uri="{FF2B5EF4-FFF2-40B4-BE49-F238E27FC236}">
                <a16:creationId xmlns:a16="http://schemas.microsoft.com/office/drawing/2014/main" id="{C42CF0AA-E0C7-1F33-D596-3E6365B2B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232" y="4163065"/>
            <a:ext cx="2678935" cy="2361518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F6138790-040A-7A5A-86A4-1E5D00442A22}"/>
              </a:ext>
            </a:extLst>
          </p:cNvPr>
          <p:cNvSpPr txBox="1"/>
          <p:nvPr/>
        </p:nvSpPr>
        <p:spPr>
          <a:xfrm>
            <a:off x="6535858" y="4030274"/>
            <a:ext cx="268629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chemeClr val="lt1"/>
                </a:solidFill>
                <a:ea typeface="+mn-lt"/>
                <a:cs typeface="+mn-lt"/>
              </a:rPr>
              <a:t>Revenue</a:t>
            </a:r>
            <a:r>
              <a:rPr lang="en-US" altLang="zh-CN" sz="1200" dirty="0">
                <a:solidFill>
                  <a:schemeClr val="lt1"/>
                </a:solidFill>
                <a:ea typeface="+mn-lt"/>
                <a:cs typeface="+mn-lt"/>
              </a:rPr>
              <a:t>: Forecast future revenue based on market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chemeClr val="lt1"/>
                </a:solidFill>
                <a:ea typeface="+mn-lt"/>
                <a:cs typeface="+mn-lt"/>
              </a:rPr>
              <a:t>Costs</a:t>
            </a:r>
            <a:r>
              <a:rPr lang="en-US" altLang="zh-CN" sz="1200" dirty="0">
                <a:solidFill>
                  <a:schemeClr val="lt1"/>
                </a:solidFill>
                <a:ea typeface="+mn-lt"/>
                <a:cs typeface="+mn-lt"/>
              </a:rPr>
              <a:t>: Forecast costs to produce electricity, cost to serve customer and cost to retain customer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chemeClr val="lt1"/>
                </a:solidFill>
                <a:ea typeface="+mn-lt"/>
                <a:cs typeface="+mn-lt"/>
              </a:rPr>
              <a:t>Retention</a:t>
            </a:r>
            <a:r>
              <a:rPr lang="en-US" altLang="zh-CN" sz="1200" dirty="0">
                <a:solidFill>
                  <a:schemeClr val="lt1"/>
                </a:solidFill>
                <a:ea typeface="+mn-lt"/>
                <a:cs typeface="+mn-lt"/>
              </a:rPr>
              <a:t>: 1 minus expected future churn rate 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b="1" dirty="0">
                <a:solidFill>
                  <a:schemeClr val="lt1"/>
                </a:solidFill>
                <a:ea typeface="+mn-lt"/>
                <a:cs typeface="+mn-lt"/>
              </a:rPr>
              <a:t>Discount rate:  </a:t>
            </a:r>
            <a:r>
              <a:rPr lang="en-US" altLang="zh-CN" sz="1200" dirty="0">
                <a:solidFill>
                  <a:schemeClr val="lt1"/>
                </a:solidFill>
                <a:ea typeface="+mn-lt"/>
                <a:cs typeface="+mn-lt"/>
              </a:rPr>
              <a:t>Weighted avg. cost of capital</a:t>
            </a:r>
          </a:p>
        </p:txBody>
      </p:sp>
      <p:pic>
        <p:nvPicPr>
          <p:cNvPr id="78" name="图片 18" descr="形状&#10;&#10;已自动生成说明">
            <a:extLst>
              <a:ext uri="{FF2B5EF4-FFF2-40B4-BE49-F238E27FC236}">
                <a16:creationId xmlns:a16="http://schemas.microsoft.com/office/drawing/2014/main" id="{446F4940-109F-98AA-8D63-F40A1F121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801" y="4184187"/>
            <a:ext cx="2645171" cy="2357189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54A64259-97A5-AD34-72F1-D4BABE328F13}"/>
              </a:ext>
            </a:extLst>
          </p:cNvPr>
          <p:cNvSpPr txBox="1"/>
          <p:nvPr/>
        </p:nvSpPr>
        <p:spPr>
          <a:xfrm>
            <a:off x="9265251" y="4168111"/>
            <a:ext cx="2665824" cy="1938992"/>
          </a:xfrm>
          <a:prstGeom prst="rect">
            <a:avLst/>
          </a:prstGeom>
          <a:solidFill>
            <a:srgbClr val="85D11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Customer</a:t>
            </a:r>
            <a:r>
              <a:rPr lang="zh-CN" altLang="en-US" sz="1200">
                <a:solidFill>
                  <a:schemeClr val="lt1"/>
                </a:solidFill>
                <a:ea typeface="+mn-lt"/>
                <a:cs typeface="+mn-lt"/>
              </a:rPr>
              <a:t> </a:t>
            </a: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retention rate :</a:t>
            </a:r>
            <a:endParaRPr lang="en-US" altLang="zh-CN" sz="1200">
              <a:solidFill>
                <a:schemeClr val="lt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zh-CN" altLang="en-US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zh-CN" altLang="en-US" sz="1200">
                <a:solidFill>
                  <a:schemeClr val="lt1"/>
                </a:solidFill>
                <a:ea typeface="+mn-lt"/>
                <a:cs typeface="+mn-lt"/>
              </a:rPr>
              <a:t>Calculated the number of customer complaints in a specific period using automated tools</a:t>
            </a:r>
          </a:p>
          <a:p>
            <a:endParaRPr lang="en-US" altLang="zh-CN" sz="1200">
              <a:solidFill>
                <a:schemeClr val="lt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>
                <a:solidFill>
                  <a:schemeClr val="lt1"/>
                </a:solidFill>
                <a:ea typeface="+mn-lt"/>
                <a:cs typeface="+mn-lt"/>
              </a:rPr>
              <a:t>Calculate sentiment scores through reviews  using NLP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701F4D8-F0A8-4EE2-755D-D7DEC42A6A21}"/>
              </a:ext>
            </a:extLst>
          </p:cNvPr>
          <p:cNvSpPr txBox="1"/>
          <p:nvPr/>
        </p:nvSpPr>
        <p:spPr>
          <a:xfrm>
            <a:off x="540589" y="21648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/>
              <a:t>Targets</a:t>
            </a:r>
            <a:r>
              <a:rPr lang="zh-CN" altLang="en-US" b="1"/>
              <a:t>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21FE46-0A6A-69E3-0BD9-376BE2594767}"/>
              </a:ext>
            </a:extLst>
          </p:cNvPr>
          <p:cNvSpPr txBox="1"/>
          <p:nvPr/>
        </p:nvSpPr>
        <p:spPr>
          <a:xfrm>
            <a:off x="540589" y="3690981"/>
            <a:ext cx="3965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/>
              <a:t>Measurements &amp; Implementations</a:t>
            </a:r>
          </a:p>
        </p:txBody>
      </p:sp>
      <p:graphicFrame>
        <p:nvGraphicFramePr>
          <p:cNvPr id="523" name="Diagram 522">
            <a:extLst>
              <a:ext uri="{FF2B5EF4-FFF2-40B4-BE49-F238E27FC236}">
                <a16:creationId xmlns:a16="http://schemas.microsoft.com/office/drawing/2014/main" id="{78340D7E-F919-64F2-F245-B10CA7587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896980"/>
              </p:ext>
            </p:extLst>
          </p:nvPr>
        </p:nvGraphicFramePr>
        <p:xfrm>
          <a:off x="535388" y="1558405"/>
          <a:ext cx="11114598" cy="53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41" name="Picture 1141" descr="A picture containing text&#10;&#10;Description automatically generated">
            <a:extLst>
              <a:ext uri="{FF2B5EF4-FFF2-40B4-BE49-F238E27FC236}">
                <a16:creationId xmlns:a16="http://schemas.microsoft.com/office/drawing/2014/main" id="{9FDD0AA1-B5EF-6E3C-4379-46CAA6A517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1030" y="4180068"/>
            <a:ext cx="2103411" cy="471724"/>
          </a:xfrm>
          <a:prstGeom prst="rect">
            <a:avLst/>
          </a:prstGeom>
        </p:spPr>
      </p:pic>
      <p:pic>
        <p:nvPicPr>
          <p:cNvPr id="1142" name="Picture 1142" descr="Text&#10;&#10;Description automatically generated">
            <a:extLst>
              <a:ext uri="{FF2B5EF4-FFF2-40B4-BE49-F238E27FC236}">
                <a16:creationId xmlns:a16="http://schemas.microsoft.com/office/drawing/2014/main" id="{0CE23D6E-5E12-5026-0A9C-FF6A030F6F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7146" y="4507789"/>
            <a:ext cx="1793545" cy="384318"/>
          </a:xfrm>
          <a:prstGeom prst="rect">
            <a:avLst/>
          </a:prstGeom>
        </p:spPr>
      </p:pic>
      <p:pic>
        <p:nvPicPr>
          <p:cNvPr id="1156" name="Picture 1156">
            <a:extLst>
              <a:ext uri="{FF2B5EF4-FFF2-40B4-BE49-F238E27FC236}">
                <a16:creationId xmlns:a16="http://schemas.microsoft.com/office/drawing/2014/main" id="{7B6D52E6-D44A-22F0-EEEB-E5A86B0CF0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2109" y="5263369"/>
            <a:ext cx="1787237" cy="328297"/>
          </a:xfrm>
          <a:prstGeom prst="rect">
            <a:avLst/>
          </a:prstGeom>
        </p:spPr>
      </p:pic>
      <p:pic>
        <p:nvPicPr>
          <p:cNvPr id="1163" name="Picture 1163" descr="A picture containing text&#10;&#10;Description automatically generated">
            <a:extLst>
              <a:ext uri="{FF2B5EF4-FFF2-40B4-BE49-F238E27FC236}">
                <a16:creationId xmlns:a16="http://schemas.microsoft.com/office/drawing/2014/main" id="{84822FF1-EEE3-9EAC-71FD-13F317FDF9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83437" y="4450315"/>
            <a:ext cx="2098964" cy="4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21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782813"/>
            <a:chOff x="3581400" y="2237276"/>
            <a:chExt cx="7792212" cy="2782813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0386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782813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4.</a:t>
              </a:r>
              <a:r>
                <a:rPr lang="en-CA" spc="20">
                  <a:solidFill>
                    <a:srgbClr val="7E7E7E"/>
                  </a:solidFill>
                  <a:latin typeface="+mj-lt"/>
                  <a:cs typeface="Tahoma"/>
                </a:rPr>
                <a:t> </a:t>
              </a: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 Technical Stages</a:t>
              </a:r>
              <a:endParaRPr lang="en-CA" sz="2650">
                <a:latin typeface="+mj-lt"/>
                <a:cs typeface="Tahoma"/>
              </a:endParaRP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Web Scraping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Data Preprocessing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Embedding</a:t>
              </a: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endParaRPr lang="en-CA" spc="45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KPI Definition</a:t>
              </a: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45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b="1" spc="-10">
                  <a:solidFill>
                    <a:srgbClr val="21759E"/>
                  </a:solidFill>
                  <a:latin typeface="+mj-lt"/>
                  <a:cs typeface="Tahoma"/>
                </a:rPr>
                <a:t>Future steps</a:t>
              </a: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20">
                  <a:solidFill>
                    <a:srgbClr val="7E7E7E"/>
                  </a:solidFill>
                  <a:latin typeface="+mj-lt"/>
                  <a:cs typeface="Tahoma"/>
                </a:rPr>
                <a:t>Su</a:t>
              </a:r>
              <a:r>
                <a:rPr lang="en-CA" sz="1800" spc="-35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40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30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-15">
                  <a:solidFill>
                    <a:srgbClr val="7E7E7E"/>
                  </a:solidFill>
                  <a:latin typeface="+mj-lt"/>
                  <a:cs typeface="Tahoma"/>
                </a:rPr>
                <a:t>r</a:t>
              </a:r>
              <a:r>
                <a:rPr lang="en-CA" sz="1800" spc="30">
                  <a:solidFill>
                    <a:srgbClr val="7E7E7E"/>
                  </a:solidFill>
                  <a:latin typeface="+mj-lt"/>
                  <a:cs typeface="Tahoma"/>
                </a:rPr>
                <a:t>y</a:t>
              </a:r>
              <a:endParaRPr lang="en-CA" sz="1800">
                <a:latin typeface="+mj-lt"/>
                <a:cs typeface="Tahoma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solidFill>
                  <a:srgbClr val="000000"/>
                </a:solidFill>
                <a:latin typeface="+mj-lt"/>
              </a:rPr>
              <a:t>Agen</a:t>
            </a:r>
            <a:r>
              <a:rPr lang="en-CA" kern="0" spc="10">
                <a:solidFill>
                  <a:srgbClr val="000000"/>
                </a:solidFill>
                <a:latin typeface="+mj-lt"/>
              </a:rPr>
              <a:t>d</a:t>
            </a:r>
            <a:r>
              <a:rPr lang="en-CA" kern="0" spc="-80">
                <a:solidFill>
                  <a:srgbClr val="000000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0073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9176B-DFDD-04B9-02E2-2897B9A9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14" y="551510"/>
            <a:ext cx="2401570" cy="43088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fr-FR">
                <a:solidFill>
                  <a:srgbClr val="0070AD"/>
                </a:solidFill>
                <a:ea typeface="Tahoma"/>
              </a:rPr>
              <a:t>Future </a:t>
            </a:r>
            <a:r>
              <a:rPr lang="fr-FR" err="1">
                <a:solidFill>
                  <a:srgbClr val="0070AD"/>
                </a:solidFill>
                <a:ea typeface="Tahoma"/>
              </a:rPr>
              <a:t>steps</a:t>
            </a:r>
            <a:endParaRPr lang="fr-FR">
              <a:solidFill>
                <a:srgbClr val="0070AD"/>
              </a:solidFill>
              <a:ea typeface="Tahoma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E3BA54-F2E2-8F9E-49D3-89986A3097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E202C6-20D4-77A6-6521-CB5B0B1B3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22</a:t>
            </a:fld>
            <a:endParaRPr spc="25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74B44E2B-BE4B-A0B6-5858-AFD0A39F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4" y="1839385"/>
            <a:ext cx="4739425" cy="471605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B47464C-C869-A627-0840-CCADD16E26BE}"/>
              </a:ext>
            </a:extLst>
          </p:cNvPr>
          <p:cNvSpPr txBox="1"/>
          <p:nvPr/>
        </p:nvSpPr>
        <p:spPr>
          <a:xfrm>
            <a:off x="6376458" y="2862792"/>
            <a:ext cx="448468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Recommendations</a:t>
            </a:r>
            <a:r>
              <a:rPr lang="en-US">
                <a:solidFill>
                  <a:srgbClr val="000000"/>
                </a:solidFill>
              </a:rPr>
              <a:t> : give TotalEnergy insights to improve customer relations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D790C9-4BA8-36BB-B53E-AC54B979EC96}"/>
              </a:ext>
            </a:extLst>
          </p:cNvPr>
          <p:cNvSpPr txBox="1"/>
          <p:nvPr/>
        </p:nvSpPr>
        <p:spPr>
          <a:xfrm>
            <a:off x="6365875" y="1899708"/>
            <a:ext cx="4654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KPI evaluation </a:t>
            </a:r>
            <a:r>
              <a:rPr lang="en-US">
                <a:solidFill>
                  <a:srgbClr val="000000"/>
                </a:solidFill>
              </a:rPr>
              <a:t>: assess how effective our strategy is, and continue accordingly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CA3912-8D51-1835-53A3-B762339590FC}"/>
              </a:ext>
            </a:extLst>
          </p:cNvPr>
          <p:cNvSpPr txBox="1"/>
          <p:nvPr/>
        </p:nvSpPr>
        <p:spPr>
          <a:xfrm>
            <a:off x="6365873" y="3910542"/>
            <a:ext cx="5468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Technical development 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 i="1">
                <a:solidFill>
                  <a:srgbClr val="000000"/>
                </a:solidFill>
              </a:rPr>
              <a:t>topic extraction</a:t>
            </a:r>
            <a:r>
              <a:rPr lang="en-US">
                <a:solidFill>
                  <a:srgbClr val="000000"/>
                </a:solidFill>
              </a:rPr>
              <a:t>, followed by </a:t>
            </a:r>
            <a:r>
              <a:rPr lang="en-US" i="1">
                <a:solidFill>
                  <a:srgbClr val="000000"/>
                </a:solidFill>
              </a:rPr>
              <a:t>sentiment analysis,</a:t>
            </a:r>
            <a:r>
              <a:rPr lang="en-US">
                <a:solidFill>
                  <a:srgbClr val="000000"/>
                </a:solidFill>
              </a:rPr>
              <a:t> to provide insights into pain points and the current customer journey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E72DC3D-3A2D-B04B-D386-460327E41892}"/>
              </a:ext>
            </a:extLst>
          </p:cNvPr>
          <p:cNvSpPr txBox="1"/>
          <p:nvPr/>
        </p:nvSpPr>
        <p:spPr>
          <a:xfrm>
            <a:off x="6365874" y="5159374"/>
            <a:ext cx="5077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Current stage </a:t>
            </a:r>
            <a:r>
              <a:rPr lang="en-US">
                <a:solidFill>
                  <a:srgbClr val="000000"/>
                </a:solidFill>
              </a:rPr>
              <a:t>: mid-project, analysis on-going</a:t>
            </a:r>
          </a:p>
          <a:p>
            <a:r>
              <a:rPr lang="en-US">
                <a:solidFill>
                  <a:srgbClr val="000000"/>
                </a:solidFill>
              </a:rPr>
              <a:t>Technical aspect : word embedding don</a:t>
            </a:r>
            <a:r>
              <a:rPr lang="en-US">
                <a:solidFill>
                  <a:srgbClr val="000000"/>
                </a:solidFill>
                <a:latin typeface="Ubuntu"/>
                <a:ea typeface="Tahoma"/>
                <a:cs typeface="Tahoma"/>
              </a:rPr>
              <a:t>e</a:t>
            </a:r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E78BC598-1CA0-97F4-5677-B359A9958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32" y="4774431"/>
            <a:ext cx="2489201" cy="970973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CD0A5363-1739-3572-F2AE-CC3E4AAB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734" y="3730370"/>
            <a:ext cx="3875616" cy="910681"/>
          </a:xfrm>
          <a:prstGeom prst="rect">
            <a:avLst/>
          </a:prstGeom>
        </p:spPr>
      </p:pic>
      <p:pic>
        <p:nvPicPr>
          <p:cNvPr id="9" name="Image 16">
            <a:extLst>
              <a:ext uri="{FF2B5EF4-FFF2-40B4-BE49-F238E27FC236}">
                <a16:creationId xmlns:a16="http://schemas.microsoft.com/office/drawing/2014/main" id="{FF9D670D-F0B6-8680-1D5C-7B268E28E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2" y="2602476"/>
            <a:ext cx="3134782" cy="922796"/>
          </a:xfrm>
          <a:prstGeom prst="rect">
            <a:avLst/>
          </a:prstGeom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9C757BA9-5063-D0A6-918E-E28FC6A51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622" y="1715365"/>
            <a:ext cx="2190627" cy="8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2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23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782813"/>
            <a:chOff x="3581400" y="2237276"/>
            <a:chExt cx="7792212" cy="2782813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0386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782813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4.</a:t>
              </a:r>
              <a:r>
                <a:rPr lang="en-CA" spc="20">
                  <a:solidFill>
                    <a:srgbClr val="7E7E7E"/>
                  </a:solidFill>
                  <a:latin typeface="+mj-lt"/>
                  <a:cs typeface="Tahoma"/>
                </a:rPr>
                <a:t> </a:t>
              </a: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 Technical Stages</a:t>
              </a:r>
              <a:endParaRPr lang="en-CA" sz="2650">
                <a:latin typeface="+mj-lt"/>
                <a:cs typeface="Tahoma"/>
              </a:endParaRP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Web Scraping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Data Preprocessing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Embedding</a:t>
              </a: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endParaRPr lang="en-CA" spc="45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10">
                  <a:solidFill>
                    <a:srgbClr val="7E7E7E"/>
                  </a:solidFill>
                  <a:latin typeface="+mj-lt"/>
                  <a:cs typeface="Tahoma"/>
                </a:rPr>
                <a:t>KPI Definition</a:t>
              </a: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pc="-10">
                  <a:solidFill>
                    <a:srgbClr val="7E7E7E"/>
                  </a:solidFill>
                  <a:latin typeface="+mj-lt"/>
                  <a:cs typeface="Tahoma"/>
                </a:rPr>
                <a:t>Future steps</a:t>
              </a: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b="1" spc="-20">
                  <a:solidFill>
                    <a:srgbClr val="21759E"/>
                  </a:solidFill>
                  <a:latin typeface="+mj-lt"/>
                  <a:cs typeface="Tahoma"/>
                </a:rPr>
                <a:t>Su</a:t>
              </a:r>
              <a:r>
                <a:rPr lang="en-CA" sz="1800" b="1" spc="-35">
                  <a:solidFill>
                    <a:srgbClr val="21759E"/>
                  </a:solidFill>
                  <a:latin typeface="+mj-lt"/>
                  <a:cs typeface="Tahoma"/>
                </a:rPr>
                <a:t>m</a:t>
              </a:r>
              <a:r>
                <a:rPr lang="en-CA" sz="1800" b="1" spc="-40">
                  <a:solidFill>
                    <a:srgbClr val="21759E"/>
                  </a:solidFill>
                  <a:latin typeface="+mj-lt"/>
                  <a:cs typeface="Tahoma"/>
                </a:rPr>
                <a:t>m</a:t>
              </a:r>
              <a:r>
                <a:rPr lang="en-CA" sz="1800" b="1" spc="-30">
                  <a:solidFill>
                    <a:srgbClr val="21759E"/>
                  </a:solidFill>
                  <a:latin typeface="+mj-lt"/>
                  <a:cs typeface="Tahoma"/>
                </a:rPr>
                <a:t>a</a:t>
              </a:r>
              <a:r>
                <a:rPr lang="en-CA" sz="1800" b="1" spc="-15">
                  <a:solidFill>
                    <a:srgbClr val="21759E"/>
                  </a:solidFill>
                  <a:latin typeface="+mj-lt"/>
                  <a:cs typeface="Tahoma"/>
                </a:rPr>
                <a:t>r</a:t>
              </a:r>
              <a:r>
                <a:rPr lang="en-CA" sz="1800" b="1" spc="30">
                  <a:solidFill>
                    <a:srgbClr val="21759E"/>
                  </a:solidFill>
                  <a:latin typeface="+mj-lt"/>
                  <a:cs typeface="Tahoma"/>
                </a:rPr>
                <a:t>y</a:t>
              </a:r>
              <a:endParaRPr lang="en-CA" sz="1800" b="1">
                <a:solidFill>
                  <a:srgbClr val="21759E"/>
                </a:solidFill>
                <a:latin typeface="+mj-lt"/>
                <a:cs typeface="Tahoma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solidFill>
                  <a:srgbClr val="000000"/>
                </a:solidFill>
                <a:latin typeface="+mj-lt"/>
              </a:rPr>
              <a:t>Agen</a:t>
            </a:r>
            <a:r>
              <a:rPr lang="en-CA" kern="0" spc="10">
                <a:solidFill>
                  <a:srgbClr val="000000"/>
                </a:solidFill>
                <a:latin typeface="+mj-lt"/>
              </a:rPr>
              <a:t>d</a:t>
            </a:r>
            <a:r>
              <a:rPr lang="en-CA" kern="0" spc="-80">
                <a:solidFill>
                  <a:srgbClr val="000000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310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D5931-5546-3933-A27D-FCB8FF6A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7" y="470410"/>
            <a:ext cx="10515599" cy="646938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0070AD"/>
                </a:solidFill>
                <a:latin typeface="+mj-lt"/>
                <a:cs typeface="+mj-cs"/>
              </a:rPr>
              <a:t>Summary </a:t>
            </a:r>
            <a:endParaRPr lang="fr-FR">
              <a:ea typeface="Tahoma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9ED6F-52EA-A307-386B-C0C4EDC33E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90"/>
              </a:spcBef>
            </a:pPr>
            <a:r>
              <a:rPr lang="en-US" sz="1200" kern="1200" spc="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13.02.2</a:t>
            </a: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kern="1200" spc="2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C5FB2E-11AB-0453-E9BE-B200BA4880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ts val="90"/>
              </a:spcBef>
              <a:tabLst>
                <a:tab pos="1915160" algn="l"/>
              </a:tabLst>
            </a:pPr>
            <a:r>
              <a:rPr lang="en-US" sz="1000" spc="2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TotalEnergies​ Steering Committee 1​ </a:t>
            </a:r>
            <a:r>
              <a:rPr lang="en-US" sz="1000" spc="-10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|  </a:t>
            </a:r>
            <a:fld id="{81D60167-4931-47E6-BA6A-407CBD079E47}" type="slidenum">
              <a:rPr lang="en-US" sz="1000" spc="2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lnSpc>
                  <a:spcPct val="90000"/>
                </a:lnSpc>
                <a:spcBef>
                  <a:spcPts val="90"/>
                </a:spcBef>
                <a:tabLst>
                  <a:tab pos="1915160" algn="l"/>
                </a:tabLst>
              </a:pPr>
              <a:t>24</a:t>
            </a:fld>
            <a:endParaRPr lang="en-US" sz="1000" spc="25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5E2959-53A9-2E12-0979-D3C93E534DC7}"/>
              </a:ext>
            </a:extLst>
          </p:cNvPr>
          <p:cNvSpPr txBox="1"/>
          <p:nvPr/>
        </p:nvSpPr>
        <p:spPr>
          <a:xfrm>
            <a:off x="1138902" y="2417591"/>
            <a:ext cx="35848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700"/>
            <a:r>
              <a:rPr lang="en-CA" b="1">
                <a:solidFill>
                  <a:srgbClr val="000000"/>
                </a:solidFill>
                <a:ea typeface="+mn-lt"/>
                <a:cs typeface="+mn-lt"/>
              </a:rPr>
              <a:t>Industry benchmark analysis </a:t>
            </a: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fr-FR">
              <a:solidFill>
                <a:srgbClr val="000000"/>
              </a:solidFill>
            </a:endParaRPr>
          </a:p>
          <a:p>
            <a:pPr marL="755650" lvl="1" indent="-285750"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Price</a:t>
            </a:r>
          </a:p>
          <a:p>
            <a:pPr marL="755650" lvl="1" indent="-285750"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Customer satisfaction</a:t>
            </a:r>
          </a:p>
          <a:p>
            <a:pPr marL="755650" lvl="1" indent="-285750"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Contract duration</a:t>
            </a:r>
          </a:p>
          <a:p>
            <a:pPr marL="755650" lvl="1" indent="-285750">
              <a:buFont typeface="Arial"/>
              <a:buChar char="•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Use of renewable energy</a:t>
            </a:r>
            <a:endParaRPr lang="en-CA">
              <a:solidFill>
                <a:srgbClr val="000000"/>
              </a:solidFill>
            </a:endParaRPr>
          </a:p>
          <a:p>
            <a:pPr marL="755650" lvl="1" indent="-285750">
              <a:buFont typeface="Arial"/>
              <a:buChar char="•"/>
            </a:pPr>
            <a:endParaRPr lang="en-CA">
              <a:solidFill>
                <a:srgbClr val="000000"/>
              </a:solidFill>
              <a:ea typeface="+mn-lt"/>
              <a:cs typeface="+mn-lt"/>
            </a:endParaRPr>
          </a:p>
          <a:p>
            <a:pPr marL="12700"/>
            <a:endParaRPr lang="en-CA" b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131FDD-EAB4-18A6-3D60-DDE3921FD251}"/>
              </a:ext>
            </a:extLst>
          </p:cNvPr>
          <p:cNvSpPr txBox="1"/>
          <p:nvPr/>
        </p:nvSpPr>
        <p:spPr>
          <a:xfrm>
            <a:off x="7769199" y="5171173"/>
            <a:ext cx="31462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000000"/>
                </a:solidFill>
                <a:ea typeface="+mn-lt"/>
                <a:cs typeface="+mn-lt"/>
              </a:rPr>
              <a:t>NLP Implementing :</a:t>
            </a:r>
            <a:endParaRPr lang="fr-FR">
              <a:solidFill>
                <a:srgbClr val="000000"/>
              </a:solidFill>
            </a:endParaRPr>
          </a:p>
          <a:p>
            <a:pPr marL="800100" lvl="1" indent="-342900" rtl="0">
              <a:buAutoNum type="arabicPeriod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Web Scraping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​</a:t>
            </a:r>
          </a:p>
          <a:p>
            <a:pPr marL="800100" lvl="1" indent="-342900">
              <a:buAutoNum type="arabicPeriod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Data Preprocessing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​</a:t>
            </a:r>
          </a:p>
          <a:p>
            <a:pPr marL="800100" lvl="1" indent="-342900">
              <a:buAutoNum type="arabicPeriod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Embedding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​</a:t>
            </a:r>
          </a:p>
          <a:p>
            <a:pPr>
              <a:buAutoNum type="arabicPeriod" startAt="5"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7ED4EA9-08BA-49EA-18EB-F1441FB1DA9D}"/>
              </a:ext>
            </a:extLst>
          </p:cNvPr>
          <p:cNvSpPr txBox="1"/>
          <p:nvPr/>
        </p:nvSpPr>
        <p:spPr>
          <a:xfrm>
            <a:off x="7763821" y="2417266"/>
            <a:ext cx="348985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Customer journey 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Awareness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Consideration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Evaluation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Purchase</a:t>
            </a:r>
          </a:p>
          <a:p>
            <a:pPr marL="800100" lvl="1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Loyalty</a:t>
            </a:r>
          </a:p>
          <a:p>
            <a:pPr marL="800100" lvl="1" indent="-342900">
              <a:buAutoNum type="arabicPeriod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32F82E-E5BE-3AE7-AB9F-8567893AFBC6}"/>
              </a:ext>
            </a:extLst>
          </p:cNvPr>
          <p:cNvSpPr txBox="1"/>
          <p:nvPr/>
        </p:nvSpPr>
        <p:spPr>
          <a:xfrm>
            <a:off x="2288454" y="5176164"/>
            <a:ext cx="31399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000000"/>
                </a:solidFill>
                <a:ea typeface="+mn-lt"/>
                <a:cs typeface="+mn-lt"/>
              </a:rPr>
              <a:t>KPI Definition </a:t>
            </a: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Targets</a:t>
            </a:r>
          </a:p>
          <a:p>
            <a:pPr marL="800100" lvl="1" indent="-342900">
              <a:buAutoNum type="arabicPeriod"/>
            </a:pP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Measures &amp; implementation</a:t>
            </a:r>
            <a:endParaRPr lang="en-CA">
              <a:solidFill>
                <a:srgbClr val="000000"/>
              </a:solidFill>
            </a:endParaRPr>
          </a:p>
        </p:txBody>
      </p:sp>
      <p:pic>
        <p:nvPicPr>
          <p:cNvPr id="20" name="Image 20">
            <a:extLst>
              <a:ext uri="{FF2B5EF4-FFF2-40B4-BE49-F238E27FC236}">
                <a16:creationId xmlns:a16="http://schemas.microsoft.com/office/drawing/2014/main" id="{8E2F3EE5-498C-0D72-F521-F516C6B4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64" y="2712541"/>
            <a:ext cx="3594847" cy="3281889"/>
          </a:xfrm>
          <a:prstGeom prst="rect">
            <a:avLst/>
          </a:prstGeom>
        </p:spPr>
      </p:pic>
      <p:sp>
        <p:nvSpPr>
          <p:cNvPr id="17" name="Flèche : gauche 16">
            <a:extLst>
              <a:ext uri="{FF2B5EF4-FFF2-40B4-BE49-F238E27FC236}">
                <a16:creationId xmlns:a16="http://schemas.microsoft.com/office/drawing/2014/main" id="{2755CB5B-65EB-0220-CA4B-3E158E22C135}"/>
              </a:ext>
            </a:extLst>
          </p:cNvPr>
          <p:cNvSpPr/>
          <p:nvPr/>
        </p:nvSpPr>
        <p:spPr>
          <a:xfrm rot="18900000">
            <a:off x="5490923" y="4038885"/>
            <a:ext cx="1445560" cy="392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ABEE4B8-C879-0760-81A9-42BB8872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35" y="4444254"/>
            <a:ext cx="748556" cy="73735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BC40402-C0FE-F413-036C-DC353370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224" y="4410634"/>
            <a:ext cx="804584" cy="770969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7F8D2A3E-F7A4-13CF-3636-1ED42750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488" y="1385046"/>
            <a:ext cx="1051113" cy="1039908"/>
          </a:xfrm>
          <a:prstGeom prst="rect">
            <a:avLst/>
          </a:prstGeom>
        </p:spPr>
      </p:pic>
      <p:pic>
        <p:nvPicPr>
          <p:cNvPr id="9" name="Picture 13" descr="Icon&#10;&#10;Description automatically generated">
            <a:extLst>
              <a:ext uri="{FF2B5EF4-FFF2-40B4-BE49-F238E27FC236}">
                <a16:creationId xmlns:a16="http://schemas.microsoft.com/office/drawing/2014/main" id="{1330FC20-0B35-6325-F7FB-CE392A36A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194" y="1452282"/>
            <a:ext cx="894230" cy="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7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608-D345-5A24-C9E1-884D3420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714" y="732672"/>
            <a:ext cx="1766570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0123-3788-9354-115E-7315FA11B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908" y="1891359"/>
            <a:ext cx="8412742" cy="110799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200" kern="1200">
                <a:solidFill>
                  <a:srgbClr val="4472C4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https://www.edf.fr/en/the-edf-group/producing-a-climate-friendly-energy#:~:text=In%20France%2C%20the%20electricity%20produced,nuclear%20power%20and%20renewable%20energies</a:t>
            </a:r>
            <a:r>
              <a:rPr lang="en-US" sz="1200" kern="1200">
                <a:solidFill>
                  <a:srgbClr val="4472C4"/>
                </a:solidFill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sz="1200" kern="1200">
                <a:solidFill>
                  <a:srgbClr val="4472C4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https://www.engie.com/sites/default/files/assets/documents/2021-09/ENGIE-ChiffresCle2021-EN-WEB_0.pdf</a:t>
            </a:r>
            <a:endParaRPr lang="en-US" sz="1200" kern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1200">
              <a:solidFill>
                <a:srgbClr val="4472C4"/>
              </a:solidFill>
            </a:endParaRPr>
          </a:p>
          <a:p>
            <a:endParaRPr lang="en-US" sz="1200">
              <a:solidFill>
                <a:srgbClr val="4472C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F13C2-11F2-FDC9-2C27-6CC7F88043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50124-9CE5-BE24-260C-353DCAC1CF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25</a:t>
            </a:fld>
            <a:endParaRPr spc="25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04DA2F-FE54-0294-32DC-CD0ACBCB8199}"/>
              </a:ext>
            </a:extLst>
          </p:cNvPr>
          <p:cNvSpPr txBox="1">
            <a:spLocks/>
          </p:cNvSpPr>
          <p:nvPr/>
        </p:nvSpPr>
        <p:spPr>
          <a:xfrm>
            <a:off x="1588732" y="1613454"/>
            <a:ext cx="304404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285750" indent="-285750">
              <a:buFont typeface="Wingdings"/>
              <a:buChar char="q"/>
            </a:pPr>
            <a:r>
              <a:rPr lang="en-US" sz="1800" kern="0">
                <a:solidFill>
                  <a:srgbClr val="000000"/>
                </a:solidFill>
                <a:ea typeface="Tahoma"/>
              </a:rPr>
              <a:t>Renewable Energy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35A794-5E63-0E0E-1461-B1B1AA3E10E0}"/>
              </a:ext>
            </a:extLst>
          </p:cNvPr>
          <p:cNvSpPr txBox="1">
            <a:spLocks/>
          </p:cNvSpPr>
          <p:nvPr/>
        </p:nvSpPr>
        <p:spPr>
          <a:xfrm>
            <a:off x="1588732" y="2767659"/>
            <a:ext cx="304404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285750" indent="-285750">
              <a:buFont typeface="Wingdings"/>
              <a:buChar char="q"/>
            </a:pPr>
            <a:r>
              <a:rPr lang="en-US" sz="1800" kern="0">
                <a:solidFill>
                  <a:srgbClr val="000000"/>
                </a:solidFill>
                <a:ea typeface="Tahoma"/>
              </a:rPr>
              <a:t>Contract Duration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F2643-D668-39E5-633D-AB38F9526D20}"/>
              </a:ext>
            </a:extLst>
          </p:cNvPr>
          <p:cNvSpPr txBox="1"/>
          <p:nvPr/>
        </p:nvSpPr>
        <p:spPr>
          <a:xfrm>
            <a:off x="1280271" y="2969559"/>
            <a:ext cx="52667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https://www.edfenergy.com/sme-business/customer/renewals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https://particuliers.engie.fr/aide-contact/questions-reponses/mon-espace-client/contrat/contrat-se-termine-quand.html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https://en.selectra.info/energy-france/suppliers/total-direct-energie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algn="l"/>
            <a:endParaRPr lang="en-US" kern="0">
              <a:solidFill>
                <a:srgbClr val="4472C4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E1E4A7-79B7-6709-1447-AAD51404EE16}"/>
              </a:ext>
            </a:extLst>
          </p:cNvPr>
          <p:cNvSpPr txBox="1">
            <a:spLocks/>
          </p:cNvSpPr>
          <p:nvPr/>
        </p:nvSpPr>
        <p:spPr>
          <a:xfrm>
            <a:off x="1532702" y="3944277"/>
            <a:ext cx="304404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285750" indent="-285750">
              <a:buFont typeface="Wingdings"/>
              <a:buChar char="q"/>
            </a:pPr>
            <a:r>
              <a:rPr lang="en-US" sz="1800" kern="0">
                <a:solidFill>
                  <a:srgbClr val="000000"/>
                </a:solidFill>
                <a:ea typeface="Tahoma"/>
              </a:rPr>
              <a:t>Customer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AE5E3-40CF-174A-3D93-B3D4F623CC87}"/>
              </a:ext>
            </a:extLst>
          </p:cNvPr>
          <p:cNvSpPr txBox="1"/>
          <p:nvPr/>
        </p:nvSpPr>
        <p:spPr>
          <a:xfrm>
            <a:off x="1207432" y="4143375"/>
            <a:ext cx="469806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https://fr.trustpilot.com/review/totalenergies.fr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https://fr.trustpilot.com/review/engie.fr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https://fr.trustpilot.com/review/edf.fr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https://fr.trustpilot.com/review/total-spring.fr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https://fr.trustpilot.com/review/eni.fr</a:t>
            </a:r>
            <a:endParaRPr lang="en-US" sz="1200">
              <a:solidFill>
                <a:srgbClr val="4472C4"/>
              </a:solidFill>
              <a:ea typeface="+mn-lt"/>
              <a:cs typeface="+mn-lt"/>
            </a:endParaRPr>
          </a:p>
          <a:p>
            <a:pPr algn="l"/>
            <a:endParaRPr lang="en-US">
              <a:solidFill>
                <a:srgbClr val="4472C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509D6-C256-70C6-A443-867D7B1F948A}"/>
              </a:ext>
            </a:extLst>
          </p:cNvPr>
          <p:cNvSpPr txBox="1"/>
          <p:nvPr/>
        </p:nvSpPr>
        <p:spPr>
          <a:xfrm>
            <a:off x="1280271" y="5790639"/>
            <a:ext cx="45523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</a:rPr>
              <a:t>•https://www.fournisseurs-electricite.com/en/edf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rgbClr val="4472C4"/>
                </a:solidFill>
                <a:ea typeface="+mn-lt"/>
                <a:cs typeface="+mn-lt"/>
              </a:rPr>
              <a:t>https://www.fournisseurs-electricite.com/en/engie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1A96C4-8BB1-A066-9D72-4D9ACA89B73B}"/>
              </a:ext>
            </a:extLst>
          </p:cNvPr>
          <p:cNvSpPr txBox="1">
            <a:spLocks/>
          </p:cNvSpPr>
          <p:nvPr/>
        </p:nvSpPr>
        <p:spPr>
          <a:xfrm>
            <a:off x="1588731" y="5434659"/>
            <a:ext cx="3044040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285750" indent="-285750">
              <a:buFont typeface="Wingdings"/>
              <a:buChar char="q"/>
            </a:pPr>
            <a:r>
              <a:rPr lang="en-US" sz="1800" kern="0">
                <a:solidFill>
                  <a:srgbClr val="000000"/>
                </a:solidFill>
                <a:ea typeface="Tahoma"/>
              </a:rPr>
              <a:t>Price Comparison</a:t>
            </a:r>
          </a:p>
        </p:txBody>
      </p:sp>
    </p:spTree>
    <p:extLst>
      <p:ext uri="{BB962C8B-B14F-4D97-AF65-F5344CB8AC3E}">
        <p14:creationId xmlns:p14="http://schemas.microsoft.com/office/powerpoint/2010/main" val="173037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2672"/>
            <a:ext cx="1170241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680575" algn="l"/>
                <a:tab pos="11642725" algn="l"/>
              </a:tabLst>
            </a:pPr>
            <a:r>
              <a:rPr sz="800" spc="125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800" spc="-30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st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800" spc="-5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45">
                <a:solidFill>
                  <a:srgbClr val="A6A6A6"/>
                </a:solidFill>
                <a:latin typeface="Tahoma"/>
                <a:cs typeface="Tahoma"/>
              </a:rPr>
              <a:t>X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-</a:t>
            </a:r>
            <a:r>
              <a:rPr sz="800" spc="45">
                <a:solidFill>
                  <a:srgbClr val="A6A6A6"/>
                </a:solidFill>
                <a:latin typeface="Tahoma"/>
                <a:cs typeface="Tahoma"/>
              </a:rPr>
              <a:t>HEC</a:t>
            </a:r>
            <a:r>
              <a:rPr sz="800" spc="-4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–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23.01.2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0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23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	</a:t>
            </a:r>
            <a:r>
              <a:rPr sz="800" spc="-75">
                <a:solidFill>
                  <a:srgbClr val="A6A6A6"/>
                </a:solidFill>
                <a:latin typeface="Tahoma"/>
                <a:cs typeface="Tahoma"/>
              </a:rPr>
              <a:t>©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5">
                <a:solidFill>
                  <a:srgbClr val="A6A6A6"/>
                </a:solidFill>
                <a:latin typeface="Tahoma"/>
                <a:cs typeface="Tahoma"/>
              </a:rPr>
              <a:t>C</a:t>
            </a:r>
            <a:r>
              <a:rPr sz="800" spc="-30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p</a:t>
            </a:r>
            <a:r>
              <a:rPr sz="800" spc="-15">
                <a:solidFill>
                  <a:srgbClr val="A6A6A6"/>
                </a:solidFill>
                <a:latin typeface="Tahoma"/>
                <a:cs typeface="Tahoma"/>
              </a:rPr>
              <a:t>g</a:t>
            </a:r>
            <a:r>
              <a:rPr sz="800" spc="-2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m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n</a:t>
            </a:r>
            <a:r>
              <a:rPr sz="800" spc="10">
                <a:solidFill>
                  <a:srgbClr val="A6A6A6"/>
                </a:solidFill>
                <a:latin typeface="Tahoma"/>
                <a:cs typeface="Tahoma"/>
              </a:rPr>
              <a:t>i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2023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.</a:t>
            </a:r>
            <a:r>
              <a:rPr sz="800" spc="-8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55">
                <a:solidFill>
                  <a:srgbClr val="A6A6A6"/>
                </a:solidFill>
                <a:latin typeface="Tahoma"/>
                <a:cs typeface="Tahoma"/>
              </a:rPr>
              <a:t>A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ll</a:t>
            </a:r>
            <a:r>
              <a:rPr sz="800" spc="-55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rig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h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ts</a:t>
            </a:r>
            <a:r>
              <a:rPr sz="800" spc="-6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res</a:t>
            </a:r>
            <a:r>
              <a:rPr sz="800" spc="-10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r</a:t>
            </a:r>
            <a:r>
              <a:rPr sz="800" spc="15">
                <a:solidFill>
                  <a:srgbClr val="A6A6A6"/>
                </a:solidFill>
                <a:latin typeface="Tahoma"/>
                <a:cs typeface="Tahoma"/>
              </a:rPr>
              <a:t>v</a:t>
            </a:r>
            <a:r>
              <a:rPr sz="800" spc="-5">
                <a:solidFill>
                  <a:srgbClr val="A6A6A6"/>
                </a:solidFill>
                <a:latin typeface="Tahoma"/>
                <a:cs typeface="Tahoma"/>
              </a:rPr>
              <a:t>e</a:t>
            </a:r>
            <a:r>
              <a:rPr sz="800" spc="5">
                <a:solidFill>
                  <a:srgbClr val="A6A6A6"/>
                </a:solidFill>
                <a:latin typeface="Tahoma"/>
                <a:cs typeface="Tahoma"/>
              </a:rPr>
              <a:t>d</a:t>
            </a:r>
            <a:r>
              <a:rPr sz="80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8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800" spc="-105">
                <a:solidFill>
                  <a:srgbClr val="E29674"/>
                </a:solidFill>
                <a:latin typeface="Tahoma"/>
                <a:cs typeface="Tahoma"/>
              </a:rPr>
              <a:t>|</a:t>
            </a:r>
            <a:r>
              <a:rPr sz="800">
                <a:solidFill>
                  <a:srgbClr val="E29674"/>
                </a:solidFill>
                <a:latin typeface="Tahoma"/>
                <a:cs typeface="Tahoma"/>
              </a:rPr>
              <a:t>	</a:t>
            </a:r>
            <a:r>
              <a:rPr sz="800" spc="25">
                <a:solidFill>
                  <a:srgbClr val="A6A6A6"/>
                </a:solidFill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1206"/>
            <a:ext cx="12191999" cy="6857998"/>
            <a:chOff x="0" y="0"/>
            <a:chExt cx="12191999" cy="6857998"/>
          </a:xfrm>
        </p:grpSpPr>
        <p:sp>
          <p:nvSpPr>
            <p:cNvPr id="4" name="object 4"/>
            <p:cNvSpPr/>
            <p:nvPr/>
          </p:nvSpPr>
          <p:spPr>
            <a:xfrm>
              <a:off x="11644883" y="333756"/>
              <a:ext cx="276225" cy="227329"/>
            </a:xfrm>
            <a:custGeom>
              <a:avLst/>
              <a:gdLst/>
              <a:ahLst/>
              <a:cxnLst/>
              <a:rect l="l" t="t" r="r" b="b"/>
              <a:pathLst>
                <a:path w="276225" h="227329">
                  <a:moveTo>
                    <a:pt x="206883" y="0"/>
                  </a:moveTo>
                  <a:lnTo>
                    <a:pt x="174115" y="9665"/>
                  </a:lnTo>
                  <a:lnTo>
                    <a:pt x="147530" y="34832"/>
                  </a:lnTo>
                  <a:lnTo>
                    <a:pt x="123828" y="69759"/>
                  </a:lnTo>
                  <a:lnTo>
                    <a:pt x="99711" y="108703"/>
                  </a:lnTo>
                  <a:lnTo>
                    <a:pt x="71882" y="145923"/>
                  </a:lnTo>
                  <a:lnTo>
                    <a:pt x="64775" y="169177"/>
                  </a:lnTo>
                  <a:lnTo>
                    <a:pt x="49133" y="189087"/>
                  </a:lnTo>
                  <a:lnTo>
                    <a:pt x="26894" y="204019"/>
                  </a:lnTo>
                  <a:lnTo>
                    <a:pt x="0" y="212344"/>
                  </a:lnTo>
                  <a:lnTo>
                    <a:pt x="8669" y="218396"/>
                  </a:lnTo>
                  <a:lnTo>
                    <a:pt x="21066" y="223043"/>
                  </a:lnTo>
                  <a:lnTo>
                    <a:pt x="36486" y="226024"/>
                  </a:lnTo>
                  <a:lnTo>
                    <a:pt x="54229" y="227076"/>
                  </a:lnTo>
                  <a:lnTo>
                    <a:pt x="89733" y="224549"/>
                  </a:lnTo>
                  <a:lnTo>
                    <a:pt x="125475" y="216773"/>
                  </a:lnTo>
                  <a:lnTo>
                    <a:pt x="157884" y="203448"/>
                  </a:lnTo>
                  <a:lnTo>
                    <a:pt x="183388" y="184277"/>
                  </a:lnTo>
                  <a:lnTo>
                    <a:pt x="157430" y="180717"/>
                  </a:lnTo>
                  <a:lnTo>
                    <a:pt x="137366" y="168846"/>
                  </a:lnTo>
                  <a:lnTo>
                    <a:pt x="124184" y="150308"/>
                  </a:lnTo>
                  <a:lnTo>
                    <a:pt x="118872" y="126746"/>
                  </a:lnTo>
                  <a:lnTo>
                    <a:pt x="132845" y="140964"/>
                  </a:lnTo>
                  <a:lnTo>
                    <a:pt x="148367" y="150574"/>
                  </a:lnTo>
                  <a:lnTo>
                    <a:pt x="165270" y="156017"/>
                  </a:lnTo>
                  <a:lnTo>
                    <a:pt x="183388" y="157734"/>
                  </a:lnTo>
                  <a:lnTo>
                    <a:pt x="219533" y="150258"/>
                  </a:lnTo>
                  <a:lnTo>
                    <a:pt x="248904" y="129936"/>
                  </a:lnTo>
                  <a:lnTo>
                    <a:pt x="268630" y="99923"/>
                  </a:lnTo>
                  <a:lnTo>
                    <a:pt x="275844" y="63373"/>
                  </a:lnTo>
                  <a:lnTo>
                    <a:pt x="272087" y="44148"/>
                  </a:lnTo>
                  <a:lnTo>
                    <a:pt x="262270" y="23399"/>
                  </a:lnTo>
                  <a:lnTo>
                    <a:pt x="242000" y="6794"/>
                  </a:lnTo>
                  <a:lnTo>
                    <a:pt x="206883" y="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01628" y="172212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30">
                  <a:moveTo>
                    <a:pt x="224154" y="0"/>
                  </a:moveTo>
                  <a:lnTo>
                    <a:pt x="200229" y="22070"/>
                  </a:lnTo>
                  <a:lnTo>
                    <a:pt x="168128" y="43878"/>
                  </a:lnTo>
                  <a:lnTo>
                    <a:pt x="131353" y="66544"/>
                  </a:lnTo>
                  <a:lnTo>
                    <a:pt x="93408" y="91186"/>
                  </a:lnTo>
                  <a:lnTo>
                    <a:pt x="57797" y="118923"/>
                  </a:lnTo>
                  <a:lnTo>
                    <a:pt x="28023" y="150876"/>
                  </a:lnTo>
                  <a:lnTo>
                    <a:pt x="7589" y="188162"/>
                  </a:lnTo>
                  <a:lnTo>
                    <a:pt x="0" y="231902"/>
                  </a:lnTo>
                  <a:lnTo>
                    <a:pt x="5536" y="268354"/>
                  </a:lnTo>
                  <a:lnTo>
                    <a:pt x="45755" y="328021"/>
                  </a:lnTo>
                  <a:lnTo>
                    <a:pt x="97462" y="352139"/>
                  </a:lnTo>
                  <a:lnTo>
                    <a:pt x="117236" y="354234"/>
                  </a:lnTo>
                  <a:lnTo>
                    <a:pt x="137034" y="352758"/>
                  </a:lnTo>
                  <a:lnTo>
                    <a:pt x="173583" y="341018"/>
                  </a:lnTo>
                  <a:lnTo>
                    <a:pt x="215392" y="308229"/>
                  </a:lnTo>
                  <a:lnTo>
                    <a:pt x="243208" y="271124"/>
                  </a:lnTo>
                  <a:lnTo>
                    <a:pt x="267293" y="232343"/>
                  </a:lnTo>
                  <a:lnTo>
                    <a:pt x="290958" y="197586"/>
                  </a:lnTo>
                  <a:lnTo>
                    <a:pt x="317512" y="172552"/>
                  </a:lnTo>
                  <a:lnTo>
                    <a:pt x="350266" y="162941"/>
                  </a:lnTo>
                  <a:lnTo>
                    <a:pt x="407143" y="162941"/>
                  </a:lnTo>
                  <a:lnTo>
                    <a:pt x="399129" y="141763"/>
                  </a:lnTo>
                  <a:lnTo>
                    <a:pt x="376451" y="106425"/>
                  </a:lnTo>
                  <a:lnTo>
                    <a:pt x="347345" y="74803"/>
                  </a:lnTo>
                  <a:lnTo>
                    <a:pt x="294179" y="34671"/>
                  </a:lnTo>
                  <a:lnTo>
                    <a:pt x="234442" y="4445"/>
                  </a:lnTo>
                  <a:lnTo>
                    <a:pt x="231521" y="2921"/>
                  </a:lnTo>
                  <a:lnTo>
                    <a:pt x="228600" y="1524"/>
                  </a:lnTo>
                  <a:lnTo>
                    <a:pt x="224154" y="0"/>
                  </a:lnTo>
                  <a:close/>
                </a:path>
                <a:path w="419100" h="354330">
                  <a:moveTo>
                    <a:pt x="407143" y="162941"/>
                  </a:moveTo>
                  <a:lnTo>
                    <a:pt x="350266" y="162941"/>
                  </a:lnTo>
                  <a:lnTo>
                    <a:pt x="385310" y="169695"/>
                  </a:lnTo>
                  <a:lnTo>
                    <a:pt x="405542" y="186213"/>
                  </a:lnTo>
                  <a:lnTo>
                    <a:pt x="415345" y="206875"/>
                  </a:lnTo>
                  <a:lnTo>
                    <a:pt x="419100" y="226060"/>
                  </a:lnTo>
                  <a:lnTo>
                    <a:pt x="419100" y="223012"/>
                  </a:lnTo>
                  <a:lnTo>
                    <a:pt x="413853" y="180673"/>
                  </a:lnTo>
                  <a:lnTo>
                    <a:pt x="407143" y="162941"/>
                  </a:lnTo>
                  <a:close/>
                </a:path>
              </a:pathLst>
            </a:custGeom>
            <a:solidFill>
              <a:srgbClr val="006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104" y="3077082"/>
            <a:ext cx="8092440" cy="9531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  <a:tabLst>
                <a:tab pos="1764030" algn="l"/>
                <a:tab pos="4450715" algn="l"/>
              </a:tabLst>
            </a:pPr>
            <a:r>
              <a:rPr lang="en-US" sz="3200" b="1" spc="-125">
                <a:solidFill>
                  <a:srgbClr val="FFFFFF"/>
                </a:solidFill>
                <a:latin typeface="Ubuntu"/>
              </a:rPr>
              <a:t>Thank you!</a:t>
            </a:r>
            <a:br>
              <a:rPr lang="en-US" sz="3200" b="1" spc="-125">
                <a:latin typeface="Ubuntu"/>
                <a:cs typeface="Verdana"/>
              </a:rPr>
            </a:br>
            <a:r>
              <a:rPr lang="en-US" sz="3200" b="1" spc="-125">
                <a:solidFill>
                  <a:srgbClr val="FFFFFF"/>
                </a:solidFill>
                <a:latin typeface="Ubuntu"/>
              </a:rPr>
              <a:t>WE ARE OPEN TO QUESTIONS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280415" y="6126886"/>
            <a:ext cx="2115820" cy="3003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spcBef>
                <a:spcPts val="100"/>
              </a:spcBef>
            </a:pPr>
            <a:endParaRPr lang="en-US" sz="1800" spc="-165">
              <a:solidFill>
                <a:srgbClr val="FFFFFF"/>
              </a:solidFill>
              <a:latin typeface="Ubuntu"/>
              <a:cs typeface="Verdana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411A82-E5C4-64F1-7F08-690B7AF9E3B0}"/>
              </a:ext>
            </a:extLst>
          </p:cNvPr>
          <p:cNvGrpSpPr/>
          <p:nvPr/>
        </p:nvGrpSpPr>
        <p:grpSpPr>
          <a:xfrm>
            <a:off x="3679389" y="228600"/>
            <a:ext cx="4833223" cy="1053591"/>
            <a:chOff x="4224612" y="228600"/>
            <a:chExt cx="4833223" cy="1053591"/>
          </a:xfrm>
        </p:grpSpPr>
        <p:grpSp>
          <p:nvGrpSpPr>
            <p:cNvPr id="8" name="object 8"/>
            <p:cNvGrpSpPr/>
            <p:nvPr/>
          </p:nvGrpSpPr>
          <p:grpSpPr>
            <a:xfrm>
              <a:off x="4224612" y="446531"/>
              <a:ext cx="3743325" cy="835660"/>
              <a:chOff x="4224612" y="446531"/>
              <a:chExt cx="3743325" cy="83566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7534655" y="702563"/>
                <a:ext cx="433070" cy="352425"/>
              </a:xfrm>
              <a:custGeom>
                <a:avLst/>
                <a:gdLst/>
                <a:ahLst/>
                <a:cxnLst/>
                <a:rect l="l" t="t" r="r" b="b"/>
                <a:pathLst>
                  <a:path w="433070" h="352425">
                    <a:moveTo>
                      <a:pt x="325247" y="0"/>
                    </a:moveTo>
                    <a:lnTo>
                      <a:pt x="286630" y="7857"/>
                    </a:lnTo>
                    <a:lnTo>
                      <a:pt x="253996" y="29271"/>
                    </a:lnTo>
                    <a:lnTo>
                      <a:pt x="225459" y="61002"/>
                    </a:lnTo>
                    <a:lnTo>
                      <a:pt x="199132" y="99810"/>
                    </a:lnTo>
                    <a:lnTo>
                      <a:pt x="173130" y="142458"/>
                    </a:lnTo>
                    <a:lnTo>
                      <a:pt x="145566" y="185705"/>
                    </a:lnTo>
                    <a:lnTo>
                      <a:pt x="114553" y="226313"/>
                    </a:lnTo>
                    <a:lnTo>
                      <a:pt x="102084" y="262318"/>
                    </a:lnTo>
                    <a:lnTo>
                      <a:pt x="76993" y="293179"/>
                    </a:lnTo>
                    <a:lnTo>
                      <a:pt x="42044" y="316325"/>
                    </a:lnTo>
                    <a:lnTo>
                      <a:pt x="0" y="329184"/>
                    </a:lnTo>
                    <a:lnTo>
                      <a:pt x="13557" y="338542"/>
                    </a:lnTo>
                    <a:lnTo>
                      <a:pt x="32924" y="345757"/>
                    </a:lnTo>
                    <a:lnTo>
                      <a:pt x="57007" y="350400"/>
                    </a:lnTo>
                    <a:lnTo>
                      <a:pt x="84709" y="352044"/>
                    </a:lnTo>
                    <a:lnTo>
                      <a:pt x="140025" y="348114"/>
                    </a:lnTo>
                    <a:lnTo>
                      <a:pt x="195770" y="336042"/>
                    </a:lnTo>
                    <a:lnTo>
                      <a:pt x="246372" y="315396"/>
                    </a:lnTo>
                    <a:lnTo>
                      <a:pt x="286258" y="285750"/>
                    </a:lnTo>
                    <a:lnTo>
                      <a:pt x="245715" y="280142"/>
                    </a:lnTo>
                    <a:lnTo>
                      <a:pt x="214423" y="261461"/>
                    </a:lnTo>
                    <a:lnTo>
                      <a:pt x="193871" y="232064"/>
                    </a:lnTo>
                    <a:lnTo>
                      <a:pt x="185547" y="194310"/>
                    </a:lnTo>
                    <a:lnTo>
                      <a:pt x="207373" y="217598"/>
                    </a:lnTo>
                    <a:lnTo>
                      <a:pt x="231568" y="233172"/>
                    </a:lnTo>
                    <a:lnTo>
                      <a:pt x="257931" y="241887"/>
                    </a:lnTo>
                    <a:lnTo>
                      <a:pt x="286258" y="244601"/>
                    </a:lnTo>
                    <a:lnTo>
                      <a:pt x="332931" y="237067"/>
                    </a:lnTo>
                    <a:lnTo>
                      <a:pt x="372794" y="216145"/>
                    </a:lnTo>
                    <a:lnTo>
                      <a:pt x="403977" y="184361"/>
                    </a:lnTo>
                    <a:lnTo>
                      <a:pt x="424608" y="144237"/>
                    </a:lnTo>
                    <a:lnTo>
                      <a:pt x="432816" y="98298"/>
                    </a:lnTo>
                    <a:lnTo>
                      <a:pt x="425670" y="68472"/>
                    </a:lnTo>
                    <a:lnTo>
                      <a:pt x="409940" y="36290"/>
                    </a:lnTo>
                    <a:lnTo>
                      <a:pt x="378755" y="10537"/>
                    </a:lnTo>
                    <a:lnTo>
                      <a:pt x="325247" y="0"/>
                    </a:lnTo>
                    <a:close/>
                  </a:path>
                </a:pathLst>
              </a:custGeom>
              <a:solidFill>
                <a:srgbClr val="12ABD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4224612" y="458723"/>
                <a:ext cx="3043555" cy="822960"/>
              </a:xfrm>
              <a:custGeom>
                <a:avLst/>
                <a:gdLst/>
                <a:ahLst/>
                <a:cxnLst/>
                <a:rect l="l" t="t" r="r" b="b"/>
                <a:pathLst>
                  <a:path w="3043554" h="822960">
                    <a:moveTo>
                      <a:pt x="1356781" y="443230"/>
                    </a:moveTo>
                    <a:lnTo>
                      <a:pt x="1290108" y="443230"/>
                    </a:lnTo>
                    <a:lnTo>
                      <a:pt x="1291429" y="463550"/>
                    </a:lnTo>
                    <a:lnTo>
                      <a:pt x="1292108" y="482600"/>
                    </a:lnTo>
                    <a:lnTo>
                      <a:pt x="1292275" y="495300"/>
                    </a:lnTo>
                    <a:lnTo>
                      <a:pt x="1292394" y="518160"/>
                    </a:lnTo>
                    <a:lnTo>
                      <a:pt x="1247480" y="539750"/>
                    </a:lnTo>
                    <a:lnTo>
                      <a:pt x="1204016" y="562610"/>
                    </a:lnTo>
                    <a:lnTo>
                      <a:pt x="1164997" y="590550"/>
                    </a:lnTo>
                    <a:lnTo>
                      <a:pt x="1133418" y="623570"/>
                    </a:lnTo>
                    <a:lnTo>
                      <a:pt x="1112274" y="665480"/>
                    </a:lnTo>
                    <a:lnTo>
                      <a:pt x="1104561" y="717550"/>
                    </a:lnTo>
                    <a:lnTo>
                      <a:pt x="1112262" y="759460"/>
                    </a:lnTo>
                    <a:lnTo>
                      <a:pt x="1133501" y="793750"/>
                    </a:lnTo>
                    <a:lnTo>
                      <a:pt x="1165479" y="815339"/>
                    </a:lnTo>
                    <a:lnTo>
                      <a:pt x="1205399" y="822960"/>
                    </a:lnTo>
                    <a:lnTo>
                      <a:pt x="1247511" y="817880"/>
                    </a:lnTo>
                    <a:lnTo>
                      <a:pt x="1281575" y="801370"/>
                    </a:lnTo>
                    <a:lnTo>
                      <a:pt x="1308340" y="774700"/>
                    </a:lnTo>
                    <a:lnTo>
                      <a:pt x="1311950" y="768350"/>
                    </a:lnTo>
                    <a:lnTo>
                      <a:pt x="1209971" y="768350"/>
                    </a:lnTo>
                    <a:lnTo>
                      <a:pt x="1193217" y="764539"/>
                    </a:lnTo>
                    <a:lnTo>
                      <a:pt x="1180999" y="753110"/>
                    </a:lnTo>
                    <a:lnTo>
                      <a:pt x="1173520" y="737870"/>
                    </a:lnTo>
                    <a:lnTo>
                      <a:pt x="1170982" y="717550"/>
                    </a:lnTo>
                    <a:lnTo>
                      <a:pt x="1180612" y="668020"/>
                    </a:lnTo>
                    <a:lnTo>
                      <a:pt x="1206780" y="628650"/>
                    </a:lnTo>
                    <a:lnTo>
                      <a:pt x="1245402" y="595630"/>
                    </a:lnTo>
                    <a:lnTo>
                      <a:pt x="1292394" y="568960"/>
                    </a:lnTo>
                    <a:lnTo>
                      <a:pt x="1358145" y="568960"/>
                    </a:lnTo>
                    <a:lnTo>
                      <a:pt x="1358942" y="539750"/>
                    </a:lnTo>
                    <a:lnTo>
                      <a:pt x="1414219" y="515620"/>
                    </a:lnTo>
                    <a:lnTo>
                      <a:pt x="1439166" y="504189"/>
                    </a:lnTo>
                    <a:lnTo>
                      <a:pt x="1464352" y="491489"/>
                    </a:lnTo>
                    <a:lnTo>
                      <a:pt x="1695340" y="491489"/>
                    </a:lnTo>
                    <a:lnTo>
                      <a:pt x="1700990" y="486410"/>
                    </a:lnTo>
                    <a:lnTo>
                      <a:pt x="1358942" y="486410"/>
                    </a:lnTo>
                    <a:lnTo>
                      <a:pt x="1356781" y="443230"/>
                    </a:lnTo>
                    <a:close/>
                  </a:path>
                  <a:path w="3043554" h="822960">
                    <a:moveTo>
                      <a:pt x="844386" y="505460"/>
                    </a:moveTo>
                    <a:lnTo>
                      <a:pt x="776774" y="505460"/>
                    </a:lnTo>
                    <a:lnTo>
                      <a:pt x="773569" y="567689"/>
                    </a:lnTo>
                    <a:lnTo>
                      <a:pt x="771747" y="623570"/>
                    </a:lnTo>
                    <a:lnTo>
                      <a:pt x="771771" y="628650"/>
                    </a:lnTo>
                    <a:lnTo>
                      <a:pt x="772528" y="673100"/>
                    </a:lnTo>
                    <a:lnTo>
                      <a:pt x="777377" y="712470"/>
                    </a:lnTo>
                    <a:lnTo>
                      <a:pt x="804527" y="764539"/>
                    </a:lnTo>
                    <a:lnTo>
                      <a:pt x="829513" y="774700"/>
                    </a:lnTo>
                    <a:lnTo>
                      <a:pt x="863896" y="773430"/>
                    </a:lnTo>
                    <a:lnTo>
                      <a:pt x="853930" y="728980"/>
                    </a:lnTo>
                    <a:lnTo>
                      <a:pt x="847608" y="673100"/>
                    </a:lnTo>
                    <a:lnTo>
                      <a:pt x="844286" y="610870"/>
                    </a:lnTo>
                    <a:lnTo>
                      <a:pt x="843401" y="553720"/>
                    </a:lnTo>
                    <a:lnTo>
                      <a:pt x="843510" y="541020"/>
                    </a:lnTo>
                    <a:lnTo>
                      <a:pt x="844386" y="505460"/>
                    </a:lnTo>
                    <a:close/>
                  </a:path>
                  <a:path w="3043554" h="822960">
                    <a:moveTo>
                      <a:pt x="1358145" y="568960"/>
                    </a:moveTo>
                    <a:lnTo>
                      <a:pt x="1292394" y="568960"/>
                    </a:lnTo>
                    <a:lnTo>
                      <a:pt x="1286906" y="652780"/>
                    </a:lnTo>
                    <a:lnTo>
                      <a:pt x="1274281" y="709930"/>
                    </a:lnTo>
                    <a:lnTo>
                      <a:pt x="1256156" y="745489"/>
                    </a:lnTo>
                    <a:lnTo>
                      <a:pt x="1234173" y="763270"/>
                    </a:lnTo>
                    <a:lnTo>
                      <a:pt x="1209971" y="768350"/>
                    </a:lnTo>
                    <a:lnTo>
                      <a:pt x="1311950" y="768350"/>
                    </a:lnTo>
                    <a:lnTo>
                      <a:pt x="1328557" y="739139"/>
                    </a:lnTo>
                    <a:lnTo>
                      <a:pt x="1342976" y="697230"/>
                    </a:lnTo>
                    <a:lnTo>
                      <a:pt x="1352346" y="648970"/>
                    </a:lnTo>
                    <a:lnTo>
                      <a:pt x="1357418" y="595630"/>
                    </a:lnTo>
                    <a:lnTo>
                      <a:pt x="1358145" y="568960"/>
                    </a:lnTo>
                    <a:close/>
                  </a:path>
                  <a:path w="3043554" h="822960">
                    <a:moveTo>
                      <a:pt x="249724" y="0"/>
                    </a:moveTo>
                    <a:lnTo>
                      <a:pt x="206136" y="5079"/>
                    </a:lnTo>
                    <a:lnTo>
                      <a:pt x="164573" y="19050"/>
                    </a:lnTo>
                    <a:lnTo>
                      <a:pt x="125861" y="40639"/>
                    </a:lnTo>
                    <a:lnTo>
                      <a:pt x="90831" y="69850"/>
                    </a:lnTo>
                    <a:lnTo>
                      <a:pt x="60312" y="106680"/>
                    </a:lnTo>
                    <a:lnTo>
                      <a:pt x="35132" y="148589"/>
                    </a:lnTo>
                    <a:lnTo>
                      <a:pt x="16119" y="195580"/>
                    </a:lnTo>
                    <a:lnTo>
                      <a:pt x="4104" y="247650"/>
                    </a:lnTo>
                    <a:lnTo>
                      <a:pt x="105" y="300989"/>
                    </a:lnTo>
                    <a:lnTo>
                      <a:pt x="0" y="304800"/>
                    </a:lnTo>
                    <a:lnTo>
                      <a:pt x="3891" y="363220"/>
                    </a:lnTo>
                    <a:lnTo>
                      <a:pt x="15389" y="416560"/>
                    </a:lnTo>
                    <a:lnTo>
                      <a:pt x="33763" y="462280"/>
                    </a:lnTo>
                    <a:lnTo>
                      <a:pt x="58367" y="500380"/>
                    </a:lnTo>
                    <a:lnTo>
                      <a:pt x="88554" y="530860"/>
                    </a:lnTo>
                    <a:lnTo>
                      <a:pt x="123680" y="553720"/>
                    </a:lnTo>
                    <a:lnTo>
                      <a:pt x="163098" y="566420"/>
                    </a:lnTo>
                    <a:lnTo>
                      <a:pt x="206163" y="571500"/>
                    </a:lnTo>
                    <a:lnTo>
                      <a:pt x="250887" y="566420"/>
                    </a:lnTo>
                    <a:lnTo>
                      <a:pt x="293722" y="551180"/>
                    </a:lnTo>
                    <a:lnTo>
                      <a:pt x="333905" y="525780"/>
                    </a:lnTo>
                    <a:lnTo>
                      <a:pt x="361141" y="500380"/>
                    </a:lnTo>
                    <a:lnTo>
                      <a:pt x="224451" y="500380"/>
                    </a:lnTo>
                    <a:lnTo>
                      <a:pt x="188204" y="495300"/>
                    </a:lnTo>
                    <a:lnTo>
                      <a:pt x="128550" y="449580"/>
                    </a:lnTo>
                    <a:lnTo>
                      <a:pt x="107564" y="410210"/>
                    </a:lnTo>
                    <a:lnTo>
                      <a:pt x="94085" y="358139"/>
                    </a:lnTo>
                    <a:lnTo>
                      <a:pt x="89418" y="295910"/>
                    </a:lnTo>
                    <a:lnTo>
                      <a:pt x="89431" y="293370"/>
                    </a:lnTo>
                    <a:lnTo>
                      <a:pt x="93749" y="242570"/>
                    </a:lnTo>
                    <a:lnTo>
                      <a:pt x="106229" y="194310"/>
                    </a:lnTo>
                    <a:lnTo>
                      <a:pt x="125562" y="149860"/>
                    </a:lnTo>
                    <a:lnTo>
                      <a:pt x="150549" y="113030"/>
                    </a:lnTo>
                    <a:lnTo>
                      <a:pt x="179991" y="83820"/>
                    </a:lnTo>
                    <a:lnTo>
                      <a:pt x="247438" y="58420"/>
                    </a:lnTo>
                    <a:lnTo>
                      <a:pt x="372251" y="58420"/>
                    </a:lnTo>
                    <a:lnTo>
                      <a:pt x="360023" y="39370"/>
                    </a:lnTo>
                    <a:lnTo>
                      <a:pt x="317006" y="11430"/>
                    </a:lnTo>
                    <a:lnTo>
                      <a:pt x="249724" y="0"/>
                    </a:lnTo>
                    <a:close/>
                  </a:path>
                  <a:path w="3043554" h="822960">
                    <a:moveTo>
                      <a:pt x="1973047" y="255270"/>
                    </a:moveTo>
                    <a:lnTo>
                      <a:pt x="1899708" y="255270"/>
                    </a:lnTo>
                    <a:lnTo>
                      <a:pt x="1908448" y="265430"/>
                    </a:lnTo>
                    <a:lnTo>
                      <a:pt x="1914189" y="294639"/>
                    </a:lnTo>
                    <a:lnTo>
                      <a:pt x="1918344" y="336550"/>
                    </a:lnTo>
                    <a:lnTo>
                      <a:pt x="1922327" y="387350"/>
                    </a:lnTo>
                    <a:lnTo>
                      <a:pt x="1927550" y="439420"/>
                    </a:lnTo>
                    <a:lnTo>
                      <a:pt x="1935428" y="488950"/>
                    </a:lnTo>
                    <a:lnTo>
                      <a:pt x="1947372" y="530860"/>
                    </a:lnTo>
                    <a:lnTo>
                      <a:pt x="1964797" y="560070"/>
                    </a:lnTo>
                    <a:lnTo>
                      <a:pt x="1989116" y="571500"/>
                    </a:lnTo>
                    <a:lnTo>
                      <a:pt x="2013248" y="560070"/>
                    </a:lnTo>
                    <a:lnTo>
                      <a:pt x="2032913" y="528320"/>
                    </a:lnTo>
                    <a:lnTo>
                      <a:pt x="2049027" y="483870"/>
                    </a:lnTo>
                    <a:lnTo>
                      <a:pt x="2056778" y="454660"/>
                    </a:lnTo>
                    <a:lnTo>
                      <a:pt x="2002832" y="454660"/>
                    </a:lnTo>
                    <a:lnTo>
                      <a:pt x="1994389" y="441960"/>
                    </a:lnTo>
                    <a:lnTo>
                      <a:pt x="1989701" y="408939"/>
                    </a:lnTo>
                    <a:lnTo>
                      <a:pt x="1986296" y="363220"/>
                    </a:lnTo>
                    <a:lnTo>
                      <a:pt x="1981702" y="309880"/>
                    </a:lnTo>
                    <a:lnTo>
                      <a:pt x="1973447" y="256539"/>
                    </a:lnTo>
                    <a:lnTo>
                      <a:pt x="1973047" y="255270"/>
                    </a:lnTo>
                    <a:close/>
                  </a:path>
                  <a:path w="3043554" h="822960">
                    <a:moveTo>
                      <a:pt x="1021565" y="250189"/>
                    </a:moveTo>
                    <a:lnTo>
                      <a:pt x="925745" y="250189"/>
                    </a:lnTo>
                    <a:lnTo>
                      <a:pt x="947071" y="257810"/>
                    </a:lnTo>
                    <a:lnTo>
                      <a:pt x="960432" y="278130"/>
                    </a:lnTo>
                    <a:lnTo>
                      <a:pt x="967339" y="306070"/>
                    </a:lnTo>
                    <a:lnTo>
                      <a:pt x="969087" y="336550"/>
                    </a:lnTo>
                    <a:lnTo>
                      <a:pt x="969214" y="344170"/>
                    </a:lnTo>
                    <a:lnTo>
                      <a:pt x="968877" y="358139"/>
                    </a:lnTo>
                    <a:lnTo>
                      <a:pt x="967591" y="377189"/>
                    </a:lnTo>
                    <a:lnTo>
                      <a:pt x="965448" y="397510"/>
                    </a:lnTo>
                    <a:lnTo>
                      <a:pt x="962448" y="417830"/>
                    </a:lnTo>
                    <a:lnTo>
                      <a:pt x="922171" y="443230"/>
                    </a:lnTo>
                    <a:lnTo>
                      <a:pt x="889407" y="467360"/>
                    </a:lnTo>
                    <a:lnTo>
                      <a:pt x="867382" y="491489"/>
                    </a:lnTo>
                    <a:lnTo>
                      <a:pt x="859324" y="516889"/>
                    </a:lnTo>
                    <a:lnTo>
                      <a:pt x="862826" y="533400"/>
                    </a:lnTo>
                    <a:lnTo>
                      <a:pt x="871913" y="543560"/>
                    </a:lnTo>
                    <a:lnTo>
                      <a:pt x="884452" y="547370"/>
                    </a:lnTo>
                    <a:lnTo>
                      <a:pt x="898313" y="548639"/>
                    </a:lnTo>
                    <a:lnTo>
                      <a:pt x="932196" y="541020"/>
                    </a:lnTo>
                    <a:lnTo>
                      <a:pt x="966496" y="516889"/>
                    </a:lnTo>
                    <a:lnTo>
                      <a:pt x="998200" y="477520"/>
                    </a:lnTo>
                    <a:lnTo>
                      <a:pt x="1024297" y="424180"/>
                    </a:lnTo>
                    <a:lnTo>
                      <a:pt x="1043232" y="412750"/>
                    </a:lnTo>
                    <a:lnTo>
                      <a:pt x="1062143" y="398780"/>
                    </a:lnTo>
                    <a:lnTo>
                      <a:pt x="1081054" y="383539"/>
                    </a:lnTo>
                    <a:lnTo>
                      <a:pt x="1099989" y="367030"/>
                    </a:lnTo>
                    <a:lnTo>
                      <a:pt x="1172943" y="367030"/>
                    </a:lnTo>
                    <a:lnTo>
                      <a:pt x="1173169" y="363220"/>
                    </a:lnTo>
                    <a:lnTo>
                      <a:pt x="1038013" y="363220"/>
                    </a:lnTo>
                    <a:lnTo>
                      <a:pt x="1040426" y="353060"/>
                    </a:lnTo>
                    <a:lnTo>
                      <a:pt x="1040426" y="337820"/>
                    </a:lnTo>
                    <a:lnTo>
                      <a:pt x="1034254" y="281939"/>
                    </a:lnTo>
                    <a:lnTo>
                      <a:pt x="1021565" y="250189"/>
                    </a:lnTo>
                    <a:close/>
                  </a:path>
                  <a:path w="3043554" h="822960">
                    <a:moveTo>
                      <a:pt x="476173" y="447039"/>
                    </a:moveTo>
                    <a:lnTo>
                      <a:pt x="403267" y="447039"/>
                    </a:lnTo>
                    <a:lnTo>
                      <a:pt x="417969" y="492760"/>
                    </a:lnTo>
                    <a:lnTo>
                      <a:pt x="441923" y="523239"/>
                    </a:lnTo>
                    <a:lnTo>
                      <a:pt x="470615" y="541020"/>
                    </a:lnTo>
                    <a:lnTo>
                      <a:pt x="499533" y="546100"/>
                    </a:lnTo>
                    <a:lnTo>
                      <a:pt x="539060" y="539750"/>
                    </a:lnTo>
                    <a:lnTo>
                      <a:pt x="571717" y="521970"/>
                    </a:lnTo>
                    <a:lnTo>
                      <a:pt x="597492" y="494030"/>
                    </a:lnTo>
                    <a:lnTo>
                      <a:pt x="603086" y="483870"/>
                    </a:lnTo>
                    <a:lnTo>
                      <a:pt x="513249" y="483870"/>
                    </a:lnTo>
                    <a:lnTo>
                      <a:pt x="497477" y="480060"/>
                    </a:lnTo>
                    <a:lnTo>
                      <a:pt x="484896" y="467360"/>
                    </a:lnTo>
                    <a:lnTo>
                      <a:pt x="476173" y="447039"/>
                    </a:lnTo>
                    <a:close/>
                  </a:path>
                  <a:path w="3043554" h="822960">
                    <a:moveTo>
                      <a:pt x="682689" y="459739"/>
                    </a:moveTo>
                    <a:lnTo>
                      <a:pt x="616373" y="459739"/>
                    </a:lnTo>
                    <a:lnTo>
                      <a:pt x="628003" y="494030"/>
                    </a:lnTo>
                    <a:lnTo>
                      <a:pt x="645885" y="521970"/>
                    </a:lnTo>
                    <a:lnTo>
                      <a:pt x="670219" y="539750"/>
                    </a:lnTo>
                    <a:lnTo>
                      <a:pt x="701209" y="546100"/>
                    </a:lnTo>
                    <a:lnTo>
                      <a:pt x="723624" y="543560"/>
                    </a:lnTo>
                    <a:lnTo>
                      <a:pt x="743278" y="534670"/>
                    </a:lnTo>
                    <a:lnTo>
                      <a:pt x="760788" y="521970"/>
                    </a:lnTo>
                    <a:lnTo>
                      <a:pt x="776774" y="505460"/>
                    </a:lnTo>
                    <a:lnTo>
                      <a:pt x="844386" y="505460"/>
                    </a:lnTo>
                    <a:lnTo>
                      <a:pt x="844668" y="494030"/>
                    </a:lnTo>
                    <a:lnTo>
                      <a:pt x="708067" y="494030"/>
                    </a:lnTo>
                    <a:lnTo>
                      <a:pt x="688528" y="477520"/>
                    </a:lnTo>
                    <a:lnTo>
                      <a:pt x="682689" y="459739"/>
                    </a:lnTo>
                    <a:close/>
                  </a:path>
                  <a:path w="3043554" h="822960">
                    <a:moveTo>
                      <a:pt x="1695340" y="491489"/>
                    </a:moveTo>
                    <a:lnTo>
                      <a:pt x="1464352" y="491489"/>
                    </a:lnTo>
                    <a:lnTo>
                      <a:pt x="1488555" y="515620"/>
                    </a:lnTo>
                    <a:lnTo>
                      <a:pt x="1515581" y="532130"/>
                    </a:lnTo>
                    <a:lnTo>
                      <a:pt x="1543915" y="542289"/>
                    </a:lnTo>
                    <a:lnTo>
                      <a:pt x="1572048" y="546100"/>
                    </a:lnTo>
                    <a:lnTo>
                      <a:pt x="1621971" y="539750"/>
                    </a:lnTo>
                    <a:lnTo>
                      <a:pt x="1665679" y="518160"/>
                    </a:lnTo>
                    <a:lnTo>
                      <a:pt x="1695340" y="491489"/>
                    </a:lnTo>
                    <a:close/>
                  </a:path>
                  <a:path w="3043554" h="822960">
                    <a:moveTo>
                      <a:pt x="1843281" y="434339"/>
                    </a:moveTo>
                    <a:lnTo>
                      <a:pt x="1737021" y="434339"/>
                    </a:lnTo>
                    <a:lnTo>
                      <a:pt x="1744935" y="474980"/>
                    </a:lnTo>
                    <a:lnTo>
                      <a:pt x="1755658" y="511810"/>
                    </a:lnTo>
                    <a:lnTo>
                      <a:pt x="1770239" y="537210"/>
                    </a:lnTo>
                    <a:lnTo>
                      <a:pt x="1789726" y="546100"/>
                    </a:lnTo>
                    <a:lnTo>
                      <a:pt x="1809209" y="533400"/>
                    </a:lnTo>
                    <a:lnTo>
                      <a:pt x="1825288" y="500380"/>
                    </a:lnTo>
                    <a:lnTo>
                      <a:pt x="1838846" y="454660"/>
                    </a:lnTo>
                    <a:lnTo>
                      <a:pt x="1843281" y="434339"/>
                    </a:lnTo>
                    <a:close/>
                  </a:path>
                  <a:path w="3043554" h="822960">
                    <a:moveTo>
                      <a:pt x="2182325" y="294639"/>
                    </a:moveTo>
                    <a:lnTo>
                      <a:pt x="2108369" y="294639"/>
                    </a:lnTo>
                    <a:lnTo>
                      <a:pt x="2118033" y="308610"/>
                    </a:lnTo>
                    <a:lnTo>
                      <a:pt x="2126623" y="344170"/>
                    </a:lnTo>
                    <a:lnTo>
                      <a:pt x="2135861" y="393700"/>
                    </a:lnTo>
                    <a:lnTo>
                      <a:pt x="2147472" y="447039"/>
                    </a:lnTo>
                    <a:lnTo>
                      <a:pt x="2163179" y="496570"/>
                    </a:lnTo>
                    <a:lnTo>
                      <a:pt x="2184707" y="532130"/>
                    </a:lnTo>
                    <a:lnTo>
                      <a:pt x="2213779" y="546100"/>
                    </a:lnTo>
                    <a:lnTo>
                      <a:pt x="2243019" y="537210"/>
                    </a:lnTo>
                    <a:lnTo>
                      <a:pt x="2271008" y="511810"/>
                    </a:lnTo>
                    <a:lnTo>
                      <a:pt x="2294890" y="468630"/>
                    </a:lnTo>
                    <a:lnTo>
                      <a:pt x="2232067" y="468630"/>
                    </a:lnTo>
                    <a:lnTo>
                      <a:pt x="2219331" y="457200"/>
                    </a:lnTo>
                    <a:lnTo>
                      <a:pt x="2209310" y="425450"/>
                    </a:lnTo>
                    <a:lnTo>
                      <a:pt x="2200420" y="382270"/>
                    </a:lnTo>
                    <a:lnTo>
                      <a:pt x="2191078" y="332739"/>
                    </a:lnTo>
                    <a:lnTo>
                      <a:pt x="2182325" y="294639"/>
                    </a:lnTo>
                    <a:close/>
                  </a:path>
                  <a:path w="3043554" h="822960">
                    <a:moveTo>
                      <a:pt x="2380561" y="403860"/>
                    </a:moveTo>
                    <a:lnTo>
                      <a:pt x="2314617" y="403860"/>
                    </a:lnTo>
                    <a:lnTo>
                      <a:pt x="2325908" y="453389"/>
                    </a:lnTo>
                    <a:lnTo>
                      <a:pt x="2346653" y="499110"/>
                    </a:lnTo>
                    <a:lnTo>
                      <a:pt x="2377732" y="533400"/>
                    </a:lnTo>
                    <a:lnTo>
                      <a:pt x="2420027" y="546100"/>
                    </a:lnTo>
                    <a:lnTo>
                      <a:pt x="2446588" y="539750"/>
                    </a:lnTo>
                    <a:lnTo>
                      <a:pt x="2471256" y="521970"/>
                    </a:lnTo>
                    <a:lnTo>
                      <a:pt x="2493804" y="494030"/>
                    </a:lnTo>
                    <a:lnTo>
                      <a:pt x="2499790" y="483870"/>
                    </a:lnTo>
                    <a:lnTo>
                      <a:pt x="2431457" y="483870"/>
                    </a:lnTo>
                    <a:lnTo>
                      <a:pt x="2402152" y="467360"/>
                    </a:lnTo>
                    <a:lnTo>
                      <a:pt x="2383955" y="422910"/>
                    </a:lnTo>
                    <a:lnTo>
                      <a:pt x="2380561" y="403860"/>
                    </a:lnTo>
                    <a:close/>
                  </a:path>
                  <a:path w="3043554" h="822960">
                    <a:moveTo>
                      <a:pt x="2618227" y="459739"/>
                    </a:moveTo>
                    <a:lnTo>
                      <a:pt x="2514007" y="459739"/>
                    </a:lnTo>
                    <a:lnTo>
                      <a:pt x="2520545" y="495300"/>
                    </a:lnTo>
                    <a:lnTo>
                      <a:pt x="2530311" y="521970"/>
                    </a:lnTo>
                    <a:lnTo>
                      <a:pt x="2543957" y="539750"/>
                    </a:lnTo>
                    <a:lnTo>
                      <a:pt x="2562140" y="546100"/>
                    </a:lnTo>
                    <a:lnTo>
                      <a:pt x="2586341" y="533400"/>
                    </a:lnTo>
                    <a:lnTo>
                      <a:pt x="2605042" y="501650"/>
                    </a:lnTo>
                    <a:lnTo>
                      <a:pt x="2618227" y="459739"/>
                    </a:lnTo>
                    <a:close/>
                  </a:path>
                  <a:path w="3043554" h="822960">
                    <a:moveTo>
                      <a:pt x="2778886" y="257810"/>
                    </a:moveTo>
                    <a:lnTo>
                      <a:pt x="2690410" y="257810"/>
                    </a:lnTo>
                    <a:lnTo>
                      <a:pt x="2703734" y="266700"/>
                    </a:lnTo>
                    <a:lnTo>
                      <a:pt x="2714136" y="293370"/>
                    </a:lnTo>
                    <a:lnTo>
                      <a:pt x="2723105" y="332739"/>
                    </a:lnTo>
                    <a:lnTo>
                      <a:pt x="2732131" y="378460"/>
                    </a:lnTo>
                    <a:lnTo>
                      <a:pt x="2742702" y="425450"/>
                    </a:lnTo>
                    <a:lnTo>
                      <a:pt x="2756309" y="471170"/>
                    </a:lnTo>
                    <a:lnTo>
                      <a:pt x="2774441" y="509270"/>
                    </a:lnTo>
                    <a:lnTo>
                      <a:pt x="2798587" y="535939"/>
                    </a:lnTo>
                    <a:lnTo>
                      <a:pt x="2830237" y="546100"/>
                    </a:lnTo>
                    <a:lnTo>
                      <a:pt x="2863531" y="538480"/>
                    </a:lnTo>
                    <a:lnTo>
                      <a:pt x="2888657" y="518160"/>
                    </a:lnTo>
                    <a:lnTo>
                      <a:pt x="2906925" y="487680"/>
                    </a:lnTo>
                    <a:lnTo>
                      <a:pt x="2908621" y="482600"/>
                    </a:lnTo>
                    <a:lnTo>
                      <a:pt x="2841667" y="482600"/>
                    </a:lnTo>
                    <a:lnTo>
                      <a:pt x="2826687" y="471170"/>
                    </a:lnTo>
                    <a:lnTo>
                      <a:pt x="2815701" y="441960"/>
                    </a:lnTo>
                    <a:lnTo>
                      <a:pt x="2806939" y="400050"/>
                    </a:lnTo>
                    <a:lnTo>
                      <a:pt x="2798629" y="350520"/>
                    </a:lnTo>
                    <a:lnTo>
                      <a:pt x="2788998" y="297180"/>
                    </a:lnTo>
                    <a:lnTo>
                      <a:pt x="2778886" y="257810"/>
                    </a:lnTo>
                    <a:close/>
                  </a:path>
                  <a:path w="3043554" h="822960">
                    <a:moveTo>
                      <a:pt x="2984215" y="449580"/>
                    </a:moveTo>
                    <a:lnTo>
                      <a:pt x="2919645" y="449580"/>
                    </a:lnTo>
                    <a:lnTo>
                      <a:pt x="2936953" y="499110"/>
                    </a:lnTo>
                    <a:lnTo>
                      <a:pt x="2956856" y="528320"/>
                    </a:lnTo>
                    <a:lnTo>
                      <a:pt x="2977616" y="542289"/>
                    </a:lnTo>
                    <a:lnTo>
                      <a:pt x="2997496" y="546100"/>
                    </a:lnTo>
                    <a:lnTo>
                      <a:pt x="3009160" y="544830"/>
                    </a:lnTo>
                    <a:lnTo>
                      <a:pt x="3020419" y="541020"/>
                    </a:lnTo>
                    <a:lnTo>
                      <a:pt x="3031679" y="533400"/>
                    </a:lnTo>
                    <a:lnTo>
                      <a:pt x="3043343" y="520700"/>
                    </a:lnTo>
                    <a:lnTo>
                      <a:pt x="3009082" y="496570"/>
                    </a:lnTo>
                    <a:lnTo>
                      <a:pt x="2987063" y="459739"/>
                    </a:lnTo>
                    <a:lnTo>
                      <a:pt x="2984215" y="449580"/>
                    </a:lnTo>
                    <a:close/>
                  </a:path>
                  <a:path w="3043554" h="822960">
                    <a:moveTo>
                      <a:pt x="1172943" y="367030"/>
                    </a:moveTo>
                    <a:lnTo>
                      <a:pt x="1099989" y="367030"/>
                    </a:lnTo>
                    <a:lnTo>
                      <a:pt x="1099989" y="377189"/>
                    </a:lnTo>
                    <a:lnTo>
                      <a:pt x="1097703" y="383539"/>
                    </a:lnTo>
                    <a:lnTo>
                      <a:pt x="1097703" y="392430"/>
                    </a:lnTo>
                    <a:lnTo>
                      <a:pt x="1104277" y="447039"/>
                    </a:lnTo>
                    <a:lnTo>
                      <a:pt x="1122865" y="486410"/>
                    </a:lnTo>
                    <a:lnTo>
                      <a:pt x="1151763" y="511810"/>
                    </a:lnTo>
                    <a:lnTo>
                      <a:pt x="1189270" y="520700"/>
                    </a:lnTo>
                    <a:lnTo>
                      <a:pt x="1220188" y="515620"/>
                    </a:lnTo>
                    <a:lnTo>
                      <a:pt x="1247452" y="500380"/>
                    </a:lnTo>
                    <a:lnTo>
                      <a:pt x="1270834" y="474980"/>
                    </a:lnTo>
                    <a:lnTo>
                      <a:pt x="1283169" y="454660"/>
                    </a:lnTo>
                    <a:lnTo>
                      <a:pt x="1207685" y="454660"/>
                    </a:lnTo>
                    <a:lnTo>
                      <a:pt x="1193538" y="449580"/>
                    </a:lnTo>
                    <a:lnTo>
                      <a:pt x="1182428" y="436880"/>
                    </a:lnTo>
                    <a:lnTo>
                      <a:pt x="1174770" y="419100"/>
                    </a:lnTo>
                    <a:lnTo>
                      <a:pt x="1170982" y="400050"/>
                    </a:lnTo>
                    <a:lnTo>
                      <a:pt x="1172943" y="367030"/>
                    </a:lnTo>
                    <a:close/>
                  </a:path>
                  <a:path w="3043554" h="822960">
                    <a:moveTo>
                      <a:pt x="598085" y="198120"/>
                    </a:moveTo>
                    <a:lnTo>
                      <a:pt x="550416" y="204470"/>
                    </a:lnTo>
                    <a:lnTo>
                      <a:pt x="507271" y="224789"/>
                    </a:lnTo>
                    <a:lnTo>
                      <a:pt x="469849" y="254000"/>
                    </a:lnTo>
                    <a:lnTo>
                      <a:pt x="439353" y="290830"/>
                    </a:lnTo>
                    <a:lnTo>
                      <a:pt x="416983" y="332739"/>
                    </a:lnTo>
                    <a:lnTo>
                      <a:pt x="399890" y="369570"/>
                    </a:lnTo>
                    <a:lnTo>
                      <a:pt x="377820" y="406400"/>
                    </a:lnTo>
                    <a:lnTo>
                      <a:pt x="350006" y="441960"/>
                    </a:lnTo>
                    <a:lnTo>
                      <a:pt x="315684" y="472439"/>
                    </a:lnTo>
                    <a:lnTo>
                      <a:pt x="274087" y="492760"/>
                    </a:lnTo>
                    <a:lnTo>
                      <a:pt x="224451" y="500380"/>
                    </a:lnTo>
                    <a:lnTo>
                      <a:pt x="361141" y="500380"/>
                    </a:lnTo>
                    <a:lnTo>
                      <a:pt x="370674" y="491489"/>
                    </a:lnTo>
                    <a:lnTo>
                      <a:pt x="403267" y="447039"/>
                    </a:lnTo>
                    <a:lnTo>
                      <a:pt x="476173" y="447039"/>
                    </a:lnTo>
                    <a:lnTo>
                      <a:pt x="471974" y="417830"/>
                    </a:lnTo>
                    <a:lnTo>
                      <a:pt x="474681" y="379730"/>
                    </a:lnTo>
                    <a:lnTo>
                      <a:pt x="486293" y="342900"/>
                    </a:lnTo>
                    <a:lnTo>
                      <a:pt x="506164" y="308610"/>
                    </a:lnTo>
                    <a:lnTo>
                      <a:pt x="533651" y="280670"/>
                    </a:lnTo>
                    <a:lnTo>
                      <a:pt x="568109" y="261620"/>
                    </a:lnTo>
                    <a:lnTo>
                      <a:pt x="608894" y="254000"/>
                    </a:lnTo>
                    <a:lnTo>
                      <a:pt x="656121" y="254000"/>
                    </a:lnTo>
                    <a:lnTo>
                      <a:pt x="658968" y="234950"/>
                    </a:lnTo>
                    <a:lnTo>
                      <a:pt x="649917" y="215900"/>
                    </a:lnTo>
                    <a:lnTo>
                      <a:pt x="629269" y="203200"/>
                    </a:lnTo>
                    <a:lnTo>
                      <a:pt x="598085" y="198120"/>
                    </a:lnTo>
                    <a:close/>
                  </a:path>
                  <a:path w="3043554" h="822960">
                    <a:moveTo>
                      <a:pt x="808905" y="198120"/>
                    </a:moveTo>
                    <a:lnTo>
                      <a:pt x="799884" y="198120"/>
                    </a:lnTo>
                    <a:lnTo>
                      <a:pt x="789982" y="199389"/>
                    </a:lnTo>
                    <a:lnTo>
                      <a:pt x="779223" y="203200"/>
                    </a:lnTo>
                    <a:lnTo>
                      <a:pt x="767630" y="207010"/>
                    </a:lnTo>
                    <a:lnTo>
                      <a:pt x="775917" y="256539"/>
                    </a:lnTo>
                    <a:lnTo>
                      <a:pt x="778836" y="307339"/>
                    </a:lnTo>
                    <a:lnTo>
                      <a:pt x="778961" y="316230"/>
                    </a:lnTo>
                    <a:lnTo>
                      <a:pt x="772807" y="394970"/>
                    </a:lnTo>
                    <a:lnTo>
                      <a:pt x="756470" y="450850"/>
                    </a:lnTo>
                    <a:lnTo>
                      <a:pt x="733679" y="482600"/>
                    </a:lnTo>
                    <a:lnTo>
                      <a:pt x="708067" y="494030"/>
                    </a:lnTo>
                    <a:lnTo>
                      <a:pt x="844668" y="494030"/>
                    </a:lnTo>
                    <a:lnTo>
                      <a:pt x="851642" y="391160"/>
                    </a:lnTo>
                    <a:lnTo>
                      <a:pt x="861327" y="336550"/>
                    </a:lnTo>
                    <a:lnTo>
                      <a:pt x="874057" y="297180"/>
                    </a:lnTo>
                    <a:lnTo>
                      <a:pt x="906743" y="255270"/>
                    </a:lnTo>
                    <a:lnTo>
                      <a:pt x="843322" y="255270"/>
                    </a:lnTo>
                    <a:lnTo>
                      <a:pt x="839230" y="229870"/>
                    </a:lnTo>
                    <a:lnTo>
                      <a:pt x="832971" y="212089"/>
                    </a:lnTo>
                    <a:lnTo>
                      <a:pt x="823284" y="200660"/>
                    </a:lnTo>
                    <a:lnTo>
                      <a:pt x="808905" y="198120"/>
                    </a:lnTo>
                    <a:close/>
                  </a:path>
                  <a:path w="3043554" h="822960">
                    <a:moveTo>
                      <a:pt x="1551474" y="187960"/>
                    </a:moveTo>
                    <a:lnTo>
                      <a:pt x="1505306" y="198120"/>
                    </a:lnTo>
                    <a:lnTo>
                      <a:pt x="1468824" y="223520"/>
                    </a:lnTo>
                    <a:lnTo>
                      <a:pt x="1442359" y="260350"/>
                    </a:lnTo>
                    <a:lnTo>
                      <a:pt x="1426238" y="304800"/>
                    </a:lnTo>
                    <a:lnTo>
                      <a:pt x="1420791" y="349250"/>
                    </a:lnTo>
                    <a:lnTo>
                      <a:pt x="1422041" y="377189"/>
                    </a:lnTo>
                    <a:lnTo>
                      <a:pt x="1425649" y="403860"/>
                    </a:lnTo>
                    <a:lnTo>
                      <a:pt x="1431399" y="427989"/>
                    </a:lnTo>
                    <a:lnTo>
                      <a:pt x="1439079" y="449580"/>
                    </a:lnTo>
                    <a:lnTo>
                      <a:pt x="1418521" y="459739"/>
                    </a:lnTo>
                    <a:lnTo>
                      <a:pt x="1378214" y="477520"/>
                    </a:lnTo>
                    <a:lnTo>
                      <a:pt x="1358942" y="486410"/>
                    </a:lnTo>
                    <a:lnTo>
                      <a:pt x="1585764" y="486410"/>
                    </a:lnTo>
                    <a:lnTo>
                      <a:pt x="1567778" y="485139"/>
                    </a:lnTo>
                    <a:lnTo>
                      <a:pt x="1551696" y="478789"/>
                    </a:lnTo>
                    <a:lnTo>
                      <a:pt x="1537758" y="469900"/>
                    </a:lnTo>
                    <a:lnTo>
                      <a:pt x="1526201" y="459739"/>
                    </a:lnTo>
                    <a:lnTo>
                      <a:pt x="1580962" y="417830"/>
                    </a:lnTo>
                    <a:lnTo>
                      <a:pt x="1583250" y="415289"/>
                    </a:lnTo>
                    <a:lnTo>
                      <a:pt x="1501055" y="415289"/>
                    </a:lnTo>
                    <a:lnTo>
                      <a:pt x="1490429" y="356870"/>
                    </a:lnTo>
                    <a:lnTo>
                      <a:pt x="1495292" y="300989"/>
                    </a:lnTo>
                    <a:lnTo>
                      <a:pt x="1513896" y="257810"/>
                    </a:lnTo>
                    <a:lnTo>
                      <a:pt x="1544489" y="241300"/>
                    </a:lnTo>
                    <a:lnTo>
                      <a:pt x="1638320" y="241300"/>
                    </a:lnTo>
                    <a:lnTo>
                      <a:pt x="1622737" y="214630"/>
                    </a:lnTo>
                    <a:lnTo>
                      <a:pt x="1592588" y="195580"/>
                    </a:lnTo>
                    <a:lnTo>
                      <a:pt x="1551474" y="187960"/>
                    </a:lnTo>
                    <a:close/>
                  </a:path>
                  <a:path w="3043554" h="822960">
                    <a:moveTo>
                      <a:pt x="1766544" y="177800"/>
                    </a:moveTo>
                    <a:lnTo>
                      <a:pt x="1732449" y="186689"/>
                    </a:lnTo>
                    <a:lnTo>
                      <a:pt x="1733657" y="256539"/>
                    </a:lnTo>
                    <a:lnTo>
                      <a:pt x="1726281" y="318770"/>
                    </a:lnTo>
                    <a:lnTo>
                      <a:pt x="1711821" y="369570"/>
                    </a:lnTo>
                    <a:lnTo>
                      <a:pt x="1691777" y="412750"/>
                    </a:lnTo>
                    <a:lnTo>
                      <a:pt x="1667649" y="444500"/>
                    </a:lnTo>
                    <a:lnTo>
                      <a:pt x="1613142" y="482600"/>
                    </a:lnTo>
                    <a:lnTo>
                      <a:pt x="1585764" y="486410"/>
                    </a:lnTo>
                    <a:lnTo>
                      <a:pt x="1700990" y="486410"/>
                    </a:lnTo>
                    <a:lnTo>
                      <a:pt x="1703814" y="483870"/>
                    </a:lnTo>
                    <a:lnTo>
                      <a:pt x="1737021" y="434339"/>
                    </a:lnTo>
                    <a:lnTo>
                      <a:pt x="1843281" y="434339"/>
                    </a:lnTo>
                    <a:lnTo>
                      <a:pt x="1850765" y="400050"/>
                    </a:lnTo>
                    <a:lnTo>
                      <a:pt x="1853689" y="386080"/>
                    </a:lnTo>
                    <a:lnTo>
                      <a:pt x="1794298" y="386080"/>
                    </a:lnTo>
                    <a:lnTo>
                      <a:pt x="1791798" y="381000"/>
                    </a:lnTo>
                    <a:lnTo>
                      <a:pt x="1789726" y="367030"/>
                    </a:lnTo>
                    <a:lnTo>
                      <a:pt x="1789726" y="307339"/>
                    </a:lnTo>
                    <a:lnTo>
                      <a:pt x="1799493" y="238760"/>
                    </a:lnTo>
                    <a:lnTo>
                      <a:pt x="1790329" y="195580"/>
                    </a:lnTo>
                    <a:lnTo>
                      <a:pt x="1766544" y="177800"/>
                    </a:lnTo>
                    <a:close/>
                  </a:path>
                  <a:path w="3043554" h="822960">
                    <a:moveTo>
                      <a:pt x="650790" y="284480"/>
                    </a:moveTo>
                    <a:lnTo>
                      <a:pt x="641646" y="284480"/>
                    </a:lnTo>
                    <a:lnTo>
                      <a:pt x="619605" y="293370"/>
                    </a:lnTo>
                    <a:lnTo>
                      <a:pt x="606388" y="314960"/>
                    </a:lnTo>
                    <a:lnTo>
                      <a:pt x="598766" y="344170"/>
                    </a:lnTo>
                    <a:lnTo>
                      <a:pt x="593513" y="377189"/>
                    </a:lnTo>
                    <a:lnTo>
                      <a:pt x="581900" y="414020"/>
                    </a:lnTo>
                    <a:lnTo>
                      <a:pt x="564525" y="448310"/>
                    </a:lnTo>
                    <a:lnTo>
                      <a:pt x="541578" y="473710"/>
                    </a:lnTo>
                    <a:lnTo>
                      <a:pt x="513249" y="483870"/>
                    </a:lnTo>
                    <a:lnTo>
                      <a:pt x="603086" y="483870"/>
                    </a:lnTo>
                    <a:lnTo>
                      <a:pt x="616373" y="459739"/>
                    </a:lnTo>
                    <a:lnTo>
                      <a:pt x="682689" y="459739"/>
                    </a:lnTo>
                    <a:lnTo>
                      <a:pt x="675598" y="438150"/>
                    </a:lnTo>
                    <a:lnTo>
                      <a:pt x="667623" y="386080"/>
                    </a:lnTo>
                    <a:lnTo>
                      <a:pt x="662952" y="332739"/>
                    </a:lnTo>
                    <a:lnTo>
                      <a:pt x="659934" y="289560"/>
                    </a:lnTo>
                    <a:lnTo>
                      <a:pt x="650790" y="284480"/>
                    </a:lnTo>
                    <a:close/>
                  </a:path>
                  <a:path w="3043554" h="822960">
                    <a:moveTo>
                      <a:pt x="2537976" y="189230"/>
                    </a:moveTo>
                    <a:lnTo>
                      <a:pt x="2504736" y="193039"/>
                    </a:lnTo>
                    <a:lnTo>
                      <a:pt x="2503443" y="266700"/>
                    </a:lnTo>
                    <a:lnTo>
                      <a:pt x="2498028" y="330200"/>
                    </a:lnTo>
                    <a:lnTo>
                      <a:pt x="2489130" y="383539"/>
                    </a:lnTo>
                    <a:lnTo>
                      <a:pt x="2477387" y="426720"/>
                    </a:lnTo>
                    <a:lnTo>
                      <a:pt x="2447912" y="477520"/>
                    </a:lnTo>
                    <a:lnTo>
                      <a:pt x="2431457" y="483870"/>
                    </a:lnTo>
                    <a:lnTo>
                      <a:pt x="2499790" y="483870"/>
                    </a:lnTo>
                    <a:lnTo>
                      <a:pt x="2514007" y="459739"/>
                    </a:lnTo>
                    <a:lnTo>
                      <a:pt x="2618227" y="459739"/>
                    </a:lnTo>
                    <a:lnTo>
                      <a:pt x="2619826" y="454660"/>
                    </a:lnTo>
                    <a:lnTo>
                      <a:pt x="2628422" y="417830"/>
                    </a:lnTo>
                    <a:lnTo>
                      <a:pt x="2571284" y="417830"/>
                    </a:lnTo>
                    <a:lnTo>
                      <a:pt x="2565998" y="406400"/>
                    </a:lnTo>
                    <a:lnTo>
                      <a:pt x="2563283" y="378460"/>
                    </a:lnTo>
                    <a:lnTo>
                      <a:pt x="2562349" y="342900"/>
                    </a:lnTo>
                    <a:lnTo>
                      <a:pt x="2562232" y="326389"/>
                    </a:lnTo>
                    <a:lnTo>
                      <a:pt x="2562140" y="300989"/>
                    </a:lnTo>
                    <a:lnTo>
                      <a:pt x="2565140" y="283210"/>
                    </a:lnTo>
                    <a:lnTo>
                      <a:pt x="2567283" y="266700"/>
                    </a:lnTo>
                    <a:lnTo>
                      <a:pt x="2568569" y="251460"/>
                    </a:lnTo>
                    <a:lnTo>
                      <a:pt x="2568998" y="238760"/>
                    </a:lnTo>
                    <a:lnTo>
                      <a:pt x="2566690" y="218439"/>
                    </a:lnTo>
                    <a:lnTo>
                      <a:pt x="2557489" y="199389"/>
                    </a:lnTo>
                    <a:lnTo>
                      <a:pt x="2537976" y="189230"/>
                    </a:lnTo>
                    <a:close/>
                  </a:path>
                  <a:path w="3043554" h="822960">
                    <a:moveTo>
                      <a:pt x="2935647" y="198120"/>
                    </a:moveTo>
                    <a:lnTo>
                      <a:pt x="2926822" y="198120"/>
                    </a:lnTo>
                    <a:lnTo>
                      <a:pt x="2919915" y="199389"/>
                    </a:lnTo>
                    <a:lnTo>
                      <a:pt x="2913412" y="201930"/>
                    </a:lnTo>
                    <a:lnTo>
                      <a:pt x="2905802" y="204470"/>
                    </a:lnTo>
                    <a:lnTo>
                      <a:pt x="2907092" y="275589"/>
                    </a:lnTo>
                    <a:lnTo>
                      <a:pt x="2902411" y="341630"/>
                    </a:lnTo>
                    <a:lnTo>
                      <a:pt x="2892642" y="398780"/>
                    </a:lnTo>
                    <a:lnTo>
                      <a:pt x="2878671" y="443230"/>
                    </a:lnTo>
                    <a:lnTo>
                      <a:pt x="2841667" y="482600"/>
                    </a:lnTo>
                    <a:lnTo>
                      <a:pt x="2908621" y="482600"/>
                    </a:lnTo>
                    <a:lnTo>
                      <a:pt x="2919645" y="449580"/>
                    </a:lnTo>
                    <a:lnTo>
                      <a:pt x="2984215" y="449580"/>
                    </a:lnTo>
                    <a:lnTo>
                      <a:pt x="2974604" y="415289"/>
                    </a:lnTo>
                    <a:lnTo>
                      <a:pt x="2969024" y="365760"/>
                    </a:lnTo>
                    <a:lnTo>
                      <a:pt x="2967749" y="320039"/>
                    </a:lnTo>
                    <a:lnTo>
                      <a:pt x="2967632" y="265430"/>
                    </a:lnTo>
                    <a:lnTo>
                      <a:pt x="2966937" y="241300"/>
                    </a:lnTo>
                    <a:lnTo>
                      <a:pt x="2962857" y="218439"/>
                    </a:lnTo>
                    <a:lnTo>
                      <a:pt x="2953205" y="203200"/>
                    </a:lnTo>
                    <a:lnTo>
                      <a:pt x="2935647" y="198120"/>
                    </a:lnTo>
                    <a:close/>
                  </a:path>
                  <a:path w="3043554" h="822960">
                    <a:moveTo>
                      <a:pt x="2345391" y="191770"/>
                    </a:moveTo>
                    <a:lnTo>
                      <a:pt x="2307632" y="193039"/>
                    </a:lnTo>
                    <a:lnTo>
                      <a:pt x="2300615" y="267970"/>
                    </a:lnTo>
                    <a:lnTo>
                      <a:pt x="2289593" y="335280"/>
                    </a:lnTo>
                    <a:lnTo>
                      <a:pt x="2275898" y="389889"/>
                    </a:lnTo>
                    <a:lnTo>
                      <a:pt x="2260858" y="431800"/>
                    </a:lnTo>
                    <a:lnTo>
                      <a:pt x="2245805" y="458470"/>
                    </a:lnTo>
                    <a:lnTo>
                      <a:pt x="2232067" y="468630"/>
                    </a:lnTo>
                    <a:lnTo>
                      <a:pt x="2294890" y="468630"/>
                    </a:lnTo>
                    <a:lnTo>
                      <a:pt x="2295593" y="467360"/>
                    </a:lnTo>
                    <a:lnTo>
                      <a:pt x="2314617" y="403860"/>
                    </a:lnTo>
                    <a:lnTo>
                      <a:pt x="2380561" y="403860"/>
                    </a:lnTo>
                    <a:lnTo>
                      <a:pt x="2370322" y="313689"/>
                    </a:lnTo>
                    <a:lnTo>
                      <a:pt x="2369536" y="267970"/>
                    </a:lnTo>
                    <a:lnTo>
                      <a:pt x="2369282" y="241300"/>
                    </a:lnTo>
                    <a:lnTo>
                      <a:pt x="2363575" y="210820"/>
                    </a:lnTo>
                    <a:lnTo>
                      <a:pt x="2345391" y="191770"/>
                    </a:lnTo>
                    <a:close/>
                  </a:path>
                  <a:path w="3043554" h="822960">
                    <a:moveTo>
                      <a:pt x="1313218" y="256539"/>
                    </a:moveTo>
                    <a:lnTo>
                      <a:pt x="1295315" y="264160"/>
                    </a:lnTo>
                    <a:lnTo>
                      <a:pt x="1285127" y="281939"/>
                    </a:lnTo>
                    <a:lnTo>
                      <a:pt x="1280964" y="307339"/>
                    </a:lnTo>
                    <a:lnTo>
                      <a:pt x="1269836" y="369570"/>
                    </a:lnTo>
                    <a:lnTo>
                      <a:pt x="1252040" y="415289"/>
                    </a:lnTo>
                    <a:lnTo>
                      <a:pt x="1230386" y="444500"/>
                    </a:lnTo>
                    <a:lnTo>
                      <a:pt x="1207685" y="454660"/>
                    </a:lnTo>
                    <a:lnTo>
                      <a:pt x="1283169" y="454660"/>
                    </a:lnTo>
                    <a:lnTo>
                      <a:pt x="1290108" y="443230"/>
                    </a:lnTo>
                    <a:lnTo>
                      <a:pt x="1356781" y="443230"/>
                    </a:lnTo>
                    <a:lnTo>
                      <a:pt x="1356082" y="429260"/>
                    </a:lnTo>
                    <a:lnTo>
                      <a:pt x="1351497" y="372110"/>
                    </a:lnTo>
                    <a:lnTo>
                      <a:pt x="1340527" y="259080"/>
                    </a:lnTo>
                    <a:lnTo>
                      <a:pt x="1313218" y="256539"/>
                    </a:lnTo>
                    <a:close/>
                  </a:path>
                  <a:path w="3043554" h="822960">
                    <a:moveTo>
                      <a:pt x="2117513" y="198120"/>
                    </a:moveTo>
                    <a:lnTo>
                      <a:pt x="2064497" y="248920"/>
                    </a:lnTo>
                    <a:lnTo>
                      <a:pt x="2045677" y="298450"/>
                    </a:lnTo>
                    <a:lnTo>
                      <a:pt x="2030907" y="353060"/>
                    </a:lnTo>
                    <a:lnTo>
                      <a:pt x="2019380" y="403860"/>
                    </a:lnTo>
                    <a:lnTo>
                      <a:pt x="2010291" y="440689"/>
                    </a:lnTo>
                    <a:lnTo>
                      <a:pt x="2002832" y="454660"/>
                    </a:lnTo>
                    <a:lnTo>
                      <a:pt x="2056778" y="454660"/>
                    </a:lnTo>
                    <a:lnTo>
                      <a:pt x="2062506" y="433070"/>
                    </a:lnTo>
                    <a:lnTo>
                      <a:pt x="2074264" y="382270"/>
                    </a:lnTo>
                    <a:lnTo>
                      <a:pt x="2085217" y="337820"/>
                    </a:lnTo>
                    <a:lnTo>
                      <a:pt x="2096280" y="306070"/>
                    </a:lnTo>
                    <a:lnTo>
                      <a:pt x="2108369" y="294639"/>
                    </a:lnTo>
                    <a:lnTo>
                      <a:pt x="2182325" y="294639"/>
                    </a:lnTo>
                    <a:lnTo>
                      <a:pt x="2179699" y="283210"/>
                    </a:lnTo>
                    <a:lnTo>
                      <a:pt x="2164701" y="240030"/>
                    </a:lnTo>
                    <a:lnTo>
                      <a:pt x="2144500" y="209550"/>
                    </a:lnTo>
                    <a:lnTo>
                      <a:pt x="2117513" y="198120"/>
                    </a:lnTo>
                    <a:close/>
                  </a:path>
                  <a:path w="3043554" h="822960">
                    <a:moveTo>
                      <a:pt x="2701840" y="165100"/>
                    </a:moveTo>
                    <a:lnTo>
                      <a:pt x="2662017" y="179070"/>
                    </a:lnTo>
                    <a:lnTo>
                      <a:pt x="2631859" y="215900"/>
                    </a:lnTo>
                    <a:lnTo>
                      <a:pt x="2609800" y="265430"/>
                    </a:lnTo>
                    <a:lnTo>
                      <a:pt x="2594277" y="318770"/>
                    </a:lnTo>
                    <a:lnTo>
                      <a:pt x="2583726" y="368300"/>
                    </a:lnTo>
                    <a:lnTo>
                      <a:pt x="2576583" y="403860"/>
                    </a:lnTo>
                    <a:lnTo>
                      <a:pt x="2571284" y="417830"/>
                    </a:lnTo>
                    <a:lnTo>
                      <a:pt x="2628422" y="417830"/>
                    </a:lnTo>
                    <a:lnTo>
                      <a:pt x="2632276" y="401320"/>
                    </a:lnTo>
                    <a:lnTo>
                      <a:pt x="2643976" y="349250"/>
                    </a:lnTo>
                    <a:lnTo>
                      <a:pt x="2656509" y="302260"/>
                    </a:lnTo>
                    <a:lnTo>
                      <a:pt x="2671459" y="269239"/>
                    </a:lnTo>
                    <a:lnTo>
                      <a:pt x="2690410" y="257810"/>
                    </a:lnTo>
                    <a:lnTo>
                      <a:pt x="2778886" y="257810"/>
                    </a:lnTo>
                    <a:lnTo>
                      <a:pt x="2776276" y="247650"/>
                    </a:lnTo>
                    <a:lnTo>
                      <a:pt x="2758690" y="205739"/>
                    </a:lnTo>
                    <a:lnTo>
                      <a:pt x="2734468" y="176530"/>
                    </a:lnTo>
                    <a:lnTo>
                      <a:pt x="2701840" y="165100"/>
                    </a:lnTo>
                    <a:close/>
                  </a:path>
                  <a:path w="3043554" h="822960">
                    <a:moveTo>
                      <a:pt x="1638320" y="241300"/>
                    </a:moveTo>
                    <a:lnTo>
                      <a:pt x="1544489" y="241300"/>
                    </a:lnTo>
                    <a:lnTo>
                      <a:pt x="1561564" y="245110"/>
                    </a:lnTo>
                    <a:lnTo>
                      <a:pt x="1574318" y="256539"/>
                    </a:lnTo>
                    <a:lnTo>
                      <a:pt x="1581904" y="274320"/>
                    </a:lnTo>
                    <a:lnTo>
                      <a:pt x="1583478" y="295910"/>
                    </a:lnTo>
                    <a:lnTo>
                      <a:pt x="1575761" y="326389"/>
                    </a:lnTo>
                    <a:lnTo>
                      <a:pt x="1559459" y="358139"/>
                    </a:lnTo>
                    <a:lnTo>
                      <a:pt x="1534561" y="387350"/>
                    </a:lnTo>
                    <a:lnTo>
                      <a:pt x="1501055" y="415289"/>
                    </a:lnTo>
                    <a:lnTo>
                      <a:pt x="1583250" y="415289"/>
                    </a:lnTo>
                    <a:lnTo>
                      <a:pt x="1618720" y="375920"/>
                    </a:lnTo>
                    <a:lnTo>
                      <a:pt x="1640572" y="332739"/>
                    </a:lnTo>
                    <a:lnTo>
                      <a:pt x="1647613" y="289560"/>
                    </a:lnTo>
                    <a:lnTo>
                      <a:pt x="1641289" y="246380"/>
                    </a:lnTo>
                    <a:lnTo>
                      <a:pt x="1638320" y="241300"/>
                    </a:lnTo>
                    <a:close/>
                  </a:path>
                  <a:path w="3043554" h="822960">
                    <a:moveTo>
                      <a:pt x="1901994" y="165100"/>
                    </a:moveTo>
                    <a:lnTo>
                      <a:pt x="1847571" y="207010"/>
                    </a:lnTo>
                    <a:lnTo>
                      <a:pt x="1828604" y="251460"/>
                    </a:lnTo>
                    <a:lnTo>
                      <a:pt x="1812923" y="307339"/>
                    </a:lnTo>
                    <a:lnTo>
                      <a:pt x="1798870" y="369570"/>
                    </a:lnTo>
                    <a:lnTo>
                      <a:pt x="1796798" y="381000"/>
                    </a:lnTo>
                    <a:lnTo>
                      <a:pt x="1794298" y="386080"/>
                    </a:lnTo>
                    <a:lnTo>
                      <a:pt x="1853689" y="386080"/>
                    </a:lnTo>
                    <a:lnTo>
                      <a:pt x="1861929" y="346710"/>
                    </a:lnTo>
                    <a:lnTo>
                      <a:pt x="1873218" y="300989"/>
                    </a:lnTo>
                    <a:lnTo>
                      <a:pt x="1885517" y="267970"/>
                    </a:lnTo>
                    <a:lnTo>
                      <a:pt x="1899708" y="255270"/>
                    </a:lnTo>
                    <a:lnTo>
                      <a:pt x="1973047" y="255270"/>
                    </a:lnTo>
                    <a:lnTo>
                      <a:pt x="1959059" y="210820"/>
                    </a:lnTo>
                    <a:lnTo>
                      <a:pt x="1936065" y="177800"/>
                    </a:lnTo>
                    <a:lnTo>
                      <a:pt x="1901994" y="165100"/>
                    </a:lnTo>
                    <a:close/>
                  </a:path>
                  <a:path w="3043554" h="822960">
                    <a:moveTo>
                      <a:pt x="1285536" y="176530"/>
                    </a:moveTo>
                    <a:lnTo>
                      <a:pt x="1237363" y="184150"/>
                    </a:lnTo>
                    <a:lnTo>
                      <a:pt x="1195620" y="204470"/>
                    </a:lnTo>
                    <a:lnTo>
                      <a:pt x="1159877" y="233680"/>
                    </a:lnTo>
                    <a:lnTo>
                      <a:pt x="1129707" y="270510"/>
                    </a:lnTo>
                    <a:lnTo>
                      <a:pt x="1110254" y="297180"/>
                    </a:lnTo>
                    <a:lnTo>
                      <a:pt x="1089051" y="320039"/>
                    </a:lnTo>
                    <a:lnTo>
                      <a:pt x="1065252" y="341630"/>
                    </a:lnTo>
                    <a:lnTo>
                      <a:pt x="1038013" y="363220"/>
                    </a:lnTo>
                    <a:lnTo>
                      <a:pt x="1173169" y="363220"/>
                    </a:lnTo>
                    <a:lnTo>
                      <a:pt x="1190230" y="298450"/>
                    </a:lnTo>
                    <a:lnTo>
                      <a:pt x="1215299" y="265430"/>
                    </a:lnTo>
                    <a:lnTo>
                      <a:pt x="1280100" y="231139"/>
                    </a:lnTo>
                    <a:lnTo>
                      <a:pt x="1313340" y="228600"/>
                    </a:lnTo>
                    <a:lnTo>
                      <a:pt x="1344097" y="228600"/>
                    </a:lnTo>
                    <a:lnTo>
                      <a:pt x="1347436" y="212089"/>
                    </a:lnTo>
                    <a:lnTo>
                      <a:pt x="1339987" y="194310"/>
                    </a:lnTo>
                    <a:lnTo>
                      <a:pt x="1319631" y="181610"/>
                    </a:lnTo>
                    <a:lnTo>
                      <a:pt x="1285536" y="176530"/>
                    </a:lnTo>
                    <a:close/>
                  </a:path>
                  <a:path w="3043554" h="822960">
                    <a:moveTo>
                      <a:pt x="656121" y="254000"/>
                    </a:moveTo>
                    <a:lnTo>
                      <a:pt x="608894" y="254000"/>
                    </a:lnTo>
                    <a:lnTo>
                      <a:pt x="655362" y="259080"/>
                    </a:lnTo>
                    <a:lnTo>
                      <a:pt x="656121" y="254000"/>
                    </a:lnTo>
                    <a:close/>
                  </a:path>
                  <a:path w="3043554" h="822960">
                    <a:moveTo>
                      <a:pt x="930317" y="187960"/>
                    </a:moveTo>
                    <a:lnTo>
                      <a:pt x="900597" y="193039"/>
                    </a:lnTo>
                    <a:lnTo>
                      <a:pt x="876485" y="207010"/>
                    </a:lnTo>
                    <a:lnTo>
                      <a:pt x="857540" y="228600"/>
                    </a:lnTo>
                    <a:lnTo>
                      <a:pt x="843322" y="255270"/>
                    </a:lnTo>
                    <a:lnTo>
                      <a:pt x="906743" y="255270"/>
                    </a:lnTo>
                    <a:lnTo>
                      <a:pt x="925745" y="250189"/>
                    </a:lnTo>
                    <a:lnTo>
                      <a:pt x="1021565" y="250189"/>
                    </a:lnTo>
                    <a:lnTo>
                      <a:pt x="1017505" y="240030"/>
                    </a:lnTo>
                    <a:lnTo>
                      <a:pt x="992831" y="210820"/>
                    </a:lnTo>
                    <a:lnTo>
                      <a:pt x="962885" y="194310"/>
                    </a:lnTo>
                    <a:lnTo>
                      <a:pt x="930317" y="187960"/>
                    </a:lnTo>
                    <a:close/>
                  </a:path>
                  <a:path w="3043554" h="822960">
                    <a:moveTo>
                      <a:pt x="1344097" y="228600"/>
                    </a:moveTo>
                    <a:lnTo>
                      <a:pt x="1313340" y="228600"/>
                    </a:lnTo>
                    <a:lnTo>
                      <a:pt x="1342813" y="234950"/>
                    </a:lnTo>
                    <a:lnTo>
                      <a:pt x="1344097" y="228600"/>
                    </a:lnTo>
                    <a:close/>
                  </a:path>
                  <a:path w="3043554" h="822960">
                    <a:moveTo>
                      <a:pt x="372251" y="58420"/>
                    </a:moveTo>
                    <a:lnTo>
                      <a:pt x="247438" y="58420"/>
                    </a:lnTo>
                    <a:lnTo>
                      <a:pt x="281301" y="67310"/>
                    </a:lnTo>
                    <a:lnTo>
                      <a:pt x="301842" y="92710"/>
                    </a:lnTo>
                    <a:lnTo>
                      <a:pt x="311214" y="127000"/>
                    </a:lnTo>
                    <a:lnTo>
                      <a:pt x="311573" y="165100"/>
                    </a:lnTo>
                    <a:lnTo>
                      <a:pt x="336348" y="175260"/>
                    </a:lnTo>
                    <a:lnTo>
                      <a:pt x="361754" y="168910"/>
                    </a:lnTo>
                    <a:lnTo>
                      <a:pt x="381564" y="146050"/>
                    </a:lnTo>
                    <a:lnTo>
                      <a:pt x="389551" y="107950"/>
                    </a:lnTo>
                    <a:lnTo>
                      <a:pt x="382848" y="74930"/>
                    </a:lnTo>
                    <a:lnTo>
                      <a:pt x="372251" y="58420"/>
                    </a:lnTo>
                    <a:close/>
                  </a:path>
                </a:pathLst>
              </a:custGeom>
              <a:solidFill>
                <a:srgbClr val="006FA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21196" y="499871"/>
                <a:ext cx="83820" cy="88391"/>
              </a:xfrm>
              <a:prstGeom prst="rect">
                <a:avLst/>
              </a:prstGeom>
            </p:spPr>
          </p:pic>
          <p:pic>
            <p:nvPicPr>
              <p:cNvPr id="12" name="object 1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20127" y="515111"/>
                <a:ext cx="79248" cy="86105"/>
              </a:xfrm>
              <a:prstGeom prst="rect">
                <a:avLst/>
              </a:prstGeom>
            </p:spPr>
          </p:pic>
          <p:sp>
            <p:nvSpPr>
              <p:cNvPr id="13" name="object 13"/>
              <p:cNvSpPr/>
              <p:nvPr/>
            </p:nvSpPr>
            <p:spPr>
              <a:xfrm>
                <a:off x="7310627" y="446531"/>
                <a:ext cx="657225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554355">
                    <a:moveTo>
                      <a:pt x="350139" y="0"/>
                    </a:moveTo>
                    <a:lnTo>
                      <a:pt x="326895" y="23134"/>
                    </a:lnTo>
                    <a:lnTo>
                      <a:pt x="297171" y="45829"/>
                    </a:lnTo>
                    <a:lnTo>
                      <a:pt x="262586" y="68603"/>
                    </a:lnTo>
                    <a:lnTo>
                      <a:pt x="185317" y="116465"/>
                    </a:lnTo>
                    <a:lnTo>
                      <a:pt x="145875" y="142589"/>
                    </a:lnTo>
                    <a:lnTo>
                      <a:pt x="108054" y="170867"/>
                    </a:lnTo>
                    <a:lnTo>
                      <a:pt x="73476" y="201817"/>
                    </a:lnTo>
                    <a:lnTo>
                      <a:pt x="43761" y="235958"/>
                    </a:lnTo>
                    <a:lnTo>
                      <a:pt x="20529" y="273808"/>
                    </a:lnTo>
                    <a:lnTo>
                      <a:pt x="5402" y="315886"/>
                    </a:lnTo>
                    <a:lnTo>
                      <a:pt x="0" y="362712"/>
                    </a:lnTo>
                    <a:lnTo>
                      <a:pt x="5578" y="408412"/>
                    </a:lnTo>
                    <a:lnTo>
                      <a:pt x="21587" y="450827"/>
                    </a:lnTo>
                    <a:lnTo>
                      <a:pt x="46936" y="488286"/>
                    </a:lnTo>
                    <a:lnTo>
                      <a:pt x="80532" y="519119"/>
                    </a:lnTo>
                    <a:lnTo>
                      <a:pt x="121285" y="541654"/>
                    </a:lnTo>
                    <a:lnTo>
                      <a:pt x="183070" y="554053"/>
                    </a:lnTo>
                    <a:lnTo>
                      <a:pt x="213975" y="551745"/>
                    </a:lnTo>
                    <a:lnTo>
                      <a:pt x="271468" y="533366"/>
                    </a:lnTo>
                    <a:lnTo>
                      <a:pt x="318597" y="501723"/>
                    </a:lnTo>
                    <a:lnTo>
                      <a:pt x="369720" y="441307"/>
                    </a:lnTo>
                    <a:lnTo>
                      <a:pt x="397282" y="397868"/>
                    </a:lnTo>
                    <a:lnTo>
                      <a:pt x="423277" y="355029"/>
                    </a:lnTo>
                    <a:lnTo>
                      <a:pt x="449590" y="316044"/>
                    </a:lnTo>
                    <a:lnTo>
                      <a:pt x="478105" y="284168"/>
                    </a:lnTo>
                    <a:lnTo>
                      <a:pt x="510705" y="262655"/>
                    </a:lnTo>
                    <a:lnTo>
                      <a:pt x="549275" y="254762"/>
                    </a:lnTo>
                    <a:lnTo>
                      <a:pt x="638071" y="254762"/>
                    </a:lnTo>
                    <a:lnTo>
                      <a:pt x="634871" y="243674"/>
                    </a:lnTo>
                    <a:lnTo>
                      <a:pt x="611572" y="196868"/>
                    </a:lnTo>
                    <a:lnTo>
                      <a:pt x="580463" y="153914"/>
                    </a:lnTo>
                    <a:lnTo>
                      <a:pt x="542417" y="114807"/>
                    </a:lnTo>
                    <a:lnTo>
                      <a:pt x="502622" y="82099"/>
                    </a:lnTo>
                    <a:lnTo>
                      <a:pt x="459422" y="53070"/>
                    </a:lnTo>
                    <a:lnTo>
                      <a:pt x="413650" y="27922"/>
                    </a:lnTo>
                    <a:lnTo>
                      <a:pt x="366141" y="6857"/>
                    </a:lnTo>
                    <a:lnTo>
                      <a:pt x="356997" y="2285"/>
                    </a:lnTo>
                    <a:lnTo>
                      <a:pt x="350139" y="0"/>
                    </a:lnTo>
                    <a:close/>
                  </a:path>
                  <a:path w="657225" h="554355">
                    <a:moveTo>
                      <a:pt x="656127" y="350438"/>
                    </a:moveTo>
                    <a:lnTo>
                      <a:pt x="656844" y="353440"/>
                    </a:lnTo>
                    <a:lnTo>
                      <a:pt x="656844" y="351154"/>
                    </a:lnTo>
                    <a:lnTo>
                      <a:pt x="656127" y="350438"/>
                    </a:lnTo>
                    <a:close/>
                  </a:path>
                  <a:path w="657225" h="554355">
                    <a:moveTo>
                      <a:pt x="653796" y="340672"/>
                    </a:moveTo>
                    <a:lnTo>
                      <a:pt x="654557" y="348868"/>
                    </a:lnTo>
                    <a:lnTo>
                      <a:pt x="656127" y="350438"/>
                    </a:lnTo>
                    <a:lnTo>
                      <a:pt x="653796" y="340672"/>
                    </a:lnTo>
                    <a:close/>
                  </a:path>
                  <a:path w="657225" h="554355">
                    <a:moveTo>
                      <a:pt x="638071" y="254762"/>
                    </a:moveTo>
                    <a:lnTo>
                      <a:pt x="549275" y="254762"/>
                    </a:lnTo>
                    <a:lnTo>
                      <a:pt x="602783" y="265340"/>
                    </a:lnTo>
                    <a:lnTo>
                      <a:pt x="633968" y="291195"/>
                    </a:lnTo>
                    <a:lnTo>
                      <a:pt x="649698" y="323502"/>
                    </a:lnTo>
                    <a:lnTo>
                      <a:pt x="653796" y="340672"/>
                    </a:lnTo>
                    <a:lnTo>
                      <a:pt x="649491" y="294339"/>
                    </a:lnTo>
                    <a:lnTo>
                      <a:pt x="638071" y="254762"/>
                    </a:lnTo>
                    <a:close/>
                  </a:path>
                </a:pathLst>
              </a:custGeom>
              <a:solidFill>
                <a:srgbClr val="006FA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054" name="Picture 6" descr="Download HD L'école Polytechnique - Polytechnique X Transparent PNG Image -  NicePNG.com">
              <a:extLst>
                <a:ext uri="{FF2B5EF4-FFF2-40B4-BE49-F238E27FC236}">
                  <a16:creationId xmlns:a16="http://schemas.microsoft.com/office/drawing/2014/main" id="{3D9D086F-BBA5-C4D4-C290-237B9651E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6210" y="302245"/>
              <a:ext cx="641625" cy="873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6ED44-BC3F-F3CC-343D-EECB4F163A64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228600"/>
              <a:ext cx="0" cy="990600"/>
            </a:xfrm>
            <a:prstGeom prst="line">
              <a:avLst/>
            </a:prstGeom>
            <a:ln w="19050">
              <a:solidFill>
                <a:srgbClr val="006F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C23F67-5EA0-A809-D970-5ADDF763FE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r>
              <a:rPr lang="en-GB" spc="-75"/>
              <a:t>©</a:t>
            </a:r>
            <a:r>
              <a:rPr lang="en-GB" spc="-50"/>
              <a:t> </a:t>
            </a:r>
            <a:r>
              <a:rPr lang="en-GB"/>
              <a:t>Capgemini</a:t>
            </a:r>
            <a:r>
              <a:rPr lang="en-GB" spc="-50"/>
              <a:t> </a:t>
            </a:r>
            <a:r>
              <a:rPr lang="en-GB" spc="10"/>
              <a:t>2023.</a:t>
            </a:r>
            <a:r>
              <a:rPr lang="en-GB" spc="-75"/>
              <a:t> </a:t>
            </a:r>
            <a:r>
              <a:rPr lang="en-GB" spc="20"/>
              <a:t>All</a:t>
            </a:r>
            <a:r>
              <a:rPr lang="en-GB" spc="-45"/>
              <a:t> </a:t>
            </a:r>
            <a:r>
              <a:rPr lang="en-GB" spc="-5"/>
              <a:t>rights</a:t>
            </a:r>
            <a:r>
              <a:rPr lang="en-GB" spc="-50"/>
              <a:t> </a:t>
            </a:r>
            <a:r>
              <a:rPr lang="en-GB"/>
              <a:t>reserved</a:t>
            </a:r>
            <a:r>
              <a:rPr lang="en-GB" spc="185"/>
              <a:t> </a:t>
            </a:r>
            <a:r>
              <a:rPr lang="en-GB" spc="-105">
                <a:solidFill>
                  <a:srgbClr val="E29674"/>
                </a:solidFill>
              </a:rPr>
              <a:t>|	</a:t>
            </a:r>
            <a:fld id="{81D60167-4931-47E6-BA6A-407CBD079E47}" type="slidenum">
              <a:rPr spc="25" dirty="0"/>
              <a:t>26</a:t>
            </a:fld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3D6F71A-CDA3-23CB-3B93-A11A8D25BC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 spc="125"/>
              <a:t>13.02.2023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3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782813"/>
            <a:chOff x="3581400" y="2237276"/>
            <a:chExt cx="7792212" cy="2782813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2672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b="1" spc="-60">
                  <a:solidFill>
                    <a:srgbClr val="21759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Industry benchmark </a:t>
              </a:r>
              <a:r>
                <a:rPr lang="en-CA" spc="25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25">
                  <a:solidFill>
                    <a:srgbClr val="7E7E7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782813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4.  Technical Stages</a:t>
              </a:r>
              <a:endParaRPr lang="en-CA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Web Scraping</a:t>
              </a:r>
              <a:endParaRPr lang="en-US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Data Preprocessing</a:t>
              </a:r>
              <a:endParaRPr lang="en-US" spc="20">
                <a:ea typeface="+mn-lt"/>
                <a:cs typeface="+mn-lt"/>
              </a:endParaRPr>
            </a:p>
            <a:p>
              <a:pPr marL="812800" lvl="1" indent="-342900"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Embedding</a:t>
              </a:r>
              <a:endParaRPr lang="en-US" spc="20">
                <a:ea typeface="+mn-lt"/>
                <a:cs typeface="+mn-lt"/>
              </a:endParaRPr>
            </a:p>
            <a:p>
              <a:pPr marL="342900" indent="-342900">
                <a:spcBef>
                  <a:spcPts val="40"/>
                </a:spcBef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ea typeface="+mn-lt"/>
                <a:cs typeface="+mn-lt"/>
              </a:endParaRPr>
            </a:p>
            <a:p>
              <a:pPr marL="12700"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5.   KPI Definition</a:t>
              </a:r>
              <a:endParaRPr lang="en-US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ea typeface="+mn-lt"/>
                <a:cs typeface="+mn-lt"/>
              </a:endParaRPr>
            </a:p>
            <a:p>
              <a:pPr marL="12700"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6.   Future steps</a:t>
              </a:r>
              <a:endParaRPr lang="en-US" spc="20">
                <a:ea typeface="+mn-lt"/>
                <a:cs typeface="+mn-lt"/>
              </a:endParaRPr>
            </a:p>
            <a:p>
              <a:pPr marL="355600" indent="-342900">
                <a:buAutoNum type="arabicPeriod"/>
                <a:tabLst>
                  <a:tab pos="354965" algn="l"/>
                  <a:tab pos="355600" algn="l"/>
                </a:tabLst>
              </a:pPr>
              <a:endParaRPr lang="en-CA" spc="20">
                <a:solidFill>
                  <a:srgbClr val="7E7E7E"/>
                </a:solidFill>
                <a:ea typeface="+mn-lt"/>
                <a:cs typeface="+mn-lt"/>
              </a:endParaRPr>
            </a:p>
            <a:p>
              <a:pPr marL="12700">
                <a:tabLst>
                  <a:tab pos="354965" algn="l"/>
                  <a:tab pos="355600" algn="l"/>
                </a:tabLst>
              </a:pPr>
              <a:r>
                <a:rPr lang="en-CA" spc="20">
                  <a:solidFill>
                    <a:srgbClr val="7E7E7E"/>
                  </a:solidFill>
                  <a:ea typeface="+mn-lt"/>
                  <a:cs typeface="+mn-lt"/>
                </a:rPr>
                <a:t>7.  Summary</a:t>
              </a:r>
              <a:endParaRPr lang="en-CA" spc="20">
                <a:ea typeface="+mn-lt"/>
                <a:cs typeface="+mn-lt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latin typeface="+mj-lt"/>
              </a:rPr>
              <a:t>Agen</a:t>
            </a:r>
            <a:r>
              <a:rPr lang="en-CA" kern="0" spc="10">
                <a:latin typeface="+mj-lt"/>
              </a:rPr>
              <a:t>d</a:t>
            </a:r>
            <a:r>
              <a:rPr lang="en-CA" kern="0" spc="-8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054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A1AB-C35A-42DC-D4C9-AFE212F8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914" y="623784"/>
            <a:ext cx="2916758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Problems &amp;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BCE15-6B7E-967A-0686-1BB9E84026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078E1-A57C-D931-CF83-80797242E5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4</a:t>
            </a:fld>
            <a:endParaRPr spc="25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33C0A4-CB3A-41A1-7F0E-1B876C03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77243"/>
              </p:ext>
            </p:extLst>
          </p:nvPr>
        </p:nvGraphicFramePr>
        <p:xfrm>
          <a:off x="1896661" y="1829432"/>
          <a:ext cx="8450262" cy="408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131">
                  <a:extLst>
                    <a:ext uri="{9D8B030D-6E8A-4147-A177-3AD203B41FA5}">
                      <a16:colId xmlns:a16="http://schemas.microsoft.com/office/drawing/2014/main" val="1842898032"/>
                    </a:ext>
                  </a:extLst>
                </a:gridCol>
                <a:gridCol w="4225131">
                  <a:extLst>
                    <a:ext uri="{9D8B030D-6E8A-4147-A177-3AD203B41FA5}">
                      <a16:colId xmlns:a16="http://schemas.microsoft.com/office/drawing/2014/main" val="3989959578"/>
                    </a:ext>
                  </a:extLst>
                </a:gridCol>
              </a:tblGrid>
              <a:tr h="11599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Problems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00518"/>
                  </a:ext>
                </a:extLst>
              </a:tr>
              <a:tr h="115993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b="0" i="0" u="none" strike="noStrike" noProof="0">
                          <a:latin typeface="Ubuntu"/>
                        </a:rPr>
                        <a:t>Increased competition due to rising energy prices.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b="0" i="0" u="none" strike="noStrike" noProof="0">
                          <a:latin typeface="Ubuntu"/>
                        </a:rPr>
                        <a:t>Analyze the customer feedback using NLP, to  identify the key pain points that need to be addressed to improve the customer journey</a:t>
                      </a:r>
                      <a:endParaRPr lang="en-US" b="0" i="0" u="none" strike="noStrike" noProof="0" err="1">
                        <a:latin typeface="Ubuntu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402644"/>
                  </a:ext>
                </a:extLst>
              </a:tr>
              <a:tr h="115993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b="0" i="0" u="none" strike="noStrike" noProof="0">
                          <a:latin typeface="Ubuntu"/>
                        </a:rPr>
                        <a:t>Lack of differentiation, risk of increased churn rates due to intensifying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b="0" i="0" u="none" strike="noStrike" noProof="0">
                          <a:latin typeface="Ubuntu"/>
                        </a:rPr>
                        <a:t>Provide recommendations to </a:t>
                      </a:r>
                      <a:r>
                        <a:rPr lang="en-US" b="0" i="0" u="none" strike="noStrike" noProof="0" err="1">
                          <a:latin typeface="Ubuntu"/>
                        </a:rPr>
                        <a:t>TotalEnergies</a:t>
                      </a:r>
                      <a:r>
                        <a:rPr lang="en-US" b="0" i="0" u="none" strike="noStrike" noProof="0">
                          <a:latin typeface="Ubuntu"/>
                        </a:rPr>
                        <a:t> to help them differentiate themselves and adapt to the increased competition 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36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329B-DD43-8A13-9897-09456C94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81" y="617442"/>
            <a:ext cx="4268230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Approaching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3862-7883-85B9-C4C6-0A25D27D2C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99D9-1FC7-F7B7-2BEE-713475DE8A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5</a:t>
            </a:fld>
            <a:endParaRPr spc="25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D7FDB95-F144-8DBD-BBFC-118D89675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2146014"/>
            <a:ext cx="9457423" cy="35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B1E1-0DB9-2E0C-5F8B-17235BC56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E5805-A42E-59E8-8556-3AAF19296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/>
              <a:t>TotalEnergies​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6</a:t>
            </a:fld>
            <a:endParaRPr spc="25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2341930-ECE4-EAC9-C6A2-76484B0163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3125723" cy="476097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8B165D-1EBD-AEC7-5891-18DCFDFA9DF8}"/>
              </a:ext>
            </a:extLst>
          </p:cNvPr>
          <p:cNvGrpSpPr/>
          <p:nvPr/>
        </p:nvGrpSpPr>
        <p:grpSpPr>
          <a:xfrm>
            <a:off x="3276600" y="2371479"/>
            <a:ext cx="7792212" cy="2913618"/>
            <a:chOff x="3581400" y="2237276"/>
            <a:chExt cx="7792212" cy="2913618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8BE22C4-1C3D-2C82-8131-4E783B4599BB}"/>
                </a:ext>
              </a:extLst>
            </p:cNvPr>
            <p:cNvSpPr txBox="1"/>
            <p:nvPr/>
          </p:nvSpPr>
          <p:spPr>
            <a:xfrm>
              <a:off x="3581400" y="2521970"/>
              <a:ext cx="4038600" cy="206723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00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-60">
                  <a:solidFill>
                    <a:srgbClr val="7E7E7E"/>
                  </a:solidFill>
                  <a:latin typeface="+mj-lt"/>
                  <a:cs typeface="Tahoma"/>
                </a:rPr>
                <a:t>Introduction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b="1" spc="25">
                  <a:solidFill>
                    <a:srgbClr val="21759E"/>
                  </a:solidFill>
                  <a:latin typeface="+mj-lt"/>
                  <a:cs typeface="Tahoma"/>
                </a:rPr>
                <a:t>Industry benchmark </a:t>
              </a:r>
              <a:r>
                <a:rPr lang="en-CA" b="1" spc="25">
                  <a:solidFill>
                    <a:srgbClr val="21759E"/>
                  </a:solidFill>
                  <a:latin typeface="+mj-lt"/>
                  <a:cs typeface="Tahoma"/>
                </a:rPr>
                <a:t>a</a:t>
              </a:r>
              <a:r>
                <a:rPr lang="en-CA" sz="1800" b="1" spc="25">
                  <a:solidFill>
                    <a:srgbClr val="21759E"/>
                  </a:solidFill>
                  <a:latin typeface="+mj-lt"/>
                  <a:cs typeface="Tahoma"/>
                </a:rPr>
                <a:t>nalysis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  <a:buAutoNum type="arabicPeriod"/>
              </a:pPr>
              <a:endParaRPr sz="2650"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5"/>
                </a:spcBef>
                <a:buAutoNum type="arabicPeriod"/>
                <a:tabLst>
                  <a:tab pos="354965" algn="l"/>
                  <a:tab pos="355600" algn="l"/>
                </a:tabLst>
              </a:pP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Customer journey and pain </a:t>
              </a:r>
              <a:r>
                <a:rPr lang="en-CA" spc="10">
                  <a:solidFill>
                    <a:srgbClr val="7E7E7E"/>
                  </a:solidFill>
                  <a:latin typeface="+mj-lt"/>
                  <a:cs typeface="Tahoma"/>
                </a:rPr>
                <a:t>p</a:t>
              </a:r>
              <a:r>
                <a:rPr lang="en-CA" sz="1800" spc="10">
                  <a:solidFill>
                    <a:srgbClr val="7E7E7E"/>
                  </a:solidFill>
                  <a:latin typeface="+mj-lt"/>
                  <a:cs typeface="Tahoma"/>
                </a:rPr>
                <a:t>oints</a:t>
              </a: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2650">
                <a:latin typeface="Tahoma"/>
                <a:cs typeface="Tahoma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A7582C3-C0ED-F86C-2CE9-2D27AAAE19BC}"/>
                </a:ext>
              </a:extLst>
            </p:cNvPr>
            <p:cNvSpPr txBox="1"/>
            <p:nvPr/>
          </p:nvSpPr>
          <p:spPr>
            <a:xfrm>
              <a:off x="7975727" y="2237276"/>
              <a:ext cx="3397885" cy="2913618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12700">
                <a:spcBef>
                  <a:spcPts val="100"/>
                </a:spcBef>
                <a:tabLst>
                  <a:tab pos="354965" algn="l"/>
                  <a:tab pos="355600" algn="l"/>
                </a:tabLst>
              </a:pP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4.</a:t>
              </a:r>
              <a:r>
                <a:rPr lang="en-CA" spc="20">
                  <a:solidFill>
                    <a:srgbClr val="7E7E7E"/>
                  </a:solidFill>
                  <a:latin typeface="+mj-lt"/>
                  <a:cs typeface="Tahoma"/>
                </a:rPr>
                <a:t> </a:t>
              </a:r>
              <a:r>
                <a:rPr lang="en-CA" sz="1800" spc="20">
                  <a:solidFill>
                    <a:srgbClr val="7E7E7E"/>
                  </a:solidFill>
                  <a:latin typeface="+mj-lt"/>
                  <a:cs typeface="Tahoma"/>
                </a:rPr>
                <a:t> Technical Stages</a:t>
              </a:r>
              <a:endParaRPr lang="en-CA" sz="2650">
                <a:latin typeface="+mj-lt"/>
                <a:cs typeface="Tahoma"/>
              </a:endParaRP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Web Scraping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Data Preprocessing</a:t>
              </a:r>
            </a:p>
            <a:p>
              <a:pPr marL="812800" lvl="1" indent="-342900">
                <a:buFont typeface="+mj-lt"/>
                <a:buAutoNum type="alphaLcParenR"/>
                <a:tabLst>
                  <a:tab pos="354965" algn="l"/>
                  <a:tab pos="355600" algn="l"/>
                </a:tabLst>
              </a:pPr>
              <a:r>
                <a:rPr lang="en-CA" spc="45">
                  <a:solidFill>
                    <a:srgbClr val="7E7E7E"/>
                  </a:solidFill>
                  <a:latin typeface="+mj-lt"/>
                  <a:cs typeface="Tahoma"/>
                </a:rPr>
                <a:t>Embedding</a:t>
              </a:r>
            </a:p>
            <a:p>
              <a:pPr>
                <a:spcBef>
                  <a:spcPts val="40"/>
                </a:spcBef>
                <a:buClr>
                  <a:srgbClr val="7E7E7E"/>
                </a:buClr>
                <a:buFont typeface="Tahoma"/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z="2650">
                <a:solidFill>
                  <a:srgbClr val="000000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10">
                  <a:solidFill>
                    <a:srgbClr val="7E7E7E"/>
                  </a:solidFill>
                  <a:latin typeface="+mj-lt"/>
                  <a:cs typeface="Tahoma"/>
                </a:rPr>
                <a:t>KPI Definition</a:t>
              </a: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pc="-10">
                  <a:solidFill>
                    <a:srgbClr val="7E7E7E"/>
                  </a:solidFill>
                  <a:latin typeface="+mj-lt"/>
                  <a:cs typeface="Tahoma"/>
                </a:rPr>
                <a:t>Future steps</a:t>
              </a:r>
            </a:p>
            <a:p>
              <a:pPr marL="355600" indent="-342900">
                <a:buAutoNum type="arabicPeriod" startAt="5"/>
                <a:tabLst>
                  <a:tab pos="354965" algn="l"/>
                  <a:tab pos="355600" algn="l"/>
                </a:tabLst>
              </a:pPr>
              <a:endParaRPr lang="en-CA" spc="-10">
                <a:solidFill>
                  <a:srgbClr val="7E7E7E"/>
                </a:solidFill>
                <a:latin typeface="+mj-lt"/>
                <a:cs typeface="Tahoma"/>
              </a:endParaRPr>
            </a:p>
            <a:p>
              <a:pPr marL="355600" indent="-342900">
                <a:lnSpc>
                  <a:spcPct val="100000"/>
                </a:lnSpc>
                <a:buAutoNum type="arabicPeriod" startAt="5"/>
                <a:tabLst>
                  <a:tab pos="354965" algn="l"/>
                  <a:tab pos="355600" algn="l"/>
                </a:tabLst>
              </a:pPr>
              <a:r>
                <a:rPr lang="en-CA" sz="1800" spc="-20">
                  <a:solidFill>
                    <a:srgbClr val="7E7E7E"/>
                  </a:solidFill>
                  <a:latin typeface="+mj-lt"/>
                  <a:cs typeface="Tahoma"/>
                </a:rPr>
                <a:t>Su</a:t>
              </a:r>
              <a:r>
                <a:rPr lang="en-CA" sz="1800" spc="-35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40">
                  <a:solidFill>
                    <a:srgbClr val="7E7E7E"/>
                  </a:solidFill>
                  <a:latin typeface="+mj-lt"/>
                  <a:cs typeface="Tahoma"/>
                </a:rPr>
                <a:t>m</a:t>
              </a:r>
              <a:r>
                <a:rPr lang="en-CA" sz="1800" spc="-30">
                  <a:solidFill>
                    <a:srgbClr val="7E7E7E"/>
                  </a:solidFill>
                  <a:latin typeface="+mj-lt"/>
                  <a:cs typeface="Tahoma"/>
                </a:rPr>
                <a:t>a</a:t>
              </a:r>
              <a:r>
                <a:rPr lang="en-CA" sz="1800" spc="-15">
                  <a:solidFill>
                    <a:srgbClr val="7E7E7E"/>
                  </a:solidFill>
                  <a:latin typeface="+mj-lt"/>
                  <a:cs typeface="Tahoma"/>
                </a:rPr>
                <a:t>r</a:t>
              </a:r>
              <a:r>
                <a:rPr lang="en-CA" sz="1800" spc="30">
                  <a:solidFill>
                    <a:srgbClr val="7E7E7E"/>
                  </a:solidFill>
                  <a:latin typeface="+mj-lt"/>
                  <a:cs typeface="Tahoma"/>
                </a:rPr>
                <a:t>y</a:t>
              </a:r>
              <a:endParaRPr lang="en-CA" sz="1800">
                <a:latin typeface="+mj-lt"/>
                <a:cs typeface="Tahoma"/>
              </a:endParaRPr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BFFF67E-E0ED-62EE-5F70-46299D7C4150}"/>
              </a:ext>
            </a:extLst>
          </p:cNvPr>
          <p:cNvSpPr txBox="1">
            <a:spLocks/>
          </p:cNvSpPr>
          <p:nvPr/>
        </p:nvSpPr>
        <p:spPr>
          <a:xfrm>
            <a:off x="5297805" y="519760"/>
            <a:ext cx="1596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CA" kern="0" spc="25">
                <a:latin typeface="+mj-lt"/>
              </a:rPr>
              <a:t>Agen</a:t>
            </a:r>
            <a:r>
              <a:rPr lang="en-CA" kern="0" spc="10">
                <a:latin typeface="+mj-lt"/>
              </a:rPr>
              <a:t>d</a:t>
            </a:r>
            <a:r>
              <a:rPr lang="en-CA" kern="0" spc="-80"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026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D0-2441-884A-41CB-23EF97AB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221" y="759842"/>
            <a:ext cx="5806213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Assumptions and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A9C4-62B8-1AE9-21F4-D5041853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396" y="3427648"/>
            <a:ext cx="4244060" cy="304698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 rtl="0">
              <a:buFont typeface="Arial"/>
              <a:buChar char="•"/>
            </a:pPr>
            <a:r>
              <a:rPr lang="en-US" kern="1200">
                <a:latin typeface="Ubuntu"/>
                <a:ea typeface="+mn-lt"/>
                <a:cs typeface="+mn-lt"/>
              </a:rPr>
              <a:t>Energy Market: Unstable with intensifying</a:t>
            </a:r>
            <a:r>
              <a:rPr lang="en-US" kern="1200">
                <a:ea typeface="+mn-lt"/>
                <a:cs typeface="+mn-lt"/>
              </a:rPr>
              <a:t> competition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 kern="1200">
              <a:latin typeface="Ubuntu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kern="1200">
                <a:latin typeface="Ubuntu"/>
                <a:ea typeface="+mn-lt"/>
                <a:cs typeface="+mn-lt"/>
              </a:rPr>
              <a:t>Standard household consumption</a:t>
            </a:r>
          </a:p>
          <a:p>
            <a:pPr marL="285750" indent="-285750" algn="l">
              <a:buFont typeface="Arial"/>
              <a:buChar char="•"/>
            </a:pPr>
            <a:endParaRPr lang="en-US" kern="1200">
              <a:latin typeface="Ubuntu"/>
              <a:ea typeface="+mn-lt"/>
              <a:cs typeface="+mn-lt"/>
            </a:endParaRPr>
          </a:p>
          <a:p>
            <a:pPr marL="285750" indent="-285750" algn="l" rtl="0">
              <a:buFont typeface="Arial"/>
              <a:buChar char="•"/>
            </a:pPr>
            <a:r>
              <a:rPr lang="en-US" kern="1200"/>
              <a:t>Energy Prices: Soaring energy prices</a:t>
            </a:r>
          </a:p>
          <a:p>
            <a:pPr algn="l"/>
            <a:endParaRPr lang="en-US" kern="1200"/>
          </a:p>
          <a:p>
            <a:pPr marL="285750" indent="-285750" algn="l">
              <a:buFont typeface="Arial"/>
              <a:buChar char="•"/>
            </a:pPr>
            <a:r>
              <a:rPr lang="en-US" kern="1200"/>
              <a:t>Regulations</a:t>
            </a:r>
            <a:r>
              <a:rPr lang="en-US" kern="1200">
                <a:latin typeface="Ubuntu"/>
                <a:ea typeface="+mn-lt"/>
                <a:cs typeface="+mn-lt"/>
              </a:rPr>
              <a:t>: Stable with no major changes</a:t>
            </a:r>
            <a:endParaRPr lang="en-US">
              <a:latin typeface="Ubuntu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>
              <a:latin typeface="ub"/>
            </a:endParaRPr>
          </a:p>
          <a:p>
            <a:pPr algn="l"/>
            <a:endParaRPr lang="en-US">
              <a:latin typeface="ub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02E8-1294-459A-50C2-D3FA51D754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7</a:t>
            </a:fld>
            <a:endParaRPr spc="2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D946A-72D6-B0F3-0121-48B0D599F198}"/>
              </a:ext>
            </a:extLst>
          </p:cNvPr>
          <p:cNvSpPr txBox="1"/>
          <p:nvPr/>
        </p:nvSpPr>
        <p:spPr>
          <a:xfrm>
            <a:off x="6963981" y="3425814"/>
            <a:ext cx="47061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Ubuntu"/>
                <a:ea typeface="+mn-lt"/>
                <a:cs typeface="+mn-lt"/>
              </a:rPr>
              <a:t>Industry: Identify relevant industry for </a:t>
            </a:r>
            <a:r>
              <a:rPr lang="en-US" err="1">
                <a:latin typeface="Ubuntu"/>
                <a:ea typeface="+mn-lt"/>
                <a:cs typeface="+mn-lt"/>
              </a:rPr>
              <a:t>TotalEnergies</a:t>
            </a:r>
            <a:r>
              <a:rPr lang="en-US">
                <a:latin typeface="Ubuntu"/>
                <a:ea typeface="+mn-lt"/>
                <a:cs typeface="+mn-lt"/>
              </a:rPr>
              <a:t>.</a:t>
            </a:r>
          </a:p>
          <a:p>
            <a:endParaRPr lang="en-US">
              <a:latin typeface="Ubuntu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Ubuntu"/>
                <a:ea typeface="+mn-lt"/>
                <a:cs typeface="+mn-lt"/>
              </a:rPr>
              <a:t>Competitors: Identify key competitors and their </a:t>
            </a:r>
            <a:r>
              <a:rPr lang="en-US" err="1">
                <a:latin typeface="Ubuntu"/>
                <a:ea typeface="+mn-lt"/>
                <a:cs typeface="+mn-lt"/>
              </a:rPr>
              <a:t>postion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Ubuntu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Ubuntu"/>
                <a:ea typeface="+mn-lt"/>
                <a:cs typeface="+mn-lt"/>
              </a:rPr>
              <a:t>Benchmarking: Compare Total Energies to competitors using metrics</a:t>
            </a:r>
          </a:p>
          <a:p>
            <a:endParaRPr lang="en-US">
              <a:latin typeface="Ubuntu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Ubuntu"/>
                <a:ea typeface="+mn-lt"/>
                <a:cs typeface="+mn-lt"/>
              </a:rPr>
              <a:t>Conduct SWOT analysis and draw insights</a:t>
            </a:r>
          </a:p>
          <a:p>
            <a:endParaRPr lang="en-US">
              <a:latin typeface="Ubuntu"/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636C8DC-C8FF-6803-1DDE-ACE7B3B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1628775"/>
            <a:ext cx="1064421" cy="1040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69550-5D73-CC04-2824-DACE3EC464D7}"/>
              </a:ext>
            </a:extLst>
          </p:cNvPr>
          <p:cNvSpPr txBox="1"/>
          <p:nvPr/>
        </p:nvSpPr>
        <p:spPr>
          <a:xfrm>
            <a:off x="1866306" y="2768203"/>
            <a:ext cx="25449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0070AD"/>
                </a:solidFill>
                <a:latin typeface="Tahoma"/>
              </a:rPr>
              <a:t>Assumptions</a:t>
            </a:r>
            <a:endParaRPr lang="en-US" sz="2400"/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7824FE91-245D-7057-D404-A5ECECFE5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281" y="1631156"/>
            <a:ext cx="1166814" cy="1143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9F400D-74D9-8970-738D-70004A2AD0D9}"/>
              </a:ext>
            </a:extLst>
          </p:cNvPr>
          <p:cNvSpPr txBox="1"/>
          <p:nvPr/>
        </p:nvSpPr>
        <p:spPr>
          <a:xfrm>
            <a:off x="7941468" y="2765226"/>
            <a:ext cx="32593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0070AD"/>
                </a:solidFill>
                <a:latin typeface="Tahoma"/>
              </a:rPr>
              <a:t>Methodologies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DF8BC-557B-331C-1306-6441175943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pc="5"/>
              <a:t>13.02.2023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41B0-F591-E870-FCC4-AC09DEFB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208" y="822473"/>
            <a:ext cx="2142351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DB66-01FF-DFE6-4C8F-6D5CD942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615" y="2932460"/>
            <a:ext cx="10172065" cy="369332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                                          </a:t>
            </a:r>
            <a:r>
              <a:rPr lang="en-US" sz="2400" kern="1200">
                <a:solidFill>
                  <a:srgbClr val="0070AD"/>
                </a:solidFill>
                <a:latin typeface="Tahoma"/>
              </a:rPr>
              <a:t> Key benchmarks in the energy industry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1C263-3C93-29AC-8092-22F6804995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</a:t>
            </a:r>
            <a:r>
              <a:rPr lang="en-US"/>
              <a:t>0</a:t>
            </a:r>
            <a:r>
              <a:rPr lang="en-US" spc="25"/>
              <a:t>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337D7-F18F-0F12-162B-A2F4E3FEB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8</a:t>
            </a:fld>
            <a:endParaRPr spc="25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A5E18D1-4549-B49D-F711-D58E43C6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1890712"/>
            <a:ext cx="1028701" cy="1004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08A97-AA89-DA6F-F440-05B2F15327E4}"/>
              </a:ext>
            </a:extLst>
          </p:cNvPr>
          <p:cNvSpPr txBox="1"/>
          <p:nvPr/>
        </p:nvSpPr>
        <p:spPr>
          <a:xfrm>
            <a:off x="1631156" y="3434952"/>
            <a:ext cx="94833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>
                <a:latin typeface="Ubuntu"/>
                <a:ea typeface="+mn-lt"/>
                <a:cs typeface="+mn-lt"/>
              </a:rPr>
              <a:t>Price:</a:t>
            </a:r>
            <a:r>
              <a:rPr lang="en-US">
                <a:latin typeface="Ubuntu"/>
                <a:ea typeface="+mn-lt"/>
                <a:cs typeface="+mn-lt"/>
              </a:rPr>
              <a:t> Affordability and value offered to customers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ea typeface="+mn-lt"/>
                <a:cs typeface="+mn-lt"/>
              </a:rPr>
              <a:t>Contract duration:</a:t>
            </a:r>
            <a:r>
              <a:rPr lang="en-US">
                <a:ea typeface="+mn-lt"/>
                <a:cs typeface="+mn-lt"/>
              </a:rPr>
              <a:t> Flexibility and commitment towards customers</a:t>
            </a:r>
            <a:endParaRPr lang="en-US">
              <a:latin typeface="Ubuntu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latin typeface="Ubuntu"/>
                <a:ea typeface="+mn-lt"/>
                <a:cs typeface="+mn-lt"/>
              </a:rPr>
              <a:t>Customer satisfaction:</a:t>
            </a:r>
            <a:r>
              <a:rPr lang="en-US">
                <a:latin typeface="Ubuntu"/>
                <a:ea typeface="+mn-lt"/>
                <a:cs typeface="+mn-lt"/>
              </a:rPr>
              <a:t> Quality of service and customer experience</a:t>
            </a:r>
          </a:p>
          <a:p>
            <a:pPr marL="285750" indent="-285750">
              <a:buFont typeface="Arial,Sans-Serif"/>
              <a:buChar char="•"/>
            </a:pPr>
            <a:r>
              <a:rPr lang="en-US" b="1">
                <a:latin typeface="Ubuntu"/>
                <a:ea typeface="+mn-lt"/>
                <a:cs typeface="+mn-lt"/>
              </a:rPr>
              <a:t>Use of renewable energy: </a:t>
            </a:r>
            <a:r>
              <a:rPr lang="en-US">
                <a:latin typeface="Ubuntu"/>
                <a:ea typeface="+mn-lt"/>
                <a:cs typeface="+mn-lt"/>
              </a:rPr>
              <a:t>Focus on sustainability and commitment to a greener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9B105-1370-23A8-42E1-B7A2553822BA}"/>
              </a:ext>
            </a:extLst>
          </p:cNvPr>
          <p:cNvSpPr txBox="1"/>
          <p:nvPr/>
        </p:nvSpPr>
        <p:spPr>
          <a:xfrm>
            <a:off x="112110" y="5182196"/>
            <a:ext cx="119598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Ubuntu"/>
              <a:ea typeface="+mn-lt"/>
              <a:cs typeface="+mn-lt"/>
            </a:endParaRPr>
          </a:p>
          <a:p>
            <a:r>
              <a:rPr lang="en-US" dirty="0">
                <a:latin typeface="Ubuntu"/>
                <a:ea typeface="+mn-lt"/>
                <a:cs typeface="+mn-lt"/>
              </a:rPr>
              <a:t>Comprehensive view of </a:t>
            </a:r>
            <a:r>
              <a:rPr lang="en-US" err="1">
                <a:latin typeface="Ubuntu"/>
                <a:ea typeface="+mn-lt"/>
                <a:cs typeface="+mn-lt"/>
              </a:rPr>
              <a:t>TotalEnergies</a:t>
            </a:r>
            <a:r>
              <a:rPr lang="en-US">
                <a:latin typeface="Ubuntu"/>
                <a:ea typeface="+mn-lt"/>
                <a:cs typeface="+mn-lt"/>
              </a:rPr>
              <a:t> performance</a:t>
            </a:r>
            <a:r>
              <a:rPr lang="en-US" dirty="0">
                <a:latin typeface="Ubuntu"/>
                <a:ea typeface="+mn-lt"/>
                <a:cs typeface="+mn-lt"/>
              </a:rPr>
              <a:t> helps in understanding </a:t>
            </a:r>
            <a:r>
              <a:rPr lang="en-US" err="1">
                <a:latin typeface="Ubuntu"/>
                <a:ea typeface="+mn-lt"/>
                <a:cs typeface="+mn-lt"/>
              </a:rPr>
              <a:t>TotalEnergies</a:t>
            </a:r>
            <a:r>
              <a:rPr lang="en-US" dirty="0">
                <a:latin typeface="Ubuntu"/>
                <a:ea typeface="+mn-lt"/>
                <a:cs typeface="+mn-lt"/>
              </a:rPr>
              <a:t> position in the </a:t>
            </a:r>
            <a:r>
              <a:rPr lang="en-US">
                <a:latin typeface="Ubuntu"/>
                <a:ea typeface="+mn-lt"/>
                <a:cs typeface="+mn-lt"/>
              </a:rPr>
              <a:t>industry.</a:t>
            </a:r>
          </a:p>
        </p:txBody>
      </p:sp>
    </p:spTree>
    <p:extLst>
      <p:ext uri="{BB962C8B-B14F-4D97-AF65-F5344CB8AC3E}">
        <p14:creationId xmlns:p14="http://schemas.microsoft.com/office/powerpoint/2010/main" val="196958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58E-121A-A209-9D97-A34CBADC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612" y="610108"/>
            <a:ext cx="4456681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>
                <a:solidFill>
                  <a:srgbClr val="0070AD"/>
                </a:solidFill>
                <a:ea typeface="Tahoma"/>
              </a:rPr>
              <a:t>Price and Contract Duration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53D0D-410B-DA64-559C-BEA59D22F66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25033" y="6572737"/>
            <a:ext cx="3138120" cy="12311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5"/>
              <a:t>13.02.2023</a:t>
            </a:r>
            <a:endParaRPr lang="en-US" spc="25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6376F-4A50-2113-BF1E-1401FE8CB1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90"/>
              </a:spcBef>
              <a:tabLst>
                <a:tab pos="1915160" algn="l"/>
              </a:tabLst>
            </a:pPr>
            <a:r>
              <a:rPr lang="en-CA" spc="25" err="1"/>
              <a:t>TotalEnergies</a:t>
            </a:r>
            <a:r>
              <a:rPr lang="en-CA" spc="25"/>
              <a:t>​ Steering Committee 1​ </a:t>
            </a:r>
            <a:r>
              <a:rPr lang="en-CA" spc="-105">
                <a:solidFill>
                  <a:srgbClr val="E29674"/>
                </a:solidFill>
              </a:rPr>
              <a:t>|  </a:t>
            </a:r>
            <a:fld id="{81D60167-4931-47E6-BA6A-407CBD079E47}" type="slidenum">
              <a:rPr spc="25" smtClean="0"/>
              <a:pPr marL="12700">
                <a:spcBef>
                  <a:spcPts val="90"/>
                </a:spcBef>
                <a:tabLst>
                  <a:tab pos="1915160" algn="l"/>
                </a:tabLst>
              </a:pPr>
              <a:t>9</a:t>
            </a:fld>
            <a:endParaRPr spc="25"/>
          </a:p>
        </p:txBody>
      </p:sp>
      <p:pic>
        <p:nvPicPr>
          <p:cNvPr id="15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0F55AAF-9589-FE32-1BF2-B3827D0D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66" y="3425763"/>
            <a:ext cx="4821859" cy="2905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23F52-8BA8-B0B4-60E5-D9452EFB2AA2}"/>
              </a:ext>
            </a:extLst>
          </p:cNvPr>
          <p:cNvSpPr txBox="1"/>
          <p:nvPr/>
        </p:nvSpPr>
        <p:spPr>
          <a:xfrm>
            <a:off x="994521" y="2269191"/>
            <a:ext cx="3613897" cy="686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98EBD6FB-9812-5995-C244-C5BA6E41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6" y="3423338"/>
            <a:ext cx="4749053" cy="28912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7D5C81-6879-C617-1A2B-49CB4BC535AD}"/>
              </a:ext>
            </a:extLst>
          </p:cNvPr>
          <p:cNvSpPr txBox="1"/>
          <p:nvPr/>
        </p:nvSpPr>
        <p:spPr>
          <a:xfrm>
            <a:off x="652742" y="2543735"/>
            <a:ext cx="457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Ubuntu"/>
                <a:ea typeface="+mn-lt"/>
                <a:cs typeface="+mn-lt"/>
              </a:rPr>
              <a:t>TotalEnergies</a:t>
            </a:r>
            <a:r>
              <a:rPr lang="en-US" dirty="0">
                <a:latin typeface="Ubuntu"/>
                <a:ea typeface="+mn-lt"/>
                <a:cs typeface="+mn-lt"/>
              </a:rPr>
              <a:t> leads the market in pricing, with best price per 9kVA &amp; 6kVA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3AF81-3C3D-5B5F-1890-57EBD3DEA5CB}"/>
              </a:ext>
            </a:extLst>
          </p:cNvPr>
          <p:cNvSpPr txBox="1"/>
          <p:nvPr/>
        </p:nvSpPr>
        <p:spPr>
          <a:xfrm>
            <a:off x="7491132" y="2622176"/>
            <a:ext cx="40901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Ubuntu"/>
                <a:ea typeface="+mn-lt"/>
                <a:cs typeface="+mn-lt"/>
              </a:rPr>
              <a:t>TotalEnergies</a:t>
            </a:r>
            <a:r>
              <a:rPr lang="en-US" dirty="0">
                <a:latin typeface="Ubuntu"/>
                <a:ea typeface="+mn-lt"/>
                <a:cs typeface="+mn-lt"/>
              </a:rPr>
              <a:t>' one-year contract standard aligns with industry norms.</a:t>
            </a:r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B4A019CB-4DB6-3399-99FD-58A8286E2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370" y="1609165"/>
            <a:ext cx="838200" cy="82699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402554A0-A30F-E327-17BF-3EF17ADE3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488" y="1609165"/>
            <a:ext cx="916642" cy="9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6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70AD"/>
      </a:dk2>
      <a:lt2>
        <a:srgbClr val="EEECEC"/>
      </a:lt2>
      <a:accent1>
        <a:srgbClr val="0070AD"/>
      </a:accent1>
      <a:accent2>
        <a:srgbClr val="12ABDB"/>
      </a:accent2>
      <a:accent3>
        <a:srgbClr val="2B0A3D"/>
      </a:accent3>
      <a:accent4>
        <a:srgbClr val="E1304C"/>
      </a:accent4>
      <a:accent5>
        <a:srgbClr val="95E61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Total Energies Steering Committee 1</vt:lpstr>
      <vt:lpstr>Team &amp; Presenters</vt:lpstr>
      <vt:lpstr>PowerPoint Presentation</vt:lpstr>
      <vt:lpstr>Problems &amp; Goals</vt:lpstr>
      <vt:lpstr>Approaching the Problem</vt:lpstr>
      <vt:lpstr>PowerPoint Presentation</vt:lpstr>
      <vt:lpstr>Assumptions and Methodologies</vt:lpstr>
      <vt:lpstr>Benchmarks</vt:lpstr>
      <vt:lpstr>Price and Contract Duration</vt:lpstr>
      <vt:lpstr>Customer Satisfaction and Renewable Energy</vt:lpstr>
      <vt:lpstr>PowerPoint Presentation</vt:lpstr>
      <vt:lpstr>TotalEnergies – Steps and Pain Points </vt:lpstr>
      <vt:lpstr>Customer Journey TotalEnergies – Channels used </vt:lpstr>
      <vt:lpstr>PowerPoint Presentation</vt:lpstr>
      <vt:lpstr>Web scraping</vt:lpstr>
      <vt:lpstr>Text Preprocessing</vt:lpstr>
      <vt:lpstr>TF-IDF Results </vt:lpstr>
      <vt:lpstr>Word2Vec</vt:lpstr>
      <vt:lpstr>PowerPoint Presentation</vt:lpstr>
      <vt:lpstr>Key Performance Indicators (KPI)</vt:lpstr>
      <vt:lpstr>PowerPoint Presentation</vt:lpstr>
      <vt:lpstr>Future steps</vt:lpstr>
      <vt:lpstr>PowerPoint Presentation</vt:lpstr>
      <vt:lpstr>Summary </vt:lpstr>
      <vt:lpstr>References</vt:lpstr>
      <vt:lpstr>Thank you! WE ARE OPEN TO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KAAN ÇAYLAN</dc:creator>
  <cp:revision>915</cp:revision>
  <dcterms:created xsi:type="dcterms:W3CDTF">2023-01-25T12:07:26Z</dcterms:created>
  <dcterms:modified xsi:type="dcterms:W3CDTF">2023-02-12T22:52:53Z</dcterms:modified>
</cp:coreProperties>
</file>