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67" r:id="rId1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8" y="17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4895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81162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70273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54757" y="3903682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9B2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891594"/>
            <a:ext cx="9144000" cy="252095"/>
          </a:xfrm>
          <a:custGeom>
            <a:avLst/>
            <a:gdLst/>
            <a:ahLst/>
            <a:cxnLst/>
            <a:rect l="l" t="t" r="r" b="b"/>
            <a:pathLst>
              <a:path w="9144000" h="252095">
                <a:moveTo>
                  <a:pt x="9143999" y="251999"/>
                </a:moveTo>
                <a:lnTo>
                  <a:pt x="0" y="251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519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233883"/>
            <a:ext cx="8374549" cy="753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49" y="1253750"/>
            <a:ext cx="8193500" cy="2033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List_of_areas_of_Lond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8378" y="4"/>
            <a:ext cx="3046095" cy="2030730"/>
            <a:chOff x="6098378" y="4"/>
            <a:chExt cx="3046095" cy="2030730"/>
          </a:xfrm>
        </p:grpSpPr>
        <p:sp>
          <p:nvSpPr>
            <p:cNvPr id="4" name="object 4"/>
            <p:cNvSpPr/>
            <p:nvPr/>
          </p:nvSpPr>
          <p:spPr>
            <a:xfrm>
              <a:off x="812880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463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3588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199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8378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8789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1125" y="1217911"/>
            <a:ext cx="5177790" cy="1308691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04"/>
              </a:spcBef>
            </a:pPr>
            <a:r>
              <a:rPr lang="en-GB" sz="4200" dirty="0">
                <a:solidFill>
                  <a:schemeClr val="bg1"/>
                </a:solidFill>
              </a:rPr>
              <a:t>Analysing London for Opening a Pub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193153"/>
            <a:ext cx="55327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spc="60" dirty="0"/>
              <a:t>Analysis</a:t>
            </a:r>
            <a:endParaRPr sz="3000" dirty="0"/>
          </a:p>
        </p:txBody>
      </p:sp>
      <p:sp>
        <p:nvSpPr>
          <p:cNvPr id="4" name="object 4"/>
          <p:cNvSpPr txBox="1"/>
          <p:nvPr/>
        </p:nvSpPr>
        <p:spPr>
          <a:xfrm>
            <a:off x="5070074" y="1239708"/>
            <a:ext cx="3049905" cy="1488228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z="1400" dirty="0">
                <a:latin typeface="Trebuchet MS"/>
                <a:cs typeface="Trebuchet MS"/>
              </a:rPr>
              <a:t>Cluster 5 has the highest number of venues, followed by cluster 1</a:t>
            </a:r>
          </a:p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z="1400" dirty="0">
                <a:latin typeface="Trebuchet MS"/>
                <a:cs typeface="Trebuchet MS"/>
              </a:rPr>
              <a:t>Cluster 1 has 2931 venues but only 29 of them are pubs.</a:t>
            </a:r>
          </a:p>
          <a:p>
            <a:pPr marL="379095" indent="-36703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z="1400" dirty="0">
                <a:latin typeface="Trebuchet MS"/>
                <a:cs typeface="Trebuchet MS"/>
              </a:rPr>
              <a:t>Cluster 2 has only 48 venues but 19 of them are pubs.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C0A57-813B-4DE1-817A-9384FCA75A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7035" y="858987"/>
            <a:ext cx="4031615" cy="29038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486CA1-1EBD-4C25-B08F-C34C2AB16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55" y="3736182"/>
            <a:ext cx="5410200" cy="10966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102D07-8E8B-4B06-A17C-E112C6B35B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991446"/>
            <a:ext cx="5731510" cy="13093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98E325-5828-4348-9383-FAD766D7B3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74694" y="3026898"/>
            <a:ext cx="5731510" cy="1217295"/>
          </a:xfrm>
          <a:prstGeom prst="rect">
            <a:avLst/>
          </a:prstGeom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C1B034FF-066D-41F0-A35D-F37CEA2E8478}"/>
              </a:ext>
            </a:extLst>
          </p:cNvPr>
          <p:cNvSpPr txBox="1">
            <a:spLocks/>
          </p:cNvSpPr>
          <p:nvPr/>
        </p:nvSpPr>
        <p:spPr>
          <a:xfrm>
            <a:off x="3733800" y="2312705"/>
            <a:ext cx="55327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sz="1600" kern="0" spc="60" dirty="0">
                <a:solidFill>
                  <a:sysClr val="windowText" lastClr="000000"/>
                </a:solidFill>
              </a:rPr>
              <a:t>Cluster 1</a:t>
            </a:r>
            <a:endParaRPr lang="en-GB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313D5F4-2646-4192-ABAE-FC90D76B6D21}"/>
              </a:ext>
            </a:extLst>
          </p:cNvPr>
          <p:cNvSpPr txBox="1">
            <a:spLocks/>
          </p:cNvSpPr>
          <p:nvPr/>
        </p:nvSpPr>
        <p:spPr>
          <a:xfrm>
            <a:off x="3733799" y="4244193"/>
            <a:ext cx="55327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sz="1600" kern="0" spc="60" dirty="0">
                <a:solidFill>
                  <a:sysClr val="windowText" lastClr="000000"/>
                </a:solidFill>
              </a:rPr>
              <a:t>Cluster 2</a:t>
            </a:r>
            <a:endParaRPr lang="en-GB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B0110-2688-4839-BFD2-D52DDC4B86A2}"/>
              </a:ext>
            </a:extLst>
          </p:cNvPr>
          <p:cNvSpPr txBox="1"/>
          <p:nvPr/>
        </p:nvSpPr>
        <p:spPr>
          <a:xfrm>
            <a:off x="228600" y="163656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spc="60" dirty="0">
                <a:solidFill>
                  <a:srgbClr val="2A3890"/>
                </a:solidFill>
                <a:latin typeface="Trebuchet MS"/>
                <a:ea typeface="+mj-ea"/>
              </a:rPr>
              <a:t>Analysis Clusters</a:t>
            </a:r>
          </a:p>
        </p:txBody>
      </p:sp>
    </p:spTree>
    <p:extLst>
      <p:ext uri="{BB962C8B-B14F-4D97-AF65-F5344CB8AC3E}">
        <p14:creationId xmlns:p14="http://schemas.microsoft.com/office/powerpoint/2010/main" val="4079697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9C0C97-9965-4F88-9A1A-52BA15567973}"/>
              </a:ext>
            </a:extLst>
          </p:cNvPr>
          <p:cNvSpPr txBox="1"/>
          <p:nvPr/>
        </p:nvSpPr>
        <p:spPr>
          <a:xfrm>
            <a:off x="228600" y="163656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spc="60" dirty="0">
                <a:solidFill>
                  <a:srgbClr val="2A3890"/>
                </a:solidFill>
                <a:latin typeface="Trebuchet MS"/>
                <a:ea typeface="+mj-ea"/>
              </a:rPr>
              <a:t>Analysis Clusters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37671-74BD-4228-A37E-6DB8C2D61E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971550"/>
            <a:ext cx="5731510" cy="11963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714151-CFEA-4043-A9DC-42626E7979D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0" y="3333750"/>
            <a:ext cx="5731510" cy="1229360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B3674517-AEFA-44E4-BF7D-700F9935D16D}"/>
              </a:ext>
            </a:extLst>
          </p:cNvPr>
          <p:cNvSpPr txBox="1">
            <a:spLocks/>
          </p:cNvSpPr>
          <p:nvPr/>
        </p:nvSpPr>
        <p:spPr>
          <a:xfrm>
            <a:off x="3810000" y="2162741"/>
            <a:ext cx="55327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sz="1600" kern="0" spc="60" dirty="0">
                <a:solidFill>
                  <a:sysClr val="windowText" lastClr="000000"/>
                </a:solidFill>
              </a:rPr>
              <a:t>Cluster 3</a:t>
            </a:r>
            <a:endParaRPr lang="en-GB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8EC3628-C5CA-4239-9162-379D4A4A7C35}"/>
              </a:ext>
            </a:extLst>
          </p:cNvPr>
          <p:cNvSpPr txBox="1">
            <a:spLocks/>
          </p:cNvSpPr>
          <p:nvPr/>
        </p:nvSpPr>
        <p:spPr>
          <a:xfrm>
            <a:off x="3809999" y="4569373"/>
            <a:ext cx="55327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sz="1600" kern="0" spc="60" dirty="0">
                <a:solidFill>
                  <a:sysClr val="windowText" lastClr="000000"/>
                </a:solidFill>
              </a:rPr>
              <a:t>Cluster 4</a:t>
            </a:r>
            <a:endParaRPr lang="en-GB" sz="16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599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E76FE1-CF78-4B41-B66F-3E9527332E37}"/>
              </a:ext>
            </a:extLst>
          </p:cNvPr>
          <p:cNvSpPr txBox="1"/>
          <p:nvPr/>
        </p:nvSpPr>
        <p:spPr>
          <a:xfrm>
            <a:off x="228600" y="163656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spc="60" dirty="0">
                <a:solidFill>
                  <a:srgbClr val="2A3890"/>
                </a:solidFill>
                <a:latin typeface="Trebuchet MS"/>
                <a:ea typeface="+mj-ea"/>
              </a:rPr>
              <a:t>Analysis Clusters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37E071-9EDF-4425-861D-0509077970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1352550"/>
            <a:ext cx="5731510" cy="1340485"/>
          </a:xfrm>
          <a:prstGeom prst="rect">
            <a:avLst/>
          </a:prstGeom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34716199-0070-469E-AE06-20E90CCBE212}"/>
              </a:ext>
            </a:extLst>
          </p:cNvPr>
          <p:cNvSpPr txBox="1">
            <a:spLocks/>
          </p:cNvSpPr>
          <p:nvPr/>
        </p:nvSpPr>
        <p:spPr>
          <a:xfrm>
            <a:off x="3810000" y="2693035"/>
            <a:ext cx="55327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sz="1600" kern="0" spc="60" dirty="0">
                <a:solidFill>
                  <a:sysClr val="windowText" lastClr="000000"/>
                </a:solidFill>
              </a:rPr>
              <a:t>Cluster 5</a:t>
            </a:r>
            <a:endParaRPr lang="en-GB" sz="16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762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5506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0" dirty="0"/>
              <a:t>Conclusio</a:t>
            </a:r>
            <a:r>
              <a:rPr sz="3000" spc="60" dirty="0"/>
              <a:t>n</a:t>
            </a:r>
            <a:r>
              <a:rPr sz="3000" spc="-170" dirty="0"/>
              <a:t> </a:t>
            </a:r>
            <a:r>
              <a:rPr sz="3000" spc="20" dirty="0"/>
              <a:t>an</a:t>
            </a:r>
            <a:r>
              <a:rPr sz="3000" spc="30" dirty="0"/>
              <a:t>d</a:t>
            </a:r>
            <a:r>
              <a:rPr sz="3000" spc="-170" dirty="0"/>
              <a:t> </a:t>
            </a:r>
            <a:r>
              <a:rPr sz="3000" spc="-80" dirty="0"/>
              <a:t>futur</a:t>
            </a:r>
            <a:r>
              <a:rPr sz="3000" spc="-90" dirty="0"/>
              <a:t>e</a:t>
            </a:r>
            <a:r>
              <a:rPr sz="3000" spc="-165" dirty="0"/>
              <a:t> </a:t>
            </a:r>
            <a:r>
              <a:rPr sz="3000" spc="-20" dirty="0"/>
              <a:t>directions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9" y="1253750"/>
            <a:ext cx="7961630" cy="2630847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conclusion in this project, central London was swept using the Foursquare API. The areas where put into clusters depending on the occurrence of pubs.</a:t>
            </a:r>
            <a:endParaRPr sz="2000" dirty="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results were visualized using graphics and maps.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a business perspective it was concluded that the best area to open a pub would most likely be in cluster 1.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future the project can be improved by adding in analysis such as; ethnicity, business locations, pricing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70832"/>
            <a:ext cx="7724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20" dirty="0"/>
              <a:t>Why London?</a:t>
            </a:r>
            <a:endParaRPr spc="35" dirty="0"/>
          </a:p>
        </p:txBody>
      </p:sp>
      <p:sp>
        <p:nvSpPr>
          <p:cNvPr id="3" name="object 3"/>
          <p:cNvSpPr txBox="1"/>
          <p:nvPr/>
        </p:nvSpPr>
        <p:spPr>
          <a:xfrm>
            <a:off x="475249" y="1253750"/>
            <a:ext cx="7991475" cy="21670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London is one of the most multicultural cities in the world. It is a great tourist attraction and busy at all seasons of the year.</a:t>
            </a:r>
          </a:p>
          <a:p>
            <a:pPr marL="12065" marR="5080">
              <a:lnSpc>
                <a:spcPct val="114599"/>
              </a:lnSpc>
              <a:spcBef>
                <a:spcPts val="100"/>
              </a:spcBef>
              <a:tabLst>
                <a:tab pos="379095" algn="l"/>
                <a:tab pos="379730" algn="l"/>
              </a:tabLst>
            </a:pPr>
            <a:endParaRPr lang="en-GB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</a:rPr>
              <a:t>The city offers a wide range of restaurants and cuisines.</a:t>
            </a:r>
          </a:p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endParaRPr lang="en-GB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8.9m people living in the city</a:t>
            </a:r>
            <a:endParaRPr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5001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Data</a:t>
            </a:r>
            <a:r>
              <a:rPr sz="3000" spc="-190" dirty="0"/>
              <a:t> </a:t>
            </a:r>
            <a:r>
              <a:rPr sz="3000" spc="-5" dirty="0"/>
              <a:t>acquisition</a:t>
            </a:r>
            <a:r>
              <a:rPr sz="3000" spc="-185" dirty="0"/>
              <a:t> </a:t>
            </a:r>
            <a:r>
              <a:rPr sz="3000" spc="20" dirty="0"/>
              <a:t>and</a:t>
            </a:r>
            <a:r>
              <a:rPr sz="3000" spc="-185" dirty="0"/>
              <a:t> </a:t>
            </a:r>
            <a:r>
              <a:rPr sz="3000" spc="-5" dirty="0"/>
              <a:t>cleaning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475249" y="1253750"/>
            <a:ext cx="7835265" cy="19148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z="1800" spc="-20" dirty="0">
                <a:solidFill>
                  <a:srgbClr val="434343"/>
                </a:solidFill>
                <a:latin typeface="Trebuchet MS"/>
                <a:cs typeface="Trebuchet MS"/>
              </a:rPr>
              <a:t>Location, Borough, Town, Postcode, </a:t>
            </a:r>
            <a:r>
              <a:rPr sz="1800" spc="60" dirty="0">
                <a:solidFill>
                  <a:srgbClr val="434343"/>
                </a:solidFill>
                <a:latin typeface="Trebuchet MS"/>
                <a:cs typeface="Trebuchet MS"/>
              </a:rPr>
              <a:t>20</a:t>
            </a:r>
            <a:r>
              <a:rPr lang="en-GB" sz="1800" spc="60" dirty="0">
                <a:solidFill>
                  <a:srgbClr val="434343"/>
                </a:solidFill>
                <a:latin typeface="Trebuchet MS"/>
                <a:cs typeface="Trebuchet MS"/>
              </a:rPr>
              <a:t>20</a:t>
            </a:r>
            <a:r>
              <a:rPr sz="1800" spc="-10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Trebuchet MS"/>
                <a:cs typeface="Trebuchet MS"/>
              </a:rPr>
              <a:t>data</a:t>
            </a:r>
            <a:r>
              <a:rPr sz="1800" spc="-10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434343"/>
                </a:solidFill>
                <a:latin typeface="Trebuchet MS"/>
                <a:cs typeface="Trebuchet MS"/>
              </a:rPr>
              <a:t>scraped</a:t>
            </a:r>
            <a:r>
              <a:rPr lang="en-GB" sz="1800" spc="20" dirty="0">
                <a:solidFill>
                  <a:srgbClr val="434343"/>
                </a:solidFill>
                <a:latin typeface="Trebuchet MS"/>
                <a:cs typeface="Trebuchet MS"/>
              </a:rPr>
              <a:t> from</a:t>
            </a:r>
            <a:r>
              <a:rPr sz="1800" spc="-10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GB" sz="1800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https://en.m.wikipedia.org/wiki/List_of_areas_of_London</a:t>
            </a:r>
            <a:endParaRPr sz="1800" dirty="0">
              <a:latin typeface="Trebuchet MS"/>
              <a:cs typeface="Trebuchet MS"/>
            </a:endParaRPr>
          </a:p>
          <a:p>
            <a:pPr marL="379095" marR="247015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z="1800" spc="-20" dirty="0">
                <a:solidFill>
                  <a:srgbClr val="434343"/>
                </a:solidFill>
                <a:latin typeface="Trebuchet MS"/>
                <a:cs typeface="Trebuchet MS"/>
              </a:rPr>
              <a:t>Latitude/Longitude information from “</a:t>
            </a:r>
            <a:r>
              <a:rPr lang="en-GB" sz="1800" spc="-20" dirty="0" err="1">
                <a:solidFill>
                  <a:srgbClr val="434343"/>
                </a:solidFill>
                <a:latin typeface="Trebuchet MS"/>
                <a:cs typeface="Trebuchet MS"/>
              </a:rPr>
              <a:t>geopy</a:t>
            </a:r>
            <a:r>
              <a:rPr lang="en-GB" sz="1800" spc="-20" dirty="0">
                <a:solidFill>
                  <a:srgbClr val="434343"/>
                </a:solidFill>
                <a:latin typeface="Trebuchet MS"/>
                <a:cs typeface="Trebuchet MS"/>
              </a:rPr>
              <a:t>” library.</a:t>
            </a:r>
            <a:endParaRPr sz="1800" dirty="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434343"/>
                </a:solidFill>
                <a:latin typeface="Trebuchet MS"/>
                <a:cs typeface="Trebuchet MS"/>
              </a:rPr>
              <a:t>I</a:t>
            </a:r>
            <a:r>
              <a:rPr sz="1800" spc="-5" dirty="0">
                <a:solidFill>
                  <a:srgbClr val="434343"/>
                </a:solidFill>
                <a:latin typeface="Trebuchet MS"/>
                <a:cs typeface="Trebuchet MS"/>
              </a:rPr>
              <a:t>n</a:t>
            </a:r>
            <a:r>
              <a:rPr sz="1800" spc="-105" dirty="0">
                <a:solidFill>
                  <a:srgbClr val="434343"/>
                </a:solidFill>
                <a:latin typeface="Trebuchet MS"/>
                <a:cs typeface="Trebuchet MS"/>
              </a:rPr>
              <a:t> total</a:t>
            </a:r>
            <a:r>
              <a:rPr sz="1800" spc="-85" dirty="0">
                <a:solidFill>
                  <a:srgbClr val="434343"/>
                </a:solidFill>
                <a:latin typeface="Trebuchet MS"/>
                <a:cs typeface="Trebuchet MS"/>
              </a:rPr>
              <a:t>,</a:t>
            </a:r>
            <a:r>
              <a:rPr sz="1800" spc="-10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GB" spc="-5" dirty="0">
                <a:solidFill>
                  <a:srgbClr val="434343"/>
                </a:solidFill>
                <a:latin typeface="Trebuchet MS"/>
                <a:cs typeface="Trebuchet MS"/>
              </a:rPr>
              <a:t>531</a:t>
            </a:r>
            <a:r>
              <a:rPr sz="1800" spc="-10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434343"/>
                </a:solidFill>
                <a:latin typeface="Trebuchet MS"/>
                <a:cs typeface="Trebuchet MS"/>
              </a:rPr>
              <a:t>row</a:t>
            </a:r>
            <a:r>
              <a:rPr sz="1800" spc="35" dirty="0">
                <a:solidFill>
                  <a:srgbClr val="434343"/>
                </a:solidFill>
                <a:latin typeface="Trebuchet MS"/>
                <a:cs typeface="Trebuchet MS"/>
              </a:rPr>
              <a:t>s</a:t>
            </a:r>
            <a:r>
              <a:rPr sz="1800" spc="-10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34343"/>
                </a:solidFill>
                <a:latin typeface="Trebuchet MS"/>
                <a:cs typeface="Trebuchet MS"/>
              </a:rPr>
              <a:t>an</a:t>
            </a:r>
            <a:r>
              <a:rPr sz="1800" spc="15" dirty="0">
                <a:solidFill>
                  <a:srgbClr val="434343"/>
                </a:solidFill>
                <a:latin typeface="Trebuchet MS"/>
                <a:cs typeface="Trebuchet MS"/>
              </a:rPr>
              <a:t>d</a:t>
            </a:r>
            <a:r>
              <a:rPr sz="1800" spc="-10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lang="en-GB" sz="1800" spc="60" dirty="0">
                <a:solidFill>
                  <a:srgbClr val="434343"/>
                </a:solidFill>
                <a:latin typeface="Trebuchet MS"/>
                <a:cs typeface="Trebuchet MS"/>
              </a:rPr>
              <a:t>4</a:t>
            </a:r>
            <a:r>
              <a:rPr sz="1800" spc="-10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Trebuchet MS"/>
                <a:cs typeface="Trebuchet MS"/>
              </a:rPr>
              <a:t>feature</a:t>
            </a:r>
            <a:r>
              <a:rPr sz="1800" spc="-10" dirty="0">
                <a:solidFill>
                  <a:srgbClr val="434343"/>
                </a:solidFill>
                <a:latin typeface="Trebuchet MS"/>
                <a:cs typeface="Trebuchet MS"/>
              </a:rPr>
              <a:t>s</a:t>
            </a:r>
            <a:r>
              <a:rPr sz="1800" spc="-10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434343"/>
                </a:solidFill>
                <a:latin typeface="Trebuchet MS"/>
                <a:cs typeface="Trebuchet MS"/>
              </a:rPr>
              <a:t>i</a:t>
            </a:r>
            <a:r>
              <a:rPr sz="1800" spc="-45" dirty="0">
                <a:solidFill>
                  <a:srgbClr val="434343"/>
                </a:solidFill>
                <a:latin typeface="Trebuchet MS"/>
                <a:cs typeface="Trebuchet MS"/>
              </a:rPr>
              <a:t>n</a:t>
            </a:r>
            <a:r>
              <a:rPr sz="1800" spc="-10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434343"/>
                </a:solidFill>
                <a:latin typeface="Trebuchet MS"/>
                <a:cs typeface="Trebuchet MS"/>
              </a:rPr>
              <a:t>the</a:t>
            </a:r>
            <a:r>
              <a:rPr sz="1800" spc="-10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Trebuchet MS"/>
                <a:cs typeface="Trebuchet MS"/>
              </a:rPr>
              <a:t>raw</a:t>
            </a:r>
            <a:r>
              <a:rPr sz="1800" spc="-10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434343"/>
                </a:solidFill>
                <a:latin typeface="Trebuchet MS"/>
                <a:cs typeface="Trebuchet MS"/>
              </a:rPr>
              <a:t>dataset.</a:t>
            </a:r>
            <a:endParaRPr sz="1800" dirty="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z="1800" spc="-50" dirty="0">
                <a:solidFill>
                  <a:srgbClr val="434343"/>
                </a:solidFill>
                <a:latin typeface="Trebuchet MS"/>
                <a:cs typeface="Trebuchet MS"/>
              </a:rPr>
              <a:t>Naming's were adjusted for more accurate location information</a:t>
            </a:r>
            <a:endParaRPr sz="1800" dirty="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z="1800" spc="-5" dirty="0">
                <a:solidFill>
                  <a:srgbClr val="434343"/>
                </a:solidFill>
                <a:latin typeface="Trebuchet MS"/>
                <a:cs typeface="Trebuchet MS"/>
              </a:rPr>
              <a:t>Data filtered to central London.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468800"/>
            <a:ext cx="7922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0" dirty="0"/>
              <a:t>Using</a:t>
            </a:r>
            <a:r>
              <a:rPr sz="2800" spc="-155" dirty="0"/>
              <a:t> </a:t>
            </a:r>
            <a:r>
              <a:rPr lang="en-GB" sz="2800" spc="245" dirty="0"/>
              <a:t>folium, London Neighbourhoods</a:t>
            </a:r>
            <a:endParaRPr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86CBF5-21AB-493C-B9A8-8C6CCB7AA9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971550"/>
            <a:ext cx="5731510" cy="39160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71932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spc="75" dirty="0"/>
              <a:t>Clustering</a:t>
            </a:r>
            <a:endParaRPr sz="3000" dirty="0"/>
          </a:p>
        </p:txBody>
      </p:sp>
      <p:sp>
        <p:nvSpPr>
          <p:cNvPr id="4" name="object 4"/>
          <p:cNvSpPr txBox="1"/>
          <p:nvPr/>
        </p:nvSpPr>
        <p:spPr>
          <a:xfrm>
            <a:off x="5943600" y="1258970"/>
            <a:ext cx="2112010" cy="9913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384">
              <a:lnSpc>
                <a:spcPct val="116100"/>
              </a:lnSpc>
              <a:spcBef>
                <a:spcPts val="100"/>
              </a:spcBef>
            </a:pPr>
            <a:r>
              <a:rPr lang="en-GB" sz="1400" spc="5" dirty="0">
                <a:solidFill>
                  <a:srgbClr val="434343"/>
                </a:solidFill>
                <a:latin typeface="Trebuchet MS"/>
                <a:cs typeface="Trebuchet MS"/>
              </a:rPr>
              <a:t>Elbow Method was used to determine the optimum number of clusters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701F0-4D39-4F94-A1CD-09310A0D51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8172" y="1261497"/>
            <a:ext cx="4024630" cy="32683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1895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spc="75" dirty="0"/>
              <a:t>Clustering</a:t>
            </a:r>
            <a:endParaRPr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E5715-0ADF-42CA-A4C7-03FA3A8C69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428750"/>
            <a:ext cx="4038600" cy="3124200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B6509A82-7C6E-4757-A0A2-92619FF641CE}"/>
              </a:ext>
            </a:extLst>
          </p:cNvPr>
          <p:cNvSpPr txBox="1"/>
          <p:nvPr/>
        </p:nvSpPr>
        <p:spPr>
          <a:xfrm>
            <a:off x="6166896" y="1352550"/>
            <a:ext cx="2112010" cy="741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384">
              <a:lnSpc>
                <a:spcPct val="116100"/>
              </a:lnSpc>
              <a:spcBef>
                <a:spcPts val="100"/>
              </a:spcBef>
            </a:pPr>
            <a:r>
              <a:rPr lang="en-GB" sz="1400" spc="5" dirty="0">
                <a:solidFill>
                  <a:srgbClr val="434343"/>
                </a:solidFill>
                <a:latin typeface="Trebuchet MS"/>
                <a:cs typeface="Trebuchet MS"/>
              </a:rPr>
              <a:t>The model returned the optimum value to be 5 clusters.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470832"/>
            <a:ext cx="8063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spc="70" dirty="0"/>
              <a:t>Using</a:t>
            </a:r>
            <a:r>
              <a:rPr lang="en-GB" sz="2400" spc="-155" dirty="0"/>
              <a:t> </a:t>
            </a:r>
            <a:r>
              <a:rPr lang="en-GB" sz="2400" spc="245" dirty="0"/>
              <a:t>folium, London Neighbourhoods clustered</a:t>
            </a:r>
            <a:endParaRPr spc="-2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02BF6B-1F43-4A07-B132-4CE4CD5006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047751"/>
            <a:ext cx="4191000" cy="36249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C2591A-47D0-4234-B843-146DA253D26B}"/>
              </a:ext>
            </a:extLst>
          </p:cNvPr>
          <p:cNvSpPr txBox="1"/>
          <p:nvPr/>
        </p:nvSpPr>
        <p:spPr>
          <a:xfrm>
            <a:off x="5638800" y="1352550"/>
            <a:ext cx="3124200" cy="10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2384">
              <a:lnSpc>
                <a:spcPct val="116100"/>
              </a:lnSpc>
              <a:spcBef>
                <a:spcPts val="100"/>
              </a:spcBef>
            </a:pPr>
            <a:r>
              <a:rPr lang="en-GB" sz="1800" spc="5" dirty="0">
                <a:solidFill>
                  <a:srgbClr val="434343"/>
                </a:solidFill>
                <a:latin typeface="Trebuchet MS"/>
                <a:cs typeface="Trebuchet MS"/>
              </a:rPr>
              <a:t>Neighbourhoods clustered according to the occurrence of pubs.</a:t>
            </a:r>
            <a:endParaRPr lang="en-GB"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233883"/>
            <a:ext cx="8374549" cy="37779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lang="en-GB" spc="15" dirty="0"/>
              <a:t>Analysis</a:t>
            </a:r>
            <a:endParaRPr spc="-45" dirty="0"/>
          </a:p>
        </p:txBody>
      </p:sp>
      <p:sp>
        <p:nvSpPr>
          <p:cNvPr id="4" name="object 4"/>
          <p:cNvSpPr txBox="1"/>
          <p:nvPr/>
        </p:nvSpPr>
        <p:spPr>
          <a:xfrm>
            <a:off x="5181600" y="1352550"/>
            <a:ext cx="3112576" cy="983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z="1400" dirty="0">
                <a:latin typeface="Trebuchet MS"/>
                <a:cs typeface="Trebuchet MS"/>
              </a:rPr>
              <a:t>Cluster 1 has the highest number of neighbourhoods followed by cluster 5, cluster 3, cluster 4, and cluster 2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10B10-BBEC-4D51-9BF4-88048A9AE2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6796" y="1352550"/>
            <a:ext cx="3900404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71D2127-946A-4CF9-9E29-B89D0B8A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233883"/>
            <a:ext cx="8374549" cy="369332"/>
          </a:xfrm>
        </p:spPr>
        <p:txBody>
          <a:bodyPr/>
          <a:lstStyle/>
          <a:p>
            <a:r>
              <a:rPr lang="en-GB" dirty="0"/>
              <a:t>Analysis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B5A5FA-80B4-4064-821D-EF0BBCAD9B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087279"/>
            <a:ext cx="4164666" cy="2968942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E967C7B2-D867-4F72-B98C-57AAD8F9ADA9}"/>
              </a:ext>
            </a:extLst>
          </p:cNvPr>
          <p:cNvSpPr txBox="1"/>
          <p:nvPr/>
        </p:nvSpPr>
        <p:spPr>
          <a:xfrm>
            <a:off x="5181600" y="1352550"/>
            <a:ext cx="3112576" cy="19998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z="1400" dirty="0">
                <a:latin typeface="Trebuchet MS"/>
                <a:cs typeface="Trebuchet MS"/>
              </a:rPr>
              <a:t>Cluster 2 has the highest occurrence of pubs with nearly 40% of the venues within that cluster.</a:t>
            </a:r>
          </a:p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z="1400" dirty="0">
                <a:latin typeface="Trebuchet MS"/>
                <a:cs typeface="Trebuchet MS"/>
              </a:rPr>
              <a:t>This is followed by Cluster 4 with ~20%.</a:t>
            </a:r>
          </a:p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GB" sz="1400" dirty="0">
                <a:latin typeface="Trebuchet MS"/>
                <a:cs typeface="Trebuchet MS"/>
              </a:rPr>
              <a:t>The least occurrence of pubs are in cluster 1.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0629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375</Words>
  <Application>Microsoft Office PowerPoint</Application>
  <PresentationFormat>On-screen Show (16:9)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Office Theme</vt:lpstr>
      <vt:lpstr>Analysing London for Opening a Pub</vt:lpstr>
      <vt:lpstr>Why London?</vt:lpstr>
      <vt:lpstr>Data acquisition and cleaning</vt:lpstr>
      <vt:lpstr>Using folium, London Neighbourhoods</vt:lpstr>
      <vt:lpstr>Clustering</vt:lpstr>
      <vt:lpstr>Clustering</vt:lpstr>
      <vt:lpstr>Using folium, London Neighbourhoods clustered</vt:lpstr>
      <vt:lpstr>Analysis</vt:lpstr>
      <vt:lpstr>Analysis</vt:lpstr>
      <vt:lpstr>Analysis</vt:lpstr>
      <vt:lpstr>PowerPoint Presentation</vt:lpstr>
      <vt:lpstr>PowerPoint Presentation</vt:lpstr>
      <vt:lpstr>PowerPoint Presentation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London for Opening a Pub</dc:title>
  <cp:lastModifiedBy>Kaan Çorbacıoğlu</cp:lastModifiedBy>
  <cp:revision>3</cp:revision>
  <dcterms:created xsi:type="dcterms:W3CDTF">2021-06-06T13:15:52Z</dcterms:created>
  <dcterms:modified xsi:type="dcterms:W3CDTF">2021-06-06T13:42:35Z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