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4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F980F-BBD8-4B48-A151-2DF49FF2B0B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7357F-ECAD-4CC9-A5C3-3A5E5D26B55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0D28D-F636-4ED7-BFAE-E3FF213CBBE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A801641-4394-4018-A381-AFD970EFA44A}" type="datetime1">
              <a:rPr lang="en-US"/>
              <a:pPr lvl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1354C-0C1E-49F6-AEFD-060BAACED44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55871-559B-4A66-ADF1-9E2D78BEB6E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F7AAE6C-5025-47B2-B8A6-73729F25C0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9600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303D9-ED70-491C-BD92-1A7B87EE240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188EE-32AF-4B99-BBFA-0A7D142A010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C8A5E-C86A-49E1-8C3C-074A9CFDCF1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3711C73-9F1D-4884-9D16-934C1D8A2AB5}" type="datetime1">
              <a:rPr lang="en-US"/>
              <a:pPr lvl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6DC5F-D19C-4229-AB1F-56FEC1AEF4B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7BD29-A7C2-4C51-B8DE-B416D979FFD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0B65DC0-6582-441C-B705-05DC9733E0A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8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AB60B6-D4D7-4CE0-AEFF-F0BEBF06F5A6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C9C06-F1EB-43E3-BD76-EACBE8BFB244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271F6-2123-44CF-8753-55FF6CC67F0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1CCE80-5CB8-4BD7-98C6-197EB5D959DA}" type="datetime1">
              <a:rPr lang="en-US"/>
              <a:pPr lvl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74F0A-EA8D-4F85-890D-EF0BF120821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B7902-04CA-467E-BF82-9B820900EC9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C6E9675-FBB7-42AF-851B-51C6E27063D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6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7BD01-841C-47B5-A719-0E70B61EFAB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7992F-28AC-4A8C-89A4-DEAFA88DF54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73996-0553-489B-87EE-660E09F9B8F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9390F9-5B00-46E8-A6C7-BA7F12AE0A37}" type="datetime1">
              <a:rPr lang="en-US"/>
              <a:pPr lvl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967A7-459D-452E-AA6D-453562A032D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7A63C-85C5-49F7-936F-2D1ECD3902D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2E88C98-3486-4D76-8A07-D77E16F6FC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4477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BC80A-4173-4375-8634-1AA4447F23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43485-DE41-4646-9583-F0AB0ABC96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1FD69-565B-4ACC-8700-1855857C95B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E7EFC9C-E489-41F8-BDAB-14796C4FD2F4}" type="datetime1">
              <a:rPr lang="en-US"/>
              <a:pPr lvl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BC506-E8CA-420E-9EC2-61A664593BB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77A87-DD29-4FBB-A86B-7AB4CF9D7DB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AC45AE0-94B0-4C59-B882-FCD4035518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F0132-3C9A-4B62-B677-131EC0B792A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FF66-412C-4A4C-8A06-E1E287DB17D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8D8BD-D3EA-4033-8CC2-730B8892FCB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BB6E384-1ED0-40DC-A407-A7C6BBC2B88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C68992-FB16-4308-8370-72A230E6CB31}" type="datetime1">
              <a:rPr lang="en-US"/>
              <a:pPr lvl="0"/>
              <a:t>8/13/2022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867B318-AE99-4B3A-8177-3185EDCB8E4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84F8240-F3C8-4F3E-B15E-435BCB23062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DEF736-4490-480C-83CE-08756106E0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5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3049-C8AA-44AF-A094-D90E815F2F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7C726-3567-46E1-9752-29D398760A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E85A3-D326-47E7-BC9C-10E95BB5228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99B59-0377-408C-94DF-E87CD466926E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A5D6BD-641D-45F0-94CE-1A2CF1B27DFA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944F058-587A-43B7-852C-172ABA24F5A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CACBDA9-3CEE-44BB-A8DA-27D4491CB457}" type="datetime1">
              <a:rPr lang="en-US"/>
              <a:pPr lvl="0"/>
              <a:t>8/13/2022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6D3045F-1A26-482B-8650-BDD2ABE6823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CDACD5F-2E7B-4836-9457-E2A741F1A4D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A119095-BC24-483E-A398-4BB10C0DFE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56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7EED2-0405-4E3F-B591-3BB7129B18E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BC3EFAB-10D1-413D-8699-D92EACEA98C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EB7A279-8DAE-4D21-9E59-FDCA8C098298}" type="datetime1">
              <a:rPr lang="en-US"/>
              <a:pPr lvl="0"/>
              <a:t>8/13/2022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54A8B94-05FD-4404-9D60-458422CE77C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4EC15A-CBD6-4746-9B16-37902B32746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19DA2EB-A563-4BA6-A34F-3DD29EA89F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8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6090403-66AF-4181-B028-67EC5AEB7B0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63A6FC-31EC-481F-B09E-8328E180A0AE}" type="datetime1">
              <a:rPr lang="en-US"/>
              <a:pPr lvl="0"/>
              <a:t>8/13/2022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EEE4E8B-799A-4264-BB12-F89BF75FE76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D1A0D4C-1AE7-4753-9D44-86CDD0EEF3B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C0183D-5FEC-48EB-9460-4A88DE615FD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8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5029-09B3-4FC3-AFFF-AEF12B49FD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8FDC0-2303-4B8E-BA9F-87A37606318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1963E-CCA7-4909-A118-F0014CBA993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B69088F-8E54-4990-91B1-D0FC830D54F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F14F14-169A-4873-8AEC-60BF89710158}" type="datetime1">
              <a:rPr lang="en-US"/>
              <a:pPr lvl="0"/>
              <a:t>8/13/2022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27370F2-91EF-44DF-8E69-F40D618F276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A881935-8451-4286-A693-7C310815AF4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A4F8670-983F-4570-A0E8-E437753A85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1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4AEF0-1C2C-40F4-86F6-B00DF44B5D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E44D8B-E8A8-4ABC-BEF7-E5ACF7B4D178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AFF6B-759C-45BF-9A3A-1454CB7F59B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28F5380-2C96-46F7-88F6-A09AE70D4F8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5E597C-EB3D-4B23-8496-3B11C61E2E0B}" type="datetime1">
              <a:rPr lang="en-US"/>
              <a:pPr lvl="0"/>
              <a:t>8/13/2022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FAB605C-FAE4-4929-8ECD-7A2495FD2C6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A6A5EFF-5584-4759-9147-26E89D70515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9C2E57-A1CA-4A87-B865-1FD8886DE94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86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363570-7F5A-4FB8-8B39-793832C186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03213-2DDB-461F-872D-191264B077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1DECA-F95A-4234-B8F7-358CEC1EE50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D6BBCC37-1841-4C18-B499-12A216FFE7C4}" type="datetime1">
              <a:rPr lang="en-US"/>
              <a:pPr lvl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6B596-1F5E-42BE-8358-16BBEE96E72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E7E92-F2E9-4EB9-B864-0A6033F8F9C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33324DD8-62F8-45DF-9443-607F2BEDC0B7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F789-6BB7-4157-984B-471725DEC944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/>
              <a:t>CEIS295</a:t>
            </a:r>
            <a:br>
              <a:rPr lang="en-US"/>
            </a:br>
            <a:r>
              <a:rPr lang="en-US"/>
              <a:t>Module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F3F21-1B21-49A4-86C7-9A6AF4544E8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/>
              <a:t>Speed Test for ArrayList Data Structure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91FCB-058C-47E9-A36C-6DED482F80A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Rubric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15F517EF-7E8C-4740-B68F-280336733DB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3" y="1825627"/>
          <a:ext cx="10515588" cy="256540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505196">
                  <a:extLst>
                    <a:ext uri="{9D8B030D-6E8A-4147-A177-3AD203B41FA5}">
                      <a16:colId xmlns:a16="http://schemas.microsoft.com/office/drawing/2014/main" val="2822447638"/>
                    </a:ext>
                  </a:extLst>
                </a:gridCol>
                <a:gridCol w="3505196">
                  <a:extLst>
                    <a:ext uri="{9D8B030D-6E8A-4147-A177-3AD203B41FA5}">
                      <a16:colId xmlns:a16="http://schemas.microsoft.com/office/drawing/2014/main" val="251506801"/>
                    </a:ext>
                  </a:extLst>
                </a:gridCol>
                <a:gridCol w="3505196">
                  <a:extLst>
                    <a:ext uri="{9D8B030D-6E8A-4147-A177-3AD203B41FA5}">
                      <a16:colId xmlns:a16="http://schemas.microsoft.com/office/drawing/2014/main" val="4274507646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69908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Develop Code to Test Algorithm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BinarySearchTreeActualSpeed.py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78179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/>
                        <a:t>Screenshot to Demonstrate Working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/>
                        <a:t>Screenshot of running application showing your name and the current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217805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Excel Table Showing Relevant Speeds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Table Showing Speeds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5243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62FB4-11A8-4649-97F1-C0F1923089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7540" y="939802"/>
            <a:ext cx="4849813" cy="760415"/>
          </a:xfrm>
        </p:spPr>
        <p:txBody>
          <a:bodyPr/>
          <a:lstStyle/>
          <a:p>
            <a:pPr lvl="0"/>
            <a:r>
              <a:rPr lang="en-US" sz="2400"/>
              <a:t>BinarySearchTreeActualSpeed.py</a:t>
            </a:r>
            <a:br>
              <a:rPr lang="en-US" sz="2400"/>
            </a:br>
            <a:r>
              <a:rPr lang="en-US" sz="2400"/>
              <a:t>Python Code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40B3378D-3CAF-4A75-AEB4-0743BFF861E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079504" y="2020888"/>
            <a:ext cx="4572000" cy="3490914"/>
          </a:xfrm>
        </p:spPr>
        <p:txBody>
          <a:bodyPr>
            <a:normAutofit/>
          </a:bodyPr>
          <a:lstStyle/>
          <a:p>
            <a:pPr lvl="0"/>
            <a:r>
              <a:rPr lang="en-US"/>
              <a:t>Paste your Python code. Include the following processes:</a:t>
            </a:r>
          </a:p>
          <a:p>
            <a:pPr marL="285750" lvl="0" indent="-285750">
              <a:buChar char="•"/>
            </a:pPr>
            <a:r>
              <a:rPr lang="en-US"/>
              <a:t>Read records into application</a:t>
            </a:r>
          </a:p>
          <a:p>
            <a:pPr marL="285750" lvl="0" indent="-285750">
              <a:buChar char="•"/>
            </a:pPr>
            <a:r>
              <a:rPr lang="en-US"/>
              <a:t>Test the following process speeds:</a:t>
            </a:r>
          </a:p>
          <a:p>
            <a:pPr marL="742950" lvl="1" indent="-285750"/>
            <a:r>
              <a:rPr lang="en-US" sz="1400"/>
              <a:t>Add records to beginning of data structure</a:t>
            </a:r>
          </a:p>
          <a:p>
            <a:pPr marL="742950" lvl="1" indent="-285750"/>
            <a:r>
              <a:rPr lang="en-US" sz="1400"/>
              <a:t>Add records to end of data structure</a:t>
            </a:r>
          </a:p>
          <a:p>
            <a:pPr marL="742950" lvl="1" indent="-285750"/>
            <a:r>
              <a:rPr lang="en-US" sz="1400"/>
              <a:t>Add records to middle of data structure</a:t>
            </a:r>
          </a:p>
          <a:p>
            <a:pPr marL="742950" lvl="1" indent="-285750"/>
            <a:r>
              <a:rPr lang="en-US" sz="1400"/>
              <a:t>Retrieve records from beginning of data structure</a:t>
            </a:r>
          </a:p>
          <a:p>
            <a:pPr marL="742950" lvl="1" indent="-285750"/>
            <a:r>
              <a:rPr lang="en-US" sz="1400"/>
              <a:t>Retrieve records from end of data structure</a:t>
            </a:r>
          </a:p>
          <a:p>
            <a:pPr marL="742950" lvl="1" indent="-285750"/>
            <a:r>
              <a:rPr lang="en-US" sz="1400"/>
              <a:t>Retrieve records from middle of data structure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AE59CC38-60F6-4A4A-9911-4FCE2FA1C40C}"/>
              </a:ext>
            </a:extLst>
          </p:cNvPr>
          <p:cNvSpPr txBox="1"/>
          <p:nvPr/>
        </p:nvSpPr>
        <p:spPr>
          <a:xfrm>
            <a:off x="5589590" y="539752"/>
            <a:ext cx="6469059" cy="6130923"/>
          </a:xfrm>
          <a:prstGeom prst="rect">
            <a:avLst/>
          </a:prstGeom>
          <a:noFill/>
          <a:ln w="3172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Code: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Name: Kyrenia Ailen Andrade Avila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Date: 08/13/2022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from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BinarySearchTree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import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BinarySearchTree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from Client import Client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from datetime import date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import time              #use to time the code executions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import random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import sys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#display author's name and the date in the output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print("Name:", "Kyrenia Ailen Andrade Avila")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print("Date:",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date.today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())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print()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create a list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clients = []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read records into list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input_file_name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"ClientData.csv"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with open(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input_file_name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 as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infile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for line in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infile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#split line based on the commas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s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line.split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(',')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client_id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int(s[0])   # convert default string to an int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f_name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s[1]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s[2]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phone = s[3]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email = s [4]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#create client object using the data from the line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Client(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client_id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,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f_name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,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, phone, email)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#add the client object to the list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clients.append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how many client objects do we have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num_records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len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(clients)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create the binary search tree to test the real-world speeds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my_bst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BinarySearchTree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#Scenario 1 : Printer Queue or Call Queue or Service Queue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section_title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"Scenario: Printer Queue or Call Queue or Service Queue"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print 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section_title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print("-" *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len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section_title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#how long does it take to add the client records to the BST?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start_time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time.time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for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in range(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num_records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my_bst.insert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(clients[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])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end_time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time.time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total_time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end_time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-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start_time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print("Seconds to add records: {:.6f}".format(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total_time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)) #.6f means six decimal places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how long does it take to remove records from the front (smallest of the BST)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start_time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time.time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for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in range(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num_records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my_bst.remove_minimum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end_time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time.time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total_time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end_time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-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start_time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print("Seconds to remove records: {:.6f}".format(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total_time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)) #.6f means six decimal places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Scenario 2: Customer Service Center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answer = input("Continue (y/n)? ")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if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answer.lower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() != "y":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sys.exit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section_title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"Scenario: Customer Service Center"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print 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section_title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print("-" *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len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section_title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add clients to the BST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for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in range(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num_records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my_bst.insert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(clients[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])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#how long does it take to randomly display 1000 client records to the BST?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start_time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time.time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for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in range(1000):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smallest_id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100001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largest_id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smallest_id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+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num_records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random_num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random.randint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smallest_id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,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largest_id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print(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my_bst.search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(Client(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random_num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)))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end_time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time.time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total_time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end_time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-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start_time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print("Seconds to display 1000 random records: {:.6f}".format(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total_time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)) #.6f means six decimal places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Scenario 3: Call Center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answer = input("Continue (y/n)? ")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if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answer.lower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() != "y":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sys.exit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section_title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"Scenario: Call Center"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print 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section_title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print("-" *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len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section_title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add clients to the BST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for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in range(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num_records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my_bst.insert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(clients[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])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how long does it take to add more client records, randomly display 1000 records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and randomly remove 1000 records from the BST?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start_time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time.time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add records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current_id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100001 +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num_records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+ 1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for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in range(1000):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my_bst.insert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(Client(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current_id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current_id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+= 1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display records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for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in range(1000):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smallest_id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100001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largest_id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smallest_id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+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num_records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random_num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random.randint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smallest_id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,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largest_id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print(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my_bst.search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(Client(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random_num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)))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#remove 1000 random records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for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in range(1000):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smallest_id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100001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largest_id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smallest_id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+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num_records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random_num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random.randint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smallest_id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,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largest_id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my_bst.remove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(Client(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random_num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end_time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time.time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total_time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end_time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-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start_time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print("Seconds to add records,")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print(" display 1000 random records,")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print(" and remove 1000 random records: {:.6f}".format(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total_time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)) #.6f means six decimal places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2F17C1-093F-4D7E-9258-59A654A0A0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Screenshot of </a:t>
            </a:r>
            <a:b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Running Code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8D1D9C13-97EF-47D8-AF09-6B72F35BCD8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 your BinarySearchTreeActualSpeed.py code and take a screenshot of the output. The output screenshot must show your name and the date to be accepted.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note. We are looking to avoid plagiarism. As a result, if the running code does not show your name and the current date, then this Course Project will be given a zero until you submit a PowerPoint that shows your name and the current date in the output screenshot.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B495F5-0EB4-4A19-AB15-A0D026C0C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2163990"/>
            <a:ext cx="5628018" cy="22971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3746-AE84-4C59-BB62-ADD6819C6D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3249" y="265112"/>
            <a:ext cx="4572000" cy="760415"/>
          </a:xfrm>
        </p:spPr>
        <p:txBody>
          <a:bodyPr/>
          <a:lstStyle/>
          <a:p>
            <a:pPr lvl="0"/>
            <a:r>
              <a:rPr lang="en-US" sz="4400"/>
              <a:t>Table of Speeds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3D5DAC9B-B76A-4BBC-A246-7E9B4823A60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913249" y="1175699"/>
            <a:ext cx="10329714" cy="2419556"/>
          </a:xfrm>
        </p:spPr>
        <p:txBody>
          <a:bodyPr>
            <a:normAutofit/>
          </a:bodyPr>
          <a:lstStyle/>
          <a:p>
            <a:pPr lvl="0">
              <a:lnSpc>
                <a:spcPct val="80000"/>
              </a:lnSpc>
            </a:pPr>
            <a:r>
              <a:rPr lang="en-US" dirty="0"/>
              <a:t>Update the table from last week that shows the times for the </a:t>
            </a:r>
            <a:r>
              <a:rPr lang="en-US" dirty="0" err="1"/>
              <a:t>ArrayList</a:t>
            </a:r>
            <a:r>
              <a:rPr lang="en-US" dirty="0"/>
              <a:t> and LinkedList. Add a new column and show the times for the </a:t>
            </a:r>
            <a:r>
              <a:rPr lang="en-US" dirty="0" err="1"/>
              <a:t>BinarySearchTree</a:t>
            </a:r>
            <a:r>
              <a:rPr lang="en-US" dirty="0"/>
              <a:t> for comparison.</a:t>
            </a:r>
          </a:p>
          <a:p>
            <a:pPr marL="285750" lvl="0" indent="-285750">
              <a:lnSpc>
                <a:spcPct val="80000"/>
              </a:lnSpc>
              <a:buChar char="•"/>
            </a:pPr>
            <a:r>
              <a:rPr lang="en-US" dirty="0"/>
              <a:t>Printer Queue or Call Queue or Service Queue (</a:t>
            </a:r>
            <a:r>
              <a:rPr lang="en-US" sz="1400" dirty="0"/>
              <a:t>Add many records to end of data structure and Pull all records off front of data structure)</a:t>
            </a:r>
          </a:p>
          <a:p>
            <a:pPr marL="285750" lvl="0" indent="-285750">
              <a:lnSpc>
                <a:spcPct val="80000"/>
              </a:lnSpc>
              <a:buChar char="•"/>
            </a:pPr>
            <a:r>
              <a:rPr lang="en-US" dirty="0"/>
              <a:t>Customer Service Center (</a:t>
            </a:r>
            <a:r>
              <a:rPr lang="en-US" sz="1400" dirty="0"/>
              <a:t>Display random records)</a:t>
            </a:r>
          </a:p>
          <a:p>
            <a:pPr marL="285750" lvl="0" indent="-285750">
              <a:lnSpc>
                <a:spcPct val="80000"/>
              </a:lnSpc>
              <a:buChar char="•"/>
            </a:pPr>
            <a:r>
              <a:rPr lang="en-US" dirty="0"/>
              <a:t>Call Center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sz="1400" dirty="0"/>
              <a:t>Add some records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sz="1400" dirty="0"/>
              <a:t>Display random records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sz="1400" dirty="0"/>
              <a:t>Remove some records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39B096-DE7E-D1B0-FA79-27C6AB31A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282" y="3703872"/>
            <a:ext cx="9485647" cy="27696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1849</TotalTime>
  <Words>1302</Words>
  <Application>Microsoft Office PowerPoint</Application>
  <PresentationFormat>Widescreen</PresentationFormat>
  <Paragraphs>180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CEIS295 Module 6</vt:lpstr>
      <vt:lpstr>Rubric</vt:lpstr>
      <vt:lpstr>BinarySearchTreeActualSpeed.py Python Code</vt:lpstr>
      <vt:lpstr>Screenshot of  Running Code</vt:lpstr>
      <vt:lpstr>Table of Speeds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Kyrenia Ailen Andrade Avila</cp:lastModifiedBy>
  <cp:revision>42</cp:revision>
  <dcterms:created xsi:type="dcterms:W3CDTF">2018-12-20T22:43:36Z</dcterms:created>
  <dcterms:modified xsi:type="dcterms:W3CDTF">2022-08-14T01:38:38Z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