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53"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8F74093-85E0-48C2-B4FC-CB4EAAA1448D}" type="datetimeFigureOut">
              <a:rPr lang="tr-TR" smtClean="0"/>
              <a:t>22.01.2021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63301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F74093-85E0-48C2-B4FC-CB4EAAA1448D}" type="datetimeFigureOut">
              <a:rPr lang="tr-TR" smtClean="0"/>
              <a:t>22.01.2021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218415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F74093-85E0-48C2-B4FC-CB4EAAA1448D}" type="datetimeFigureOut">
              <a:rPr lang="tr-TR" smtClean="0"/>
              <a:t>22.01.2021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422757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F74093-85E0-48C2-B4FC-CB4EAAA1448D}" type="datetimeFigureOut">
              <a:rPr lang="tr-TR" smtClean="0"/>
              <a:t>22.01.2021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375721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8F74093-85E0-48C2-B4FC-CB4EAAA1448D}" type="datetimeFigureOut">
              <a:rPr lang="tr-TR" smtClean="0"/>
              <a:t>22.01.2021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255574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8F74093-85E0-48C2-B4FC-CB4EAAA1448D}" type="datetimeFigureOut">
              <a:rPr lang="tr-TR" smtClean="0"/>
              <a:t>22.01.2021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118849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8F74093-85E0-48C2-B4FC-CB4EAAA1448D}" type="datetimeFigureOut">
              <a:rPr lang="tr-TR" smtClean="0"/>
              <a:t>22.01.2021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170859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8F74093-85E0-48C2-B4FC-CB4EAAA1448D}" type="datetimeFigureOut">
              <a:rPr lang="tr-TR" smtClean="0"/>
              <a:t>22.01.2021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40599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8F74093-85E0-48C2-B4FC-CB4EAAA1448D}" type="datetimeFigureOut">
              <a:rPr lang="tr-TR" smtClean="0"/>
              <a:t>22.01.2021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5367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8F74093-85E0-48C2-B4FC-CB4EAAA1448D}" type="datetimeFigureOut">
              <a:rPr lang="tr-TR" smtClean="0"/>
              <a:t>22.01.2021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37793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8F74093-85E0-48C2-B4FC-CB4EAAA1448D}" type="datetimeFigureOut">
              <a:rPr lang="tr-TR" smtClean="0"/>
              <a:t>22.01.2021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1BABA97-F3E4-4EDA-AD26-6D220F7FCBD4}" type="slidenum">
              <a:rPr lang="tr-TR" smtClean="0"/>
              <a:t>‹#›</a:t>
            </a:fld>
            <a:endParaRPr lang="tr-TR"/>
          </a:p>
        </p:txBody>
      </p:sp>
    </p:spTree>
    <p:extLst>
      <p:ext uri="{BB962C8B-B14F-4D97-AF65-F5344CB8AC3E}">
        <p14:creationId xmlns:p14="http://schemas.microsoft.com/office/powerpoint/2010/main" val="200394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74093-85E0-48C2-B4FC-CB4EAAA1448D}" type="datetimeFigureOut">
              <a:rPr lang="tr-TR" smtClean="0"/>
              <a:t>22.01.2021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ABA97-F3E4-4EDA-AD26-6D220F7FCBD4}" type="slidenum">
              <a:rPr lang="tr-TR" smtClean="0"/>
              <a:t>‹#›</a:t>
            </a:fld>
            <a:endParaRPr lang="tr-TR"/>
          </a:p>
        </p:txBody>
      </p:sp>
    </p:spTree>
    <p:extLst>
      <p:ext uri="{BB962C8B-B14F-4D97-AF65-F5344CB8AC3E}">
        <p14:creationId xmlns:p14="http://schemas.microsoft.com/office/powerpoint/2010/main" val="93065643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hyperlink" Target="https://towardsdatascience.com/support-vector-machine-introduction-to-machine-learning-algorithms-934a444fca47" TargetMode="External"/><Relationship Id="rId3" Type="http://schemas.openxmlformats.org/officeDocument/2006/relationships/hyperlink" Target="https://www.geeksforgeeks.org/naive-bayes-classifiers/" TargetMode="External"/><Relationship Id="rId7" Type="http://schemas.openxmlformats.org/officeDocument/2006/relationships/hyperlink" Target="https://en.wikipedia.org/wiki/Multilayer_perceptron" TargetMode="External"/><Relationship Id="rId2" Type="http://schemas.openxmlformats.org/officeDocument/2006/relationships/hyperlink" Target="https://data-flair.training/blogs/python-mini-project-speech-emotion-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Training,_validation,_and_test_sets" TargetMode="External"/><Relationship Id="rId5" Type="http://schemas.openxmlformats.org/officeDocument/2006/relationships/hyperlink" Target="https://towardsdatascience.com/understanding-random-forest-58381e0602d2" TargetMode="External"/><Relationship Id="rId4" Type="http://schemas.openxmlformats.org/officeDocument/2006/relationships/hyperlink" Target="https://en.wikipedia.org/wiki/Decision_tree" TargetMode="External"/><Relationship Id="rId9" Type="http://schemas.openxmlformats.org/officeDocument/2006/relationships/hyperlink" Target="https://www.wikiwand.com/en/Support-vector_machi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872198" y="4164705"/>
            <a:ext cx="9474925" cy="1001487"/>
          </a:xfrm>
        </p:spPr>
        <p:txBody>
          <a:bodyPr>
            <a:normAutofit fontScale="90000"/>
          </a:bodyPr>
          <a:lstStyle/>
          <a:p>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smtClean="0">
                <a:latin typeface="Times New Roman" panose="02020603050405020304" pitchFamily="18" charset="0"/>
                <a:cs typeface="Times New Roman" panose="02020603050405020304" pitchFamily="18" charset="0"/>
              </a:rPr>
              <a:t/>
            </a:r>
            <a:br>
              <a:rPr lang="tr-TR" dirty="0" smtClean="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sz="4000" dirty="0" smtClean="0">
                <a:latin typeface="Times New Roman" panose="02020603050405020304" pitchFamily="18" charset="0"/>
                <a:cs typeface="Times New Roman" panose="02020603050405020304" pitchFamily="18" charset="0"/>
              </a:rPr>
              <a:t>Speech </a:t>
            </a:r>
            <a:r>
              <a:rPr lang="tr-TR" sz="4000" dirty="0" err="1" smtClean="0">
                <a:latin typeface="Times New Roman" panose="02020603050405020304" pitchFamily="18" charset="0"/>
                <a:cs typeface="Times New Roman" panose="02020603050405020304" pitchFamily="18" charset="0"/>
              </a:rPr>
              <a:t>Emotion</a:t>
            </a:r>
            <a:r>
              <a:rPr lang="tr-TR" sz="4000" dirty="0" smtClean="0">
                <a:latin typeface="Times New Roman" panose="02020603050405020304" pitchFamily="18" charset="0"/>
                <a:cs typeface="Times New Roman" panose="02020603050405020304" pitchFamily="18" charset="0"/>
              </a:rPr>
              <a:t> </a:t>
            </a:r>
            <a:r>
              <a:rPr lang="tr-TR" sz="4000" dirty="0" err="1" smtClean="0">
                <a:latin typeface="Times New Roman" panose="02020603050405020304" pitchFamily="18" charset="0"/>
                <a:cs typeface="Times New Roman" panose="02020603050405020304" pitchFamily="18" charset="0"/>
              </a:rPr>
              <a:t>Recognition</a:t>
            </a:r>
            <a:r>
              <a:rPr lang="tr-TR" sz="4000" dirty="0" smtClean="0">
                <a:latin typeface="Times New Roman" panose="02020603050405020304" pitchFamily="18" charset="0"/>
                <a:cs typeface="Times New Roman" panose="02020603050405020304" pitchFamily="18" charset="0"/>
              </a:rPr>
              <a:t/>
            </a:r>
            <a:br>
              <a:rPr lang="tr-TR" sz="4000" dirty="0" smtClean="0">
                <a:latin typeface="Times New Roman" panose="02020603050405020304" pitchFamily="18" charset="0"/>
                <a:cs typeface="Times New Roman" panose="02020603050405020304" pitchFamily="18" charset="0"/>
              </a:rPr>
            </a:br>
            <a:r>
              <a:rPr lang="tr-TR" sz="4000" dirty="0" smtClean="0">
                <a:latin typeface="Times New Roman" panose="02020603050405020304" pitchFamily="18" charset="0"/>
                <a:cs typeface="Times New Roman" panose="02020603050405020304" pitchFamily="18" charset="0"/>
              </a:rPr>
              <a:t>Machine Learning </a:t>
            </a:r>
            <a:r>
              <a:rPr lang="tr-TR" sz="4000" dirty="0" err="1" smtClean="0">
                <a:latin typeface="Times New Roman" panose="02020603050405020304" pitchFamily="18" charset="0"/>
                <a:cs typeface="Times New Roman" panose="02020603050405020304" pitchFamily="18" charset="0"/>
              </a:rPr>
              <a:t>for</a:t>
            </a:r>
            <a:r>
              <a:rPr lang="tr-TR" sz="4000" dirty="0" smtClean="0">
                <a:latin typeface="Times New Roman" panose="02020603050405020304" pitchFamily="18" charset="0"/>
                <a:cs typeface="Times New Roman" panose="02020603050405020304" pitchFamily="18" charset="0"/>
              </a:rPr>
              <a:t> </a:t>
            </a:r>
            <a:r>
              <a:rPr lang="tr-TR" sz="4000" dirty="0" err="1" smtClean="0">
                <a:latin typeface="Times New Roman" panose="02020603050405020304" pitchFamily="18" charset="0"/>
                <a:cs typeface="Times New Roman" panose="02020603050405020304" pitchFamily="18" charset="0"/>
              </a:rPr>
              <a:t>Signal</a:t>
            </a:r>
            <a:r>
              <a:rPr lang="tr-TR" sz="4000" dirty="0" smtClean="0">
                <a:latin typeface="Times New Roman" panose="02020603050405020304" pitchFamily="18" charset="0"/>
                <a:cs typeface="Times New Roman" panose="02020603050405020304" pitchFamily="18" charset="0"/>
              </a:rPr>
              <a:t> </a:t>
            </a:r>
            <a:r>
              <a:rPr lang="tr-TR" sz="4000" dirty="0" err="1" smtClean="0">
                <a:latin typeface="Times New Roman" panose="02020603050405020304" pitchFamily="18" charset="0"/>
                <a:cs typeface="Times New Roman" panose="02020603050405020304" pitchFamily="18" charset="0"/>
              </a:rPr>
              <a:t>Processing</a:t>
            </a:r>
            <a:r>
              <a:rPr lang="tr-TR" sz="4000" dirty="0">
                <a:latin typeface="Times New Roman" panose="02020603050405020304" pitchFamily="18" charset="0"/>
                <a:cs typeface="Times New Roman" panose="02020603050405020304" pitchFamily="18" charset="0"/>
              </a:rPr>
              <a:t/>
            </a:r>
            <a:br>
              <a:rPr lang="tr-TR" sz="4000" dirty="0">
                <a:latin typeface="Times New Roman" panose="02020603050405020304" pitchFamily="18" charset="0"/>
                <a:cs typeface="Times New Roman" panose="02020603050405020304" pitchFamily="18" charset="0"/>
              </a:rPr>
            </a:br>
            <a:r>
              <a:rPr lang="tr-TR" sz="4000" dirty="0" smtClean="0">
                <a:latin typeface="Times New Roman" panose="02020603050405020304" pitchFamily="18" charset="0"/>
                <a:cs typeface="Times New Roman" panose="02020603050405020304" pitchFamily="18" charset="0"/>
              </a:rPr>
              <a:t> </a:t>
            </a:r>
            <a:r>
              <a:rPr lang="tr-TR" sz="4000" dirty="0" err="1" smtClean="0">
                <a:latin typeface="Times New Roman" panose="02020603050405020304" pitchFamily="18" charset="0"/>
                <a:cs typeface="Times New Roman" panose="02020603050405020304" pitchFamily="18" charset="0"/>
              </a:rPr>
              <a:t>Term</a:t>
            </a:r>
            <a:r>
              <a:rPr lang="tr-TR" sz="4000" dirty="0" smtClean="0">
                <a:latin typeface="Times New Roman" panose="02020603050405020304" pitchFamily="18" charset="0"/>
                <a:cs typeface="Times New Roman" panose="02020603050405020304" pitchFamily="18" charset="0"/>
              </a:rPr>
              <a:t> Project</a:t>
            </a:r>
            <a:endParaRPr lang="tr-TR" sz="4000"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0" y="0"/>
            <a:ext cx="12192000" cy="3553585"/>
          </a:xfrm>
          <a:prstGeom prst="rect">
            <a:avLst/>
          </a:prstGeom>
        </p:spPr>
      </p:pic>
      <p:sp>
        <p:nvSpPr>
          <p:cNvPr id="5" name="Metin kutusu 4"/>
          <p:cNvSpPr txBox="1"/>
          <p:nvPr/>
        </p:nvSpPr>
        <p:spPr>
          <a:xfrm>
            <a:off x="7475974" y="5787851"/>
            <a:ext cx="3665900" cy="707886"/>
          </a:xfrm>
          <a:prstGeom prst="rect">
            <a:avLst/>
          </a:prstGeom>
          <a:noFill/>
        </p:spPr>
        <p:txBody>
          <a:bodyPr wrap="square" rtlCol="0">
            <a:spAutoFit/>
          </a:bodyPr>
          <a:lstStyle/>
          <a:p>
            <a:r>
              <a:rPr lang="tr-TR" sz="2000" dirty="0" smtClean="0">
                <a:latin typeface="Times New Roman" panose="02020603050405020304" pitchFamily="18" charset="0"/>
                <a:cs typeface="Times New Roman" panose="02020603050405020304" pitchFamily="18" charset="0"/>
              </a:rPr>
              <a:t>Osman Kaan Kurtça – 040160090</a:t>
            </a:r>
          </a:p>
          <a:p>
            <a:r>
              <a:rPr lang="tr-TR" sz="2000" dirty="0" smtClean="0">
                <a:latin typeface="Times New Roman" panose="02020603050405020304" pitchFamily="18" charset="0"/>
                <a:cs typeface="Times New Roman" panose="02020603050405020304" pitchFamily="18" charset="0"/>
              </a:rPr>
              <a:t>Aziz Gündoğdu - 040160112</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645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00483" y="0"/>
            <a:ext cx="11082495" cy="1325563"/>
          </a:xfrm>
          <a:noFill/>
        </p:spPr>
        <p:txBody>
          <a:bodyPr/>
          <a:lstStyle/>
          <a:p>
            <a:r>
              <a:rPr lang="en-US" dirty="0">
                <a:latin typeface="Times New Roman" panose="02020603050405020304" pitchFamily="18" charset="0"/>
                <a:cs typeface="Times New Roman" panose="02020603050405020304" pitchFamily="18" charset="0"/>
              </a:rPr>
              <a:t>Multilayer Perceptron</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 y="1021757"/>
            <a:ext cx="11565653" cy="2414779"/>
          </a:xfrm>
        </p:spPr>
        <p:txBody>
          <a:bodyPr>
            <a:normAutofit fontScale="92500" lnSpcReduction="10000"/>
          </a:bodyPr>
          <a:lstStyle/>
          <a:p>
            <a:r>
              <a:rPr lang="en-US" dirty="0"/>
              <a:t>A multilayer perceptron (MLP) is a class of feedforward artificial neural network (ANN). An MLP consists of at least three layers of nodes: an input layer, a hidden layer and an output layer. Except for the input nodes, each node is a neuron that uses a nonlinear activation function. MLP utilizes a supervised learning technique called backpropagation for training. Its multiple layers and non-linear activation distinguish MLP from a linear perceptron. It can distinguish data that is not linearly separable.</a:t>
            </a:r>
            <a:endParaRPr lang="tr-TR" dirty="0"/>
          </a:p>
          <a:p>
            <a:endParaRPr lang="tr-TR" dirty="0"/>
          </a:p>
        </p:txBody>
      </p:sp>
      <p:pic>
        <p:nvPicPr>
          <p:cNvPr id="4" name="Resim 3"/>
          <p:cNvPicPr/>
          <p:nvPr/>
        </p:nvPicPr>
        <p:blipFill>
          <a:blip r:embed="rId2"/>
          <a:stretch>
            <a:fillRect/>
          </a:stretch>
        </p:blipFill>
        <p:spPr>
          <a:xfrm>
            <a:off x="241328" y="3338274"/>
            <a:ext cx="4481397" cy="499110"/>
          </a:xfrm>
          <a:prstGeom prst="rect">
            <a:avLst/>
          </a:prstGeom>
        </p:spPr>
      </p:pic>
      <p:pic>
        <p:nvPicPr>
          <p:cNvPr id="5" name="Resim 4"/>
          <p:cNvPicPr/>
          <p:nvPr/>
        </p:nvPicPr>
        <p:blipFill>
          <a:blip r:embed="rId3"/>
          <a:stretch>
            <a:fillRect/>
          </a:stretch>
        </p:blipFill>
        <p:spPr>
          <a:xfrm>
            <a:off x="241328" y="3955664"/>
            <a:ext cx="3462655" cy="2658110"/>
          </a:xfrm>
          <a:prstGeom prst="rect">
            <a:avLst/>
          </a:prstGeom>
        </p:spPr>
      </p:pic>
      <p:pic>
        <p:nvPicPr>
          <p:cNvPr id="6" name="Resim 5"/>
          <p:cNvPicPr/>
          <p:nvPr/>
        </p:nvPicPr>
        <p:blipFill>
          <a:blip r:embed="rId4"/>
          <a:stretch>
            <a:fillRect/>
          </a:stretch>
        </p:blipFill>
        <p:spPr>
          <a:xfrm>
            <a:off x="6002048" y="3338274"/>
            <a:ext cx="5101381" cy="523875"/>
          </a:xfrm>
          <a:prstGeom prst="rect">
            <a:avLst/>
          </a:prstGeom>
        </p:spPr>
      </p:pic>
      <p:pic>
        <p:nvPicPr>
          <p:cNvPr id="7" name="Resim 6"/>
          <p:cNvPicPr/>
          <p:nvPr/>
        </p:nvPicPr>
        <p:blipFill>
          <a:blip r:embed="rId5"/>
          <a:stretch>
            <a:fillRect/>
          </a:stretch>
        </p:blipFill>
        <p:spPr>
          <a:xfrm>
            <a:off x="6002048" y="3955664"/>
            <a:ext cx="3533838" cy="2646104"/>
          </a:xfrm>
          <a:prstGeom prst="rect">
            <a:avLst/>
          </a:prstGeom>
        </p:spPr>
      </p:pic>
    </p:spTree>
    <p:extLst>
      <p:ext uri="{BB962C8B-B14F-4D97-AF65-F5344CB8AC3E}">
        <p14:creationId xmlns:p14="http://schemas.microsoft.com/office/powerpoint/2010/main" val="4160694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90435" y="-248539"/>
            <a:ext cx="10515600" cy="1325563"/>
          </a:xfrm>
        </p:spPr>
        <p:txBody>
          <a:bodyPr/>
          <a:lstStyle/>
          <a:p>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Conclusion</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0" y="733530"/>
            <a:ext cx="11424976" cy="1818751"/>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Our</a:t>
            </a:r>
            <a:r>
              <a:rPr lang="tr-TR" dirty="0" smtClean="0">
                <a:latin typeface="Times New Roman" panose="02020603050405020304" pitchFamily="18" charset="0"/>
                <a:cs typeface="Times New Roman" panose="02020603050405020304" pitchFamily="18" charset="0"/>
              </a:rPr>
              <a:t> final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accuracy score is 0.80. This is not a perfect accuracy rate, but we can say the this is best result compared to other models we use. We are able to predict 4 out of every 5 test data correctly.</a:t>
            </a:r>
            <a:endParaRPr lang="tr-T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a result, we obtained an accuracy rate better than the accuracy of the study taken as the source (0.71) and we classified for more emotion. 5 emotions were used as label instead of 4.</a:t>
            </a:r>
            <a:endParaRPr lang="tr-TR" dirty="0">
              <a:latin typeface="Times New Roman" panose="02020603050405020304" pitchFamily="18" charset="0"/>
              <a:cs typeface="Times New Roman" panose="02020603050405020304" pitchFamily="18" charset="0"/>
            </a:endParaRPr>
          </a:p>
        </p:txBody>
      </p:sp>
      <p:sp>
        <p:nvSpPr>
          <p:cNvPr id="5" name="Unvan 1"/>
          <p:cNvSpPr txBox="1">
            <a:spLocks/>
          </p:cNvSpPr>
          <p:nvPr/>
        </p:nvSpPr>
        <p:spPr>
          <a:xfrm>
            <a:off x="0" y="2280976"/>
            <a:ext cx="10515600" cy="944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latin typeface="Times New Roman" panose="02020603050405020304" pitchFamily="18" charset="0"/>
                <a:cs typeface="Times New Roman" panose="02020603050405020304" pitchFamily="18" charset="0"/>
              </a:rPr>
              <a:t> </a:t>
            </a:r>
            <a:r>
              <a:rPr lang="tr-TR" dirty="0" smtClean="0">
                <a:latin typeface="Times New Roman" panose="02020603050405020304" pitchFamily="18" charset="0"/>
                <a:cs typeface="Times New Roman" panose="02020603050405020304" pitchFamily="18" charset="0"/>
              </a:rPr>
              <a:t>Bonus</a:t>
            </a:r>
          </a:p>
        </p:txBody>
      </p:sp>
      <p:pic>
        <p:nvPicPr>
          <p:cNvPr id="6" name="Resim 5"/>
          <p:cNvPicPr/>
          <p:nvPr/>
        </p:nvPicPr>
        <p:blipFill>
          <a:blip r:embed="rId2"/>
          <a:stretch>
            <a:fillRect/>
          </a:stretch>
        </p:blipFill>
        <p:spPr>
          <a:xfrm>
            <a:off x="261424" y="3843178"/>
            <a:ext cx="2873829" cy="2519079"/>
          </a:xfrm>
          <a:prstGeom prst="rect">
            <a:avLst/>
          </a:prstGeom>
        </p:spPr>
      </p:pic>
      <p:pic>
        <p:nvPicPr>
          <p:cNvPr id="7" name="Resim 6"/>
          <p:cNvPicPr/>
          <p:nvPr/>
        </p:nvPicPr>
        <p:blipFill rotWithShape="1">
          <a:blip r:embed="rId3"/>
          <a:srcRect r="46096" b="2715"/>
          <a:stretch/>
        </p:blipFill>
        <p:spPr>
          <a:xfrm>
            <a:off x="261423" y="3255268"/>
            <a:ext cx="2873829" cy="543010"/>
          </a:xfrm>
          <a:prstGeom prst="rect">
            <a:avLst/>
          </a:prstGeom>
        </p:spPr>
      </p:pic>
      <p:pic>
        <p:nvPicPr>
          <p:cNvPr id="8" name="Resim 7"/>
          <p:cNvPicPr/>
          <p:nvPr/>
        </p:nvPicPr>
        <p:blipFill rotWithShape="1">
          <a:blip r:embed="rId4"/>
          <a:srcRect r="43545" b="11033"/>
          <a:stretch/>
        </p:blipFill>
        <p:spPr bwMode="auto">
          <a:xfrm>
            <a:off x="4240405" y="3287652"/>
            <a:ext cx="2934118" cy="550818"/>
          </a:xfrm>
          <a:prstGeom prst="rect">
            <a:avLst/>
          </a:prstGeom>
          <a:ln>
            <a:noFill/>
          </a:ln>
          <a:extLst>
            <a:ext uri="{53640926-AAD7-44D8-BBD7-CCE9431645EC}">
              <a14:shadowObscured xmlns:a14="http://schemas.microsoft.com/office/drawing/2010/main"/>
            </a:ext>
          </a:extLst>
        </p:spPr>
      </p:pic>
      <p:pic>
        <p:nvPicPr>
          <p:cNvPr id="9" name="Resim 8"/>
          <p:cNvPicPr/>
          <p:nvPr/>
        </p:nvPicPr>
        <p:blipFill>
          <a:blip r:embed="rId5"/>
          <a:stretch>
            <a:fillRect/>
          </a:stretch>
        </p:blipFill>
        <p:spPr>
          <a:xfrm>
            <a:off x="4240405" y="3813432"/>
            <a:ext cx="2934118" cy="2548825"/>
          </a:xfrm>
          <a:prstGeom prst="rect">
            <a:avLst/>
          </a:prstGeom>
        </p:spPr>
      </p:pic>
      <p:pic>
        <p:nvPicPr>
          <p:cNvPr id="10" name="Resim 9"/>
          <p:cNvPicPr/>
          <p:nvPr/>
        </p:nvPicPr>
        <p:blipFill rotWithShape="1">
          <a:blip r:embed="rId6"/>
          <a:srcRect r="45407" b="11551"/>
          <a:stretch/>
        </p:blipFill>
        <p:spPr>
          <a:xfrm>
            <a:off x="8129284" y="3282542"/>
            <a:ext cx="3144967" cy="525780"/>
          </a:xfrm>
          <a:prstGeom prst="rect">
            <a:avLst/>
          </a:prstGeom>
        </p:spPr>
      </p:pic>
      <p:pic>
        <p:nvPicPr>
          <p:cNvPr id="11" name="Resim 10"/>
          <p:cNvPicPr/>
          <p:nvPr/>
        </p:nvPicPr>
        <p:blipFill>
          <a:blip r:embed="rId7"/>
          <a:stretch>
            <a:fillRect/>
          </a:stretch>
        </p:blipFill>
        <p:spPr>
          <a:xfrm>
            <a:off x="8129284" y="3828253"/>
            <a:ext cx="3144967" cy="2519181"/>
          </a:xfrm>
          <a:prstGeom prst="rect">
            <a:avLst/>
          </a:prstGeom>
        </p:spPr>
      </p:pic>
      <p:sp>
        <p:nvSpPr>
          <p:cNvPr id="12" name="Metin kutusu 11"/>
          <p:cNvSpPr txBox="1"/>
          <p:nvPr/>
        </p:nvSpPr>
        <p:spPr>
          <a:xfrm>
            <a:off x="130629" y="6362257"/>
            <a:ext cx="3004623" cy="307777"/>
          </a:xfrm>
          <a:prstGeom prst="rect">
            <a:avLst/>
          </a:prstGeom>
          <a:noFill/>
        </p:spPr>
        <p:txBody>
          <a:bodyPr wrap="square" rtlCol="0">
            <a:spAutoFit/>
          </a:bodyPr>
          <a:lstStyle/>
          <a:p>
            <a:r>
              <a:rPr lang="tr-TR" sz="1400" dirty="0" err="1" smtClean="0">
                <a:latin typeface="Times New Roman" panose="02020603050405020304" pitchFamily="18" charset="0"/>
                <a:cs typeface="Times New Roman" panose="02020603050405020304" pitchFamily="18" charset="0"/>
              </a:rPr>
              <a:t>Confusion</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matrix</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for</a:t>
            </a:r>
            <a:r>
              <a:rPr lang="tr-TR" sz="1400" dirty="0" smtClean="0">
                <a:latin typeface="Times New Roman" panose="02020603050405020304" pitchFamily="18" charset="0"/>
                <a:cs typeface="Times New Roman" panose="02020603050405020304" pitchFamily="18" charset="0"/>
              </a:rPr>
              <a:t> 0.1 Test set rate</a:t>
            </a:r>
            <a:endParaRPr lang="tr-TR" sz="1400" dirty="0">
              <a:latin typeface="Times New Roman" panose="02020603050405020304" pitchFamily="18" charset="0"/>
              <a:cs typeface="Times New Roman" panose="02020603050405020304" pitchFamily="18" charset="0"/>
            </a:endParaRPr>
          </a:p>
        </p:txBody>
      </p:sp>
      <p:sp>
        <p:nvSpPr>
          <p:cNvPr id="13" name="Metin kutusu 12"/>
          <p:cNvSpPr txBox="1"/>
          <p:nvPr/>
        </p:nvSpPr>
        <p:spPr>
          <a:xfrm>
            <a:off x="4091353" y="6380282"/>
            <a:ext cx="3004623" cy="307777"/>
          </a:xfrm>
          <a:prstGeom prst="rect">
            <a:avLst/>
          </a:prstGeom>
          <a:noFill/>
        </p:spPr>
        <p:txBody>
          <a:bodyPr wrap="square" rtlCol="0">
            <a:spAutoFit/>
          </a:bodyPr>
          <a:lstStyle/>
          <a:p>
            <a:r>
              <a:rPr lang="tr-TR" sz="1400" dirty="0" err="1" smtClean="0">
                <a:latin typeface="Times New Roman" panose="02020603050405020304" pitchFamily="18" charset="0"/>
                <a:cs typeface="Times New Roman" panose="02020603050405020304" pitchFamily="18" charset="0"/>
              </a:rPr>
              <a:t>Confusion</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matrix</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for</a:t>
            </a:r>
            <a:r>
              <a:rPr lang="tr-TR" sz="1400" dirty="0" smtClean="0">
                <a:latin typeface="Times New Roman" panose="02020603050405020304" pitchFamily="18" charset="0"/>
                <a:cs typeface="Times New Roman" panose="02020603050405020304" pitchFamily="18" charset="0"/>
              </a:rPr>
              <a:t> 4 </a:t>
            </a:r>
            <a:r>
              <a:rPr lang="tr-TR" sz="1400" dirty="0" err="1" smtClean="0">
                <a:latin typeface="Times New Roman" panose="02020603050405020304" pitchFamily="18" charset="0"/>
                <a:cs typeface="Times New Roman" panose="02020603050405020304" pitchFamily="18" charset="0"/>
              </a:rPr>
              <a:t>emotions</a:t>
            </a:r>
            <a:endParaRPr lang="tr-TR" sz="1400" dirty="0">
              <a:latin typeface="Times New Roman" panose="02020603050405020304" pitchFamily="18" charset="0"/>
              <a:cs typeface="Times New Roman" panose="02020603050405020304" pitchFamily="18" charset="0"/>
            </a:endParaRPr>
          </a:p>
        </p:txBody>
      </p:sp>
      <p:sp>
        <p:nvSpPr>
          <p:cNvPr id="15" name="Metin kutusu 14"/>
          <p:cNvSpPr txBox="1"/>
          <p:nvPr/>
        </p:nvSpPr>
        <p:spPr>
          <a:xfrm>
            <a:off x="8031979" y="6387797"/>
            <a:ext cx="3004623" cy="307777"/>
          </a:xfrm>
          <a:prstGeom prst="rect">
            <a:avLst/>
          </a:prstGeom>
          <a:noFill/>
        </p:spPr>
        <p:txBody>
          <a:bodyPr wrap="square" rtlCol="0">
            <a:spAutoFit/>
          </a:bodyPr>
          <a:lstStyle/>
          <a:p>
            <a:r>
              <a:rPr lang="tr-TR" sz="1400" dirty="0" err="1" smtClean="0">
                <a:latin typeface="Times New Roman" panose="02020603050405020304" pitchFamily="18" charset="0"/>
                <a:cs typeface="Times New Roman" panose="02020603050405020304" pitchFamily="18" charset="0"/>
              </a:rPr>
              <a:t>Confusion</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matrix</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for</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all</a:t>
            </a:r>
            <a:r>
              <a:rPr lang="tr-TR" sz="1400" dirty="0" smtClean="0">
                <a:latin typeface="Times New Roman" panose="02020603050405020304" pitchFamily="18" charset="0"/>
                <a:cs typeface="Times New Roman" panose="02020603050405020304" pitchFamily="18" charset="0"/>
              </a:rPr>
              <a:t> </a:t>
            </a:r>
            <a:r>
              <a:rPr lang="tr-TR" sz="1400" dirty="0" err="1" smtClean="0">
                <a:latin typeface="Times New Roman" panose="02020603050405020304" pitchFamily="18" charset="0"/>
                <a:cs typeface="Times New Roman" panose="02020603050405020304" pitchFamily="18" charset="0"/>
              </a:rPr>
              <a:t>emotions</a:t>
            </a:r>
            <a:r>
              <a:rPr lang="tr-TR" sz="1400" dirty="0" smtClean="0">
                <a:latin typeface="Times New Roman" panose="02020603050405020304" pitchFamily="18" charset="0"/>
                <a:cs typeface="Times New Roman" panose="02020603050405020304" pitchFamily="18" charset="0"/>
              </a:rPr>
              <a:t> (8)</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966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Dikdörtgen 4"/>
          <p:cNvSpPr/>
          <p:nvPr/>
        </p:nvSpPr>
        <p:spPr>
          <a:xfrm>
            <a:off x="311499" y="346479"/>
            <a:ext cx="10590963" cy="6414128"/>
          </a:xfrm>
          <a:prstGeom prst="rect">
            <a:avLst/>
          </a:prstGeom>
        </p:spPr>
        <p:txBody>
          <a:bodyPr wrap="square">
            <a:spAutoFit/>
          </a:bodyPr>
          <a:lstStyle/>
          <a:p>
            <a:pPr>
              <a:lnSpc>
                <a:spcPct val="106000"/>
              </a:lnSpc>
              <a:spcBef>
                <a:spcPts val="1200"/>
              </a:spcBef>
              <a:spcAft>
                <a:spcPts val="0"/>
              </a:spcAft>
            </a:pPr>
            <a:r>
              <a:rPr lang="en-US" sz="16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tr-TR" sz="1600" kern="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https://data-flair.training/blogs/python-mini-project-speech-emotion-recognition/</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https://www.geeksforgeeks.org/naive-bayes-classifiers/</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https://en.wikipedia.org/wiki/Decision_tree</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rPr>
              <a:t>https://towardsdatascience.com/understanding-random-forest-58381e0602d2</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6"/>
              </a:rPr>
              <a:t>https://en.wikipedia.org/wiki/Training,_validation,_and_test_sets</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7"/>
              </a:rPr>
              <a:t>https://en.wikipedia.org/wiki/Multilayer_perceptron</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6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tr-T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600"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8"/>
              </a:rPr>
              <a:t>https://</a:t>
            </a:r>
            <a:r>
              <a:rPr lang="en-US" sz="1600" u="sng" dirty="0" smtClean="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8"/>
              </a:rPr>
              <a:t>towardsdatascience.com/support-vector-machine-introduction-to-machine-learning-algorithms-934a444fca47</a:t>
            </a:r>
            <a:endParaRPr lang="tr-TR" sz="1600" u="sng" dirty="0" smtClean="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endParaRPr lang="tr-TR" sz="16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6000"/>
              </a:lnSpc>
              <a:spcAft>
                <a:spcPts val="800"/>
              </a:spcAft>
              <a:buFont typeface="Symbol" panose="05050102010706020507" pitchFamily="18" charset="2"/>
              <a:buChar char=""/>
            </a:pPr>
            <a:r>
              <a:rPr lang="en-US" sz="1600" u="sng" dirty="0" smtClean="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9"/>
              </a:rPr>
              <a:t>https://www.wikiwand.com/en/Support-vector_machine</a:t>
            </a:r>
            <a:endParaRPr lang="tr-TR" sz="1600" dirty="0" smtClean="0">
              <a:latin typeface="Times New Roman" panose="02020603050405020304" pitchFamily="18" charset="0"/>
              <a:cs typeface="Times New Roman" panose="02020603050405020304" pitchFamily="18" charset="0"/>
            </a:endParaRPr>
          </a:p>
          <a:p>
            <a:pPr lvl="0">
              <a:lnSpc>
                <a:spcPct val="106000"/>
              </a:lnSpc>
              <a:spcAft>
                <a:spcPts val="800"/>
              </a:spcAft>
            </a:pPr>
            <a:endParaRPr lang="tr-TR"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6648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232453" y="101451"/>
            <a:ext cx="9144000" cy="1037363"/>
          </a:xfrm>
        </p:spPr>
        <p:txBody>
          <a:bodyPr>
            <a:normAutofit/>
          </a:bodyPr>
          <a:lstStyle/>
          <a:p>
            <a:pPr algn="l"/>
            <a:r>
              <a:rPr lang="tr-TR" dirty="0" err="1" smtClean="0">
                <a:latin typeface="Times New Roman" panose="02020603050405020304" pitchFamily="18" charset="0"/>
                <a:cs typeface="Times New Roman" panose="02020603050405020304" pitchFamily="18" charset="0"/>
              </a:rPr>
              <a:t>What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we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have</a:t>
            </a:r>
            <a:r>
              <a:rPr lang="tr-TR" dirty="0" smtClean="0">
                <a:latin typeface="Times New Roman" panose="02020603050405020304" pitchFamily="18" charset="0"/>
                <a:cs typeface="Times New Roman" panose="02020603050405020304" pitchFamily="18" charset="0"/>
              </a:rPr>
              <a:t> done:</a:t>
            </a:r>
            <a:endParaRPr lang="tr-TR"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0" y="1138814"/>
            <a:ext cx="10361860" cy="4099688"/>
          </a:xfrm>
          <a:noFill/>
        </p:spPr>
        <p:txBody>
          <a:bodyPr>
            <a:normAutofit/>
          </a:bodyPr>
          <a:lstStyle/>
          <a:p>
            <a:pPr marL="342900" indent="-342900" algn="l">
              <a:buFont typeface="Arial" panose="020B0604020202020204" pitchFamily="34" charset="0"/>
              <a:buChar char="•"/>
            </a:pPr>
            <a:r>
              <a:rPr lang="tr-TR" dirty="0" err="1" smtClean="0">
                <a:latin typeface="Times New Roman" panose="02020603050405020304" pitchFamily="18" charset="0"/>
                <a:cs typeface="Times New Roman" panose="02020603050405020304" pitchFamily="18" charset="0"/>
              </a:rPr>
              <a:t>İmporting</a:t>
            </a:r>
            <a:r>
              <a:rPr lang="tr-TR" dirty="0" smtClean="0">
                <a:latin typeface="Times New Roman" panose="02020603050405020304" pitchFamily="18" charset="0"/>
                <a:cs typeface="Times New Roman" panose="02020603050405020304" pitchFamily="18" charset="0"/>
              </a:rPr>
              <a:t> Human Speech </a:t>
            </a:r>
            <a:r>
              <a:rPr lang="tr-TR" dirty="0" err="1" smtClean="0">
                <a:latin typeface="Times New Roman" panose="02020603050405020304" pitchFamily="18" charset="0"/>
                <a:cs typeface="Times New Roman" panose="02020603050405020304" pitchFamily="18" charset="0"/>
              </a:rPr>
              <a:t>Dataset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including</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different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emotions</a:t>
            </a:r>
            <a:r>
              <a:rPr lang="tr-TR" dirty="0" smtClean="0">
                <a:latin typeface="Times New Roman" panose="02020603050405020304" pitchFamily="18" charset="0"/>
                <a:cs typeface="Times New Roman" panose="02020603050405020304" pitchFamily="18" charset="0"/>
              </a:rPr>
              <a:t> (RAVDESS)</a:t>
            </a:r>
          </a:p>
          <a:p>
            <a:pPr marL="342900" indent="-342900" algn="l">
              <a:buFont typeface="Arial" panose="020B0604020202020204" pitchFamily="34" charset="0"/>
              <a:buChar char="•"/>
            </a:pPr>
            <a:r>
              <a:rPr lang="tr-TR" dirty="0" err="1" smtClean="0">
                <a:latin typeface="Times New Roman" panose="02020603050405020304" pitchFamily="18" charset="0"/>
                <a:cs typeface="Times New Roman" panose="02020603050405020304" pitchFamily="18" charset="0"/>
              </a:rPr>
              <a:t>Feature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Extraction</a:t>
            </a:r>
            <a:r>
              <a:rPr lang="tr-TR" dirty="0" smtClean="0">
                <a:latin typeface="Times New Roman" panose="02020603050405020304" pitchFamily="18" charset="0"/>
                <a:cs typeface="Times New Roman" panose="02020603050405020304" pitchFamily="18" charset="0"/>
              </a:rPr>
              <a:t> (MFCC, </a:t>
            </a:r>
            <a:r>
              <a:rPr lang="tr-TR" dirty="0" err="1" smtClean="0">
                <a:latin typeface="Times New Roman" panose="02020603050405020304" pitchFamily="18" charset="0"/>
                <a:cs typeface="Times New Roman" panose="02020603050405020304" pitchFamily="18" charset="0"/>
              </a:rPr>
              <a:t>Chroma</a:t>
            </a:r>
            <a:r>
              <a:rPr lang="tr-TR" dirty="0" smtClean="0">
                <a:latin typeface="Times New Roman" panose="02020603050405020304" pitchFamily="18" charset="0"/>
                <a:cs typeface="Times New Roman" panose="02020603050405020304" pitchFamily="18" charset="0"/>
              </a:rPr>
              <a:t>, MEL)</a:t>
            </a:r>
          </a:p>
          <a:p>
            <a:pPr marL="342900" indent="-342900" algn="l">
              <a:buFont typeface="Arial" panose="020B0604020202020204" pitchFamily="34" charset="0"/>
              <a:buChar char="•"/>
            </a:pPr>
            <a:r>
              <a:rPr lang="tr-TR" dirty="0" smtClean="0">
                <a:latin typeface="Times New Roman" panose="02020603050405020304" pitchFamily="18" charset="0"/>
                <a:cs typeface="Times New Roman" panose="02020603050405020304" pitchFamily="18" charset="0"/>
              </a:rPr>
              <a:t>Data </a:t>
            </a:r>
            <a:r>
              <a:rPr lang="tr-TR" dirty="0" err="1" smtClean="0">
                <a:latin typeface="Times New Roman" panose="02020603050405020304" pitchFamily="18" charset="0"/>
                <a:cs typeface="Times New Roman" panose="02020603050405020304" pitchFamily="18" charset="0"/>
              </a:rPr>
              <a:t>Preprocessing</a:t>
            </a:r>
            <a:r>
              <a:rPr lang="tr-TR" dirty="0" smtClean="0">
                <a:latin typeface="Times New Roman" panose="02020603050405020304" pitchFamily="18" charset="0"/>
                <a:cs typeface="Times New Roman" panose="02020603050405020304" pitchFamily="18" charset="0"/>
              </a:rPr>
              <a:t> ( </a:t>
            </a:r>
            <a:r>
              <a:rPr lang="tr-TR" dirty="0" err="1" smtClean="0">
                <a:latin typeface="Times New Roman" panose="02020603050405020304" pitchFamily="18" charset="0"/>
                <a:cs typeface="Times New Roman" panose="02020603050405020304" pitchFamily="18" charset="0"/>
              </a:rPr>
              <a:t>Normalization</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Dimensionality</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Reduction</a:t>
            </a:r>
            <a:r>
              <a:rPr lang="tr-TR" dirty="0" smtClean="0">
                <a:latin typeface="Times New Roman" panose="02020603050405020304" pitchFamily="18" charset="0"/>
                <a:cs typeface="Times New Roman" panose="02020603050405020304" pitchFamily="18" charset="0"/>
              </a:rPr>
              <a:t> (PCA),        </a:t>
            </a:r>
            <a:r>
              <a:rPr lang="tr-TR" dirty="0" err="1" smtClean="0">
                <a:latin typeface="Times New Roman" panose="02020603050405020304" pitchFamily="18" charset="0"/>
                <a:cs typeface="Times New Roman" panose="02020603050405020304" pitchFamily="18" charset="0"/>
              </a:rPr>
              <a:t>One</a:t>
            </a:r>
            <a:r>
              <a:rPr lang="tr-TR" dirty="0" smtClean="0">
                <a:latin typeface="Times New Roman" panose="02020603050405020304" pitchFamily="18" charset="0"/>
                <a:cs typeface="Times New Roman" panose="02020603050405020304" pitchFamily="18" charset="0"/>
              </a:rPr>
              <a:t>-Hot </a:t>
            </a:r>
            <a:r>
              <a:rPr lang="tr-TR" dirty="0" err="1" smtClean="0">
                <a:latin typeface="Times New Roman" panose="02020603050405020304" pitchFamily="18" charset="0"/>
                <a:cs typeface="Times New Roman" panose="02020603050405020304" pitchFamily="18" charset="0"/>
              </a:rPr>
              <a:t>and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Label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Encoding</a:t>
            </a:r>
            <a:r>
              <a:rPr lang="tr-TR"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tr-TR" dirty="0" err="1" smtClean="0">
                <a:latin typeface="Times New Roman" panose="02020603050405020304" pitchFamily="18" charset="0"/>
                <a:cs typeface="Times New Roman" panose="02020603050405020304" pitchFamily="18" charset="0"/>
              </a:rPr>
              <a:t>Determining</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ML&amp;DL </a:t>
            </a:r>
            <a:r>
              <a:rPr lang="tr-TR" dirty="0" err="1" smtClean="0">
                <a:latin typeface="Times New Roman" panose="02020603050405020304" pitchFamily="18" charset="0"/>
                <a:cs typeface="Times New Roman" panose="02020603050405020304" pitchFamily="18" charset="0"/>
              </a:rPr>
              <a:t>models</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to</a:t>
            </a:r>
            <a:r>
              <a:rPr lang="tr-TR" dirty="0" smtClean="0">
                <a:latin typeface="Times New Roman" panose="02020603050405020304" pitchFamily="18" charset="0"/>
                <a:cs typeface="Times New Roman" panose="02020603050405020304" pitchFamily="18" charset="0"/>
              </a:rPr>
              <a:t> be </a:t>
            </a:r>
            <a:r>
              <a:rPr lang="tr-TR" dirty="0" err="1" smtClean="0">
                <a:latin typeface="Times New Roman" panose="02020603050405020304" pitchFamily="18" charset="0"/>
                <a:cs typeface="Times New Roman" panose="02020603050405020304" pitchFamily="18" charset="0"/>
              </a:rPr>
              <a:t>used</a:t>
            </a:r>
            <a:r>
              <a:rPr lang="tr-TR" dirty="0" smtClean="0">
                <a:latin typeface="Times New Roman" panose="02020603050405020304" pitchFamily="18" charset="0"/>
                <a:cs typeface="Times New Roman" panose="02020603050405020304" pitchFamily="18" charset="0"/>
              </a:rPr>
              <a:t>. Training </a:t>
            </a:r>
            <a:r>
              <a:rPr lang="tr-TR" dirty="0" err="1" smtClean="0">
                <a:latin typeface="Times New Roman" panose="02020603050405020304" pitchFamily="18" charset="0"/>
                <a:cs typeface="Times New Roman" panose="02020603050405020304" pitchFamily="18" charset="0"/>
              </a:rPr>
              <a:t>the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dataset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with</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models</a:t>
            </a:r>
            <a:r>
              <a:rPr lang="tr-TR"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valuation of </a:t>
            </a:r>
            <a:r>
              <a:rPr lang="tr-TR" dirty="0" smtClean="0">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est</a:t>
            </a:r>
            <a:r>
              <a:rPr lang="en-US" dirty="0" smtClean="0">
                <a:latin typeface="Times New Roman" panose="02020603050405020304" pitchFamily="18" charset="0"/>
                <a:cs typeface="Times New Roman" panose="02020603050405020304" pitchFamily="18" charset="0"/>
              </a:rPr>
              <a:t> results and </a:t>
            </a:r>
            <a:r>
              <a:rPr lang="tr-TR" dirty="0" err="1" smtClean="0">
                <a:latin typeface="Times New Roman" panose="02020603050405020304" pitchFamily="18" charset="0"/>
                <a:cs typeface="Times New Roman" panose="02020603050405020304" pitchFamily="18" charset="0"/>
              </a:rPr>
              <a:t>Determination</a:t>
            </a:r>
            <a:r>
              <a:rPr lang="tr-TR" dirty="0" smtClean="0">
                <a:latin typeface="Times New Roman" panose="02020603050405020304" pitchFamily="18" charset="0"/>
                <a:cs typeface="Times New Roman" panose="02020603050405020304" pitchFamily="18" charset="0"/>
              </a:rPr>
              <a:t> of </a:t>
            </a:r>
            <a:r>
              <a:rPr lang="en-US" dirty="0" smtClean="0">
                <a:latin typeface="Times New Roman" panose="02020603050405020304" pitchFamily="18" charset="0"/>
                <a:cs typeface="Times New Roman" panose="02020603050405020304" pitchFamily="18" charset="0"/>
              </a:rPr>
              <a:t>the best model</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232453" y="3808326"/>
            <a:ext cx="10429466" cy="2923640"/>
          </a:xfrm>
          <a:prstGeom prst="rect">
            <a:avLst/>
          </a:prstGeom>
        </p:spPr>
      </p:pic>
    </p:spTree>
    <p:extLst>
      <p:ext uri="{BB962C8B-B14F-4D97-AF65-F5344CB8AC3E}">
        <p14:creationId xmlns:p14="http://schemas.microsoft.com/office/powerpoint/2010/main" val="2813193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237811" y="271305"/>
            <a:ext cx="9144000" cy="1078261"/>
          </a:xfrm>
        </p:spPr>
        <p:txBody>
          <a:bodyPr/>
          <a:lstStyle/>
          <a:p>
            <a:pPr algn="l"/>
            <a:r>
              <a:rPr lang="tr-TR" dirty="0" err="1" smtClean="0">
                <a:latin typeface="Times New Roman" panose="02020603050405020304" pitchFamily="18" charset="0"/>
                <a:cs typeface="Times New Roman" panose="02020603050405020304" pitchFamily="18" charset="0"/>
              </a:rPr>
              <a:t>Feature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Extraction</a:t>
            </a:r>
            <a:endParaRPr lang="tr-TR"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338294" y="4934157"/>
            <a:ext cx="9686612" cy="1838432"/>
          </a:xfrm>
        </p:spPr>
        <p:txBody>
          <a:bodyPr/>
          <a:lstStyle/>
          <a:p>
            <a:pPr algn="l"/>
            <a:r>
              <a:rPr lang="en-US" dirty="0" smtClean="0">
                <a:latin typeface="Times New Roman" panose="02020603050405020304" pitchFamily="18" charset="0"/>
                <a:cs typeface="Times New Roman" panose="02020603050405020304" pitchFamily="18" charset="0"/>
              </a:rPr>
              <a:t>We have handled the RAVDESS dataset and converted the audio files into a matrix by extracting features of audio files. While each row of the matrix represents a different human speech, each column except the last one represents a feature. The last column represents the class of the data.</a:t>
            </a:r>
            <a:endParaRPr lang="tr-TR"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rotWithShape="1">
          <a:blip r:embed="rId2"/>
          <a:srcRect l="3419" t="32178" r="8951"/>
          <a:stretch/>
        </p:blipFill>
        <p:spPr>
          <a:xfrm>
            <a:off x="338294" y="1436913"/>
            <a:ext cx="8330085" cy="3409897"/>
          </a:xfrm>
          <a:prstGeom prst="rect">
            <a:avLst/>
          </a:prstGeom>
        </p:spPr>
      </p:pic>
    </p:spTree>
    <p:extLst>
      <p:ext uri="{BB962C8B-B14F-4D97-AF65-F5344CB8AC3E}">
        <p14:creationId xmlns:p14="http://schemas.microsoft.com/office/powerpoint/2010/main" val="28615107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87087" y="140677"/>
            <a:ext cx="9144000" cy="967730"/>
          </a:xfrm>
        </p:spPr>
        <p:txBody>
          <a:bodyPr/>
          <a:lstStyle/>
          <a:p>
            <a:pPr algn="l"/>
            <a:r>
              <a:rPr lang="tr-TR" dirty="0" smtClean="0">
                <a:latin typeface="Times New Roman" panose="02020603050405020304" pitchFamily="18" charset="0"/>
                <a:cs typeface="Times New Roman" panose="02020603050405020304" pitchFamily="18" charset="0"/>
              </a:rPr>
              <a:t>Data </a:t>
            </a:r>
            <a:r>
              <a:rPr lang="tr-TR" dirty="0" err="1" smtClean="0">
                <a:latin typeface="Times New Roman" panose="02020603050405020304" pitchFamily="18" charset="0"/>
                <a:cs typeface="Times New Roman" panose="02020603050405020304" pitchFamily="18" charset="0"/>
              </a:rPr>
              <a:t>Preprocessing</a:t>
            </a:r>
            <a:endParaRPr lang="tr-TR"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278004" y="1270819"/>
            <a:ext cx="9144000" cy="1914507"/>
          </a:xfrm>
        </p:spPr>
        <p:txBody>
          <a:bodyPr>
            <a:normAutofit fontScale="92500"/>
          </a:bodyPr>
          <a:lstStyle/>
          <a:p>
            <a:pPr algn="l"/>
            <a:r>
              <a:rPr lang="tr-TR" dirty="0" smtClean="0">
                <a:latin typeface="Times New Roman" panose="02020603050405020304" pitchFamily="18" charset="0"/>
                <a:cs typeface="Times New Roman" panose="02020603050405020304" pitchFamily="18" charset="0"/>
              </a:rPr>
              <a:t>Standard </a:t>
            </a:r>
            <a:r>
              <a:rPr lang="tr-TR" dirty="0" err="1" smtClean="0">
                <a:latin typeface="Times New Roman" panose="02020603050405020304" pitchFamily="18" charset="0"/>
                <a:cs typeface="Times New Roman" panose="02020603050405020304" pitchFamily="18" charset="0"/>
              </a:rPr>
              <a:t>Scaler</a:t>
            </a:r>
            <a:r>
              <a:rPr lang="tr-TR"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Standard Scaler assumes your data is normally distributed within each feature and will scale them such that the distribution is now centered around 0, with a standard deviation of 1. The mean and standard deviation are calculated for the feature and then the feature is scaled based on</a:t>
            </a:r>
            <a:r>
              <a:rPr lang="en-US" dirty="0" smtClean="0">
                <a:latin typeface="Times New Roman" panose="02020603050405020304" pitchFamily="18" charset="0"/>
                <a:cs typeface="Times New Roman" panose="02020603050405020304" pitchFamily="18" charset="0"/>
              </a:rPr>
              <a:t>:</a:t>
            </a:r>
            <a:r>
              <a:rPr lang="tr-TR" dirty="0" smtClean="0">
                <a:latin typeface="Times New Roman" panose="02020603050405020304" pitchFamily="18" charset="0"/>
                <a:cs typeface="Times New Roman" panose="02020603050405020304" pitchFamily="18" charset="0"/>
              </a:rPr>
              <a:t> </a:t>
            </a:r>
            <a:endParaRPr lang="tr-TR" dirty="0">
              <a:latin typeface="Times New Roman" panose="02020603050405020304" pitchFamily="18" charset="0"/>
              <a:cs typeface="Times New Roman" panose="02020603050405020304" pitchFamily="18" charset="0"/>
            </a:endParaRPr>
          </a:p>
          <a:p>
            <a:r>
              <a:rPr lang="en-US" dirty="0"/>
              <a:t> </a:t>
            </a:r>
            <a:endParaRPr lang="tr-TR" dirty="0"/>
          </a:p>
          <a:p>
            <a:pPr algn="l"/>
            <a:endParaRPr lang="tr-TR" dirty="0"/>
          </a:p>
        </p:txBody>
      </p:sp>
      <p:pic>
        <p:nvPicPr>
          <p:cNvPr id="4" name="Resim 3"/>
          <p:cNvPicPr/>
          <p:nvPr/>
        </p:nvPicPr>
        <p:blipFill>
          <a:blip r:embed="rId2"/>
          <a:stretch>
            <a:fillRect/>
          </a:stretch>
        </p:blipFill>
        <p:spPr>
          <a:xfrm>
            <a:off x="278004" y="2780858"/>
            <a:ext cx="1381125" cy="600075"/>
          </a:xfrm>
          <a:prstGeom prst="rect">
            <a:avLst/>
          </a:prstGeom>
        </p:spPr>
      </p:pic>
      <p:pic>
        <p:nvPicPr>
          <p:cNvPr id="5" name="Resim 4"/>
          <p:cNvPicPr/>
          <p:nvPr/>
        </p:nvPicPr>
        <p:blipFill>
          <a:blip r:embed="rId3"/>
          <a:stretch>
            <a:fillRect/>
          </a:stretch>
        </p:blipFill>
        <p:spPr>
          <a:xfrm>
            <a:off x="278004" y="3544671"/>
            <a:ext cx="3667649" cy="2692602"/>
          </a:xfrm>
          <a:prstGeom prst="rect">
            <a:avLst/>
          </a:prstGeom>
        </p:spPr>
      </p:pic>
      <p:pic>
        <p:nvPicPr>
          <p:cNvPr id="6" name="Resim 5"/>
          <p:cNvPicPr/>
          <p:nvPr/>
        </p:nvPicPr>
        <p:blipFill>
          <a:blip r:embed="rId4"/>
          <a:stretch>
            <a:fillRect/>
          </a:stretch>
        </p:blipFill>
        <p:spPr>
          <a:xfrm>
            <a:off x="4483574" y="3544671"/>
            <a:ext cx="4037428" cy="2692602"/>
          </a:xfrm>
          <a:prstGeom prst="rect">
            <a:avLst/>
          </a:prstGeom>
        </p:spPr>
      </p:pic>
      <p:sp>
        <p:nvSpPr>
          <p:cNvPr id="7" name="Metin kutusu 6"/>
          <p:cNvSpPr txBox="1"/>
          <p:nvPr/>
        </p:nvSpPr>
        <p:spPr>
          <a:xfrm>
            <a:off x="278004" y="6401011"/>
            <a:ext cx="7918101" cy="369332"/>
          </a:xfrm>
          <a:prstGeom prst="rect">
            <a:avLst/>
          </a:prstGeom>
          <a:noFill/>
        </p:spPr>
        <p:txBody>
          <a:bodyPr wrap="square" rtlCol="0">
            <a:spAutoFit/>
          </a:bodyPr>
          <a:lstStyle/>
          <a:p>
            <a:r>
              <a:rPr lang="tr-TR" dirty="0" smtClean="0">
                <a:latin typeface="Times New Roman" panose="02020603050405020304" pitchFamily="18" charset="0"/>
                <a:cs typeface="Times New Roman" panose="02020603050405020304" pitchFamily="18" charset="0"/>
              </a:rPr>
              <a:t>First 5 </a:t>
            </a:r>
            <a:r>
              <a:rPr lang="tr-TR" dirty="0" err="1" smtClean="0">
                <a:latin typeface="Times New Roman" panose="02020603050405020304" pitchFamily="18" charset="0"/>
                <a:cs typeface="Times New Roman" panose="02020603050405020304" pitchFamily="18" charset="0"/>
              </a:rPr>
              <a:t>features</a:t>
            </a:r>
            <a:r>
              <a:rPr lang="tr-TR" dirty="0" smtClean="0">
                <a:latin typeface="Times New Roman" panose="02020603050405020304" pitchFamily="18" charset="0"/>
                <a:cs typeface="Times New Roman" panose="02020603050405020304" pitchFamily="18" charset="0"/>
              </a:rPr>
              <a:t> of </a:t>
            </a:r>
            <a:r>
              <a:rPr lang="tr-TR" dirty="0" err="1" smtClean="0">
                <a:latin typeface="Times New Roman" panose="02020603050405020304" pitchFamily="18" charset="0"/>
                <a:cs typeface="Times New Roman" panose="02020603050405020304" pitchFamily="18" charset="0"/>
              </a:rPr>
              <a:t>dataset</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before</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and</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after</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Normalization</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0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87087" y="-120580"/>
            <a:ext cx="9144000" cy="1828800"/>
          </a:xfrm>
        </p:spPr>
        <p:txBody>
          <a:bodyPr>
            <a:normAutofit/>
          </a:bodyPr>
          <a:lstStyle/>
          <a:p>
            <a:pPr algn="l"/>
            <a:r>
              <a:rPr lang="tr-TR" sz="4800" dirty="0" err="1" smtClean="0">
                <a:latin typeface="Times New Roman" panose="02020603050405020304" pitchFamily="18" charset="0"/>
                <a:cs typeface="Times New Roman" panose="02020603050405020304" pitchFamily="18" charset="0"/>
              </a:rPr>
              <a:t>Dimensionality</a:t>
            </a:r>
            <a:r>
              <a:rPr lang="tr-TR" sz="4800" dirty="0" smtClean="0">
                <a:latin typeface="Times New Roman" panose="02020603050405020304" pitchFamily="18" charset="0"/>
                <a:cs typeface="Times New Roman" panose="02020603050405020304" pitchFamily="18" charset="0"/>
              </a:rPr>
              <a:t> </a:t>
            </a:r>
            <a:r>
              <a:rPr lang="tr-TR" sz="4800" dirty="0" err="1" smtClean="0">
                <a:latin typeface="Times New Roman" panose="02020603050405020304" pitchFamily="18" charset="0"/>
                <a:cs typeface="Times New Roman" panose="02020603050405020304" pitchFamily="18" charset="0"/>
              </a:rPr>
              <a:t>Reduction</a:t>
            </a:r>
            <a:r>
              <a:rPr lang="tr-TR" sz="4800" dirty="0" smtClean="0">
                <a:latin typeface="Times New Roman" panose="02020603050405020304" pitchFamily="18" charset="0"/>
                <a:cs typeface="Times New Roman" panose="02020603050405020304" pitchFamily="18" charset="0"/>
              </a:rPr>
              <a:t> (PCA), </a:t>
            </a:r>
            <a:r>
              <a:rPr lang="tr-TR" sz="4800" dirty="0" err="1" smtClean="0">
                <a:latin typeface="Times New Roman" panose="02020603050405020304" pitchFamily="18" charset="0"/>
                <a:cs typeface="Times New Roman" panose="02020603050405020304" pitchFamily="18" charset="0"/>
              </a:rPr>
              <a:t>One</a:t>
            </a:r>
            <a:r>
              <a:rPr lang="tr-TR" sz="4800" dirty="0" smtClean="0">
                <a:latin typeface="Times New Roman" panose="02020603050405020304" pitchFamily="18" charset="0"/>
                <a:cs typeface="Times New Roman" panose="02020603050405020304" pitchFamily="18" charset="0"/>
              </a:rPr>
              <a:t>-Hot </a:t>
            </a:r>
            <a:r>
              <a:rPr lang="tr-TR" sz="4800" dirty="0" err="1" smtClean="0">
                <a:latin typeface="Times New Roman" panose="02020603050405020304" pitchFamily="18" charset="0"/>
                <a:cs typeface="Times New Roman" panose="02020603050405020304" pitchFamily="18" charset="0"/>
              </a:rPr>
              <a:t>and</a:t>
            </a:r>
            <a:r>
              <a:rPr lang="tr-TR" sz="4800" dirty="0" smtClean="0">
                <a:latin typeface="Times New Roman" panose="02020603050405020304" pitchFamily="18" charset="0"/>
                <a:cs typeface="Times New Roman" panose="02020603050405020304" pitchFamily="18" charset="0"/>
              </a:rPr>
              <a:t> </a:t>
            </a:r>
            <a:r>
              <a:rPr lang="tr-TR" sz="4800" dirty="0" err="1" smtClean="0">
                <a:latin typeface="Times New Roman" panose="02020603050405020304" pitchFamily="18" charset="0"/>
                <a:cs typeface="Times New Roman" panose="02020603050405020304" pitchFamily="18" charset="0"/>
              </a:rPr>
              <a:t>Label</a:t>
            </a:r>
            <a:r>
              <a:rPr lang="tr-TR" sz="4800" dirty="0" smtClean="0">
                <a:latin typeface="Times New Roman" panose="02020603050405020304" pitchFamily="18" charset="0"/>
                <a:cs typeface="Times New Roman" panose="02020603050405020304" pitchFamily="18" charset="0"/>
              </a:rPr>
              <a:t> </a:t>
            </a:r>
            <a:r>
              <a:rPr lang="tr-TR" sz="4800" dirty="0" err="1" smtClean="0">
                <a:latin typeface="Times New Roman" panose="02020603050405020304" pitchFamily="18" charset="0"/>
                <a:cs typeface="Times New Roman" panose="02020603050405020304" pitchFamily="18" charset="0"/>
              </a:rPr>
              <a:t>Encoding</a:t>
            </a:r>
            <a:endParaRPr lang="tr-TR" sz="4800" dirty="0"/>
          </a:p>
        </p:txBody>
      </p:sp>
      <p:sp>
        <p:nvSpPr>
          <p:cNvPr id="3" name="Alt Başlık 2"/>
          <p:cNvSpPr>
            <a:spLocks noGrp="1"/>
          </p:cNvSpPr>
          <p:nvPr>
            <p:ph type="subTitle" idx="1"/>
          </p:nvPr>
        </p:nvSpPr>
        <p:spPr>
          <a:xfrm>
            <a:off x="87087" y="1863673"/>
            <a:ext cx="9144000" cy="1655762"/>
          </a:xfrm>
        </p:spPr>
        <p:txBody>
          <a:bodyPr/>
          <a:lstStyle/>
          <a:p>
            <a:pPr algn="l"/>
            <a:r>
              <a:rPr lang="en-US" dirty="0">
                <a:latin typeface="Times New Roman" panose="02020603050405020304" pitchFamily="18" charset="0"/>
                <a:cs typeface="Times New Roman" panose="02020603050405020304" pitchFamily="18" charset="0"/>
              </a:rPr>
              <a:t>We applied principal component analysis (PCA) to reduce the dimension of our </a:t>
            </a:r>
            <a:r>
              <a:rPr lang="en-US" dirty="0" smtClean="0">
                <a:latin typeface="Times New Roman" panose="02020603050405020304" pitchFamily="18" charset="0"/>
                <a:cs typeface="Times New Roman" panose="02020603050405020304" pitchFamily="18" charset="0"/>
              </a:rPr>
              <a:t>dataset.</a:t>
            </a:r>
            <a:endParaRPr lang="tr-TR" dirty="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our labels types are string, we should encode these as a numerical value. We will use </a:t>
            </a:r>
            <a:r>
              <a:rPr lang="tr-TR" dirty="0" err="1" smtClean="0">
                <a:latin typeface="Times New Roman" panose="02020603050405020304" pitchFamily="18" charset="0"/>
                <a:cs typeface="Times New Roman" panose="02020603050405020304" pitchFamily="18" charset="0"/>
              </a:rPr>
              <a:t>one</a:t>
            </a:r>
            <a:r>
              <a:rPr lang="tr-TR" dirty="0" smtClean="0">
                <a:latin typeface="Times New Roman" panose="02020603050405020304" pitchFamily="18" charset="0"/>
                <a:cs typeface="Times New Roman" panose="02020603050405020304" pitchFamily="18" charset="0"/>
              </a:rPr>
              <a:t>-hot </a:t>
            </a:r>
            <a:r>
              <a:rPr lang="tr-TR" dirty="0" err="1" smtClean="0">
                <a:latin typeface="Times New Roman" panose="02020603050405020304" pitchFamily="18" charset="0"/>
                <a:cs typeface="Times New Roman" panose="02020603050405020304" pitchFamily="18" charset="0"/>
              </a:rPr>
              <a:t>or</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label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encoding</a:t>
            </a:r>
            <a:r>
              <a:rPr lang="tr-T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according </a:t>
            </a:r>
            <a:r>
              <a:rPr lang="en-US" dirty="0">
                <a:latin typeface="Times New Roman" panose="02020603050405020304" pitchFamily="18" charset="0"/>
                <a:cs typeface="Times New Roman" panose="02020603050405020304" pitchFamily="18" charset="0"/>
              </a:rPr>
              <a:t>to our </a:t>
            </a:r>
            <a:r>
              <a:rPr lang="en-US" dirty="0" smtClean="0">
                <a:latin typeface="Times New Roman" panose="02020603050405020304" pitchFamily="18" charset="0"/>
                <a:cs typeface="Times New Roman" panose="02020603050405020304" pitchFamily="18" charset="0"/>
              </a:rPr>
              <a:t>model</a:t>
            </a:r>
            <a:r>
              <a:rPr lang="tr-TR"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l"/>
            <a:endParaRPr lang="tr-TR" dirty="0">
              <a:latin typeface="Times New Roman" panose="02020603050405020304" pitchFamily="18" charset="0"/>
              <a:cs typeface="Times New Roman" panose="02020603050405020304" pitchFamily="18" charset="0"/>
            </a:endParaRPr>
          </a:p>
        </p:txBody>
      </p:sp>
      <p:pic>
        <p:nvPicPr>
          <p:cNvPr id="4" name="Resim 3"/>
          <p:cNvPicPr/>
          <p:nvPr/>
        </p:nvPicPr>
        <p:blipFill>
          <a:blip r:embed="rId2"/>
          <a:stretch>
            <a:fillRect/>
          </a:stretch>
        </p:blipFill>
        <p:spPr>
          <a:xfrm>
            <a:off x="87087" y="3881019"/>
            <a:ext cx="4162425" cy="542925"/>
          </a:xfrm>
          <a:prstGeom prst="rect">
            <a:avLst/>
          </a:prstGeom>
        </p:spPr>
      </p:pic>
      <p:pic>
        <p:nvPicPr>
          <p:cNvPr id="5" name="Resim 4"/>
          <p:cNvPicPr/>
          <p:nvPr/>
        </p:nvPicPr>
        <p:blipFill>
          <a:blip r:embed="rId3"/>
          <a:stretch>
            <a:fillRect/>
          </a:stretch>
        </p:blipFill>
        <p:spPr>
          <a:xfrm>
            <a:off x="87087" y="4897167"/>
            <a:ext cx="4267200" cy="714375"/>
          </a:xfrm>
          <a:prstGeom prst="rect">
            <a:avLst/>
          </a:prstGeom>
        </p:spPr>
      </p:pic>
      <p:pic>
        <p:nvPicPr>
          <p:cNvPr id="6" name="Resim 5"/>
          <p:cNvPicPr/>
          <p:nvPr/>
        </p:nvPicPr>
        <p:blipFill>
          <a:blip r:embed="rId4"/>
          <a:stretch>
            <a:fillRect/>
          </a:stretch>
        </p:blipFill>
        <p:spPr>
          <a:xfrm>
            <a:off x="4622242" y="3674888"/>
            <a:ext cx="3547067" cy="2444558"/>
          </a:xfrm>
          <a:prstGeom prst="rect">
            <a:avLst/>
          </a:prstGeom>
        </p:spPr>
      </p:pic>
      <p:pic>
        <p:nvPicPr>
          <p:cNvPr id="7" name="Resim 6"/>
          <p:cNvPicPr/>
          <p:nvPr/>
        </p:nvPicPr>
        <p:blipFill>
          <a:blip r:embed="rId5"/>
          <a:stretch>
            <a:fillRect/>
          </a:stretch>
        </p:blipFill>
        <p:spPr>
          <a:xfrm>
            <a:off x="8396947" y="3674888"/>
            <a:ext cx="3409866" cy="2444558"/>
          </a:xfrm>
          <a:prstGeom prst="rect">
            <a:avLst/>
          </a:prstGeom>
        </p:spPr>
      </p:pic>
      <p:sp>
        <p:nvSpPr>
          <p:cNvPr id="8" name="Metin kutusu 7"/>
          <p:cNvSpPr txBox="1"/>
          <p:nvPr/>
        </p:nvSpPr>
        <p:spPr>
          <a:xfrm>
            <a:off x="4551903" y="6119446"/>
            <a:ext cx="7063991" cy="369332"/>
          </a:xfrm>
          <a:prstGeom prst="rect">
            <a:avLst/>
          </a:prstGeom>
          <a:noFill/>
        </p:spPr>
        <p:txBody>
          <a:bodyPr wrap="square" rtlCol="0">
            <a:spAutoFit/>
          </a:bodyPr>
          <a:lstStyle/>
          <a:p>
            <a:r>
              <a:rPr lang="tr-TR" dirty="0" err="1" smtClean="0">
                <a:latin typeface="Times New Roman" panose="02020603050405020304" pitchFamily="18" charset="0"/>
                <a:cs typeface="Times New Roman" panose="02020603050405020304" pitchFamily="18" charset="0"/>
              </a:rPr>
              <a:t>Label</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Encoding</a:t>
            </a:r>
            <a:r>
              <a:rPr lang="tr-TR" dirty="0" smtClean="0">
                <a:latin typeface="Times New Roman" panose="02020603050405020304" pitchFamily="18" charset="0"/>
                <a:cs typeface="Times New Roman" panose="02020603050405020304" pitchFamily="18" charset="0"/>
              </a:rPr>
              <a:t>			 </a:t>
            </a:r>
            <a:r>
              <a:rPr lang="tr-TR" dirty="0" err="1" smtClean="0">
                <a:latin typeface="Times New Roman" panose="02020603050405020304" pitchFamily="18" charset="0"/>
                <a:cs typeface="Times New Roman" panose="02020603050405020304" pitchFamily="18" charset="0"/>
              </a:rPr>
              <a:t>One</a:t>
            </a:r>
            <a:r>
              <a:rPr lang="tr-TR" dirty="0" smtClean="0">
                <a:latin typeface="Times New Roman" panose="02020603050405020304" pitchFamily="18" charset="0"/>
                <a:cs typeface="Times New Roman" panose="02020603050405020304" pitchFamily="18" charset="0"/>
              </a:rPr>
              <a:t>-Hot </a:t>
            </a:r>
            <a:r>
              <a:rPr lang="tr-TR" dirty="0" err="1" smtClean="0">
                <a:latin typeface="Times New Roman" panose="02020603050405020304" pitchFamily="18" charset="0"/>
                <a:cs typeface="Times New Roman" panose="02020603050405020304" pitchFamily="18" charset="0"/>
              </a:rPr>
              <a:t>Encoding</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026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75009" y="-130629"/>
            <a:ext cx="10515600" cy="1419384"/>
          </a:xfrm>
        </p:spPr>
        <p:txBody>
          <a:bodyPr/>
          <a:lstStyle/>
          <a:p>
            <a:r>
              <a:rPr lang="en-US" dirty="0">
                <a:latin typeface="Times New Roman" panose="02020603050405020304" pitchFamily="18" charset="0"/>
                <a:cs typeface="Times New Roman" panose="02020603050405020304" pitchFamily="18" charset="0"/>
              </a:rPr>
              <a:t>Naive Bayes Classifier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06345" y="1175658"/>
            <a:ext cx="10515600" cy="1627832"/>
          </a:xfrm>
        </p:spPr>
        <p:txBody>
          <a:bodyPr/>
          <a:lstStyle/>
          <a:p>
            <a:r>
              <a:rPr lang="en-US" dirty="0">
                <a:latin typeface="Times New Roman" panose="02020603050405020304" pitchFamily="18" charset="0"/>
                <a:cs typeface="Times New Roman" panose="02020603050405020304" pitchFamily="18" charset="0"/>
              </a:rPr>
              <a:t>Naive Bayes classifiers are a collection of classification algorithms based on Bayes’ Theorem. It is not a single algorithm but a family of algorithms where all of them share a common principle, i.e. every pair of features being classified is independent of each other.</a:t>
            </a:r>
            <a:endParaRPr lang="tr-TR" dirty="0">
              <a:latin typeface="Times New Roman" panose="02020603050405020304" pitchFamily="18" charset="0"/>
              <a:cs typeface="Times New Roman" panose="02020603050405020304" pitchFamily="18" charset="0"/>
            </a:endParaRPr>
          </a:p>
        </p:txBody>
      </p:sp>
      <p:pic>
        <p:nvPicPr>
          <p:cNvPr id="8" name="Resim 7"/>
          <p:cNvPicPr/>
          <p:nvPr/>
        </p:nvPicPr>
        <p:blipFill>
          <a:blip r:embed="rId2"/>
          <a:stretch>
            <a:fillRect/>
          </a:stretch>
        </p:blipFill>
        <p:spPr>
          <a:xfrm>
            <a:off x="175009" y="2984361"/>
            <a:ext cx="5039360" cy="552450"/>
          </a:xfrm>
          <a:prstGeom prst="rect">
            <a:avLst/>
          </a:prstGeom>
        </p:spPr>
      </p:pic>
      <p:pic>
        <p:nvPicPr>
          <p:cNvPr id="9" name="Resim 8"/>
          <p:cNvPicPr/>
          <p:nvPr/>
        </p:nvPicPr>
        <p:blipFill>
          <a:blip r:embed="rId3"/>
          <a:stretch>
            <a:fillRect/>
          </a:stretch>
        </p:blipFill>
        <p:spPr>
          <a:xfrm>
            <a:off x="175009" y="3642360"/>
            <a:ext cx="3489960" cy="3215640"/>
          </a:xfrm>
          <a:prstGeom prst="rect">
            <a:avLst/>
          </a:prstGeom>
        </p:spPr>
      </p:pic>
      <p:sp>
        <p:nvSpPr>
          <p:cNvPr id="10" name="Dikdörtgen 9"/>
          <p:cNvSpPr/>
          <p:nvPr/>
        </p:nvSpPr>
        <p:spPr>
          <a:xfrm>
            <a:off x="3982497" y="3516506"/>
            <a:ext cx="6096000" cy="3795463"/>
          </a:xfrm>
          <a:prstGeom prst="rect">
            <a:avLst/>
          </a:prstGeom>
        </p:spPr>
        <p:txBody>
          <a:bodyPr>
            <a:spAutoFit/>
          </a:bodyPr>
          <a:lstStyle/>
          <a:p>
            <a:pPr>
              <a:lnSpc>
                <a:spcPct val="106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got an accuracy rate of just over %50, and we observed that some emotions were likened to each other (‘calm’ vs. ‘sad’) and wrong predictions were made. It's hard to say it's a good estimate rate</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endParaRPr lang="tr-TR" sz="24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sz="2400" dirty="0">
                <a:latin typeface="Times New Roman" panose="02020603050405020304" pitchFamily="18" charset="0"/>
                <a:cs typeface="Times New Roman" panose="02020603050405020304" pitchFamily="18" charset="0"/>
              </a:rPr>
              <a:t>In Confusion Matrix, while column names refer to the actual classes, row names refer to the predicted classes.</a:t>
            </a:r>
            <a:endParaRPr lang="tr-TR" sz="2400" dirty="0">
              <a:latin typeface="Times New Roman" panose="02020603050405020304" pitchFamily="18" charset="0"/>
              <a:cs typeface="Times New Roman" panose="02020603050405020304" pitchFamily="18" charset="0"/>
            </a:endParaRPr>
          </a:p>
          <a:p>
            <a:pPr>
              <a:lnSpc>
                <a:spcPct val="106000"/>
              </a:lnSpc>
              <a:spcAft>
                <a:spcPts val="800"/>
              </a:spcAft>
            </a:pPr>
            <a:endParaRPr lang="tr-TR"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968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0" y="-97099"/>
            <a:ext cx="10515600" cy="1325563"/>
          </a:xfrm>
        </p:spPr>
        <p:txBody>
          <a:bodyPr/>
          <a:lstStyle/>
          <a:p>
            <a:r>
              <a:rPr lang="en-US" dirty="0">
                <a:latin typeface="Times New Roman" panose="02020603050405020304" pitchFamily="18" charset="0"/>
                <a:cs typeface="Times New Roman" panose="02020603050405020304" pitchFamily="18" charset="0"/>
              </a:rPr>
              <a:t>Decision Tree Classifier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76683" y="991614"/>
            <a:ext cx="11018854" cy="201284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Decision tree learning is one of the predictive modelling approaches used in statistics, data mining and machine learning. It uses a decision tree (as a predictive model) to go from observations about an item (represented in the branches) to conclusions about the item's target value (represented in the leaves). Tree models where the target variable can take a discrete set of values are called classification trees; in these tree structures, leaves represent class labels and branches represent conjunctions of features that lead to those class labels</a:t>
            </a:r>
            <a:r>
              <a:rPr lang="en-US" dirty="0" smtClean="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p:txBody>
      </p:sp>
      <p:pic>
        <p:nvPicPr>
          <p:cNvPr id="4" name="Resim 3"/>
          <p:cNvPicPr/>
          <p:nvPr/>
        </p:nvPicPr>
        <p:blipFill>
          <a:blip r:embed="rId2"/>
          <a:stretch>
            <a:fillRect/>
          </a:stretch>
        </p:blipFill>
        <p:spPr>
          <a:xfrm>
            <a:off x="113665" y="3076104"/>
            <a:ext cx="5144135" cy="504825"/>
          </a:xfrm>
          <a:prstGeom prst="rect">
            <a:avLst/>
          </a:prstGeom>
        </p:spPr>
      </p:pic>
      <p:pic>
        <p:nvPicPr>
          <p:cNvPr id="5" name="Resim 4"/>
          <p:cNvPicPr/>
          <p:nvPr/>
        </p:nvPicPr>
        <p:blipFill>
          <a:blip r:embed="rId3"/>
          <a:stretch>
            <a:fillRect/>
          </a:stretch>
        </p:blipFill>
        <p:spPr>
          <a:xfrm>
            <a:off x="113665" y="3706533"/>
            <a:ext cx="3436620" cy="3030855"/>
          </a:xfrm>
          <a:prstGeom prst="rect">
            <a:avLst/>
          </a:prstGeom>
        </p:spPr>
      </p:pic>
      <p:sp>
        <p:nvSpPr>
          <p:cNvPr id="6" name="Dikdörtgen 5"/>
          <p:cNvSpPr/>
          <p:nvPr/>
        </p:nvSpPr>
        <p:spPr>
          <a:xfrm>
            <a:off x="3751385" y="3706533"/>
            <a:ext cx="6096000" cy="2354299"/>
          </a:xfrm>
          <a:prstGeom prst="rect">
            <a:avLst/>
          </a:prstGeom>
        </p:spPr>
        <p:txBody>
          <a:bodyPr>
            <a:spAutoFit/>
          </a:bodyPr>
          <a:lstStyle/>
          <a:p>
            <a:pPr>
              <a:lnSpc>
                <a:spcPct val="106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We see that our accuracy rate has increased and there are more accurate predictions in the error matrix than the naïve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bayes</a:t>
            </a:r>
            <a:r>
              <a:rPr lang="en-US" sz="2800" dirty="0">
                <a:latin typeface="Times New Roman" panose="02020603050405020304" pitchFamily="18" charset="0"/>
                <a:ea typeface="Calibri" panose="020F0502020204030204" pitchFamily="34" charset="0"/>
                <a:cs typeface="Times New Roman" panose="02020603050405020304" pitchFamily="18" charset="0"/>
              </a:rPr>
              <a:t> classifier but our accuracy rate is still just over %50.</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581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718" y="0"/>
            <a:ext cx="10515600" cy="1325563"/>
          </a:xfrm>
        </p:spPr>
        <p:txBody>
          <a:bodyPr/>
          <a:lstStyle/>
          <a:p>
            <a:r>
              <a:rPr lang="en-US" dirty="0">
                <a:latin typeface="Times New Roman" panose="02020603050405020304" pitchFamily="18" charset="0"/>
                <a:cs typeface="Times New Roman" panose="02020603050405020304" pitchFamily="18" charset="0"/>
              </a:rPr>
              <a:t>Random Forest Classifier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717" y="1242820"/>
            <a:ext cx="11229871" cy="2294200"/>
          </a:xfrm>
        </p:spPr>
        <p:txBody>
          <a:bodyPr>
            <a:normAutofit fontScale="92500" lnSpcReduction="20000"/>
          </a:bodyPr>
          <a:lstStyle/>
          <a:p>
            <a:r>
              <a:rPr lang="en-US" dirty="0"/>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Random decision forests correct for decision trees' habit of overfitting to their training set. Random forests generally outperform decision trees</a:t>
            </a:r>
            <a:r>
              <a:rPr lang="en-US" dirty="0" smtClean="0"/>
              <a:t>.</a:t>
            </a:r>
            <a:endParaRPr lang="tr-TR" dirty="0"/>
          </a:p>
        </p:txBody>
      </p:sp>
      <p:pic>
        <p:nvPicPr>
          <p:cNvPr id="4" name="Resim 3"/>
          <p:cNvPicPr/>
          <p:nvPr/>
        </p:nvPicPr>
        <p:blipFill>
          <a:blip r:embed="rId2"/>
          <a:stretch>
            <a:fillRect/>
          </a:stretch>
        </p:blipFill>
        <p:spPr>
          <a:xfrm>
            <a:off x="414067" y="3279845"/>
            <a:ext cx="5315585" cy="514350"/>
          </a:xfrm>
          <a:prstGeom prst="rect">
            <a:avLst/>
          </a:prstGeom>
        </p:spPr>
      </p:pic>
      <p:pic>
        <p:nvPicPr>
          <p:cNvPr id="5" name="Resim 4"/>
          <p:cNvPicPr/>
          <p:nvPr/>
        </p:nvPicPr>
        <p:blipFill>
          <a:blip r:embed="rId3"/>
          <a:stretch>
            <a:fillRect/>
          </a:stretch>
        </p:blipFill>
        <p:spPr>
          <a:xfrm>
            <a:off x="414067" y="3908809"/>
            <a:ext cx="3283726" cy="2839364"/>
          </a:xfrm>
          <a:prstGeom prst="rect">
            <a:avLst/>
          </a:prstGeom>
        </p:spPr>
      </p:pic>
      <p:sp>
        <p:nvSpPr>
          <p:cNvPr id="6" name="Dikdörtgen 5"/>
          <p:cNvSpPr/>
          <p:nvPr/>
        </p:nvSpPr>
        <p:spPr>
          <a:xfrm>
            <a:off x="3841820" y="3908809"/>
            <a:ext cx="6096000" cy="1889235"/>
          </a:xfrm>
          <a:prstGeom prst="rect">
            <a:avLst/>
          </a:prstGeom>
        </p:spPr>
        <p:txBody>
          <a:bodyPr>
            <a:spAutoFit/>
          </a:bodyPr>
          <a:lstStyle/>
          <a:p>
            <a:pPr>
              <a:lnSpc>
                <a:spcPct val="106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We see that we have significantly increased our accuracy rate</a:t>
            </a: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but we can say that the model still does not predict ‘sad’ and ‘calm’ emotions well.</a:t>
            </a:r>
            <a:endParaRPr lang="tr-T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9742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4718" y="0"/>
            <a:ext cx="10515600" cy="1325563"/>
          </a:xfrm>
        </p:spPr>
        <p:txBody>
          <a:bodyPr/>
          <a:lstStyle/>
          <a:p>
            <a:r>
              <a:rPr lang="en-US" dirty="0">
                <a:latin typeface="Times New Roman" panose="02020603050405020304" pitchFamily="18" charset="0"/>
                <a:cs typeface="Times New Roman" panose="02020603050405020304" pitchFamily="18" charset="0"/>
              </a:rPr>
              <a:t>Support Vector Machines</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14717" y="1152387"/>
            <a:ext cx="10888227" cy="1942506"/>
          </a:xfrm>
        </p:spPr>
        <p:txBody>
          <a:bodyPr>
            <a:normAutofit fontScale="85000" lnSpcReduction="10000"/>
          </a:bodyPr>
          <a:lstStyle/>
          <a:p>
            <a:r>
              <a:rPr lang="en-US" dirty="0"/>
              <a:t>The objective of the support vector machine algorithm is to find a hyperplane in an N-dimensional space (N — the number of features) that distinctly classifies the data points. To separate the two classes of data points, there are many possible hyperplanes that could be chosen. Our objective is to find a plane that has the maximum margin. Maximizing the margin distance provides some reinforcement so that future data points can be classified with more confidence.</a:t>
            </a:r>
            <a:endParaRPr lang="tr-TR" dirty="0"/>
          </a:p>
          <a:p>
            <a:endParaRPr lang="tr-TR" dirty="0"/>
          </a:p>
        </p:txBody>
      </p:sp>
      <p:pic>
        <p:nvPicPr>
          <p:cNvPr id="4" name="Resim 3"/>
          <p:cNvPicPr/>
          <p:nvPr/>
        </p:nvPicPr>
        <p:blipFill>
          <a:blip r:embed="rId2"/>
          <a:stretch>
            <a:fillRect/>
          </a:stretch>
        </p:blipFill>
        <p:spPr>
          <a:xfrm>
            <a:off x="382005" y="3178699"/>
            <a:ext cx="5760720" cy="520700"/>
          </a:xfrm>
          <a:prstGeom prst="rect">
            <a:avLst/>
          </a:prstGeom>
        </p:spPr>
      </p:pic>
      <p:pic>
        <p:nvPicPr>
          <p:cNvPr id="5" name="Resim 4"/>
          <p:cNvPicPr/>
          <p:nvPr/>
        </p:nvPicPr>
        <p:blipFill rotWithShape="1">
          <a:blip r:embed="rId3"/>
          <a:srcRect t="8835"/>
          <a:stretch/>
        </p:blipFill>
        <p:spPr bwMode="auto">
          <a:xfrm>
            <a:off x="388703" y="3880374"/>
            <a:ext cx="3493770" cy="2774950"/>
          </a:xfrm>
          <a:prstGeom prst="rect">
            <a:avLst/>
          </a:prstGeom>
          <a:ln>
            <a:noFill/>
          </a:ln>
          <a:extLst>
            <a:ext uri="{53640926-AAD7-44D8-BBD7-CCE9431645EC}">
              <a14:shadowObscured xmlns:a14="http://schemas.microsoft.com/office/drawing/2010/main"/>
            </a:ext>
          </a:extLst>
        </p:spPr>
      </p:pic>
      <p:sp>
        <p:nvSpPr>
          <p:cNvPr id="6" name="Dikdörtgen 5"/>
          <p:cNvSpPr/>
          <p:nvPr/>
        </p:nvSpPr>
        <p:spPr>
          <a:xfrm>
            <a:off x="4153319" y="3880374"/>
            <a:ext cx="6096000" cy="2354299"/>
          </a:xfrm>
          <a:prstGeom prst="rect">
            <a:avLst/>
          </a:prstGeom>
        </p:spPr>
        <p:txBody>
          <a:bodyPr>
            <a:spAutoFit/>
          </a:bodyPr>
          <a:lstStyle/>
          <a:p>
            <a:pPr>
              <a:lnSpc>
                <a:spcPct val="106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We got a slightly better result than the Random Forest Classifier but when we examine the error matrix, we observe the same problem here</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Now, we will use deep learning model for better results.</a:t>
            </a:r>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5159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TotalTime>
  <Words>893</Words>
  <Application>Microsoft Office PowerPoint</Application>
  <PresentationFormat>Geniş ekran</PresentationFormat>
  <Paragraphs>58</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Calibri Light</vt:lpstr>
      <vt:lpstr>Symbol</vt:lpstr>
      <vt:lpstr>Times New Roman</vt:lpstr>
      <vt:lpstr>Office Teması</vt:lpstr>
      <vt:lpstr>                  Speech Emotion Recognition Machine Learning for Signal Processing  Term Project</vt:lpstr>
      <vt:lpstr>What we have done:</vt:lpstr>
      <vt:lpstr>Feature Extraction</vt:lpstr>
      <vt:lpstr>Data Preprocessing</vt:lpstr>
      <vt:lpstr>Dimensionality Reduction (PCA), One-Hot and Label Encoding</vt:lpstr>
      <vt:lpstr>Naive Bayes Classifier</vt:lpstr>
      <vt:lpstr>Decision Tree Classifier</vt:lpstr>
      <vt:lpstr>Random Forest Classifier</vt:lpstr>
      <vt:lpstr>Support Vector Machines</vt:lpstr>
      <vt:lpstr>Multilayer Perceptron</vt:lpstr>
      <vt:lpstr> Conclusion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Machine Learning for Signal Processing  Term Project</dc:title>
  <dc:creator>Osman Kaan Kurtça</dc:creator>
  <cp:lastModifiedBy>Osman Kaan Kurtça</cp:lastModifiedBy>
  <cp:revision>13</cp:revision>
  <dcterms:created xsi:type="dcterms:W3CDTF">2021-01-22T11:13:26Z</dcterms:created>
  <dcterms:modified xsi:type="dcterms:W3CDTF">2021-01-22T14:06:03Z</dcterms:modified>
</cp:coreProperties>
</file>