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9" r:id="rId22"/>
    <p:sldId id="280" r:id="rId2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EB38D-D4EC-4C6B-9815-3875E2FF5C2A}" type="datetimeFigureOut">
              <a:rPr lang="tr-TR" smtClean="0"/>
              <a:t>22.04.2021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5B78-FE1B-424E-B84A-5C74E4569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156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25B78-FE1B-424E-B84A-5C74E4569F8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481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5491-6A57-49A6-91C7-0B26158E0F15}" type="datetimeFigureOut">
              <a:rPr lang="tr-TR" smtClean="0"/>
              <a:t>22.04.2021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E50D-46F8-4BCA-A924-F3E03AF8B317}" type="slidenum">
              <a:rPr lang="tr-TR" smtClean="0"/>
              <a:t>‹#›</a:t>
            </a:fld>
            <a:endParaRPr lang="tr-TR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5491-6A57-49A6-91C7-0B26158E0F15}" type="datetimeFigureOut">
              <a:rPr lang="tr-TR" smtClean="0"/>
              <a:t>22.04.2021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E50D-46F8-4BCA-A924-F3E03AF8B31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5491-6A57-49A6-91C7-0B26158E0F15}" type="datetimeFigureOut">
              <a:rPr lang="tr-TR" smtClean="0"/>
              <a:t>22.04.2021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E50D-46F8-4BCA-A924-F3E03AF8B31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5491-6A57-49A6-91C7-0B26158E0F15}" type="datetimeFigureOut">
              <a:rPr lang="tr-TR" smtClean="0"/>
              <a:t>22.04.2021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E50D-46F8-4BCA-A924-F3E03AF8B31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5491-6A57-49A6-91C7-0B26158E0F15}" type="datetimeFigureOut">
              <a:rPr lang="tr-TR" smtClean="0"/>
              <a:t>22.04.2021</a:t>
            </a:fld>
            <a:endParaRPr lang="tr-TR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E50D-46F8-4BCA-A924-F3E03AF8B317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5491-6A57-49A6-91C7-0B26158E0F15}" type="datetimeFigureOut">
              <a:rPr lang="tr-TR" smtClean="0"/>
              <a:t>22.04.2021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E50D-46F8-4BCA-A924-F3E03AF8B31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5491-6A57-49A6-91C7-0B26158E0F15}" type="datetimeFigureOut">
              <a:rPr lang="tr-TR" smtClean="0"/>
              <a:t>22.04.2021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E50D-46F8-4BCA-A924-F3E03AF8B31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5491-6A57-49A6-91C7-0B26158E0F15}" type="datetimeFigureOut">
              <a:rPr lang="tr-TR" smtClean="0"/>
              <a:t>22.04.2021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E50D-46F8-4BCA-A924-F3E03AF8B31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5491-6A57-49A6-91C7-0B26158E0F15}" type="datetimeFigureOut">
              <a:rPr lang="tr-TR" smtClean="0"/>
              <a:t>22.04.2021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E50D-46F8-4BCA-A924-F3E03AF8B31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5491-6A57-49A6-91C7-0B26158E0F15}" type="datetimeFigureOut">
              <a:rPr lang="tr-TR" smtClean="0"/>
              <a:t>22.04.2021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E50D-46F8-4BCA-A924-F3E03AF8B317}" type="slidenum">
              <a:rPr lang="tr-TR" smtClean="0"/>
              <a:t>‹#›</a:t>
            </a:fld>
            <a:endParaRPr lang="tr-TR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5491-6A57-49A6-91C7-0B26158E0F15}" type="datetimeFigureOut">
              <a:rPr lang="tr-TR" smtClean="0"/>
              <a:t>22.04.2021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E50D-46F8-4BCA-A924-F3E03AF8B317}" type="slidenum">
              <a:rPr lang="tr-TR" smtClean="0"/>
              <a:t>‹#›</a:t>
            </a:fld>
            <a:endParaRPr lang="tr-TR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BCA5491-6A57-49A6-91C7-0B26158E0F15}" type="datetimeFigureOut">
              <a:rPr lang="tr-TR" smtClean="0"/>
              <a:t>22.04.2021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C38E50D-46F8-4BCA-A924-F3E03AF8B317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28600" y="2132855"/>
            <a:ext cx="4419600" cy="1597897"/>
          </a:xfrm>
        </p:spPr>
        <p:txBody>
          <a:bodyPr>
            <a:normAutofit fontScale="90000"/>
          </a:bodyPr>
          <a:lstStyle/>
          <a:p>
            <a:r>
              <a:rPr lang="tr-TR" b="0" dirty="0">
                <a:solidFill>
                  <a:schemeClr val="bg1"/>
                </a:solidFill>
              </a:rPr>
              <a:t>Parçacık Sürü Optimizasyonu (</a:t>
            </a:r>
            <a:r>
              <a:rPr lang="tr-TR" b="0" dirty="0" err="1">
                <a:solidFill>
                  <a:schemeClr val="bg1"/>
                </a:solidFill>
              </a:rPr>
              <a:t>Particle</a:t>
            </a:r>
            <a:r>
              <a:rPr lang="tr-TR" b="0" dirty="0">
                <a:solidFill>
                  <a:schemeClr val="bg1"/>
                </a:solidFill>
              </a:rPr>
              <a:t> </a:t>
            </a:r>
            <a:r>
              <a:rPr lang="tr-TR" b="0" dirty="0" err="1">
                <a:solidFill>
                  <a:schemeClr val="bg1"/>
                </a:solidFill>
              </a:rPr>
              <a:t>Swarm</a:t>
            </a:r>
            <a:r>
              <a:rPr lang="tr-TR" b="0" dirty="0">
                <a:solidFill>
                  <a:schemeClr val="bg1"/>
                </a:solidFill>
              </a:rPr>
              <a:t> </a:t>
            </a:r>
            <a:r>
              <a:rPr lang="tr-TR" b="0" dirty="0" err="1">
                <a:solidFill>
                  <a:schemeClr val="bg1"/>
                </a:solidFill>
              </a:rPr>
              <a:t>Optimization</a:t>
            </a:r>
            <a:r>
              <a:rPr lang="tr-TR" b="0" dirty="0">
                <a:solidFill>
                  <a:schemeClr val="bg1"/>
                </a:solidFill>
              </a:rPr>
              <a:t>)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180509021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Kaan Efe Ö</a:t>
            </a:r>
            <a:r>
              <a:rPr lang="tr-TR" sz="1900" dirty="0" smtClean="0">
                <a:latin typeface="Times New Roman" pitchFamily="18" charset="0"/>
                <a:cs typeface="Times New Roman" pitchFamily="18" charset="0"/>
              </a:rPr>
              <a:t>Ğ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Ü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Adli Bilişim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Mühendisliği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4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256584"/>
          </a:xfrm>
        </p:spPr>
        <p:txBody>
          <a:bodyPr/>
          <a:lstStyle/>
          <a:p>
            <a:r>
              <a:rPr lang="tr-TR" dirty="0" smtClean="0"/>
              <a:t>Bir sonraki adımımızda </a:t>
            </a:r>
            <a:r>
              <a:rPr lang="tr-TR" dirty="0" err="1" smtClean="0"/>
              <a:t>Pbest</a:t>
            </a:r>
            <a:r>
              <a:rPr lang="tr-TR" dirty="0" smtClean="0"/>
              <a:t> ve </a:t>
            </a:r>
            <a:r>
              <a:rPr lang="tr-TR" dirty="0" err="1" smtClean="0"/>
              <a:t>Gbest</a:t>
            </a:r>
            <a:r>
              <a:rPr lang="tr-TR" dirty="0" smtClean="0"/>
              <a:t> </a:t>
            </a:r>
            <a:r>
              <a:rPr lang="tr-TR" dirty="0" err="1" smtClean="0"/>
              <a:t>degerlerini</a:t>
            </a:r>
            <a:r>
              <a:rPr lang="tr-TR" dirty="0" smtClean="0"/>
              <a:t> belirliyoruz.</a:t>
            </a:r>
          </a:p>
          <a:p>
            <a:r>
              <a:rPr lang="tr-TR" dirty="0" smtClean="0"/>
              <a:t>İlk </a:t>
            </a:r>
            <a:r>
              <a:rPr lang="tr-TR" dirty="0" err="1" smtClean="0"/>
              <a:t>iterasyon</a:t>
            </a:r>
            <a:r>
              <a:rPr lang="tr-TR" dirty="0" smtClean="0"/>
              <a:t> adımında </a:t>
            </a:r>
            <a:r>
              <a:rPr lang="tr-TR" dirty="0" err="1" smtClean="0"/>
              <a:t>oldugumuz</a:t>
            </a:r>
            <a:r>
              <a:rPr lang="tr-TR" dirty="0" smtClean="0"/>
              <a:t> için </a:t>
            </a:r>
            <a:r>
              <a:rPr lang="tr-TR" b="1" i="1" dirty="0" err="1" smtClean="0"/>
              <a:t>Pbest</a:t>
            </a:r>
            <a:r>
              <a:rPr lang="tr-TR" dirty="0" smtClean="0"/>
              <a:t> </a:t>
            </a:r>
            <a:r>
              <a:rPr lang="tr-TR" dirty="0" err="1" smtClean="0"/>
              <a:t>degerleri</a:t>
            </a:r>
            <a:r>
              <a:rPr lang="tr-TR" dirty="0" smtClean="0"/>
              <a:t> </a:t>
            </a:r>
            <a:r>
              <a:rPr lang="tr-TR" dirty="0" err="1" smtClean="0"/>
              <a:t>parcacıkların</a:t>
            </a:r>
            <a:r>
              <a:rPr lang="tr-TR" dirty="0" smtClean="0"/>
              <a:t> kendi </a:t>
            </a:r>
            <a:r>
              <a:rPr lang="tr-TR" dirty="0" err="1" smtClean="0"/>
              <a:t>degerleridir</a:t>
            </a:r>
            <a:r>
              <a:rPr lang="tr-TR" dirty="0" smtClean="0"/>
              <a:t>.</a:t>
            </a:r>
          </a:p>
          <a:p>
            <a:r>
              <a:rPr lang="tr-TR" b="1" i="1" dirty="0" err="1" smtClean="0"/>
              <a:t>Gbest</a:t>
            </a:r>
            <a:r>
              <a:rPr lang="tr-TR" dirty="0" smtClean="0"/>
              <a:t> ise 0 e en yakın olan </a:t>
            </a:r>
            <a:r>
              <a:rPr lang="tr-TR" dirty="0" err="1" smtClean="0"/>
              <a:t>deger</a:t>
            </a:r>
            <a:r>
              <a:rPr lang="tr-TR" dirty="0" smtClean="0"/>
              <a:t> olan P1’dir.</a:t>
            </a:r>
          </a:p>
          <a:p>
            <a:r>
              <a:rPr lang="tr-TR" dirty="0" err="1" smtClean="0"/>
              <a:t>Diger</a:t>
            </a:r>
            <a:r>
              <a:rPr lang="tr-TR" dirty="0" smtClean="0"/>
              <a:t> </a:t>
            </a:r>
            <a:r>
              <a:rPr lang="tr-TR" dirty="0" err="1" smtClean="0"/>
              <a:t>degerlere</a:t>
            </a:r>
            <a:r>
              <a:rPr lang="tr-TR" dirty="0" smtClean="0"/>
              <a:t> geçersek;</a:t>
            </a:r>
          </a:p>
          <a:p>
            <a:r>
              <a:rPr lang="tr-TR" b="1" i="1" dirty="0" smtClean="0"/>
              <a:t>C1 ve C2 </a:t>
            </a:r>
            <a:r>
              <a:rPr lang="tr-TR" b="1" i="1" dirty="0" err="1" smtClean="0"/>
              <a:t>degeri</a:t>
            </a:r>
            <a:r>
              <a:rPr lang="tr-TR" b="1" i="1" dirty="0" smtClean="0"/>
              <a:t> 2 </a:t>
            </a:r>
            <a:r>
              <a:rPr lang="tr-TR" dirty="0" smtClean="0"/>
              <a:t>olarak belirlenir.</a:t>
            </a:r>
          </a:p>
          <a:p>
            <a:r>
              <a:rPr lang="tr-TR" dirty="0" smtClean="0"/>
              <a:t>Rand1 ve Rand2 </a:t>
            </a:r>
            <a:r>
              <a:rPr lang="tr-TR" dirty="0" err="1" smtClean="0"/>
              <a:t>degerleri</a:t>
            </a:r>
            <a:r>
              <a:rPr lang="tr-TR" dirty="0" smtClean="0"/>
              <a:t> rastgele olarak </a:t>
            </a:r>
            <a:r>
              <a:rPr lang="tr-TR" dirty="0" err="1" smtClean="0"/>
              <a:t>belirlenir.Işlem</a:t>
            </a:r>
            <a:r>
              <a:rPr lang="tr-TR" dirty="0" smtClean="0"/>
              <a:t> </a:t>
            </a:r>
            <a:r>
              <a:rPr lang="tr-TR" dirty="0" err="1" smtClean="0"/>
              <a:t>kolaylıgı</a:t>
            </a:r>
            <a:r>
              <a:rPr lang="tr-TR" dirty="0" smtClean="0"/>
              <a:t> olması açısından 2 olarak belirliyorum.</a:t>
            </a:r>
          </a:p>
          <a:p>
            <a:r>
              <a:rPr lang="tr-TR" dirty="0" err="1" smtClean="0"/>
              <a:t>Ilk</a:t>
            </a:r>
            <a:r>
              <a:rPr lang="tr-TR" dirty="0" smtClean="0"/>
              <a:t> </a:t>
            </a:r>
            <a:r>
              <a:rPr lang="tr-TR" dirty="0" err="1" smtClean="0"/>
              <a:t>iterasyonda</a:t>
            </a:r>
            <a:r>
              <a:rPr lang="tr-TR" dirty="0" smtClean="0"/>
              <a:t> </a:t>
            </a:r>
            <a:r>
              <a:rPr lang="tr-TR" dirty="0" err="1" smtClean="0"/>
              <a:t>oldugumuz</a:t>
            </a:r>
            <a:r>
              <a:rPr lang="tr-TR" dirty="0" smtClean="0"/>
              <a:t> için </a:t>
            </a:r>
            <a:r>
              <a:rPr lang="tr-TR" dirty="0" err="1" smtClean="0"/>
              <a:t>parcacıkların</a:t>
            </a:r>
            <a:r>
              <a:rPr lang="tr-TR" dirty="0" smtClean="0"/>
              <a:t> </a:t>
            </a:r>
            <a:r>
              <a:rPr lang="tr-TR" dirty="0" err="1" smtClean="0"/>
              <a:t>başlangıc</a:t>
            </a:r>
            <a:r>
              <a:rPr lang="tr-TR" dirty="0" smtClean="0"/>
              <a:t> hızı 0 olarak alınır.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11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04656"/>
          </a:xfrm>
        </p:spPr>
        <p:txBody>
          <a:bodyPr/>
          <a:lstStyle/>
          <a:p>
            <a:r>
              <a:rPr lang="tr-TR" dirty="0" smtClean="0"/>
              <a:t>Sıra geldi </a:t>
            </a:r>
            <a:r>
              <a:rPr lang="tr-TR" dirty="0" err="1" smtClean="0"/>
              <a:t>degerlerimizi</a:t>
            </a:r>
            <a:r>
              <a:rPr lang="tr-TR" dirty="0" smtClean="0"/>
              <a:t> formülde yerine koymaya;</a:t>
            </a:r>
          </a:p>
          <a:p>
            <a:r>
              <a:rPr lang="tr-TR" dirty="0" err="1" smtClean="0"/>
              <a:t>Degerleri</a:t>
            </a:r>
            <a:r>
              <a:rPr lang="tr-TR" dirty="0" smtClean="0"/>
              <a:t> tekrar hatırlatmak </a:t>
            </a:r>
            <a:r>
              <a:rPr lang="tr-TR" dirty="0" err="1" smtClean="0"/>
              <a:t>istiyorum.Yaptıgımız</a:t>
            </a:r>
            <a:r>
              <a:rPr lang="tr-TR" dirty="0" smtClean="0"/>
              <a:t> işlemler sonucunda </a:t>
            </a:r>
            <a:r>
              <a:rPr lang="tr-TR" dirty="0" err="1" smtClean="0"/>
              <a:t>parcacık</a:t>
            </a:r>
            <a:r>
              <a:rPr lang="tr-TR" dirty="0" smtClean="0"/>
              <a:t> </a:t>
            </a:r>
            <a:r>
              <a:rPr lang="tr-TR" dirty="0" err="1" smtClean="0"/>
              <a:t>degisim</a:t>
            </a:r>
            <a:r>
              <a:rPr lang="tr-TR" dirty="0" smtClean="0"/>
              <a:t> hızları bulunur.</a:t>
            </a:r>
          </a:p>
          <a:p>
            <a:r>
              <a:rPr lang="tr-TR" dirty="0" smtClean="0"/>
              <a:t>C1,C2 = 2 / Rand1,Rand2 = 2 / </a:t>
            </a:r>
            <a:r>
              <a:rPr lang="tr-TR" dirty="0" err="1" smtClean="0"/>
              <a:t>Gbest</a:t>
            </a:r>
            <a:r>
              <a:rPr lang="tr-TR" dirty="0" smtClean="0"/>
              <a:t> = 3 / V0 = 0</a:t>
            </a:r>
          </a:p>
          <a:p>
            <a:r>
              <a:rPr lang="tr-TR" dirty="0" err="1" smtClean="0"/>
              <a:t>Pbest</a:t>
            </a:r>
            <a:r>
              <a:rPr lang="tr-TR" dirty="0" smtClean="0"/>
              <a:t> </a:t>
            </a:r>
            <a:r>
              <a:rPr lang="tr-TR" dirty="0" err="1" smtClean="0"/>
              <a:t>degerleri</a:t>
            </a:r>
            <a:r>
              <a:rPr lang="tr-TR" dirty="0" smtClean="0"/>
              <a:t> için    P1 = 3 , P2 = 4 , P3 = 5</a:t>
            </a:r>
          </a:p>
          <a:p>
            <a:endParaRPr lang="tr-TR" dirty="0"/>
          </a:p>
          <a:p>
            <a:r>
              <a:rPr lang="tr-TR" dirty="0" smtClean="0"/>
              <a:t>P1 = 0 + 2 * 2 * (3-3) + 2 * 2 * (3-3) = 0 </a:t>
            </a:r>
          </a:p>
          <a:p>
            <a:r>
              <a:rPr lang="tr-TR" dirty="0" smtClean="0"/>
              <a:t>P2 = 0 + 2 * 2 * (4-4) + 2 * 2 * (3-4) = -4</a:t>
            </a:r>
          </a:p>
          <a:p>
            <a:r>
              <a:rPr lang="tr-TR" dirty="0" smtClean="0"/>
              <a:t>P3 = 0 + 2 * 2 * (5-5) + 2 * 2 * (3-5) = -8</a:t>
            </a:r>
          </a:p>
          <a:p>
            <a:endParaRPr lang="tr-TR" dirty="0" smtClean="0"/>
          </a:p>
          <a:p>
            <a:r>
              <a:rPr lang="tr-TR" dirty="0" err="1" smtClean="0"/>
              <a:t>Parcacık</a:t>
            </a:r>
            <a:r>
              <a:rPr lang="tr-TR" dirty="0" smtClean="0"/>
              <a:t> hız </a:t>
            </a:r>
            <a:r>
              <a:rPr lang="tr-TR" dirty="0" err="1" smtClean="0"/>
              <a:t>degisim</a:t>
            </a:r>
            <a:r>
              <a:rPr lang="tr-TR" dirty="0" smtClean="0"/>
              <a:t> </a:t>
            </a:r>
            <a:r>
              <a:rPr lang="tr-TR" dirty="0" err="1" smtClean="0"/>
              <a:t>degerleri</a:t>
            </a:r>
            <a:r>
              <a:rPr lang="tr-TR" dirty="0" smtClean="0"/>
              <a:t> bulunmuştur.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576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tr-TR" dirty="0" err="1" smtClean="0"/>
              <a:t>Parcacıkların</a:t>
            </a:r>
            <a:r>
              <a:rPr lang="tr-TR" dirty="0" smtClean="0"/>
              <a:t> yeni </a:t>
            </a:r>
            <a:r>
              <a:rPr lang="tr-TR" dirty="0" err="1" smtClean="0"/>
              <a:t>degerleri</a:t>
            </a:r>
            <a:r>
              <a:rPr lang="tr-TR" dirty="0" smtClean="0"/>
              <a:t> </a:t>
            </a:r>
            <a:r>
              <a:rPr lang="tr-TR" dirty="0" err="1" smtClean="0"/>
              <a:t>parcacık</a:t>
            </a:r>
            <a:r>
              <a:rPr lang="tr-TR" dirty="0" smtClean="0"/>
              <a:t> </a:t>
            </a:r>
            <a:r>
              <a:rPr lang="tr-TR" dirty="0" err="1" smtClean="0"/>
              <a:t>degisim</a:t>
            </a:r>
            <a:r>
              <a:rPr lang="tr-TR" dirty="0" smtClean="0"/>
              <a:t> hızlarıyla toplanarak bulunur.</a:t>
            </a:r>
          </a:p>
          <a:p>
            <a:r>
              <a:rPr lang="tr-TR" dirty="0" smtClean="0"/>
              <a:t>P1 = 3 + 0 = 3</a:t>
            </a:r>
          </a:p>
          <a:p>
            <a:r>
              <a:rPr lang="tr-TR" dirty="0" smtClean="0"/>
              <a:t>P2 = 4 + (-4) = 0        Yeni </a:t>
            </a:r>
            <a:r>
              <a:rPr lang="tr-TR" dirty="0" err="1" smtClean="0"/>
              <a:t>parcacık</a:t>
            </a:r>
            <a:r>
              <a:rPr lang="tr-TR" dirty="0" smtClean="0"/>
              <a:t> </a:t>
            </a:r>
            <a:r>
              <a:rPr lang="tr-TR" dirty="0" err="1" smtClean="0"/>
              <a:t>degerlerimiz</a:t>
            </a:r>
            <a:r>
              <a:rPr lang="tr-TR" dirty="0" smtClean="0"/>
              <a:t> bulduk.</a:t>
            </a:r>
          </a:p>
          <a:p>
            <a:r>
              <a:rPr lang="tr-TR" dirty="0" smtClean="0"/>
              <a:t>P3 = 5 + (– 8) = -3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Şimdi sıra tekrardan fonksiyon içerisine yazıp uygunluk </a:t>
            </a:r>
            <a:r>
              <a:rPr lang="tr-TR" dirty="0" err="1" smtClean="0"/>
              <a:t>degeri</a:t>
            </a:r>
            <a:r>
              <a:rPr lang="tr-TR" dirty="0" smtClean="0"/>
              <a:t> 0 olan </a:t>
            </a:r>
            <a:r>
              <a:rPr lang="tr-TR" dirty="0" err="1" smtClean="0"/>
              <a:t>degeri</a:t>
            </a:r>
            <a:r>
              <a:rPr lang="tr-TR" dirty="0" smtClean="0"/>
              <a:t> bulmaya çalışıyoruz</a:t>
            </a:r>
          </a:p>
          <a:p>
            <a:r>
              <a:rPr lang="tr-TR" sz="2200" dirty="0" smtClean="0"/>
              <a:t>P1 = 3  </a:t>
            </a:r>
            <a:r>
              <a:rPr lang="tr-TR" sz="2200" dirty="0" err="1" smtClean="0"/>
              <a:t>degerini</a:t>
            </a:r>
            <a:r>
              <a:rPr lang="tr-TR" sz="2200" dirty="0" smtClean="0"/>
              <a:t> denkleme </a:t>
            </a:r>
            <a:r>
              <a:rPr lang="tr-TR" sz="2200" dirty="0" err="1" smtClean="0"/>
              <a:t>yazdıgımızda</a:t>
            </a:r>
            <a:r>
              <a:rPr lang="tr-TR" sz="2200" dirty="0" smtClean="0"/>
              <a:t> 12 sonucuna erişiyoruz</a:t>
            </a:r>
          </a:p>
          <a:p>
            <a:r>
              <a:rPr lang="tr-TR" sz="2200" dirty="0" smtClean="0"/>
              <a:t>P2 </a:t>
            </a:r>
            <a:r>
              <a:rPr lang="tr-TR" sz="2200" dirty="0"/>
              <a:t>= 0</a:t>
            </a:r>
            <a:r>
              <a:rPr lang="tr-TR" sz="2200" dirty="0" smtClean="0"/>
              <a:t> </a:t>
            </a:r>
            <a:r>
              <a:rPr lang="tr-TR" sz="2200" dirty="0" err="1"/>
              <a:t>degerini</a:t>
            </a:r>
            <a:r>
              <a:rPr lang="tr-TR" sz="2200" dirty="0"/>
              <a:t> denkleme </a:t>
            </a:r>
            <a:r>
              <a:rPr lang="tr-TR" sz="2200" dirty="0" err="1"/>
              <a:t>yazdıgımızda</a:t>
            </a:r>
            <a:r>
              <a:rPr lang="tr-TR" sz="2200" dirty="0"/>
              <a:t> </a:t>
            </a:r>
            <a:r>
              <a:rPr lang="tr-TR" sz="2200" dirty="0" smtClean="0"/>
              <a:t>-3 </a:t>
            </a:r>
            <a:r>
              <a:rPr lang="tr-TR" sz="2200" dirty="0"/>
              <a:t>sonucuna erişiyoruz</a:t>
            </a:r>
          </a:p>
          <a:p>
            <a:r>
              <a:rPr lang="tr-TR" sz="2200" dirty="0"/>
              <a:t>P1 = </a:t>
            </a:r>
            <a:r>
              <a:rPr lang="tr-TR" sz="2200" dirty="0" smtClean="0"/>
              <a:t>-3  </a:t>
            </a:r>
            <a:r>
              <a:rPr lang="tr-TR" sz="2200" dirty="0" err="1"/>
              <a:t>degerini</a:t>
            </a:r>
            <a:r>
              <a:rPr lang="tr-TR" sz="2200" dirty="0"/>
              <a:t> denkleme </a:t>
            </a:r>
            <a:r>
              <a:rPr lang="tr-TR" sz="2200" dirty="0" err="1"/>
              <a:t>yazdıgımızda</a:t>
            </a:r>
            <a:r>
              <a:rPr lang="tr-TR" sz="2200" dirty="0"/>
              <a:t> 0</a:t>
            </a:r>
            <a:r>
              <a:rPr lang="tr-TR" sz="2200" dirty="0" smtClean="0"/>
              <a:t> </a:t>
            </a:r>
            <a:r>
              <a:rPr lang="tr-TR" sz="2200" dirty="0"/>
              <a:t>sonucuna erişiyoruz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267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tr-TR" dirty="0" smtClean="0">
                <a:solidFill>
                  <a:schemeClr val="tx1">
                    <a:lumMod val="65000"/>
                  </a:schemeClr>
                </a:solidFill>
              </a:rPr>
              <a:t>Yeni uygunluk </a:t>
            </a:r>
            <a:r>
              <a:rPr lang="tr-TR" dirty="0" err="1" smtClean="0">
                <a:solidFill>
                  <a:schemeClr val="tx1">
                    <a:lumMod val="65000"/>
                  </a:schemeClr>
                </a:solidFill>
              </a:rPr>
              <a:t>degerleri</a:t>
            </a:r>
            <a:endParaRPr lang="tr-TR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P1 = 3</a:t>
            </a:r>
          </a:p>
          <a:p>
            <a:r>
              <a:rPr lang="tr-TR" dirty="0" smtClean="0"/>
              <a:t>P2 = -3              Uygunluk </a:t>
            </a:r>
            <a:r>
              <a:rPr lang="tr-TR" dirty="0" err="1" smtClean="0"/>
              <a:t>degerlerini</a:t>
            </a:r>
            <a:r>
              <a:rPr lang="tr-TR" dirty="0" smtClean="0"/>
              <a:t> elde ettik.</a:t>
            </a:r>
          </a:p>
          <a:p>
            <a:r>
              <a:rPr lang="tr-TR" dirty="0" smtClean="0"/>
              <a:t>P3 = 0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Burada amacımız uygunluk </a:t>
            </a:r>
            <a:r>
              <a:rPr lang="tr-TR" dirty="0" err="1" smtClean="0"/>
              <a:t>degerini</a:t>
            </a:r>
            <a:r>
              <a:rPr lang="tr-TR" dirty="0" smtClean="0"/>
              <a:t> 0 yapan </a:t>
            </a:r>
            <a:r>
              <a:rPr lang="tr-TR" dirty="0" err="1" smtClean="0"/>
              <a:t>degeri</a:t>
            </a:r>
            <a:r>
              <a:rPr lang="tr-TR" dirty="0" smtClean="0"/>
              <a:t> bulmaktı.</a:t>
            </a:r>
          </a:p>
          <a:p>
            <a:r>
              <a:rPr lang="tr-TR" dirty="0" smtClean="0"/>
              <a:t>Uygunluk </a:t>
            </a:r>
            <a:r>
              <a:rPr lang="tr-TR" dirty="0" err="1" smtClean="0"/>
              <a:t>degerini</a:t>
            </a:r>
            <a:r>
              <a:rPr lang="tr-TR" dirty="0" smtClean="0"/>
              <a:t> 0 yapan </a:t>
            </a:r>
            <a:r>
              <a:rPr lang="tr-TR" dirty="0" err="1" smtClean="0"/>
              <a:t>deger</a:t>
            </a:r>
            <a:r>
              <a:rPr lang="tr-TR" dirty="0" smtClean="0"/>
              <a:t> ise -3 olarak bulunmuş oldu.</a:t>
            </a:r>
          </a:p>
          <a:p>
            <a:r>
              <a:rPr lang="tr-TR" dirty="0" err="1" smtClean="0"/>
              <a:t>Ilk</a:t>
            </a:r>
            <a:r>
              <a:rPr lang="tr-TR" dirty="0" smtClean="0"/>
              <a:t> </a:t>
            </a:r>
            <a:r>
              <a:rPr lang="tr-TR" dirty="0" err="1" smtClean="0"/>
              <a:t>iterasyonda</a:t>
            </a:r>
            <a:r>
              <a:rPr lang="tr-TR" dirty="0" smtClean="0"/>
              <a:t> çözüme ulaşmış olduk.</a:t>
            </a:r>
          </a:p>
        </p:txBody>
      </p:sp>
    </p:spTree>
    <p:extLst>
      <p:ext uri="{BB962C8B-B14F-4D97-AF65-F5344CB8AC3E}">
        <p14:creationId xmlns:p14="http://schemas.microsoft.com/office/powerpoint/2010/main" val="276849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64496"/>
          </a:xfrm>
        </p:spPr>
        <p:txBody>
          <a:bodyPr/>
          <a:lstStyle/>
          <a:p>
            <a:r>
              <a:rPr lang="tr-TR" dirty="0" err="1" smtClean="0"/>
              <a:t>Eger</a:t>
            </a:r>
            <a:r>
              <a:rPr lang="tr-TR" dirty="0" smtClean="0"/>
              <a:t> </a:t>
            </a:r>
            <a:r>
              <a:rPr lang="tr-TR" dirty="0"/>
              <a:t>çözüme ulaşamamış olsaydık; yeni parçacıklar da göz ününe alınarak yeniden </a:t>
            </a:r>
            <a:r>
              <a:rPr lang="tr-TR" b="1" i="1" dirty="0" err="1"/>
              <a:t>pbest</a:t>
            </a:r>
            <a:r>
              <a:rPr lang="tr-TR" b="1" i="1" dirty="0"/>
              <a:t> </a:t>
            </a:r>
            <a:r>
              <a:rPr lang="tr-TR" dirty="0" err="1" smtClean="0"/>
              <a:t>degeri</a:t>
            </a:r>
            <a:r>
              <a:rPr lang="tr-TR" dirty="0" smtClean="0"/>
              <a:t> </a:t>
            </a:r>
            <a:r>
              <a:rPr lang="tr-TR" dirty="0"/>
              <a:t>ve bu zamana kadar gelmiş tüm </a:t>
            </a:r>
            <a:r>
              <a:rPr lang="tr-TR" b="1" i="1" dirty="0" err="1"/>
              <a:t>pbest’</a:t>
            </a:r>
            <a:r>
              <a:rPr lang="tr-TR" dirty="0" err="1"/>
              <a:t>lerin</a:t>
            </a:r>
            <a:r>
              <a:rPr lang="tr-TR" dirty="0"/>
              <a:t> en iyisi olan </a:t>
            </a:r>
            <a:r>
              <a:rPr lang="tr-TR" b="1" i="1" dirty="0" err="1"/>
              <a:t>gbest</a:t>
            </a:r>
            <a:r>
              <a:rPr lang="tr-TR" b="1" i="1" dirty="0"/>
              <a:t> </a:t>
            </a:r>
            <a:r>
              <a:rPr lang="tr-TR" dirty="0" err="1" smtClean="0"/>
              <a:t>degeri</a:t>
            </a:r>
            <a:r>
              <a:rPr lang="tr-TR" dirty="0" smtClean="0"/>
              <a:t> </a:t>
            </a:r>
            <a:r>
              <a:rPr lang="tr-TR" dirty="0"/>
              <a:t>belirlenecekti. Ek olarak </a:t>
            </a:r>
            <a:r>
              <a:rPr lang="tr-TR" b="1" dirty="0"/>
              <a:t>rand1 </a:t>
            </a:r>
            <a:r>
              <a:rPr lang="tr-TR" dirty="0"/>
              <a:t>ve </a:t>
            </a:r>
            <a:r>
              <a:rPr lang="tr-TR" b="1" i="1" dirty="0"/>
              <a:t>rand2 </a:t>
            </a:r>
            <a:r>
              <a:rPr lang="tr-TR" dirty="0" err="1" smtClean="0"/>
              <a:t>degerleri</a:t>
            </a:r>
            <a:r>
              <a:rPr lang="tr-TR" dirty="0" smtClean="0"/>
              <a:t> </a:t>
            </a:r>
            <a:r>
              <a:rPr lang="tr-TR" dirty="0"/>
              <a:t>tekrar belirlenip parçacıkların </a:t>
            </a:r>
            <a:r>
              <a:rPr lang="tr-TR" dirty="0" err="1" smtClean="0"/>
              <a:t>degişimi</a:t>
            </a:r>
            <a:r>
              <a:rPr lang="tr-TR" dirty="0" smtClean="0"/>
              <a:t> </a:t>
            </a:r>
            <a:r>
              <a:rPr lang="tr-TR" dirty="0"/>
              <a:t>hesaplanacak ve yeni parçacıklar bulunacaktı. Ve bir kez daha uygunluk </a:t>
            </a:r>
            <a:r>
              <a:rPr lang="tr-TR" dirty="0" err="1" smtClean="0"/>
              <a:t>degerini</a:t>
            </a:r>
            <a:r>
              <a:rPr lang="tr-TR" dirty="0" smtClean="0"/>
              <a:t> </a:t>
            </a:r>
            <a:r>
              <a:rPr lang="tr-TR" dirty="0"/>
              <a:t>bulup çözüme ne kadar </a:t>
            </a:r>
            <a:r>
              <a:rPr lang="tr-TR" dirty="0" err="1" smtClean="0"/>
              <a:t>yaklaştıgımızı</a:t>
            </a:r>
            <a:r>
              <a:rPr lang="tr-TR" dirty="0" smtClean="0"/>
              <a:t> </a:t>
            </a:r>
            <a:r>
              <a:rPr lang="tr-TR" dirty="0" err="1" smtClean="0"/>
              <a:t>degerlendirecektik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500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tx1">
                    <a:lumMod val="65000"/>
                  </a:schemeClr>
                </a:solidFill>
              </a:rPr>
              <a:t>BU İŞLEMLERİ MATLAB KODUNA DÖKERSEK;</a:t>
            </a:r>
            <a:endParaRPr lang="tr-TR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1026" name="Picture 2" descr="C:\Users\ogutk\Desktop\Optimizasyon Ödev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00" y="1844824"/>
            <a:ext cx="741682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ogutk\Desktop\Optimizasyon Ödev\2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16" y="541840"/>
            <a:ext cx="554461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gutk\Desktop\Optimizasyon Ödev\2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16" y="3573017"/>
            <a:ext cx="5544616" cy="227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61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ogutk\Desktop\Optimizasyon Ödev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928" y="404664"/>
            <a:ext cx="576064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ogutk\Desktop\Optimizasyon Ödev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929" y="3645024"/>
            <a:ext cx="576064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34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gutk\Desktop\Optimizasyon Ödev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53312"/>
            <a:ext cx="6043613" cy="18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ogutk\Desktop\Optimizasyon Ödev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2936"/>
            <a:ext cx="6043613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84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ogutk\Desktop\Optimizasyon Ödev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04712"/>
            <a:ext cx="5845175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ogutk\Desktop\Optimizasyon Ödev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2924944"/>
            <a:ext cx="584517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dirty="0">
                <a:solidFill>
                  <a:schemeClr val="tx1">
                    <a:lumMod val="65000"/>
                  </a:schemeClr>
                </a:solidFill>
              </a:rPr>
              <a:t>Parçacık Sürü Optimizasyonu </a:t>
            </a:r>
            <a:r>
              <a:rPr lang="tr-TR" b="0" dirty="0" smtClean="0">
                <a:solidFill>
                  <a:schemeClr val="tx1">
                    <a:lumMod val="65000"/>
                  </a:schemeClr>
                </a:solidFill>
              </a:rPr>
              <a:t>Nedir </a:t>
            </a:r>
            <a:r>
              <a:rPr lang="tr-TR" b="0" dirty="0">
                <a:solidFill>
                  <a:schemeClr val="tx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3528392"/>
          </a:xfrm>
        </p:spPr>
        <p:txBody>
          <a:bodyPr/>
          <a:lstStyle/>
          <a:p>
            <a:r>
              <a:rPr lang="tr-TR" dirty="0" smtClean="0"/>
              <a:t>Tarih ve kullanış amacına göre bakarsak;</a:t>
            </a:r>
          </a:p>
          <a:p>
            <a:r>
              <a:rPr lang="tr-TR" b="1" i="1" dirty="0"/>
              <a:t>Parçacık Sürü Optimizasyonu, </a:t>
            </a:r>
            <a:r>
              <a:rPr lang="tr-TR" dirty="0"/>
              <a:t>sürü halinde hareket eden bazı hayvanların yiyecek bulmak gibi temel ihtiyaçlarını giderirken sergiledikleri hareketlerin, sürüdeki diğer bireyleri etkilediğinin ve sürünün amacına daha kolay ulaştığının gözlemlenmesinden esinlenilerek </a:t>
            </a:r>
            <a:r>
              <a:rPr lang="tr-TR" b="1" i="1" dirty="0"/>
              <a:t>Dr.</a:t>
            </a:r>
            <a:r>
              <a:rPr lang="tr-TR" i="1" dirty="0"/>
              <a:t> </a:t>
            </a:r>
            <a:r>
              <a:rPr lang="tr-TR" b="1" i="1" dirty="0"/>
              <a:t>Kennedy </a:t>
            </a:r>
            <a:r>
              <a:rPr lang="tr-TR" dirty="0"/>
              <a:t>ve </a:t>
            </a:r>
            <a:r>
              <a:rPr lang="tr-TR" b="1" i="1" dirty="0"/>
              <a:t>Dr. </a:t>
            </a:r>
            <a:r>
              <a:rPr lang="tr-TR" b="1" i="1" dirty="0" err="1"/>
              <a:t>Eberhart</a:t>
            </a:r>
            <a:r>
              <a:rPr lang="tr-TR" b="1" dirty="0"/>
              <a:t> </a:t>
            </a:r>
            <a:r>
              <a:rPr lang="tr-TR" dirty="0"/>
              <a:t>tarafından 1995 yılında geliştirilmiş bir optimizasyon algoritmasıdır.</a:t>
            </a: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27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ogutk\Desktop\Optimizasyon Ödev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15016"/>
            <a:ext cx="57606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16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tr-TR" dirty="0" smtClean="0">
                <a:solidFill>
                  <a:schemeClr val="tx1">
                    <a:lumMod val="65000"/>
                  </a:schemeClr>
                </a:solidFill>
              </a:rPr>
              <a:t>Kodun son haline bakarsak;</a:t>
            </a:r>
            <a:endParaRPr lang="tr-TR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8194" name="Picture 2" descr="C:\Users\ogutk\Desktop\Optimizasyon Ödev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120680" cy="527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83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tr-TR" dirty="0" smtClean="0">
                <a:solidFill>
                  <a:schemeClr val="tx1">
                    <a:lumMod val="65000"/>
                  </a:schemeClr>
                </a:solidFill>
              </a:rPr>
              <a:t>SONUÇ</a:t>
            </a:r>
            <a:endParaRPr lang="tr-TR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Algoritmanın avantaj ve dezavantajlarından bahsetmek gerekirse; hatırlayacağınız üzere </a:t>
            </a:r>
            <a:r>
              <a:rPr lang="tr-TR" b="1" dirty="0" err="1"/>
              <a:t>gbest</a:t>
            </a:r>
            <a:r>
              <a:rPr lang="tr-TR" b="1" dirty="0"/>
              <a:t> </a:t>
            </a:r>
            <a:r>
              <a:rPr lang="tr-TR" dirty="0"/>
              <a:t>olan </a:t>
            </a:r>
            <a:r>
              <a:rPr lang="tr-TR" dirty="0" err="1" smtClean="0"/>
              <a:t>parçacıgın</a:t>
            </a:r>
            <a:r>
              <a:rPr lang="tr-TR" dirty="0" smtClean="0"/>
              <a:t> </a:t>
            </a:r>
            <a:r>
              <a:rPr lang="tr-TR" dirty="0" err="1" smtClean="0"/>
              <a:t>degişim</a:t>
            </a:r>
            <a:r>
              <a:rPr lang="tr-TR" dirty="0" smtClean="0"/>
              <a:t> </a:t>
            </a:r>
            <a:r>
              <a:rPr lang="tr-TR" dirty="0"/>
              <a:t>hızı 0 bulunmuştu. Bu durum </a:t>
            </a:r>
            <a:r>
              <a:rPr lang="tr-TR" b="1" dirty="0" err="1"/>
              <a:t>PSO</a:t>
            </a:r>
            <a:r>
              <a:rPr lang="tr-TR" dirty="0" err="1"/>
              <a:t>’nun</a:t>
            </a:r>
            <a:r>
              <a:rPr lang="tr-TR" dirty="0"/>
              <a:t> dezavantajlarından biridir. Çözüme en yakın olan parçacık belki de kolayca çözüme ulaşabilecek iken adeta </a:t>
            </a:r>
            <a:r>
              <a:rPr lang="tr-TR" dirty="0" err="1" smtClean="0"/>
              <a:t>diger</a:t>
            </a:r>
            <a:r>
              <a:rPr lang="tr-TR" dirty="0" smtClean="0"/>
              <a:t> </a:t>
            </a:r>
            <a:r>
              <a:rPr lang="tr-TR" dirty="0"/>
              <a:t>parçacıkların onu yakalayıp geçmesini beklemektedir</a:t>
            </a:r>
            <a:r>
              <a:rPr lang="tr-TR" dirty="0" smtClean="0"/>
              <a:t>.</a:t>
            </a:r>
          </a:p>
          <a:p>
            <a:r>
              <a:rPr lang="tr-TR" dirty="0"/>
              <a:t>Ayrıca </a:t>
            </a:r>
            <a:r>
              <a:rPr lang="tr-TR" b="1" i="1" dirty="0"/>
              <a:t>PSO </a:t>
            </a:r>
            <a:r>
              <a:rPr lang="tr-TR" dirty="0"/>
              <a:t>algoritmasında parçacıklar en iyiyi takip etme eğiliminde olduğundan dolayı, bir süre sonra tüm parçacıkları bir yerde kümelenmiş halde çözümü arıyor olarak bulabilirsiniz. Bu durum çözümün </a:t>
            </a:r>
            <a:r>
              <a:rPr lang="tr-TR" dirty="0" err="1" smtClean="0"/>
              <a:t>arandıgı</a:t>
            </a:r>
            <a:r>
              <a:rPr lang="tr-TR" dirty="0" smtClean="0"/>
              <a:t> </a:t>
            </a:r>
            <a:r>
              <a:rPr lang="tr-TR" dirty="0"/>
              <a:t>uzayın detaylı taranması adına olumsuz bir durum oluşturur. Fakat kümelenme geçekten çözümün </a:t>
            </a:r>
            <a:r>
              <a:rPr lang="tr-TR" dirty="0" err="1" smtClean="0"/>
              <a:t>bulundugu</a:t>
            </a:r>
            <a:r>
              <a:rPr lang="tr-TR" dirty="0" smtClean="0"/>
              <a:t> </a:t>
            </a:r>
            <a:r>
              <a:rPr lang="tr-TR" dirty="0"/>
              <a:t>yerde ise çözüme de daha çabuk </a:t>
            </a:r>
            <a:r>
              <a:rPr lang="tr-TR" dirty="0" err="1" smtClean="0"/>
              <a:t>ulaşılacagından</a:t>
            </a:r>
            <a:r>
              <a:rPr lang="tr-TR" dirty="0" smtClean="0"/>
              <a:t> </a:t>
            </a:r>
            <a:r>
              <a:rPr lang="tr-TR" dirty="0"/>
              <a:t>bir avantaj anlamına gelir.</a:t>
            </a:r>
          </a:p>
        </p:txBody>
      </p:sp>
    </p:spTree>
    <p:extLst>
      <p:ext uri="{BB962C8B-B14F-4D97-AF65-F5344CB8AC3E}">
        <p14:creationId xmlns:p14="http://schemas.microsoft.com/office/powerpoint/2010/main" val="21072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40966"/>
          </a:xfrm>
        </p:spPr>
        <p:txBody>
          <a:bodyPr>
            <a:normAutofit/>
          </a:bodyPr>
          <a:lstStyle/>
          <a:p>
            <a:r>
              <a:rPr lang="tr-TR" sz="2800" dirty="0" err="1" smtClean="0">
                <a:solidFill>
                  <a:schemeClr val="tx1">
                    <a:lumMod val="65000"/>
                  </a:schemeClr>
                </a:solidFill>
              </a:rPr>
              <a:t>PSO’yu</a:t>
            </a:r>
            <a:r>
              <a:rPr lang="tr-TR" sz="2800" dirty="0" smtClean="0">
                <a:solidFill>
                  <a:schemeClr val="tx1">
                    <a:lumMod val="65000"/>
                  </a:schemeClr>
                </a:solidFill>
              </a:rPr>
              <a:t> terminoloji bakımından açıklarsak;</a:t>
            </a:r>
            <a:endParaRPr lang="tr-TR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773016"/>
          </a:xfrm>
        </p:spPr>
        <p:txBody>
          <a:bodyPr/>
          <a:lstStyle/>
          <a:p>
            <a:r>
              <a:rPr lang="tr-TR" dirty="0" err="1"/>
              <a:t>PSO’da</a:t>
            </a:r>
            <a:r>
              <a:rPr lang="tr-TR" dirty="0"/>
              <a:t> çözümü bulmak adına arama yapan her bir bireye </a:t>
            </a:r>
            <a:r>
              <a:rPr lang="tr-TR" b="1" i="1" dirty="0"/>
              <a:t>parçacık</a:t>
            </a:r>
            <a:r>
              <a:rPr lang="tr-TR" dirty="0"/>
              <a:t> adı verilirken, parçacıkların </a:t>
            </a:r>
            <a:r>
              <a:rPr lang="tr-TR" dirty="0" err="1" smtClean="0"/>
              <a:t>bulundugu</a:t>
            </a:r>
            <a:r>
              <a:rPr lang="tr-TR" dirty="0" smtClean="0"/>
              <a:t> </a:t>
            </a:r>
            <a:r>
              <a:rPr lang="tr-TR" dirty="0"/>
              <a:t>popülasyona ise </a:t>
            </a:r>
            <a:r>
              <a:rPr lang="tr-TR" b="1" i="1" dirty="0"/>
              <a:t>sürü</a:t>
            </a:r>
            <a:r>
              <a:rPr lang="tr-TR" i="1" dirty="0"/>
              <a:t> </a:t>
            </a:r>
            <a:r>
              <a:rPr lang="tr-TR" dirty="0"/>
              <a:t>adı verilir</a:t>
            </a:r>
            <a:r>
              <a:rPr lang="tr-TR" dirty="0" smtClean="0"/>
              <a:t>.</a:t>
            </a:r>
          </a:p>
          <a:p>
            <a:r>
              <a:rPr lang="tr-TR" dirty="0"/>
              <a:t>Bir bireyin çözüme ne kadar yakın </a:t>
            </a:r>
            <a:r>
              <a:rPr lang="tr-TR" dirty="0" err="1" smtClean="0"/>
              <a:t>oldugunu</a:t>
            </a:r>
            <a:r>
              <a:rPr lang="tr-TR" dirty="0" smtClean="0"/>
              <a:t> </a:t>
            </a:r>
            <a:r>
              <a:rPr lang="tr-TR" dirty="0"/>
              <a:t>anlamak için </a:t>
            </a:r>
            <a:r>
              <a:rPr lang="tr-TR" b="1" i="1" dirty="0"/>
              <a:t>uygunluk fonksiyonu</a:t>
            </a:r>
            <a:r>
              <a:rPr lang="tr-TR" dirty="0"/>
              <a:t> kullanılır</a:t>
            </a:r>
            <a:r>
              <a:rPr lang="tr-TR" dirty="0" smtClean="0"/>
              <a:t>.</a:t>
            </a:r>
          </a:p>
          <a:p>
            <a:r>
              <a:rPr lang="tr-TR" dirty="0"/>
              <a:t>Bu fonksiyonun asıl amacı gerçek çözüme ne kadar yaklaştığımızı ölçmektir.</a:t>
            </a:r>
          </a:p>
        </p:txBody>
      </p:sp>
    </p:spTree>
    <p:extLst>
      <p:ext uri="{BB962C8B-B14F-4D97-AF65-F5344CB8AC3E}">
        <p14:creationId xmlns:p14="http://schemas.microsoft.com/office/powerpoint/2010/main" val="176786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4077072"/>
            <a:ext cx="8229600" cy="2044824"/>
          </a:xfrm>
        </p:spPr>
        <p:txBody>
          <a:bodyPr/>
          <a:lstStyle/>
          <a:p>
            <a:r>
              <a:rPr lang="tr-TR" dirty="0"/>
              <a:t>Bir </a:t>
            </a:r>
            <a:r>
              <a:rPr lang="tr-TR" dirty="0" err="1" smtClean="0"/>
              <a:t>parçacıgın</a:t>
            </a:r>
            <a:r>
              <a:rPr lang="tr-TR" dirty="0" smtClean="0"/>
              <a:t> </a:t>
            </a:r>
            <a:r>
              <a:rPr lang="tr-TR" dirty="0"/>
              <a:t>çözümü </a:t>
            </a:r>
            <a:r>
              <a:rPr lang="tr-TR" dirty="0" err="1" smtClean="0"/>
              <a:t>aradıgı</a:t>
            </a:r>
            <a:r>
              <a:rPr lang="tr-TR" dirty="0" smtClean="0"/>
              <a:t> </a:t>
            </a:r>
            <a:r>
              <a:rPr lang="tr-TR" dirty="0"/>
              <a:t>süre boyunca kendisinin çözüme en çok </a:t>
            </a:r>
            <a:r>
              <a:rPr lang="tr-TR" dirty="0" err="1" smtClean="0"/>
              <a:t>yaklaştıgı</a:t>
            </a:r>
            <a:r>
              <a:rPr lang="tr-TR" dirty="0"/>
              <a:t>, o andaki en iyi durumuna </a:t>
            </a:r>
            <a:r>
              <a:rPr lang="tr-TR" b="1" dirty="0" err="1" smtClean="0"/>
              <a:t>pbest</a:t>
            </a:r>
            <a:r>
              <a:rPr lang="tr-TR" dirty="0"/>
              <a:t> denirken, tüm sürüde tüm arama boyunca çözüme en çok yaklaşan </a:t>
            </a:r>
            <a:r>
              <a:rPr lang="tr-TR" dirty="0" err="1" smtClean="0"/>
              <a:t>parçacıgın</a:t>
            </a:r>
            <a:r>
              <a:rPr lang="tr-TR" dirty="0" smtClean="0"/>
              <a:t> </a:t>
            </a:r>
            <a:r>
              <a:rPr lang="tr-TR" dirty="0"/>
              <a:t>o andaki durumuna ise </a:t>
            </a:r>
            <a:r>
              <a:rPr lang="tr-TR" b="1" dirty="0" err="1" smtClean="0"/>
              <a:t>gbest</a:t>
            </a:r>
            <a:r>
              <a:rPr lang="tr-TR" b="1" dirty="0"/>
              <a:t> </a:t>
            </a:r>
            <a:r>
              <a:rPr lang="tr-TR" dirty="0"/>
              <a:t>denir.</a:t>
            </a:r>
          </a:p>
        </p:txBody>
      </p:sp>
      <p:pic>
        <p:nvPicPr>
          <p:cNvPr id="1026" name="Picture 2" descr="C:\Users\ogutk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826" y="764704"/>
            <a:ext cx="4630390" cy="281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60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tr-TR" dirty="0" smtClean="0">
                <a:solidFill>
                  <a:schemeClr val="tx1">
                    <a:lumMod val="65000"/>
                  </a:schemeClr>
                </a:solidFill>
              </a:rPr>
              <a:t>Teoride PSO</a:t>
            </a:r>
            <a:endParaRPr lang="tr-TR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/>
          <a:lstStyle/>
          <a:p>
            <a:r>
              <a:rPr lang="tr-TR" dirty="0" smtClean="0"/>
              <a:t>Bir Şablon ile ifade edersek;</a:t>
            </a:r>
          </a:p>
          <a:p>
            <a:endParaRPr lang="tr-TR" dirty="0"/>
          </a:p>
        </p:txBody>
      </p:sp>
      <p:pic>
        <p:nvPicPr>
          <p:cNvPr id="2050" name="Picture 2" descr="C:\Users\ogutk\Desktop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6192688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81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tr-TR" dirty="0" smtClean="0">
                <a:solidFill>
                  <a:schemeClr val="tx1">
                    <a:lumMod val="65000"/>
                  </a:schemeClr>
                </a:solidFill>
              </a:rPr>
              <a:t>Adım adım incelersek;</a:t>
            </a:r>
            <a:endParaRPr lang="tr-TR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/>
          <a:lstStyle/>
          <a:p>
            <a:r>
              <a:rPr lang="tr-TR" dirty="0" err="1"/>
              <a:t>PSO’da</a:t>
            </a:r>
            <a:r>
              <a:rPr lang="tr-TR" dirty="0"/>
              <a:t> öncelikle çözümü arayacak sürü ve gerekli parametreler belirlenir</a:t>
            </a:r>
            <a:r>
              <a:rPr lang="tr-TR" dirty="0" smtClean="0"/>
              <a:t>.</a:t>
            </a:r>
          </a:p>
          <a:p>
            <a:r>
              <a:rPr lang="tr-TR" dirty="0"/>
              <a:t>Uygunluk fonksiyonu yardımıyla parçacıkların çözüme </a:t>
            </a:r>
            <a:r>
              <a:rPr lang="tr-TR" dirty="0" err="1" smtClean="0"/>
              <a:t>yakınlıgı</a:t>
            </a:r>
            <a:r>
              <a:rPr lang="tr-TR" dirty="0" smtClean="0"/>
              <a:t> </a:t>
            </a:r>
            <a:r>
              <a:rPr lang="tr-TR" dirty="0"/>
              <a:t>ölçülür ve bu değerlere göre </a:t>
            </a:r>
            <a:r>
              <a:rPr lang="tr-TR" dirty="0" err="1"/>
              <a:t>pbest</a:t>
            </a:r>
            <a:r>
              <a:rPr lang="tr-TR" dirty="0"/>
              <a:t> ve </a:t>
            </a:r>
            <a:r>
              <a:rPr lang="tr-TR" dirty="0" err="1"/>
              <a:t>gbest</a:t>
            </a:r>
            <a:r>
              <a:rPr lang="tr-TR" dirty="0"/>
              <a:t> </a:t>
            </a:r>
            <a:r>
              <a:rPr lang="tr-TR" dirty="0" err="1" smtClean="0"/>
              <a:t>degerleri</a:t>
            </a:r>
            <a:r>
              <a:rPr lang="tr-TR" dirty="0" smtClean="0"/>
              <a:t> </a:t>
            </a:r>
            <a:r>
              <a:rPr lang="tr-TR" dirty="0"/>
              <a:t>güncellenir. </a:t>
            </a:r>
            <a:endParaRPr lang="tr-TR" dirty="0" smtClean="0"/>
          </a:p>
          <a:p>
            <a:r>
              <a:rPr lang="tr-TR" dirty="0"/>
              <a:t>Daha sonra </a:t>
            </a:r>
            <a:r>
              <a:rPr lang="tr-TR" dirty="0" err="1" smtClean="0"/>
              <a:t>degişim</a:t>
            </a:r>
            <a:r>
              <a:rPr lang="tr-TR" dirty="0" smtClean="0"/>
              <a:t> </a:t>
            </a:r>
            <a:r>
              <a:rPr lang="tr-TR" dirty="0"/>
              <a:t>hızı fonksiyonu ile her </a:t>
            </a:r>
            <a:r>
              <a:rPr lang="tr-TR" dirty="0" err="1" smtClean="0"/>
              <a:t>parçacıgın</a:t>
            </a:r>
            <a:r>
              <a:rPr lang="tr-TR" dirty="0" smtClean="0"/>
              <a:t> </a:t>
            </a:r>
            <a:r>
              <a:rPr lang="tr-TR" dirty="0" err="1" smtClean="0"/>
              <a:t>yapacagı</a:t>
            </a:r>
            <a:r>
              <a:rPr lang="tr-TR" dirty="0" smtClean="0"/>
              <a:t> </a:t>
            </a:r>
            <a:r>
              <a:rPr lang="tr-TR" dirty="0"/>
              <a:t>hareket belirlenir ve yeni durumları ayarlanır</a:t>
            </a:r>
            <a:r>
              <a:rPr lang="tr-TR" dirty="0" smtClean="0"/>
              <a:t>.</a:t>
            </a:r>
          </a:p>
          <a:p>
            <a:r>
              <a:rPr lang="tr-TR" dirty="0"/>
              <a:t>Tekrar uygunluk fonksiyonu ile çözüme ne kadar yaklaşıldığı kontrol edilir. Bu döngü istenilen şartlara ulaşılıncaya kadar tekrarlanır.</a:t>
            </a:r>
          </a:p>
        </p:txBody>
      </p:sp>
    </p:spTree>
    <p:extLst>
      <p:ext uri="{BB962C8B-B14F-4D97-AF65-F5344CB8AC3E}">
        <p14:creationId xmlns:p14="http://schemas.microsoft.com/office/powerpoint/2010/main" val="7364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tr-TR" sz="2800" dirty="0" err="1" smtClean="0">
                <a:solidFill>
                  <a:schemeClr val="tx1">
                    <a:lumMod val="65000"/>
                  </a:schemeClr>
                </a:solidFill>
              </a:rPr>
              <a:t>Degişim</a:t>
            </a:r>
            <a:r>
              <a:rPr lang="tr-TR" sz="2800" dirty="0" smtClean="0">
                <a:solidFill>
                  <a:schemeClr val="tx1">
                    <a:lumMod val="65000"/>
                  </a:schemeClr>
                </a:solidFill>
              </a:rPr>
              <a:t> hızı formülüne bakarsak;</a:t>
            </a:r>
            <a:endParaRPr lang="tr-TR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3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r>
              <a:rPr lang="tr-TR" dirty="0" smtClean="0"/>
              <a:t>X = Parçacık </a:t>
            </a:r>
            <a:r>
              <a:rPr lang="tr-TR" dirty="0" err="1" smtClean="0"/>
              <a:t>Degeri</a:t>
            </a:r>
            <a:endParaRPr lang="tr-TR" dirty="0" smtClean="0"/>
          </a:p>
          <a:p>
            <a:r>
              <a:rPr lang="tr-TR" dirty="0" smtClean="0"/>
              <a:t>V = </a:t>
            </a:r>
            <a:r>
              <a:rPr lang="tr-TR" dirty="0" err="1" smtClean="0"/>
              <a:t>Parçacıgın</a:t>
            </a:r>
            <a:r>
              <a:rPr lang="tr-TR" dirty="0" smtClean="0"/>
              <a:t> </a:t>
            </a:r>
            <a:r>
              <a:rPr lang="tr-TR" dirty="0" err="1" smtClean="0"/>
              <a:t>Degisim</a:t>
            </a:r>
            <a:r>
              <a:rPr lang="tr-TR" dirty="0" smtClean="0"/>
              <a:t> Hızı</a:t>
            </a:r>
          </a:p>
          <a:p>
            <a:r>
              <a:rPr lang="tr-TR" dirty="0" smtClean="0"/>
              <a:t>C1,C2 = Sabit katsayılar</a:t>
            </a:r>
          </a:p>
          <a:p>
            <a:r>
              <a:rPr lang="tr-TR" dirty="0" smtClean="0"/>
              <a:t>Rand1,Rand2 = Rastgele üretilen </a:t>
            </a:r>
            <a:r>
              <a:rPr lang="tr-TR" dirty="0" err="1" smtClean="0"/>
              <a:t>degerler</a:t>
            </a:r>
            <a:endParaRPr lang="tr-TR" dirty="0" smtClean="0"/>
          </a:p>
          <a:p>
            <a:r>
              <a:rPr lang="tr-TR" dirty="0" err="1" smtClean="0"/>
              <a:t>Pbest</a:t>
            </a:r>
            <a:r>
              <a:rPr lang="tr-TR" dirty="0" smtClean="0"/>
              <a:t> = </a:t>
            </a:r>
            <a:r>
              <a:rPr lang="tr-TR" dirty="0" err="1" smtClean="0"/>
              <a:t>Parçacıgın</a:t>
            </a:r>
            <a:r>
              <a:rPr lang="tr-TR" dirty="0" smtClean="0"/>
              <a:t> </a:t>
            </a:r>
            <a:r>
              <a:rPr lang="tr-TR" dirty="0"/>
              <a:t>çözüme en çok </a:t>
            </a:r>
            <a:r>
              <a:rPr lang="tr-TR" dirty="0" err="1" smtClean="0"/>
              <a:t>yaklaştıgı</a:t>
            </a:r>
            <a:r>
              <a:rPr lang="tr-TR" dirty="0" smtClean="0"/>
              <a:t> durum</a:t>
            </a:r>
          </a:p>
          <a:p>
            <a:r>
              <a:rPr lang="tr-TR" dirty="0" err="1" smtClean="0"/>
              <a:t>Gbest</a:t>
            </a:r>
            <a:r>
              <a:rPr lang="tr-TR" dirty="0"/>
              <a:t> : </a:t>
            </a:r>
            <a:r>
              <a:rPr lang="tr-TR" dirty="0" smtClean="0"/>
              <a:t>Tüm </a:t>
            </a:r>
            <a:r>
              <a:rPr lang="tr-TR" dirty="0"/>
              <a:t>parçacıklar arasında çözüme en çok yaklaşılan durum olmak üzere </a:t>
            </a:r>
            <a:r>
              <a:rPr lang="tr-TR" dirty="0" err="1" smtClean="0"/>
              <a:t>aşagıdaki</a:t>
            </a:r>
            <a:r>
              <a:rPr lang="tr-TR" dirty="0" smtClean="0"/>
              <a:t> </a:t>
            </a:r>
            <a:r>
              <a:rPr lang="tr-TR" dirty="0"/>
              <a:t>formül ile hesaplanır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smtClean="0"/>
              <a:t>V(i+1) = </a:t>
            </a:r>
            <a:r>
              <a:rPr lang="tr-TR" dirty="0" err="1" smtClean="0"/>
              <a:t>Vi</a:t>
            </a:r>
            <a:r>
              <a:rPr lang="tr-TR" dirty="0"/>
              <a:t> </a:t>
            </a:r>
            <a:r>
              <a:rPr lang="tr-TR" dirty="0" smtClean="0"/>
              <a:t>+ c1 * Rand1 * (</a:t>
            </a:r>
            <a:r>
              <a:rPr lang="tr-TR" dirty="0" err="1" smtClean="0"/>
              <a:t>Pbest</a:t>
            </a:r>
            <a:r>
              <a:rPr lang="tr-TR" dirty="0" smtClean="0"/>
              <a:t>-x) + c2 * Rand2 </a:t>
            </a:r>
            <a:r>
              <a:rPr lang="tr-TR" dirty="0"/>
              <a:t>*(</a:t>
            </a:r>
            <a:r>
              <a:rPr lang="tr-TR" dirty="0" err="1"/>
              <a:t>Gbest</a:t>
            </a:r>
            <a:r>
              <a:rPr lang="tr-TR" dirty="0"/>
              <a:t>-x)</a:t>
            </a:r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                                                                               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35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tx1">
                    <a:lumMod val="65000"/>
                  </a:schemeClr>
                </a:solidFill>
              </a:rPr>
              <a:t>Basit bir fonksiyonda el ile çözüm yaparsak;</a:t>
            </a:r>
            <a:endParaRPr lang="tr-TR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F(x) = x^2 + 2x – 3 Fonksiyonunu ele alırsak;</a:t>
            </a:r>
          </a:p>
          <a:p>
            <a:r>
              <a:rPr lang="tr-TR" dirty="0" smtClean="0"/>
              <a:t>Burada ki amacımız fonksiyonu 0 yapacak </a:t>
            </a:r>
            <a:r>
              <a:rPr lang="tr-TR" dirty="0" err="1" smtClean="0"/>
              <a:t>degeri</a:t>
            </a:r>
            <a:r>
              <a:rPr lang="tr-TR" dirty="0" smtClean="0"/>
              <a:t> bulmak.</a:t>
            </a:r>
          </a:p>
          <a:p>
            <a:r>
              <a:rPr lang="tr-TR" dirty="0" smtClean="0"/>
              <a:t>Öncelikle kaç adet parçacık </a:t>
            </a:r>
            <a:r>
              <a:rPr lang="tr-TR" dirty="0" err="1" smtClean="0"/>
              <a:t>arayacagımızı</a:t>
            </a:r>
            <a:r>
              <a:rPr lang="tr-TR" dirty="0" smtClean="0"/>
              <a:t> kendimiz </a:t>
            </a:r>
            <a:r>
              <a:rPr lang="tr-TR" dirty="0" err="1" smtClean="0"/>
              <a:t>belirliyoruz.Parçacık</a:t>
            </a:r>
            <a:r>
              <a:rPr lang="tr-TR" dirty="0" smtClean="0"/>
              <a:t> sayısını 3 olarak belirledim.</a:t>
            </a:r>
          </a:p>
          <a:p>
            <a:r>
              <a:rPr lang="tr-TR" dirty="0" smtClean="0"/>
              <a:t>Daha sonraki adımda Parçacık </a:t>
            </a:r>
            <a:r>
              <a:rPr lang="tr-TR" dirty="0" err="1" smtClean="0"/>
              <a:t>degerlerini</a:t>
            </a:r>
            <a:r>
              <a:rPr lang="tr-TR" dirty="0" smtClean="0"/>
              <a:t> rastgele belirliyoruz.</a:t>
            </a:r>
          </a:p>
          <a:p>
            <a:r>
              <a:rPr lang="tr-TR" dirty="0" smtClean="0"/>
              <a:t>P1 = 3;</a:t>
            </a:r>
          </a:p>
          <a:p>
            <a:r>
              <a:rPr lang="tr-TR" dirty="0" smtClean="0"/>
              <a:t>P2 = 4;</a:t>
            </a:r>
          </a:p>
          <a:p>
            <a:r>
              <a:rPr lang="tr-TR" dirty="0" smtClean="0"/>
              <a:t>P3 = 5;</a:t>
            </a:r>
          </a:p>
        </p:txBody>
      </p:sp>
    </p:spTree>
    <p:extLst>
      <p:ext uri="{BB962C8B-B14F-4D97-AF65-F5344CB8AC3E}">
        <p14:creationId xmlns:p14="http://schemas.microsoft.com/office/powerpoint/2010/main" val="81073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/>
          <a:lstStyle/>
          <a:p>
            <a:endParaRPr lang="tr-TR" dirty="0" smtClean="0"/>
          </a:p>
          <a:p>
            <a:r>
              <a:rPr lang="tr-TR" dirty="0" smtClean="0"/>
              <a:t>Daha sonraki adımımızda </a:t>
            </a:r>
            <a:r>
              <a:rPr lang="tr-TR" dirty="0" err="1" smtClean="0"/>
              <a:t>seçtigimiz</a:t>
            </a:r>
            <a:r>
              <a:rPr lang="tr-TR" dirty="0" smtClean="0"/>
              <a:t> parçacık </a:t>
            </a:r>
            <a:r>
              <a:rPr lang="tr-TR" dirty="0" err="1" smtClean="0"/>
              <a:t>degerlerini</a:t>
            </a:r>
            <a:r>
              <a:rPr lang="tr-TR" dirty="0" smtClean="0"/>
              <a:t> fonksiyonumuza yazıyoruz.</a:t>
            </a:r>
          </a:p>
          <a:p>
            <a:r>
              <a:rPr lang="tr-TR" dirty="0" smtClean="0"/>
              <a:t>Örnek olarak gösterirsek;</a:t>
            </a:r>
          </a:p>
          <a:p>
            <a:r>
              <a:rPr lang="tr-TR" dirty="0" smtClean="0"/>
              <a:t>P1 = 3    </a:t>
            </a:r>
            <a:r>
              <a:rPr lang="tr-TR" dirty="0" smtClean="0">
                <a:sym typeface="Wingdings" pitchFamily="2" charset="2"/>
              </a:rPr>
              <a:t></a:t>
            </a:r>
            <a:r>
              <a:rPr lang="tr-TR" dirty="0" smtClean="0"/>
              <a:t>   </a:t>
            </a:r>
            <a:r>
              <a:rPr lang="tr-TR" dirty="0" smtClean="0">
                <a:sym typeface="Wingdings" pitchFamily="2" charset="2"/>
              </a:rPr>
              <a:t></a:t>
            </a:r>
            <a:r>
              <a:rPr lang="tr-TR" dirty="0" smtClean="0"/>
              <a:t>   </a:t>
            </a:r>
            <a:r>
              <a:rPr lang="tr-TR" dirty="0" smtClean="0">
                <a:sym typeface="Wingdings" pitchFamily="2" charset="2"/>
              </a:rPr>
              <a:t></a:t>
            </a:r>
            <a:r>
              <a:rPr lang="tr-TR" dirty="0" smtClean="0"/>
              <a:t>   Fonksiyon = </a:t>
            </a:r>
            <a:r>
              <a:rPr lang="tr-TR" dirty="0"/>
              <a:t>F(x) = x^2 + 2x – </a:t>
            </a:r>
            <a:r>
              <a:rPr lang="tr-TR" dirty="0" smtClean="0"/>
              <a:t>3</a:t>
            </a:r>
          </a:p>
          <a:p>
            <a:r>
              <a:rPr lang="tr-TR" dirty="0" smtClean="0"/>
              <a:t>3^2 + 2*3 – 3 işleminin sonucunda 12 </a:t>
            </a:r>
            <a:r>
              <a:rPr lang="tr-TR" dirty="0" err="1" smtClean="0"/>
              <a:t>degerine</a:t>
            </a:r>
            <a:r>
              <a:rPr lang="tr-TR" dirty="0" smtClean="0"/>
              <a:t> ulaşıyoruz.</a:t>
            </a:r>
          </a:p>
          <a:p>
            <a:r>
              <a:rPr lang="tr-TR" dirty="0" err="1" smtClean="0"/>
              <a:t>Diger</a:t>
            </a:r>
            <a:r>
              <a:rPr lang="tr-TR" dirty="0" smtClean="0"/>
              <a:t> parçacık </a:t>
            </a:r>
            <a:r>
              <a:rPr lang="tr-TR" dirty="0" err="1" smtClean="0"/>
              <a:t>degerlerimiz</a:t>
            </a:r>
            <a:r>
              <a:rPr lang="tr-TR" dirty="0" smtClean="0"/>
              <a:t> içinde aynı işlemleri yaparsak;</a:t>
            </a:r>
          </a:p>
          <a:p>
            <a:r>
              <a:rPr lang="tr-TR" dirty="0" smtClean="0"/>
              <a:t>P1 = 12;</a:t>
            </a:r>
          </a:p>
          <a:p>
            <a:r>
              <a:rPr lang="tr-TR" dirty="0" smtClean="0"/>
              <a:t>P2 = 21;    </a:t>
            </a:r>
            <a:r>
              <a:rPr lang="tr-TR" dirty="0" err="1" smtClean="0"/>
              <a:t>Verdigimiz</a:t>
            </a:r>
            <a:r>
              <a:rPr lang="tr-TR" dirty="0" smtClean="0"/>
              <a:t> </a:t>
            </a:r>
            <a:r>
              <a:rPr lang="tr-TR" dirty="0" err="1" smtClean="0"/>
              <a:t>parcacık</a:t>
            </a:r>
            <a:r>
              <a:rPr lang="tr-TR" dirty="0" smtClean="0"/>
              <a:t> </a:t>
            </a:r>
            <a:r>
              <a:rPr lang="tr-TR" dirty="0" err="1" smtClean="0"/>
              <a:t>degerlerini</a:t>
            </a:r>
            <a:r>
              <a:rPr lang="tr-TR" dirty="0" smtClean="0"/>
              <a:t> fonksiyona yazdık.</a:t>
            </a:r>
          </a:p>
          <a:p>
            <a:r>
              <a:rPr lang="tr-TR" dirty="0" smtClean="0"/>
              <a:t>P3 = 32;    Sonucunda </a:t>
            </a:r>
            <a:r>
              <a:rPr lang="tr-TR" dirty="0" err="1" smtClean="0"/>
              <a:t>parcacık</a:t>
            </a:r>
            <a:r>
              <a:rPr lang="tr-TR" dirty="0" smtClean="0"/>
              <a:t> uygunluk </a:t>
            </a:r>
            <a:r>
              <a:rPr lang="tr-TR" dirty="0" err="1" smtClean="0"/>
              <a:t>degerlerini</a:t>
            </a:r>
            <a:r>
              <a:rPr lang="tr-TR" dirty="0" smtClean="0"/>
              <a:t> elde ettik. </a:t>
            </a:r>
          </a:p>
          <a:p>
            <a:endParaRPr lang="tr-TR" dirty="0"/>
          </a:p>
          <a:p>
            <a:r>
              <a:rPr lang="tr-TR" dirty="0" smtClean="0"/>
              <a:t>Burada ki amacımız uygunluk </a:t>
            </a:r>
            <a:r>
              <a:rPr lang="tr-TR" dirty="0" err="1" smtClean="0"/>
              <a:t>degeri</a:t>
            </a:r>
            <a:r>
              <a:rPr lang="tr-TR" dirty="0" smtClean="0"/>
              <a:t> 0 olan x </a:t>
            </a:r>
            <a:r>
              <a:rPr lang="tr-TR" dirty="0" err="1" smtClean="0"/>
              <a:t>degerini</a:t>
            </a:r>
            <a:r>
              <a:rPr lang="tr-TR" dirty="0" smtClean="0"/>
              <a:t> bulmaktı.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8616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sır">
  <a:themeElements>
    <a:clrScheme name="Hasır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y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ır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93</TotalTime>
  <Words>625</Words>
  <Application>Microsoft Office PowerPoint</Application>
  <PresentationFormat>Ekran Gösterisi (4:3)</PresentationFormat>
  <Paragraphs>92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3" baseType="lpstr">
      <vt:lpstr>Hasır</vt:lpstr>
      <vt:lpstr>Parçacık Sürü Optimizasyonu (Particle Swarm Optimization)</vt:lpstr>
      <vt:lpstr>Parçacık Sürü Optimizasyonu Nedir ?</vt:lpstr>
      <vt:lpstr>PSO’yu terminoloji bakımından açıklarsak;</vt:lpstr>
      <vt:lpstr>PowerPoint Sunusu</vt:lpstr>
      <vt:lpstr>Teoride PSO</vt:lpstr>
      <vt:lpstr>Adım adım incelersek;</vt:lpstr>
      <vt:lpstr>Degişim hızı formülüne bakarsak;</vt:lpstr>
      <vt:lpstr>Basit bir fonksiyonda el ile çözüm yaparsak;</vt:lpstr>
      <vt:lpstr>PowerPoint Sunusu</vt:lpstr>
      <vt:lpstr>PowerPoint Sunusu</vt:lpstr>
      <vt:lpstr>PowerPoint Sunusu</vt:lpstr>
      <vt:lpstr>PowerPoint Sunusu</vt:lpstr>
      <vt:lpstr>Yeni uygunluk degerleri</vt:lpstr>
      <vt:lpstr>PowerPoint Sunusu</vt:lpstr>
      <vt:lpstr>BU İŞLEMLERİ MATLAB KODUNA DÖKERSEK;</vt:lpstr>
      <vt:lpstr>PowerPoint Sunusu</vt:lpstr>
      <vt:lpstr>PowerPoint Sunusu</vt:lpstr>
      <vt:lpstr>PowerPoint Sunusu</vt:lpstr>
      <vt:lpstr>PowerPoint Sunusu</vt:lpstr>
      <vt:lpstr>PowerPoint Sunusu</vt:lpstr>
      <vt:lpstr>Kodun son haline bakarsak;</vt:lpstr>
      <vt:lpstr>SONUÇ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Parçacık Sürü Optimizasyonu (Particle Swarm Optimization)</dc:title>
  <dc:creator>EFE ÖĞÜT</dc:creator>
  <cp:lastModifiedBy>EFE ÖĞÜT</cp:lastModifiedBy>
  <cp:revision>11</cp:revision>
  <dcterms:created xsi:type="dcterms:W3CDTF">2021-04-21T11:42:02Z</dcterms:created>
  <dcterms:modified xsi:type="dcterms:W3CDTF">2021-04-22T11:04:18Z</dcterms:modified>
</cp:coreProperties>
</file>