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2" r:id="rId22"/>
    <p:sldId id="277" r:id="rId23"/>
    <p:sldId id="278" r:id="rId24"/>
    <p:sldId id="279" r:id="rId25"/>
    <p:sldId id="280" r:id="rId26"/>
    <p:sldId id="281" r:id="rId27"/>
    <p:sldId id="282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83" r:id="rId39"/>
    <p:sldId id="284" r:id="rId40"/>
    <p:sldId id="296" r:id="rId41"/>
    <p:sldId id="297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47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28.10.2021</a:t>
            </a:fld>
            <a:endParaRPr lang="tr-T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28.10.2021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28.10.2021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28.10.2021</a:t>
            </a:fld>
            <a:endParaRPr lang="tr-T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28.10.2021</a:t>
            </a:fld>
            <a:endParaRPr lang="tr-T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28.10.2021</a:t>
            </a:fld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28.10.2021</a:t>
            </a:fld>
            <a:endParaRPr lang="tr-T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28.10.2021</a:t>
            </a:fld>
            <a:endParaRPr lang="tr-T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28.10.2021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28.10.2021</a:t>
            </a:fld>
            <a:endParaRPr lang="tr-T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28.10.2021</a:t>
            </a:fld>
            <a:endParaRPr lang="tr-T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A23720DD-5B6D-40BF-8493-A6B52D484E6B}" type="datetimeFigureOut">
              <a:rPr lang="tr-TR" smtClean="0"/>
              <a:t>28.10.2021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8000" dirty="0" smtClean="0">
                <a:latin typeface="Times New Roman" pitchFamily="18" charset="0"/>
                <a:cs typeface="Times New Roman" pitchFamily="18" charset="0"/>
              </a:rPr>
              <a:t>BASH SCRİPT</a:t>
            </a:r>
            <a:endParaRPr lang="tr-TR" sz="8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KAAN EFE ÖĞÜT</a:t>
            </a:r>
          </a:p>
          <a:p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Adli Bilişim Mühendisi</a:t>
            </a:r>
            <a:endParaRPr lang="tr-TR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455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539552" y="692696"/>
            <a:ext cx="7560840" cy="5688632"/>
          </a:xfrm>
        </p:spPr>
        <p:txBody>
          <a:bodyPr>
            <a:normAutofit fontScale="70000" lnSpcReduction="20000"/>
          </a:bodyPr>
          <a:lstStyle/>
          <a:p>
            <a:r>
              <a:rPr lang="tr-TR" sz="2600" dirty="0" err="1">
                <a:effectLst/>
                <a:latin typeface="Times New Roman" pitchFamily="18" charset="0"/>
                <a:cs typeface="Times New Roman" pitchFamily="18" charset="0"/>
              </a:rPr>
              <a:t>Vi</a:t>
            </a:r>
            <a:r>
              <a:rPr lang="tr-TR" sz="260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600" dirty="0" err="1">
                <a:effectLst/>
                <a:latin typeface="Times New Roman" pitchFamily="18" charset="0"/>
                <a:cs typeface="Times New Roman" pitchFamily="18" charset="0"/>
              </a:rPr>
              <a:t>filename</a:t>
            </a:r>
            <a:endParaRPr lang="tr-TR" sz="2600" dirty="0"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tr-TR" sz="2600" dirty="0" err="1">
                <a:effectLst/>
                <a:latin typeface="Times New Roman" pitchFamily="18" charset="0"/>
                <a:cs typeface="Times New Roman" pitchFamily="18" charset="0"/>
              </a:rPr>
              <a:t>Vi</a:t>
            </a:r>
            <a:r>
              <a:rPr lang="tr-TR" sz="2600" dirty="0">
                <a:effectLst/>
                <a:latin typeface="Times New Roman" pitchFamily="18" charset="0"/>
                <a:cs typeface="Times New Roman" pitchFamily="18" charset="0"/>
              </a:rPr>
              <a:t> -R </a:t>
            </a:r>
            <a:r>
              <a:rPr lang="tr-TR" sz="2600" dirty="0" err="1">
                <a:effectLst/>
                <a:latin typeface="Times New Roman" pitchFamily="18" charset="0"/>
                <a:cs typeface="Times New Roman" pitchFamily="18" charset="0"/>
              </a:rPr>
              <a:t>filename</a:t>
            </a:r>
            <a:endParaRPr lang="tr-TR" sz="2600" dirty="0"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tr-TR" sz="2600" dirty="0" err="1">
                <a:effectLst/>
                <a:latin typeface="Times New Roman" pitchFamily="18" charset="0"/>
                <a:cs typeface="Times New Roman" pitchFamily="18" charset="0"/>
              </a:rPr>
              <a:t>Comman</a:t>
            </a:r>
            <a:r>
              <a:rPr lang="tr-TR" sz="260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600" dirty="0" err="1">
                <a:effectLst/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tr-TR" sz="2600" dirty="0">
                <a:effectLst/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tr-TR" sz="2600" dirty="0" err="1">
                <a:effectLst/>
                <a:latin typeface="Times New Roman" pitchFamily="18" charset="0"/>
                <a:cs typeface="Times New Roman" pitchFamily="18" charset="0"/>
              </a:rPr>
              <a:t>Kopyala,kes,yapıştır,kayıt</a:t>
            </a:r>
            <a:r>
              <a:rPr lang="tr-TR" sz="2600" dirty="0">
                <a:effectLst/>
                <a:latin typeface="Times New Roman" pitchFamily="18" charset="0"/>
                <a:cs typeface="Times New Roman" pitchFamily="18" charset="0"/>
              </a:rPr>
              <a:t> arama ve yer değiştirme</a:t>
            </a:r>
          </a:p>
          <a:p>
            <a:r>
              <a:rPr lang="tr-TR" sz="2600" dirty="0" err="1">
                <a:effectLst/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tr-TR" sz="260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600" dirty="0" err="1">
                <a:effectLst/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tr-TR" sz="2600" dirty="0">
                <a:effectLst/>
                <a:latin typeface="Times New Roman" pitchFamily="18" charset="0"/>
                <a:cs typeface="Times New Roman" pitchFamily="18" charset="0"/>
              </a:rPr>
              <a:t> Dosya üzerinde değişiklik yapmamıza olanak sağlar.</a:t>
            </a:r>
          </a:p>
          <a:p>
            <a:r>
              <a:rPr lang="tr-TR" sz="2600" dirty="0">
                <a:effectLst/>
                <a:latin typeface="Times New Roman" pitchFamily="18" charset="0"/>
                <a:cs typeface="Times New Roman" pitchFamily="18" charset="0"/>
              </a:rPr>
              <a:t>Gerekli kodlar yazıldıktan sonra ESC tuşuna basılır ve ":</a:t>
            </a:r>
            <a:r>
              <a:rPr lang="tr-TR" sz="2600" dirty="0" err="1">
                <a:effectLst/>
                <a:latin typeface="Times New Roman" pitchFamily="18" charset="0"/>
                <a:cs typeface="Times New Roman" pitchFamily="18" charset="0"/>
              </a:rPr>
              <a:t>wq</a:t>
            </a:r>
            <a:r>
              <a:rPr lang="tr-TR" sz="2600" dirty="0">
                <a:effectLst/>
                <a:latin typeface="Times New Roman" pitchFamily="18" charset="0"/>
                <a:cs typeface="Times New Roman" pitchFamily="18" charset="0"/>
              </a:rPr>
              <a:t>" komutu yazılır</a:t>
            </a:r>
          </a:p>
          <a:p>
            <a:r>
              <a:rPr lang="tr-TR" sz="2600" dirty="0">
                <a:effectLst/>
                <a:latin typeface="Times New Roman" pitchFamily="18" charset="0"/>
                <a:cs typeface="Times New Roman" pitchFamily="18" charset="0"/>
              </a:rPr>
              <a:t>a -&gt;İmleç sonrasına ekleme yapar</a:t>
            </a:r>
          </a:p>
          <a:p>
            <a:r>
              <a:rPr lang="tr-TR" sz="2600" dirty="0">
                <a:effectLst/>
                <a:latin typeface="Times New Roman" pitchFamily="18" charset="0"/>
                <a:cs typeface="Times New Roman" pitchFamily="18" charset="0"/>
              </a:rPr>
              <a:t>i -&gt;İmleç öncesinden ekleme yapar</a:t>
            </a:r>
          </a:p>
          <a:p>
            <a:r>
              <a:rPr lang="tr-TR" sz="2600" dirty="0">
                <a:effectLst/>
                <a:latin typeface="Times New Roman" pitchFamily="18" charset="0"/>
                <a:cs typeface="Times New Roman" pitchFamily="18" charset="0"/>
              </a:rPr>
              <a:t>:q -&gt;Çıkış yapar</a:t>
            </a:r>
          </a:p>
          <a:p>
            <a:r>
              <a:rPr lang="tr-TR" sz="2600" dirty="0">
                <a:effectLst/>
                <a:latin typeface="Times New Roman" pitchFamily="18" charset="0"/>
                <a:cs typeface="Times New Roman" pitchFamily="18" charset="0"/>
              </a:rPr>
              <a:t>:w -&gt;Kaydet</a:t>
            </a:r>
          </a:p>
          <a:p>
            <a:r>
              <a:rPr lang="tr-TR" sz="2600" dirty="0">
                <a:effectLst/>
                <a:latin typeface="Times New Roman" pitchFamily="18" charset="0"/>
                <a:cs typeface="Times New Roman" pitchFamily="18" charset="0"/>
              </a:rPr>
              <a:t>x -&gt;İmleç altındaki karakteri siler</a:t>
            </a:r>
          </a:p>
          <a:p>
            <a:r>
              <a:rPr lang="tr-TR" sz="2600" dirty="0">
                <a:effectLst/>
                <a:latin typeface="Times New Roman" pitchFamily="18" charset="0"/>
                <a:cs typeface="Times New Roman" pitchFamily="18" charset="0"/>
              </a:rPr>
              <a:t>X -&gt; İmleç öncesindeki karakteri </a:t>
            </a:r>
            <a:r>
              <a:rPr lang="tr-TR" sz="2600" dirty="0" err="1">
                <a:effectLst/>
                <a:latin typeface="Times New Roman" pitchFamily="18" charset="0"/>
                <a:cs typeface="Times New Roman" pitchFamily="18" charset="0"/>
              </a:rPr>
              <a:t>sier</a:t>
            </a:r>
            <a:endParaRPr lang="tr-TR" sz="2600" dirty="0"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tr-TR" sz="2600" dirty="0">
                <a:effectLst/>
                <a:latin typeface="Times New Roman" pitchFamily="18" charset="0"/>
                <a:cs typeface="Times New Roman" pitchFamily="18" charset="0"/>
              </a:rPr>
              <a:t>d^ -&gt;Baştan imlece kadar olan yeri siler</a:t>
            </a:r>
          </a:p>
          <a:p>
            <a:r>
              <a:rPr lang="tr-TR" sz="2600" dirty="0">
                <a:effectLst/>
                <a:latin typeface="Times New Roman" pitchFamily="18" charset="0"/>
                <a:cs typeface="Times New Roman" pitchFamily="18" charset="0"/>
              </a:rPr>
              <a:t>d$ -&gt; </a:t>
            </a:r>
            <a:r>
              <a:rPr lang="tr-TR" sz="2600" dirty="0" err="1">
                <a:effectLst/>
                <a:latin typeface="Times New Roman" pitchFamily="18" charset="0"/>
                <a:cs typeface="Times New Roman" pitchFamily="18" charset="0"/>
              </a:rPr>
              <a:t>İmleçtan</a:t>
            </a:r>
            <a:r>
              <a:rPr lang="tr-TR" sz="2600" dirty="0">
                <a:effectLst/>
                <a:latin typeface="Times New Roman" pitchFamily="18" charset="0"/>
                <a:cs typeface="Times New Roman" pitchFamily="18" charset="0"/>
              </a:rPr>
              <a:t> satır sonuna kadar siler</a:t>
            </a:r>
          </a:p>
          <a:p>
            <a:r>
              <a:rPr lang="tr-TR" sz="2600" dirty="0" err="1">
                <a:effectLst/>
                <a:latin typeface="Times New Roman" pitchFamily="18" charset="0"/>
                <a:cs typeface="Times New Roman" pitchFamily="18" charset="0"/>
              </a:rPr>
              <a:t>dd</a:t>
            </a:r>
            <a:r>
              <a:rPr lang="tr-TR" sz="2600" dirty="0">
                <a:effectLst/>
                <a:latin typeface="Times New Roman" pitchFamily="18" charset="0"/>
                <a:cs typeface="Times New Roman" pitchFamily="18" charset="0"/>
              </a:rPr>
              <a:t> -&gt; Bütün satırı siler.</a:t>
            </a:r>
          </a:p>
          <a:p>
            <a:r>
              <a:rPr lang="tr-TR" sz="2600" dirty="0">
                <a:effectLst/>
                <a:latin typeface="Times New Roman" pitchFamily="18" charset="0"/>
                <a:cs typeface="Times New Roman" pitchFamily="18" charset="0"/>
              </a:rPr>
              <a:t>yy -&gt; Mevcut satırı kopyalar.</a:t>
            </a:r>
          </a:p>
          <a:p>
            <a:r>
              <a:rPr lang="tr-TR" sz="2600" dirty="0" err="1">
                <a:effectLst/>
                <a:latin typeface="Times New Roman" pitchFamily="18" charset="0"/>
                <a:cs typeface="Times New Roman" pitchFamily="18" charset="0"/>
              </a:rPr>
              <a:t>yw</a:t>
            </a:r>
            <a:r>
              <a:rPr lang="tr-TR" sz="2600" dirty="0">
                <a:effectLst/>
                <a:latin typeface="Times New Roman" pitchFamily="18" charset="0"/>
                <a:cs typeface="Times New Roman" pitchFamily="18" charset="0"/>
              </a:rPr>
              <a:t> -&gt; İmleç öncesinden ekleme yapar</a:t>
            </a:r>
          </a:p>
          <a:p>
            <a:r>
              <a:rPr lang="tr-TR" sz="2600" dirty="0">
                <a:effectLst/>
                <a:latin typeface="Times New Roman" pitchFamily="18" charset="0"/>
                <a:cs typeface="Times New Roman" pitchFamily="18" charset="0"/>
              </a:rPr>
              <a:t> p-&gt; Kopyalanmış metni imleçten sonraya yapıştırır.</a:t>
            </a:r>
          </a:p>
          <a:p>
            <a:r>
              <a:rPr lang="tr-TR" sz="2600" dirty="0">
                <a:effectLst/>
                <a:latin typeface="Times New Roman" pitchFamily="18" charset="0"/>
                <a:cs typeface="Times New Roman" pitchFamily="18" charset="0"/>
              </a:rPr>
              <a:t>p -&gt; Kopyalanmış metni imleçten öncesinden yapıştırır.</a:t>
            </a:r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539552" y="-99392"/>
            <a:ext cx="7543800" cy="914400"/>
          </a:xfrm>
        </p:spPr>
        <p:txBody>
          <a:bodyPr/>
          <a:lstStyle/>
          <a:p>
            <a:r>
              <a:rPr lang="tr-TR" sz="3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Vİ Editör</a:t>
            </a:r>
            <a:endParaRPr lang="tr-TR" sz="3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497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755576" y="1484784"/>
            <a:ext cx="7560840" cy="3657599"/>
          </a:xfrm>
        </p:spPr>
        <p:txBody>
          <a:bodyPr/>
          <a:lstStyle/>
          <a:p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Sistem ve Kullanıcı olmak üzere 2 çeşittir</a:t>
            </a:r>
            <a:r>
              <a:rPr lang="tr-TR" sz="2400" dirty="0" smtClean="0"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tr-TR" sz="2400" dirty="0"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Sistem Değişkenleri</a:t>
            </a:r>
          </a:p>
          <a:p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-$BASH -----&gt; Hangi 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bashte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çalıştğını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verir </a:t>
            </a:r>
          </a:p>
          <a:p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-$BASH_VERSION ---------&gt;Versiyonunu verir.</a:t>
            </a:r>
          </a:p>
          <a:p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-$HOME ----&gt;Home dizinini verir.</a:t>
            </a:r>
          </a:p>
          <a:p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-$PWD -----&gt;Hangi dizinde olduğunu verir.</a:t>
            </a:r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755576" y="404664"/>
            <a:ext cx="7543800" cy="914400"/>
          </a:xfrm>
        </p:spPr>
        <p:txBody>
          <a:bodyPr/>
          <a:lstStyle/>
          <a:p>
            <a:r>
              <a:rPr lang="tr-TR" sz="3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DEĞİŞKENLER</a:t>
            </a:r>
            <a:endParaRPr lang="tr-TR" sz="35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142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827584" y="1268760"/>
            <a:ext cx="7416824" cy="5112568"/>
          </a:xfrm>
        </p:spPr>
        <p:txBody>
          <a:bodyPr/>
          <a:lstStyle/>
          <a:p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-Diğer dillerde kullanılan 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ile hemen hemen aynı işi 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yapmaktadır.Ekrana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yazı yazmamızı sağlar. </a:t>
            </a:r>
            <a:endParaRPr lang="tr-TR" sz="240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endParaRPr lang="tr-TR" sz="2400" dirty="0"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Örnek vermek gerekirse;</a:t>
            </a:r>
          </a:p>
          <a:p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#! /bin/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bash</a:t>
            </a:r>
            <a:endParaRPr lang="tr-TR" sz="2400" dirty="0"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ad=Kaan                           </a:t>
            </a:r>
            <a:endParaRPr lang="tr-TR" sz="240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tr-TR" sz="2400" dirty="0" err="1" smtClean="0">
                <a:effectLst/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2400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$ad                        </a:t>
            </a:r>
            <a:endParaRPr lang="tr-TR" sz="240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endParaRPr lang="tr-TR" sz="240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tr-TR" sz="2400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%Komutunu çalıştırdığımızda bize Kaan ismini yazdırır.</a:t>
            </a:r>
          </a:p>
          <a:p>
            <a:r>
              <a:rPr lang="tr-TR" sz="2400" dirty="0" smtClean="0"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endParaRPr lang="tr-TR" sz="2400" dirty="0">
              <a:effectLst/>
              <a:latin typeface="Times New Roman" pitchFamily="18" charset="0"/>
              <a:cs typeface="Times New Roman" pitchFamily="18" charset="0"/>
            </a:endParaRPr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755576" y="332656"/>
            <a:ext cx="7543800" cy="914400"/>
          </a:xfrm>
        </p:spPr>
        <p:txBody>
          <a:bodyPr/>
          <a:lstStyle/>
          <a:p>
            <a:r>
              <a:rPr lang="tr-T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«ECHO» Komutu</a:t>
            </a:r>
            <a:endParaRPr lang="tr-TR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274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827584" y="1484784"/>
            <a:ext cx="7560840" cy="4896544"/>
          </a:xfrm>
        </p:spPr>
        <p:txBody>
          <a:bodyPr/>
          <a:lstStyle/>
          <a:p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-Diğer dillerde kullanılan 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ile aynı görevi 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yapmaktadır.Kullanıcıdan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bilgi almamızı sağlar</a:t>
            </a:r>
            <a:r>
              <a:rPr lang="tr-TR" sz="2400" dirty="0" smtClean="0"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tr-TR" sz="2400" dirty="0"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Örnek vermek gerekirse;</a:t>
            </a:r>
          </a:p>
          <a:p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#! /bin/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bash</a:t>
            </a:r>
            <a:endParaRPr lang="tr-TR" sz="2400" dirty="0"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ad                              </a:t>
            </a:r>
            <a:endParaRPr lang="tr-TR" sz="240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tr-TR" sz="2400" dirty="0" err="1" smtClean="0">
                <a:effectLst/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2400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"Adım $ad"            </a:t>
            </a:r>
            <a:endParaRPr lang="tr-TR" sz="240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endParaRPr lang="tr-TR" sz="240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tr-TR" sz="2400" dirty="0" smtClean="0">
                <a:effectLst/>
                <a:latin typeface="Times New Roman" pitchFamily="18" charset="0"/>
                <a:cs typeface="Times New Roman" pitchFamily="18" charset="0"/>
              </a:rPr>
              <a:t>%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Komutunu çalıştırdığımızda bize verdiğimiz ismi yazdırır.</a:t>
            </a:r>
          </a:p>
          <a:p>
            <a:r>
              <a:rPr lang="tr-TR" sz="2400" dirty="0" smtClean="0">
                <a:effectLst/>
                <a:latin typeface="Times New Roman" pitchFamily="18" charset="0"/>
                <a:cs typeface="Times New Roman" pitchFamily="18" charset="0"/>
              </a:rPr>
              <a:t>     </a:t>
            </a:r>
            <a:endParaRPr lang="tr-TR" sz="2400" dirty="0">
              <a:effectLst/>
              <a:latin typeface="Times New Roman" pitchFamily="18" charset="0"/>
              <a:cs typeface="Times New Roman" pitchFamily="18" charset="0"/>
            </a:endParaRPr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827584" y="404664"/>
            <a:ext cx="7543800" cy="914400"/>
          </a:xfrm>
        </p:spPr>
        <p:txBody>
          <a:bodyPr/>
          <a:lstStyle/>
          <a:p>
            <a:r>
              <a:rPr lang="tr-T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«READ komutu»</a:t>
            </a:r>
            <a:endParaRPr lang="tr-TR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063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755576" y="620688"/>
            <a:ext cx="7560840" cy="5976664"/>
          </a:xfrm>
        </p:spPr>
        <p:txBody>
          <a:bodyPr/>
          <a:lstStyle/>
          <a:p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Birden fazla isim almak istersek;</a:t>
            </a:r>
            <a:endParaRPr lang="tr-TR" sz="240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tr-TR" sz="2400" dirty="0" smtClean="0">
                <a:effectLst/>
                <a:latin typeface="Times New Roman" pitchFamily="18" charset="0"/>
                <a:cs typeface="Times New Roman" pitchFamily="18" charset="0"/>
              </a:rPr>
              <a:t>#! 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/bin/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bash</a:t>
            </a:r>
            <a:endParaRPr lang="tr-TR" sz="2400" dirty="0"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ad1 ad2 ad3</a:t>
            </a:r>
          </a:p>
          <a:p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"$ad1,$ad2,$</a:t>
            </a:r>
            <a:r>
              <a:rPr lang="tr-TR" sz="2400" dirty="0" smtClean="0">
                <a:effectLst/>
                <a:latin typeface="Times New Roman" pitchFamily="18" charset="0"/>
                <a:cs typeface="Times New Roman" pitchFamily="18" charset="0"/>
              </a:rPr>
              <a:t>ad3«</a:t>
            </a:r>
          </a:p>
          <a:p>
            <a:endParaRPr lang="tr-TR" sz="2400" dirty="0"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tr-TR" sz="2400" dirty="0" smtClean="0">
                <a:effectLst/>
                <a:latin typeface="Times New Roman" pitchFamily="18" charset="0"/>
                <a:cs typeface="Times New Roman" pitchFamily="18" charset="0"/>
              </a:rPr>
              <a:t>Aynı satırda işlem yapmak istersek;</a:t>
            </a:r>
          </a:p>
          <a:p>
            <a:r>
              <a:rPr lang="tr-TR" sz="2400" dirty="0" smtClean="0">
                <a:effectLst/>
                <a:latin typeface="Times New Roman" pitchFamily="18" charset="0"/>
                <a:cs typeface="Times New Roman" pitchFamily="18" charset="0"/>
              </a:rPr>
              <a:t>#! 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/bin/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bash</a:t>
            </a:r>
            <a:endParaRPr lang="tr-TR" sz="2400" dirty="0"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-p 'adınız :' ad</a:t>
            </a:r>
          </a:p>
          <a:p>
            <a:endParaRPr lang="tr-TR" sz="240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tr-TR" sz="2400" dirty="0" smtClean="0">
                <a:effectLst/>
                <a:latin typeface="Times New Roman" pitchFamily="18" charset="0"/>
                <a:cs typeface="Times New Roman" pitchFamily="18" charset="0"/>
              </a:rPr>
              <a:t>Şifre gözükmesin  istersek başına –</a:t>
            </a:r>
            <a:r>
              <a:rPr lang="tr-TR" sz="2400" dirty="0" err="1" smtClean="0">
                <a:effectLst/>
                <a:latin typeface="Times New Roman" pitchFamily="18" charset="0"/>
                <a:cs typeface="Times New Roman" pitchFamily="18" charset="0"/>
              </a:rPr>
              <a:t>sp</a:t>
            </a:r>
            <a:r>
              <a:rPr lang="tr-TR" sz="2400" dirty="0" smtClean="0">
                <a:effectLst/>
                <a:latin typeface="Times New Roman" pitchFamily="18" charset="0"/>
                <a:cs typeface="Times New Roman" pitchFamily="18" charset="0"/>
              </a:rPr>
              <a:t> koyulmalıdır.</a:t>
            </a:r>
          </a:p>
          <a:p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-p '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Sifreniz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:' 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sifre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           </a:t>
            </a:r>
          </a:p>
          <a:p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"Adım $ad"               </a:t>
            </a:r>
          </a:p>
          <a:p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"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Sifrem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$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sifre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endParaRPr lang="tr-TR" dirty="0">
              <a:effectLst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68764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827584" y="1340768"/>
            <a:ext cx="7416824" cy="4896544"/>
          </a:xfrm>
        </p:spPr>
        <p:txBody>
          <a:bodyPr/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sz="25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Bu komut ile değişkene değer atamadan işlem yapılabilir.</a:t>
            </a:r>
          </a:p>
          <a:p>
            <a:pPr marL="18288" indent="0">
              <a:buNone/>
            </a:pPr>
            <a:endParaRPr lang="tr-TR" sz="25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500" dirty="0" err="1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 "Adınızı giriniz :"</a:t>
            </a:r>
          </a:p>
          <a:p>
            <a:r>
              <a:rPr lang="tr-TR" sz="2500" dirty="0" err="1">
                <a:latin typeface="Times New Roman" pitchFamily="18" charset="0"/>
                <a:cs typeface="Times New Roman" pitchFamily="18" charset="0"/>
              </a:rPr>
              <a:t>read</a:t>
            </a:r>
            <a:endParaRPr lang="tr-TR" sz="25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500" dirty="0" err="1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 "ismim $</a:t>
            </a:r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REPLY«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683568" y="764704"/>
            <a:ext cx="7543800" cy="914400"/>
          </a:xfrm>
        </p:spPr>
        <p:txBody>
          <a:bodyPr/>
          <a:lstStyle/>
          <a:p>
            <a:r>
              <a:rPr lang="tr-T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«$REPLY» komutu</a:t>
            </a:r>
            <a:endParaRPr lang="tr-TR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614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827584" y="1484784"/>
            <a:ext cx="7560840" cy="4968552"/>
          </a:xfrm>
        </p:spPr>
        <p:txBody>
          <a:bodyPr/>
          <a:lstStyle/>
          <a:p>
            <a:r>
              <a:rPr lang="tr-TR" dirty="0"/>
              <a:t>$0 </a:t>
            </a:r>
            <a:r>
              <a:rPr lang="tr-TR" dirty="0" smtClean="0"/>
              <a:t>-&gt; </a:t>
            </a:r>
            <a:r>
              <a:rPr lang="tr-TR" dirty="0" err="1"/>
              <a:t>S</a:t>
            </a:r>
            <a:r>
              <a:rPr lang="tr-TR" dirty="0" err="1" smtClean="0"/>
              <a:t>criptin</a:t>
            </a:r>
            <a:r>
              <a:rPr lang="tr-TR" dirty="0" smtClean="0"/>
              <a:t> </a:t>
            </a:r>
            <a:r>
              <a:rPr lang="tr-TR" dirty="0"/>
              <a:t>ismini döndürür.</a:t>
            </a:r>
          </a:p>
          <a:p>
            <a:r>
              <a:rPr lang="tr-TR" dirty="0"/>
              <a:t>$#  </a:t>
            </a:r>
            <a:r>
              <a:rPr lang="tr-TR" dirty="0" smtClean="0"/>
              <a:t>-&gt;  </a:t>
            </a:r>
            <a:r>
              <a:rPr lang="tr-TR" dirty="0" err="1" smtClean="0"/>
              <a:t>Scriptte</a:t>
            </a:r>
            <a:r>
              <a:rPr lang="tr-TR" dirty="0" smtClean="0"/>
              <a:t> </a:t>
            </a:r>
            <a:r>
              <a:rPr lang="tr-TR" dirty="0"/>
              <a:t>kaç tane değer olduğunu belirtir.</a:t>
            </a:r>
          </a:p>
          <a:p>
            <a:r>
              <a:rPr lang="tr-TR" dirty="0" smtClean="0"/>
              <a:t>$@ -&gt; </a:t>
            </a:r>
            <a:r>
              <a:rPr lang="tr-TR" dirty="0"/>
              <a:t>Tek tek dizini gibi </a:t>
            </a:r>
            <a:r>
              <a:rPr lang="tr-TR" dirty="0" err="1"/>
              <a:t>indexler</a:t>
            </a:r>
            <a:r>
              <a:rPr lang="tr-TR" dirty="0"/>
              <a:t>.</a:t>
            </a:r>
          </a:p>
          <a:p>
            <a:r>
              <a:rPr lang="tr-TR" dirty="0" smtClean="0"/>
              <a:t>$* -&gt;  Tüm </a:t>
            </a:r>
            <a:r>
              <a:rPr lang="tr-TR" dirty="0"/>
              <a:t>dizi elemanlarını verir</a:t>
            </a:r>
            <a:r>
              <a:rPr lang="tr-TR" dirty="0" smtClean="0"/>
              <a:t>.</a:t>
            </a:r>
            <a:endParaRPr lang="tr-TR" dirty="0"/>
          </a:p>
          <a:p>
            <a:endParaRPr lang="tr-TR" dirty="0" smtClean="0"/>
          </a:p>
          <a:p>
            <a:r>
              <a:rPr lang="tr-TR" dirty="0" err="1"/>
              <a:t>echo</a:t>
            </a:r>
            <a:r>
              <a:rPr lang="tr-TR" dirty="0"/>
              <a:t> $1 $2 $3 </a:t>
            </a:r>
          </a:p>
          <a:p>
            <a:r>
              <a:rPr lang="tr-TR" dirty="0"/>
              <a:t>./</a:t>
            </a:r>
            <a:r>
              <a:rPr lang="tr-TR" dirty="0" err="1"/>
              <a:t>ornek</a:t>
            </a:r>
            <a:r>
              <a:rPr lang="tr-TR" dirty="0"/>
              <a:t> 2 3 4 </a:t>
            </a:r>
            <a:endParaRPr lang="tr-TR" dirty="0" smtClean="0"/>
          </a:p>
          <a:p>
            <a:r>
              <a:rPr lang="tr-TR" dirty="0" smtClean="0"/>
              <a:t>%Çalıştırma </a:t>
            </a:r>
            <a:r>
              <a:rPr lang="tr-TR" dirty="0"/>
              <a:t>esnasında yazdığımız değerleri döndürür.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611560" y="980728"/>
            <a:ext cx="7543800" cy="914400"/>
          </a:xfrm>
        </p:spPr>
        <p:txBody>
          <a:bodyPr/>
          <a:lstStyle/>
          <a:p>
            <a:r>
              <a:rPr lang="tr-TR" dirty="0" smtClean="0">
                <a:solidFill>
                  <a:schemeClr val="tx2"/>
                </a:solidFill>
              </a:rPr>
              <a:t>«$» Komutları</a:t>
            </a:r>
            <a:endParaRPr lang="tr-T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219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570225" y="1212935"/>
            <a:ext cx="7560840" cy="4397032"/>
          </a:xfrm>
        </p:spPr>
        <p:txBody>
          <a:bodyPr>
            <a:normAutofit/>
          </a:bodyPr>
          <a:lstStyle/>
          <a:p>
            <a:r>
              <a:rPr lang="es-ES" sz="2500" dirty="0">
                <a:latin typeface="Times New Roman" pitchFamily="18" charset="0"/>
                <a:cs typeface="Times New Roman" pitchFamily="18" charset="0"/>
              </a:rPr>
              <a:t>#! /</a:t>
            </a: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bin/bash</a:t>
            </a:r>
            <a:endParaRPr lang="tr-TR" sz="25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s-ES" sz="2500" dirty="0">
                <a:latin typeface="Times New Roman" pitchFamily="18" charset="0"/>
                <a:cs typeface="Times New Roman" pitchFamily="18" charset="0"/>
              </a:rPr>
              <a:t>echo </a:t>
            </a: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$BASH</a:t>
            </a:r>
            <a:endParaRPr lang="tr-TR" sz="25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$BASH_VERSION</a:t>
            </a:r>
            <a:endParaRPr lang="tr-TR" sz="25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echo </a:t>
            </a:r>
            <a:r>
              <a:rPr lang="es-ES" sz="2500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HOME</a:t>
            </a:r>
            <a:endParaRPr lang="tr-TR" sz="25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echo </a:t>
            </a:r>
            <a:r>
              <a:rPr lang="es-ES" sz="2500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PWD</a:t>
            </a:r>
            <a:endParaRPr lang="tr-TR" sz="25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tr-TR" sz="25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%Bu şekilde </a:t>
            </a:r>
            <a:r>
              <a:rPr lang="tr-TR" sz="2500" dirty="0" err="1" smtClean="0"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 komutlarını kullanabiliriz.</a:t>
            </a:r>
            <a:endParaRPr lang="tr-TR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611560" y="836712"/>
            <a:ext cx="7543800" cy="914400"/>
          </a:xfrm>
        </p:spPr>
        <p:txBody>
          <a:bodyPr/>
          <a:lstStyle/>
          <a:p>
            <a:r>
              <a:rPr lang="tr-T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Özel Komutlar</a:t>
            </a:r>
            <a:endParaRPr lang="tr-TR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094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755576" y="1772816"/>
            <a:ext cx="7488832" cy="4536504"/>
          </a:xfrm>
        </p:spPr>
        <p:txBody>
          <a:bodyPr>
            <a:noAutofit/>
          </a:bodyPr>
          <a:lstStyle/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-Diğer dillerde olduğu gibi karşılaştırma işlemlerinde kullanılır.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%STRİNG üzerinde kullanımı bu şekildedir.</a:t>
            </a:r>
          </a:p>
          <a:p>
            <a:endParaRPr lang="tr-T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dirty="0" err="1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 [ Sayı1 &gt;&lt;= sayı2 ]</a:t>
            </a:r>
          </a:p>
          <a:p>
            <a:r>
              <a:rPr lang="tr-TR" dirty="0" err="1">
                <a:latin typeface="Times New Roman" pitchFamily="18" charset="0"/>
                <a:cs typeface="Times New Roman" pitchFamily="18" charset="0"/>
              </a:rPr>
              <a:t>then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  <a:p>
            <a:r>
              <a:rPr lang="tr-TR" dirty="0" err="1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 "Koşul Doğru"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elif (( $sayi2 &gt; 9 ))</a:t>
            </a:r>
          </a:p>
          <a:p>
            <a:r>
              <a:rPr lang="tr-TR" dirty="0" err="1">
                <a:latin typeface="Times New Roman" pitchFamily="18" charset="0"/>
                <a:cs typeface="Times New Roman" pitchFamily="18" charset="0"/>
              </a:rPr>
              <a:t>then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  <a:p>
            <a:r>
              <a:rPr lang="tr-TR" dirty="0" err="1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 "Koşul yanlış"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r>
              <a:rPr lang="tr-TR" dirty="0" err="1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 "Sayı eşit"</a:t>
            </a:r>
          </a:p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Fi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755576" y="764704"/>
            <a:ext cx="7543800" cy="914400"/>
          </a:xfrm>
        </p:spPr>
        <p:txBody>
          <a:bodyPr/>
          <a:lstStyle/>
          <a:p>
            <a:r>
              <a:rPr lang="tr-T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«İF» </a:t>
            </a:r>
            <a:r>
              <a:rPr lang="tr-TR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tr-T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Yapısı</a:t>
            </a:r>
            <a:endParaRPr lang="tr-TR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354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83568" y="1268760"/>
            <a:ext cx="7776864" cy="4968552"/>
          </a:xfrm>
        </p:spPr>
        <p:txBody>
          <a:bodyPr>
            <a:normAutofit/>
          </a:bodyPr>
          <a:lstStyle/>
          <a:p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%Sayı ifadelerinde kullanımı bu şekildedir.</a:t>
            </a:r>
          </a:p>
          <a:p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2500" dirty="0" err="1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 -&gt; eşit 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ise</a:t>
            </a:r>
          </a:p>
          <a:p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ne -&gt; 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eşit değil ise</a:t>
            </a:r>
          </a:p>
          <a:p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2500" dirty="0" err="1" smtClean="0">
                <a:latin typeface="Times New Roman" pitchFamily="18" charset="0"/>
                <a:cs typeface="Times New Roman" pitchFamily="18" charset="0"/>
              </a:rPr>
              <a:t>gt</a:t>
            </a:r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 -&gt; 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büyük ise</a:t>
            </a:r>
          </a:p>
          <a:p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-ge </a:t>
            </a:r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 -&gt; büyük 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eşit</a:t>
            </a:r>
          </a:p>
          <a:p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2500" dirty="0" err="1" smtClean="0">
                <a:latin typeface="Times New Roman" pitchFamily="18" charset="0"/>
                <a:cs typeface="Times New Roman" pitchFamily="18" charset="0"/>
              </a:rPr>
              <a:t>lt</a:t>
            </a:r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 -&gt; 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küçük ise             </a:t>
            </a:r>
          </a:p>
          <a:p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-le -&gt;  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küçük veya eşit </a:t>
            </a:r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ise</a:t>
            </a:r>
          </a:p>
          <a:p>
            <a:endParaRPr lang="tr-TR" sz="25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Bunları kullanmak yerine (( $</a:t>
            </a:r>
            <a:r>
              <a:rPr lang="tr-TR" sz="2500" dirty="0" err="1">
                <a:latin typeface="Times New Roman" pitchFamily="18" charset="0"/>
                <a:cs typeface="Times New Roman" pitchFamily="18" charset="0"/>
              </a:rPr>
              <a:t>sayi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 &gt; 9 )) </a:t>
            </a:r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şeklinde de kullanılabilir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755576" y="404664"/>
            <a:ext cx="7543800" cy="914400"/>
          </a:xfrm>
        </p:spPr>
        <p:txBody>
          <a:bodyPr/>
          <a:lstStyle/>
          <a:p>
            <a:r>
              <a:rPr lang="tr-TR" sz="4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«İF» sayı karşılaştırma ifadeleri</a:t>
            </a:r>
            <a:endParaRPr lang="tr-TR" sz="4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19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55576" y="2132856"/>
            <a:ext cx="7704856" cy="3657599"/>
          </a:xfrm>
        </p:spPr>
        <p:txBody>
          <a:bodyPr/>
          <a:lstStyle/>
          <a:p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-Unix ve benzeri işletim sistemlerinde kullanılır.</a:t>
            </a:r>
          </a:p>
          <a:p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-Dosya sistemi işletim sisteminin bir disk veya bölüm üzerinde ki dosyaları takip edebilmesi için oluşturulmuş yöntem ve veri yapıları bütünüdür.</a:t>
            </a:r>
          </a:p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55576" y="1556792"/>
            <a:ext cx="7543800" cy="914400"/>
          </a:xfrm>
        </p:spPr>
        <p:txBody>
          <a:bodyPr/>
          <a:lstStyle/>
          <a:p>
            <a:r>
              <a:rPr lang="tr-TR" sz="6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Bash</a:t>
            </a:r>
            <a:r>
              <a:rPr lang="tr-TR" sz="6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6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Script</a:t>
            </a:r>
            <a:r>
              <a:rPr lang="tr-TR" sz="6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Nedir?</a:t>
            </a:r>
            <a:endParaRPr lang="tr-TR" sz="6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689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83568" y="685801"/>
            <a:ext cx="7704856" cy="5551511"/>
          </a:xfrm>
        </p:spPr>
        <p:txBody>
          <a:bodyPr/>
          <a:lstStyle/>
          <a:p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Ayrıca; </a:t>
            </a: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[[ $harf &lt; "b" ]] komutu ile de 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alfabede ki 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durumuna bakabiliriz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-&gt;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&amp;&amp;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OR 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veya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 -&gt;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-o ||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[[ $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sayi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&gt; 12 || $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sayi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]]</a:t>
            </a: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89028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971600" y="1412776"/>
            <a:ext cx="7560840" cy="4608512"/>
          </a:xfrm>
        </p:spPr>
        <p:txBody>
          <a:bodyPr/>
          <a:lstStyle/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#! /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bin/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bash</a:t>
            </a:r>
            <a:endParaRPr lang="tr-T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sayi1=10</a:t>
            </a:r>
          </a:p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sayi2=2</a:t>
            </a:r>
          </a:p>
          <a:p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$(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expr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 $sayi1 + $sayi2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$(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expr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 $sayi1 - $sayi2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$(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expr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 $sayi1 / $sayi2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$(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expr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 $sayi1 % $sayi2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$(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expr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 $sayi1 \* $sayi2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tr-TR" dirty="0">
              <a:latin typeface="Times New Roman" pitchFamily="18" charset="0"/>
              <a:cs typeface="Times New Roman" pitchFamily="18" charset="0"/>
            </a:endParaRPr>
          </a:p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%Bu düzende işlem yapılabilir.</a:t>
            </a:r>
          </a:p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Expr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çarpma sırasında hata verdiği için «/*» şeklinde kullanılır.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899592" y="332656"/>
            <a:ext cx="7543800" cy="914400"/>
          </a:xfrm>
        </p:spPr>
        <p:txBody>
          <a:bodyPr/>
          <a:lstStyle/>
          <a:p>
            <a:r>
              <a:rPr lang="tr-T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Operatör İşlemleri</a:t>
            </a:r>
            <a:endParaRPr lang="tr-TR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078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755576" y="1268760"/>
            <a:ext cx="7560840" cy="4968552"/>
          </a:xfrm>
        </p:spPr>
        <p:txBody>
          <a:bodyPr>
            <a:normAutofit/>
          </a:bodyPr>
          <a:lstStyle/>
          <a:p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"20.5+5.5" | </a:t>
            </a: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"20.5-5.5" | </a:t>
            </a: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bc</a:t>
            </a:r>
            <a:endParaRPr lang="tr-T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"20.5%5.5" | </a:t>
            </a: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Mod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alma</a:t>
            </a:r>
          </a:p>
          <a:p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20.5/5.5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" | </a:t>
            </a: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bc</a:t>
            </a:r>
            <a:endParaRPr lang="tr-T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"20.5*5.5" | 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bc</a:t>
            </a: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"</a:t>
            </a: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scale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=2;20.5+5.5" | </a:t>
            </a: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%Virgülden sonra 2 basamak gösterir.</a:t>
            </a:r>
          </a:p>
          <a:p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"</a:t>
            </a: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sqrt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($sayi2)" | </a:t>
            </a: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-l  %%Karekök alma</a:t>
            </a:r>
          </a:p>
          <a:p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"$sayi2^3" | </a:t>
            </a: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-l     %% Üs alma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755576" y="332656"/>
            <a:ext cx="7543800" cy="914400"/>
          </a:xfrm>
        </p:spPr>
        <p:txBody>
          <a:bodyPr/>
          <a:lstStyle/>
          <a:p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Float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sayılar için işlem;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500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971600" y="1484784"/>
            <a:ext cx="7416824" cy="4968552"/>
          </a:xfrm>
        </p:spPr>
        <p:txBody>
          <a:bodyPr>
            <a:noAutofit/>
          </a:bodyPr>
          <a:lstStyle/>
          <a:p>
            <a:r>
              <a:rPr lang="tr-TR" sz="2200" dirty="0" err="1"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200" dirty="0" err="1">
                <a:latin typeface="Times New Roman" pitchFamily="18" charset="0"/>
                <a:cs typeface="Times New Roman" pitchFamily="18" charset="0"/>
              </a:rPr>
              <a:t>dosyaismi</a:t>
            </a:r>
            <a:endParaRPr lang="tr-TR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200" dirty="0" err="1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 [ -e $</a:t>
            </a:r>
            <a:r>
              <a:rPr lang="tr-TR" sz="2200" dirty="0" err="1">
                <a:latin typeface="Times New Roman" pitchFamily="18" charset="0"/>
                <a:cs typeface="Times New Roman" pitchFamily="18" charset="0"/>
              </a:rPr>
              <a:t>dosyaismi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 ]  </a:t>
            </a:r>
          </a:p>
          <a:p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-e 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 -&gt; Dosya Mevcut mu?</a:t>
            </a:r>
            <a:endParaRPr lang="tr-TR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-f 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 -&gt; Dosya 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Mevcut ve </a:t>
            </a:r>
            <a:r>
              <a:rPr lang="tr-TR" sz="2200" dirty="0" err="1">
                <a:latin typeface="Times New Roman" pitchFamily="18" charset="0"/>
                <a:cs typeface="Times New Roman" pitchFamily="18" charset="0"/>
              </a:rPr>
              <a:t>regular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file mı ?</a:t>
            </a:r>
            <a:endParaRPr lang="tr-TR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-s 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-&gt; Dosya 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içeriği 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dolu mu ?</a:t>
            </a:r>
            <a:endParaRPr lang="tr-TR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-d 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 -&gt; Klasör 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olup olmadığı</a:t>
            </a:r>
          </a:p>
          <a:p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-r 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 -&gt;  Okunabilir mi ?</a:t>
            </a:r>
            <a:endParaRPr lang="tr-TR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w -&gt;  Yazılabilir mi ? </a:t>
            </a:r>
            <a:endParaRPr lang="tr-TR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-x  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-&gt; Çalıştırılabilir mi ?</a:t>
            </a:r>
            <a:endParaRPr lang="tr-TR" sz="2200" dirty="0"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None/>
            </a:pP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----------------</a:t>
            </a:r>
            <a:endParaRPr lang="tr-TR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200" dirty="0" err="1">
                <a:latin typeface="Times New Roman" pitchFamily="18" charset="0"/>
                <a:cs typeface="Times New Roman" pitchFamily="18" charset="0"/>
              </a:rPr>
              <a:t>then</a:t>
            </a:r>
            <a:endParaRPr lang="tr-TR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200" dirty="0" err="1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 "Dosya Bulundu"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899592" y="332656"/>
            <a:ext cx="7543800" cy="914400"/>
          </a:xfrm>
        </p:spPr>
        <p:txBody>
          <a:bodyPr/>
          <a:lstStyle/>
          <a:p>
            <a:r>
              <a:rPr lang="tr-T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Dosya İşlemleri</a:t>
            </a:r>
            <a:endParaRPr lang="tr-TR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604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827584" y="1124744"/>
            <a:ext cx="7560840" cy="4824536"/>
          </a:xfrm>
        </p:spPr>
        <p:txBody>
          <a:bodyPr>
            <a:normAutofit/>
          </a:bodyPr>
          <a:lstStyle/>
          <a:p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#! /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bin/</a:t>
            </a:r>
            <a:r>
              <a:rPr lang="tr-TR" sz="2200" dirty="0" err="1" smtClean="0">
                <a:latin typeface="Times New Roman" pitchFamily="18" charset="0"/>
                <a:cs typeface="Times New Roman" pitchFamily="18" charset="0"/>
              </a:rPr>
              <a:t>bash</a:t>
            </a:r>
            <a:endParaRPr lang="tr-TR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None/>
            </a:pPr>
            <a:endParaRPr lang="tr-TR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200" dirty="0" err="1" smtClean="0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"Dosyanın ismini giriniz:\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c"</a:t>
            </a:r>
          </a:p>
          <a:p>
            <a:r>
              <a:rPr lang="tr-TR" sz="2200" dirty="0" err="1" smtClean="0"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200" dirty="0" err="1" smtClean="0">
                <a:latin typeface="Times New Roman" pitchFamily="18" charset="0"/>
                <a:cs typeface="Times New Roman" pitchFamily="18" charset="0"/>
              </a:rPr>
              <a:t>dosyaismi</a:t>
            </a:r>
            <a:endParaRPr lang="tr-TR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None/>
            </a:pPr>
            <a:endParaRPr lang="tr-TR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200" dirty="0" err="1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[ -e $</a:t>
            </a:r>
            <a:r>
              <a:rPr lang="tr-TR" sz="2200" dirty="0" err="1">
                <a:latin typeface="Times New Roman" pitchFamily="18" charset="0"/>
                <a:cs typeface="Times New Roman" pitchFamily="18" charset="0"/>
              </a:rPr>
              <a:t>dosyaismi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]         </a:t>
            </a:r>
          </a:p>
          <a:p>
            <a:r>
              <a:rPr lang="tr-TR" sz="22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tr-TR" sz="2200" dirty="0" err="1" smtClean="0">
                <a:latin typeface="Times New Roman" pitchFamily="18" charset="0"/>
                <a:cs typeface="Times New Roman" pitchFamily="18" charset="0"/>
              </a:rPr>
              <a:t>hen</a:t>
            </a:r>
            <a:endParaRPr lang="tr-TR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200" dirty="0" err="1" smtClean="0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"Dosya 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bulundu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 "</a:t>
            </a:r>
            <a:endParaRPr lang="tr-TR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200" dirty="0" err="1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 "Dosya 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Bulunamadı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fi</a:t>
            </a:r>
            <a:endParaRPr lang="tr-TR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827584" y="332656"/>
            <a:ext cx="7543800" cy="648072"/>
          </a:xfrm>
        </p:spPr>
        <p:txBody>
          <a:bodyPr/>
          <a:lstStyle/>
          <a:p>
            <a:r>
              <a:rPr lang="tr-TR" sz="3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Örnek : </a:t>
            </a:r>
            <a:r>
              <a:rPr lang="tr-TR" sz="3500" dirty="0" smtClean="0">
                <a:latin typeface="Times New Roman" pitchFamily="18" charset="0"/>
                <a:cs typeface="Times New Roman" pitchFamily="18" charset="0"/>
              </a:rPr>
              <a:t>Dosya Doğrulama</a:t>
            </a:r>
            <a:endParaRPr lang="tr-TR" sz="3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388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827584" y="1268760"/>
            <a:ext cx="7632848" cy="5184576"/>
          </a:xfrm>
        </p:spPr>
        <p:txBody>
          <a:bodyPr>
            <a:normAutofit/>
          </a:bodyPr>
          <a:lstStyle/>
          <a:p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#! /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bin/</a:t>
            </a:r>
            <a:r>
              <a:rPr lang="tr-TR" sz="1800" dirty="0" err="1" smtClean="0">
                <a:latin typeface="Times New Roman" pitchFamily="18" charset="0"/>
                <a:cs typeface="Times New Roman" pitchFamily="18" charset="0"/>
              </a:rPr>
              <a:t>bash</a:t>
            </a:r>
            <a:endParaRPr lang="tr-TR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1800" dirty="0" err="1" smtClean="0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-e "Dosyanın ismini giriniz :\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c«</a:t>
            </a:r>
          </a:p>
          <a:p>
            <a:r>
              <a:rPr lang="tr-TR" sz="1800" dirty="0" err="1" smtClean="0"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800" dirty="0" err="1" smtClean="0">
                <a:latin typeface="Times New Roman" pitchFamily="18" charset="0"/>
                <a:cs typeface="Times New Roman" pitchFamily="18" charset="0"/>
              </a:rPr>
              <a:t>dosyaismi</a:t>
            </a:r>
            <a:endParaRPr lang="tr-TR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1800" dirty="0" err="1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[ -f $</a:t>
            </a:r>
            <a:r>
              <a:rPr lang="tr-TR" sz="1800" dirty="0" err="1">
                <a:latin typeface="Times New Roman" pitchFamily="18" charset="0"/>
                <a:cs typeface="Times New Roman" pitchFamily="18" charset="0"/>
              </a:rPr>
              <a:t>dosyaismi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tr-TR" sz="1800" dirty="0" err="1" smtClean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	</a:t>
            </a:r>
            <a:endParaRPr lang="tr-TR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384048" lvl="1" indent="0">
              <a:buNone/>
            </a:pP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tr-TR" sz="1800" dirty="0" err="1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[ -w $</a:t>
            </a:r>
            <a:r>
              <a:rPr lang="tr-TR" sz="1800" dirty="0" err="1">
                <a:latin typeface="Times New Roman" pitchFamily="18" charset="0"/>
                <a:cs typeface="Times New Roman" pitchFamily="18" charset="0"/>
              </a:rPr>
              <a:t>dosyaismi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tr-TR" sz="1800" dirty="0" err="1" smtClean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	  </a:t>
            </a:r>
            <a:endParaRPr lang="tr-TR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tr-TR" sz="1800" dirty="0" err="1" smtClean="0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"Dosya yazılabilir."           </a:t>
            </a:r>
            <a:endParaRPr lang="tr-TR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tr-TR" sz="1800" dirty="0" err="1" smtClean="0">
                <a:latin typeface="Times New Roman" pitchFamily="18" charset="0"/>
                <a:cs typeface="Times New Roman" pitchFamily="18" charset="0"/>
              </a:rPr>
              <a:t>cat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&gt;&gt; $</a:t>
            </a:r>
            <a:r>
              <a:rPr lang="tr-TR" sz="1800" dirty="0" err="1">
                <a:latin typeface="Times New Roman" pitchFamily="18" charset="0"/>
                <a:cs typeface="Times New Roman" pitchFamily="18" charset="0"/>
              </a:rPr>
              <a:t>dosyaismi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	</a:t>
            </a:r>
            <a:endParaRPr lang="tr-TR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     else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	   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1800" dirty="0" err="1" smtClean="0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"Dosya 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yazılabilir 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değil"	</a:t>
            </a:r>
            <a:endParaRPr lang="tr-TR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     fi</a:t>
            </a:r>
          </a:p>
          <a:p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else    </a:t>
            </a:r>
          </a:p>
          <a:p>
            <a:r>
              <a:rPr lang="tr-TR" sz="1800" dirty="0" err="1" smtClean="0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"Dosya mevcut 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değil«</a:t>
            </a:r>
          </a:p>
          <a:p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fi</a:t>
            </a:r>
            <a:endParaRPr lang="tr-TR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899592" y="116632"/>
            <a:ext cx="7543800" cy="914400"/>
          </a:xfrm>
        </p:spPr>
        <p:txBody>
          <a:bodyPr/>
          <a:lstStyle/>
          <a:p>
            <a:r>
              <a:rPr lang="tr-TR" sz="3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Örnek : </a:t>
            </a:r>
            <a:r>
              <a:rPr lang="tr-TR" sz="3500" dirty="0" smtClean="0">
                <a:latin typeface="Times New Roman" pitchFamily="18" charset="0"/>
                <a:cs typeface="Times New Roman" pitchFamily="18" charset="0"/>
              </a:rPr>
              <a:t>Dosyaya ekleme</a:t>
            </a:r>
            <a:endParaRPr lang="tr-TR" sz="3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177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83568" y="1412776"/>
            <a:ext cx="7560840" cy="4608512"/>
          </a:xfrm>
        </p:spPr>
        <p:txBody>
          <a:bodyPr>
            <a:noAutofit/>
          </a:bodyPr>
          <a:lstStyle/>
          <a:p>
            <a:r>
              <a:rPr lang="tr-TR" sz="2200" dirty="0" err="1">
                <a:latin typeface="Times New Roman" pitchFamily="18" charset="0"/>
                <a:cs typeface="Times New Roman" pitchFamily="18" charset="0"/>
              </a:rPr>
              <a:t>case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200" dirty="0" err="1">
                <a:latin typeface="Times New Roman" pitchFamily="18" charset="0"/>
                <a:cs typeface="Times New Roman" pitchFamily="18" charset="0"/>
              </a:rPr>
              <a:t>degisken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 in</a:t>
            </a:r>
          </a:p>
          <a:p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 	"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degisken1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" )</a:t>
            </a:r>
          </a:p>
          <a:p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	durum;;</a:t>
            </a:r>
          </a:p>
          <a:p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	"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degisken2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" )</a:t>
            </a:r>
          </a:p>
          <a:p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	durum1;;</a:t>
            </a:r>
          </a:p>
          <a:p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	* )</a:t>
            </a:r>
          </a:p>
          <a:p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	durum2;;</a:t>
            </a:r>
          </a:p>
          <a:p>
            <a:r>
              <a:rPr lang="tr-TR" sz="2200" dirty="0" err="1">
                <a:latin typeface="Times New Roman" pitchFamily="18" charset="0"/>
                <a:cs typeface="Times New Roman" pitchFamily="18" charset="0"/>
              </a:rPr>
              <a:t>esac</a:t>
            </a:r>
            <a:endParaRPr lang="tr-TR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? Özel karakterler</a:t>
            </a:r>
          </a:p>
          <a:p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* Diğer durumlar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683568" y="332656"/>
            <a:ext cx="7543800" cy="914400"/>
          </a:xfrm>
        </p:spPr>
        <p:txBody>
          <a:bodyPr/>
          <a:lstStyle/>
          <a:p>
            <a:r>
              <a:rPr lang="tr-TR" sz="3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«CASE» </a:t>
            </a:r>
            <a:r>
              <a:rPr lang="tr-TR" sz="3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tr-TR" sz="3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yapısı</a:t>
            </a:r>
            <a:endParaRPr lang="tr-TR" sz="35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354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827584" y="1124744"/>
            <a:ext cx="7416824" cy="5184576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#! /bin/</a:t>
            </a:r>
            <a:r>
              <a:rPr lang="tr-TR" sz="2200" dirty="0" err="1">
                <a:latin typeface="Times New Roman" pitchFamily="18" charset="0"/>
                <a:cs typeface="Times New Roman" pitchFamily="18" charset="0"/>
              </a:rPr>
              <a:t>bashecho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  "Bir araç giriniz: 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«</a:t>
            </a:r>
          </a:p>
          <a:p>
            <a:pPr marL="18288" indent="0">
              <a:buNone/>
            </a:pPr>
            <a:r>
              <a:rPr lang="tr-TR" sz="2200" dirty="0" err="1" smtClean="0"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200" dirty="0" err="1" smtClean="0">
                <a:latin typeface="Times New Roman" pitchFamily="18" charset="0"/>
                <a:cs typeface="Times New Roman" pitchFamily="18" charset="0"/>
              </a:rPr>
              <a:t>arac</a:t>
            </a:r>
            <a:endParaRPr lang="tr-TR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None/>
            </a:pPr>
            <a:r>
              <a:rPr lang="tr-TR" sz="2200" dirty="0" err="1" smtClean="0">
                <a:latin typeface="Times New Roman" pitchFamily="18" charset="0"/>
                <a:cs typeface="Times New Roman" pitchFamily="18" charset="0"/>
              </a:rPr>
              <a:t>case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tr-TR" sz="2200" dirty="0" err="1">
                <a:latin typeface="Times New Roman" pitchFamily="18" charset="0"/>
                <a:cs typeface="Times New Roman" pitchFamily="18" charset="0"/>
              </a:rPr>
              <a:t>arac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 in	</a:t>
            </a:r>
            <a:endParaRPr lang="tr-TR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None/>
            </a:pP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araba" )	</a:t>
            </a:r>
            <a:endParaRPr lang="tr-TR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None/>
            </a:pP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r-TR" sz="2200" dirty="0" err="1" smtClean="0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"$</a:t>
            </a:r>
            <a:r>
              <a:rPr lang="tr-TR" sz="2200" dirty="0" err="1">
                <a:latin typeface="Times New Roman" pitchFamily="18" charset="0"/>
                <a:cs typeface="Times New Roman" pitchFamily="18" charset="0"/>
              </a:rPr>
              <a:t>arac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 200 TL'ye kiralanır" 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;;</a:t>
            </a:r>
          </a:p>
          <a:p>
            <a:pPr marL="18288" indent="0">
              <a:buNone/>
            </a:pP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tr-TR" sz="2200" dirty="0" err="1">
                <a:latin typeface="Times New Roman" pitchFamily="18" charset="0"/>
                <a:cs typeface="Times New Roman" pitchFamily="18" charset="0"/>
              </a:rPr>
              <a:t>motorsiklet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" )	</a:t>
            </a:r>
            <a:endParaRPr lang="tr-TR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None/>
            </a:pP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r-TR" sz="2200" dirty="0" err="1" smtClean="0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"$</a:t>
            </a:r>
            <a:r>
              <a:rPr lang="tr-TR" sz="2200" dirty="0" err="1">
                <a:latin typeface="Times New Roman" pitchFamily="18" charset="0"/>
                <a:cs typeface="Times New Roman" pitchFamily="18" charset="0"/>
              </a:rPr>
              <a:t>arac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 100 </a:t>
            </a:r>
            <a:r>
              <a:rPr lang="tr-TR" sz="2200" dirty="0" err="1">
                <a:latin typeface="Times New Roman" pitchFamily="18" charset="0"/>
                <a:cs typeface="Times New Roman" pitchFamily="18" charset="0"/>
              </a:rPr>
              <a:t>Tlye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;;</a:t>
            </a:r>
          </a:p>
          <a:p>
            <a:pPr marL="18288" indent="0">
              <a:buNone/>
            </a:pP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tr-TR" sz="2200" dirty="0" err="1">
                <a:latin typeface="Times New Roman" pitchFamily="18" charset="0"/>
                <a:cs typeface="Times New Roman" pitchFamily="18" charset="0"/>
              </a:rPr>
              <a:t>bisklet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" )	</a:t>
            </a:r>
            <a:endParaRPr lang="tr-TR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None/>
            </a:pP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r-TR" sz="2200" dirty="0" err="1" smtClean="0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"$</a:t>
            </a:r>
            <a:r>
              <a:rPr lang="tr-TR" sz="2200" dirty="0" err="1">
                <a:latin typeface="Times New Roman" pitchFamily="18" charset="0"/>
                <a:cs typeface="Times New Roman" pitchFamily="18" charset="0"/>
              </a:rPr>
              <a:t>arac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 50 </a:t>
            </a:r>
            <a:r>
              <a:rPr lang="tr-TR" sz="2200" dirty="0" err="1">
                <a:latin typeface="Times New Roman" pitchFamily="18" charset="0"/>
                <a:cs typeface="Times New Roman" pitchFamily="18" charset="0"/>
              </a:rPr>
              <a:t>Tlye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" ;;	</a:t>
            </a:r>
            <a:endParaRPr lang="tr-TR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Char char="•"/>
            </a:pP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* )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	</a:t>
            </a:r>
            <a:endParaRPr lang="tr-TR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Char char="•"/>
            </a:pP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r-TR" sz="2200" dirty="0" err="1" smtClean="0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tr-TR" sz="2200" dirty="0" err="1">
                <a:latin typeface="Times New Roman" pitchFamily="18" charset="0"/>
                <a:cs typeface="Times New Roman" pitchFamily="18" charset="0"/>
              </a:rPr>
              <a:t>arac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 kiralık değil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";;</a:t>
            </a:r>
          </a:p>
          <a:p>
            <a:pPr>
              <a:buFont typeface="Arial" charset="0"/>
              <a:buChar char="•"/>
            </a:pPr>
            <a:r>
              <a:rPr lang="tr-TR" sz="2200" dirty="0" err="1" smtClean="0">
                <a:latin typeface="Times New Roman" pitchFamily="18" charset="0"/>
                <a:cs typeface="Times New Roman" pitchFamily="18" charset="0"/>
              </a:rPr>
              <a:t>esac</a:t>
            </a:r>
            <a:endParaRPr lang="tr-TR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755576" y="332656"/>
            <a:ext cx="7543800" cy="914400"/>
          </a:xfrm>
        </p:spPr>
        <p:txBody>
          <a:bodyPr/>
          <a:lstStyle/>
          <a:p>
            <a:r>
              <a:rPr lang="tr-TR" sz="3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Örnek : </a:t>
            </a:r>
            <a:r>
              <a:rPr lang="tr-TR" sz="3500" dirty="0" smtClean="0">
                <a:latin typeface="Times New Roman" pitchFamily="18" charset="0"/>
                <a:cs typeface="Times New Roman" pitchFamily="18" charset="0"/>
              </a:rPr>
              <a:t>Case1</a:t>
            </a:r>
            <a:endParaRPr lang="tr-TR" sz="3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000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827584" y="1484784"/>
            <a:ext cx="7560840" cy="4752528"/>
          </a:xfrm>
        </p:spPr>
        <p:txBody>
          <a:bodyPr>
            <a:noAutofit/>
          </a:bodyPr>
          <a:lstStyle/>
          <a:p>
            <a:pPr marL="18288" indent="0">
              <a:buNone/>
            </a:pP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#! /</a:t>
            </a:r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bin/</a:t>
            </a:r>
            <a:r>
              <a:rPr lang="tr-TR" sz="2500" dirty="0" err="1" smtClean="0">
                <a:latin typeface="Times New Roman" pitchFamily="18" charset="0"/>
                <a:cs typeface="Times New Roman" pitchFamily="18" charset="0"/>
              </a:rPr>
              <a:t>bash</a:t>
            </a:r>
            <a:endParaRPr lang="tr-TR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None/>
            </a:pPr>
            <a:r>
              <a:rPr lang="tr-TR" sz="2500" dirty="0" err="1" smtClean="0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-e "Bir karakter giriniz:/</a:t>
            </a:r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c«</a:t>
            </a:r>
          </a:p>
          <a:p>
            <a:pPr marL="18288" indent="0">
              <a:buNone/>
            </a:pPr>
            <a:r>
              <a:rPr lang="tr-TR" sz="2500" dirty="0" err="1" smtClean="0"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500" dirty="0" err="1" smtClean="0">
                <a:latin typeface="Times New Roman" pitchFamily="18" charset="0"/>
                <a:cs typeface="Times New Roman" pitchFamily="18" charset="0"/>
              </a:rPr>
              <a:t>deger</a:t>
            </a:r>
            <a:endParaRPr lang="tr-TR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None/>
            </a:pPr>
            <a:r>
              <a:rPr lang="tr-TR" sz="2500" dirty="0" err="1" smtClean="0">
                <a:latin typeface="Times New Roman" pitchFamily="18" charset="0"/>
                <a:cs typeface="Times New Roman" pitchFamily="18" charset="0"/>
              </a:rPr>
              <a:t>case</a:t>
            </a:r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tr-TR" sz="2500" dirty="0" err="1">
                <a:latin typeface="Times New Roman" pitchFamily="18" charset="0"/>
                <a:cs typeface="Times New Roman" pitchFamily="18" charset="0"/>
              </a:rPr>
              <a:t>deger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 in	[a-z] </a:t>
            </a:r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8288" indent="0">
              <a:buNone/>
            </a:pP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r-TR" sz="2500" dirty="0" err="1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 "Kullanıcı harf girdi</a:t>
            </a:r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";;</a:t>
            </a:r>
          </a:p>
          <a:p>
            <a:pPr marL="18288" indent="0">
              <a:buNone/>
            </a:pP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	[0-9] </a:t>
            </a:r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8288" indent="0">
              <a:buNone/>
            </a:pP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r-TR" sz="2500" dirty="0" err="1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 "Sayı girildi</a:t>
            </a:r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";;</a:t>
            </a:r>
          </a:p>
          <a:p>
            <a:pPr marL="18288" indent="0">
              <a:buNone/>
            </a:pP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	? </a:t>
            </a:r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8288" indent="0">
              <a:buNone/>
            </a:pP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r-TR" sz="2500" dirty="0" err="1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 " Özel karakter kullandı</a:t>
            </a:r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";;</a:t>
            </a:r>
          </a:p>
          <a:p>
            <a:pPr marL="18288" indent="0">
              <a:buNone/>
            </a:pP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r-TR" sz="2500" dirty="0" err="1">
                <a:latin typeface="Times New Roman" pitchFamily="18" charset="0"/>
                <a:cs typeface="Times New Roman" pitchFamily="18" charset="0"/>
              </a:rPr>
              <a:t>esac</a:t>
            </a:r>
            <a:endParaRPr lang="tr-TR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827584" y="404664"/>
            <a:ext cx="7543800" cy="914400"/>
          </a:xfrm>
        </p:spPr>
        <p:txBody>
          <a:bodyPr/>
          <a:lstStyle/>
          <a:p>
            <a:r>
              <a:rPr lang="tr-TR" sz="3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Örnek : </a:t>
            </a:r>
            <a:r>
              <a:rPr lang="tr-TR" sz="3500" dirty="0" smtClean="0">
                <a:latin typeface="Times New Roman" pitchFamily="18" charset="0"/>
                <a:cs typeface="Times New Roman" pitchFamily="18" charset="0"/>
              </a:rPr>
              <a:t>Case2</a:t>
            </a:r>
            <a:endParaRPr lang="tr-TR" sz="3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333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83568" y="1484784"/>
            <a:ext cx="7704856" cy="5112568"/>
          </a:xfrm>
        </p:spPr>
        <p:txBody>
          <a:bodyPr/>
          <a:lstStyle/>
          <a:p>
            <a:pPr marL="18288" indent="0">
              <a:buNone/>
            </a:pPr>
            <a:r>
              <a:rPr lang="tr-TR" dirty="0">
                <a:latin typeface="Times New Roman" pitchFamily="18" charset="0"/>
                <a:cs typeface="Times New Roman" pitchFamily="18" charset="0"/>
              </a:rPr>
              <a:t>OS = ( 'A' 'B' 'C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')   %Tanımlama</a:t>
            </a:r>
          </a:p>
          <a:p>
            <a:pPr marL="18288" indent="0">
              <a:buNone/>
            </a:pP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OS1=( 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'Linux' 'Windows' 'Unix' )</a:t>
            </a:r>
            <a:endParaRPr lang="tr-TR" dirty="0" smtClean="0"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None/>
            </a:pPr>
            <a:endParaRPr lang="tr-TR" dirty="0"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None/>
            </a:pPr>
            <a:r>
              <a:rPr lang="tr-TR" dirty="0">
                <a:latin typeface="Times New Roman" pitchFamily="18" charset="0"/>
                <a:cs typeface="Times New Roman" pitchFamily="18" charset="0"/>
              </a:rPr>
              <a:t>OS [3]='D'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    %Ekleme 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yapar.</a:t>
            </a:r>
          </a:p>
          <a:p>
            <a:pPr marL="18288" indent="0">
              <a:buNone/>
            </a:pPr>
            <a:r>
              <a:rPr lang="tr-TR" dirty="0" err="1">
                <a:latin typeface="Times New Roman" pitchFamily="18" charset="0"/>
                <a:cs typeface="Times New Roman" pitchFamily="18" charset="0"/>
              </a:rPr>
              <a:t>unset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 OS[1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]   %Silme 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işlemi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yapar.</a:t>
            </a:r>
          </a:p>
          <a:p>
            <a:pPr marL="18288" indent="0">
              <a:buNone/>
            </a:pPr>
            <a:endParaRPr lang="tr-TR" dirty="0" smtClean="0"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None/>
            </a:pP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"${OS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[@]}   #Tüm 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dizi elemanların gösterir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8288" indent="0">
              <a:buNone/>
            </a:pPr>
            <a:r>
              <a:rPr lang="tr-TR" dirty="0" err="1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 "${!OS[@]}"   #Tüm dizinin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index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 sırasını gösterir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8288" indent="0">
              <a:buNone/>
            </a:pPr>
            <a:r>
              <a:rPr lang="tr-TR" dirty="0" err="1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 "${#OS[@]}"   #Tüm dizideki toplam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index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 sayısını gösterir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8288" indent="0">
              <a:buNone/>
            </a:pP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755576" y="764704"/>
            <a:ext cx="7543800" cy="914400"/>
          </a:xfrm>
        </p:spPr>
        <p:txBody>
          <a:bodyPr/>
          <a:lstStyle/>
          <a:p>
            <a:r>
              <a:rPr lang="tr-T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Diziler</a:t>
            </a:r>
            <a:endParaRPr lang="tr-TR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693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55576" y="2132856"/>
            <a:ext cx="6096000" cy="3657599"/>
          </a:xfrm>
        </p:spPr>
        <p:txBody>
          <a:bodyPr/>
          <a:lstStyle/>
          <a:p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-Unix ve benzeri işletim sistemlerinde kullanılır.</a:t>
            </a:r>
          </a:p>
          <a:p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-Dosya sistemi işletim sisteminin bir disk veya bölüm üzerinde ki dosyaları takip edebilmesi için oluşturulmuş yöntem ve veri yapıları bütünüdür.</a:t>
            </a:r>
          </a:p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55576" y="1340768"/>
            <a:ext cx="7543800" cy="914400"/>
          </a:xfrm>
        </p:spPr>
        <p:txBody>
          <a:bodyPr/>
          <a:lstStyle/>
          <a:p>
            <a:r>
              <a:rPr lang="tr-TR" sz="6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Bash</a:t>
            </a:r>
            <a:r>
              <a:rPr lang="tr-TR" sz="6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neden gereklidir?</a:t>
            </a:r>
            <a:endParaRPr lang="tr-TR" sz="6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235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755576" y="1412776"/>
            <a:ext cx="7560840" cy="4176464"/>
          </a:xfrm>
        </p:spPr>
        <p:txBody>
          <a:bodyPr>
            <a:normAutofit/>
          </a:bodyPr>
          <a:lstStyle/>
          <a:p>
            <a:r>
              <a:rPr lang="tr-TR" sz="3000" dirty="0" err="1"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tr-TR" sz="3000" dirty="0">
                <a:latin typeface="Times New Roman" pitchFamily="18" charset="0"/>
                <a:cs typeface="Times New Roman" pitchFamily="18" charset="0"/>
              </a:rPr>
              <a:t> [ Durum]</a:t>
            </a:r>
          </a:p>
          <a:p>
            <a:r>
              <a:rPr lang="tr-TR" sz="3000" dirty="0">
                <a:latin typeface="Times New Roman" pitchFamily="18" charset="0"/>
                <a:cs typeface="Times New Roman" pitchFamily="18" charset="0"/>
              </a:rPr>
              <a:t>do</a:t>
            </a:r>
          </a:p>
          <a:p>
            <a:r>
              <a:rPr lang="tr-TR" sz="3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r-TR" sz="3000" dirty="0" err="1">
                <a:latin typeface="Times New Roman" pitchFamily="18" charset="0"/>
                <a:cs typeface="Times New Roman" pitchFamily="18" charset="0"/>
              </a:rPr>
              <a:t>yapılacakar</a:t>
            </a:r>
            <a:endParaRPr lang="tr-TR" sz="3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3000" dirty="0">
                <a:latin typeface="Times New Roman" pitchFamily="18" charset="0"/>
                <a:cs typeface="Times New Roman" pitchFamily="18" charset="0"/>
              </a:rPr>
              <a:t>done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755576" y="908720"/>
            <a:ext cx="7543800" cy="914400"/>
          </a:xfrm>
        </p:spPr>
        <p:txBody>
          <a:bodyPr/>
          <a:lstStyle/>
          <a:p>
            <a:r>
              <a:rPr lang="tr-TR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tr-TR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tr-T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yapısı</a:t>
            </a:r>
            <a:endParaRPr lang="tr-TR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769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755576" y="1484784"/>
            <a:ext cx="7560840" cy="4608512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it-IT" sz="2200" dirty="0">
                <a:latin typeface="Times New Roman" pitchFamily="18" charset="0"/>
                <a:cs typeface="Times New Roman" pitchFamily="18" charset="0"/>
              </a:rPr>
              <a:t>#! /</a:t>
            </a:r>
            <a:r>
              <a:rPr lang="it-IT" sz="2200" dirty="0" smtClean="0">
                <a:latin typeface="Times New Roman" pitchFamily="18" charset="0"/>
                <a:cs typeface="Times New Roman" pitchFamily="18" charset="0"/>
              </a:rPr>
              <a:t>bin/bash</a:t>
            </a:r>
            <a:endParaRPr lang="tr-TR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None/>
            </a:pPr>
            <a:r>
              <a:rPr lang="it-IT" sz="2200" dirty="0" smtClean="0">
                <a:latin typeface="Times New Roman" pitchFamily="18" charset="0"/>
                <a:cs typeface="Times New Roman" pitchFamily="18" charset="0"/>
              </a:rPr>
              <a:t>i=1 </a:t>
            </a:r>
            <a:endParaRPr lang="tr-TR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None/>
            </a:pPr>
            <a:r>
              <a:rPr lang="it-IT" sz="2200" dirty="0" smtClean="0"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it-IT" sz="2200" dirty="0">
                <a:latin typeface="Times New Roman" pitchFamily="18" charset="0"/>
                <a:cs typeface="Times New Roman" pitchFamily="18" charset="0"/>
              </a:rPr>
              <a:t>[ $i -le 10 </a:t>
            </a:r>
            <a:r>
              <a:rPr lang="it-IT" sz="22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tr-TR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None/>
            </a:pP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it-IT" sz="22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8288" indent="0">
              <a:buNone/>
            </a:pPr>
            <a:r>
              <a:rPr lang="it-IT" sz="2200" dirty="0">
                <a:latin typeface="Times New Roman" pitchFamily="18" charset="0"/>
                <a:cs typeface="Times New Roman" pitchFamily="18" charset="0"/>
              </a:rPr>
              <a:t>	echo $i	((i++)) 	</a:t>
            </a:r>
            <a:endParaRPr lang="tr-TR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None/>
            </a:pPr>
            <a:r>
              <a:rPr lang="it-IT" sz="2200" dirty="0" smtClean="0">
                <a:latin typeface="Times New Roman" pitchFamily="18" charset="0"/>
                <a:cs typeface="Times New Roman" pitchFamily="18" charset="0"/>
              </a:rPr>
              <a:t>sleep 1</a:t>
            </a:r>
            <a:endParaRPr lang="tr-TR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None/>
            </a:pP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it-IT" sz="2200" dirty="0" smtClean="0">
                <a:latin typeface="Times New Roman" pitchFamily="18" charset="0"/>
                <a:cs typeface="Times New Roman" pitchFamily="18" charset="0"/>
              </a:rPr>
              <a:t>one</a:t>
            </a:r>
            <a:endParaRPr lang="tr-TR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None/>
            </a:pPr>
            <a:endParaRPr lang="tr-TR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None/>
            </a:pP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%1’den 10’a kadar olan sayıları toplar.</a:t>
            </a:r>
            <a:endParaRPr lang="tr-TR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755576" y="836712"/>
            <a:ext cx="7543800" cy="914400"/>
          </a:xfrm>
        </p:spPr>
        <p:txBody>
          <a:bodyPr/>
          <a:lstStyle/>
          <a:p>
            <a:r>
              <a:rPr lang="tr-TR" sz="3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Örnek : </a:t>
            </a:r>
            <a:r>
              <a:rPr lang="tr-TR" sz="3500" dirty="0" err="1" smtClean="0">
                <a:latin typeface="Times New Roman" pitchFamily="18" charset="0"/>
                <a:cs typeface="Times New Roman" pitchFamily="18" charset="0"/>
              </a:rPr>
              <a:t>While</a:t>
            </a:r>
            <a:endParaRPr lang="tr-TR" sz="3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602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83568" y="1412776"/>
            <a:ext cx="6096000" cy="4536504"/>
          </a:xfrm>
        </p:spPr>
        <p:txBody>
          <a:bodyPr>
            <a:noAutofit/>
          </a:bodyPr>
          <a:lstStyle/>
          <a:p>
            <a:pPr marL="18288" indent="0">
              <a:buNone/>
            </a:pP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1.Kullanım</a:t>
            </a:r>
          </a:p>
          <a:p>
            <a:pPr marL="18288" indent="0">
              <a:buNone/>
            </a:pPr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(( i=0;i&lt;=5;i++ ))</a:t>
            </a:r>
          </a:p>
          <a:p>
            <a:pPr marL="18288" indent="0">
              <a:buNone/>
            </a:pP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do</a:t>
            </a:r>
          </a:p>
          <a:p>
            <a:pPr marL="18288" indent="0">
              <a:buNone/>
            </a:pP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$i</a:t>
            </a:r>
          </a:p>
          <a:p>
            <a:pPr marL="18288" indent="0">
              <a:buNone/>
            </a:pP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done</a:t>
            </a:r>
          </a:p>
          <a:p>
            <a:pPr marL="18288" indent="0">
              <a:buNone/>
            </a:pPr>
            <a:endParaRPr lang="tr-TR" sz="2400" dirty="0"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None/>
            </a:pP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2.Kullanım</a:t>
            </a:r>
          </a:p>
          <a:p>
            <a:pPr marL="18288" indent="0">
              <a:buNone/>
            </a:pPr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i in </a:t>
            </a: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pwd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8288" indent="0">
              <a:buNone/>
            </a:pP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do </a:t>
            </a:r>
          </a:p>
          <a:p>
            <a:pPr marL="18288" indent="0">
              <a:buNone/>
            </a:pP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$i</a:t>
            </a:r>
          </a:p>
          <a:p>
            <a:pPr marL="18288" indent="0">
              <a:buNone/>
            </a:pP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done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611560" y="188640"/>
            <a:ext cx="7543800" cy="914400"/>
          </a:xfrm>
        </p:spPr>
        <p:txBody>
          <a:bodyPr/>
          <a:lstStyle/>
          <a:p>
            <a:r>
              <a:rPr lang="tr-TR" sz="3500" dirty="0" err="1" smtClean="0">
                <a:solidFill>
                  <a:schemeClr val="tx2"/>
                </a:solidFill>
              </a:rPr>
              <a:t>For</a:t>
            </a:r>
            <a:r>
              <a:rPr lang="tr-TR" sz="3500" dirty="0" smtClean="0">
                <a:solidFill>
                  <a:schemeClr val="tx2"/>
                </a:solidFill>
              </a:rPr>
              <a:t> </a:t>
            </a:r>
            <a:r>
              <a:rPr lang="tr-TR" sz="3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tr-TR" sz="3500" dirty="0" smtClean="0">
                <a:solidFill>
                  <a:schemeClr val="tx2"/>
                </a:solidFill>
              </a:rPr>
              <a:t> yapısı</a:t>
            </a:r>
            <a:endParaRPr lang="tr-TR" sz="3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642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899592" y="1700808"/>
            <a:ext cx="7560840" cy="3657599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pt-BR" sz="2500" dirty="0">
                <a:latin typeface="Times New Roman" pitchFamily="18" charset="0"/>
                <a:cs typeface="Times New Roman" pitchFamily="18" charset="0"/>
              </a:rPr>
              <a:t>#! /</a:t>
            </a:r>
            <a:r>
              <a:rPr lang="pt-BR" sz="2500" dirty="0" smtClean="0">
                <a:latin typeface="Times New Roman" pitchFamily="18" charset="0"/>
                <a:cs typeface="Times New Roman" pitchFamily="18" charset="0"/>
              </a:rPr>
              <a:t>bin/bash</a:t>
            </a:r>
            <a:endParaRPr lang="tr-TR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None/>
            </a:pPr>
            <a:r>
              <a:rPr lang="pt-BR" sz="25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pt-BR" sz="2500" dirty="0">
                <a:latin typeface="Times New Roman" pitchFamily="18" charset="0"/>
                <a:cs typeface="Times New Roman" pitchFamily="18" charset="0"/>
              </a:rPr>
              <a:t>(( i=0;i&lt;=5;i</a:t>
            </a:r>
            <a:r>
              <a:rPr lang="pt-BR" sz="2500" dirty="0" smtClean="0">
                <a:latin typeface="Times New Roman" pitchFamily="18" charset="0"/>
                <a:cs typeface="Times New Roman" pitchFamily="18" charset="0"/>
              </a:rPr>
              <a:t>++))</a:t>
            </a:r>
            <a:endParaRPr lang="tr-TR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None/>
            </a:pPr>
            <a:r>
              <a:rPr lang="pt-BR" sz="2500" dirty="0" smtClean="0">
                <a:latin typeface="Times New Roman" pitchFamily="18" charset="0"/>
                <a:cs typeface="Times New Roman" pitchFamily="18" charset="0"/>
              </a:rPr>
              <a:t>Do</a:t>
            </a:r>
            <a:endParaRPr lang="tr-TR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None/>
            </a:pPr>
            <a:r>
              <a:rPr lang="pt-BR" sz="2500" dirty="0">
                <a:latin typeface="Times New Roman" pitchFamily="18" charset="0"/>
                <a:cs typeface="Times New Roman" pitchFamily="18" charset="0"/>
              </a:rPr>
              <a:t>	echo $</a:t>
            </a:r>
            <a:r>
              <a:rPr lang="pt-BR" sz="2500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tr-TR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None/>
            </a:pPr>
            <a:r>
              <a:rPr lang="pt-BR" sz="2500" dirty="0" smtClean="0">
                <a:latin typeface="Times New Roman" pitchFamily="18" charset="0"/>
                <a:cs typeface="Times New Roman" pitchFamily="18" charset="0"/>
              </a:rPr>
              <a:t>done</a:t>
            </a:r>
            <a:endParaRPr lang="tr-TR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827584" y="908720"/>
            <a:ext cx="7543800" cy="914400"/>
          </a:xfrm>
        </p:spPr>
        <p:txBody>
          <a:bodyPr/>
          <a:lstStyle/>
          <a:p>
            <a:r>
              <a:rPr lang="tr-T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Örnek :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For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4453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755576" y="1556792"/>
            <a:ext cx="7560840" cy="4608512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tr-TR" sz="2800" dirty="0">
                <a:latin typeface="Times New Roman" pitchFamily="18" charset="0"/>
                <a:cs typeface="Times New Roman" pitchFamily="18" charset="0"/>
              </a:rPr>
              <a:t>SELECT</a:t>
            </a:r>
          </a:p>
          <a:p>
            <a:pPr marL="18288" indent="0">
              <a:buNone/>
            </a:pP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-Değişkene 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göre bir liste kurup içindeki değerlere 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göre de 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işlem yapmamıza olanak sağlar</a:t>
            </a:r>
          </a:p>
          <a:p>
            <a:pPr marL="18288" indent="0">
              <a:buNone/>
            </a:pP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-Genellikle 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Case ile kullanılır.</a:t>
            </a:r>
          </a:p>
          <a:p>
            <a:pPr marL="18288" indent="0">
              <a:buNone/>
            </a:pPr>
            <a:endParaRPr lang="tr-TR" sz="2200" dirty="0"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None/>
            </a:pPr>
            <a:r>
              <a:rPr lang="tr-TR" sz="2200" dirty="0" err="1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200" dirty="0" err="1">
                <a:latin typeface="Times New Roman" pitchFamily="18" charset="0"/>
                <a:cs typeface="Times New Roman" pitchFamily="18" charset="0"/>
              </a:rPr>
              <a:t>degisken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 in liste</a:t>
            </a:r>
          </a:p>
          <a:p>
            <a:pPr marL="18288" indent="0">
              <a:buNone/>
            </a:pP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do </a:t>
            </a:r>
          </a:p>
          <a:p>
            <a:pPr marL="18288" indent="0">
              <a:buNone/>
            </a:pP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	komut</a:t>
            </a:r>
          </a:p>
          <a:p>
            <a:pPr marL="18288" indent="0">
              <a:buNone/>
            </a:pP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done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755576" y="764704"/>
            <a:ext cx="7543800" cy="914400"/>
          </a:xfrm>
        </p:spPr>
        <p:txBody>
          <a:bodyPr/>
          <a:lstStyle/>
          <a:p>
            <a:r>
              <a:rPr lang="tr-TR" sz="3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tr-TR" sz="3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tr-TR" sz="3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Yapısı</a:t>
            </a:r>
            <a:endParaRPr lang="tr-TR" sz="35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1871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827584" y="1268760"/>
            <a:ext cx="7632848" cy="5040560"/>
          </a:xfrm>
        </p:spPr>
        <p:txBody>
          <a:bodyPr>
            <a:noAutofit/>
          </a:bodyPr>
          <a:lstStyle/>
          <a:p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!# /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bin/</a:t>
            </a:r>
            <a:r>
              <a:rPr lang="tr-TR" sz="1800" dirty="0" err="1" smtClean="0">
                <a:latin typeface="Times New Roman" pitchFamily="18" charset="0"/>
                <a:cs typeface="Times New Roman" pitchFamily="18" charset="0"/>
              </a:rPr>
              <a:t>bash</a:t>
            </a:r>
            <a:endParaRPr lang="tr-TR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1800" dirty="0" err="1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iller in Ankara İzmir İstanbul </a:t>
            </a:r>
            <a:endParaRPr lang="tr-TR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o</a:t>
            </a:r>
          </a:p>
          <a:p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tr-TR" sz="1800" dirty="0" err="1">
                <a:latin typeface="Times New Roman" pitchFamily="18" charset="0"/>
                <a:cs typeface="Times New Roman" pitchFamily="18" charset="0"/>
              </a:rPr>
              <a:t>case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 $iller 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in</a:t>
            </a:r>
          </a:p>
          <a:p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	Ankara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r-TR" sz="1800" dirty="0" err="1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 "Ankara seçildi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";;</a:t>
            </a:r>
          </a:p>
          <a:p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	İzmir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r-TR" sz="1800" dirty="0" err="1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 "İzmir seçildi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";;</a:t>
            </a:r>
          </a:p>
          <a:p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	İstanbul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r-TR" sz="1800" dirty="0" err="1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 "İstanbul seçildi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";;</a:t>
            </a:r>
          </a:p>
          <a:p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	* 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r-TR" sz="1800" dirty="0" err="1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 "İl seçilmedi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";;</a:t>
            </a:r>
          </a:p>
          <a:p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tr-TR" sz="1800" dirty="0" err="1" smtClean="0">
                <a:latin typeface="Times New Roman" pitchFamily="18" charset="0"/>
                <a:cs typeface="Times New Roman" pitchFamily="18" charset="0"/>
              </a:rPr>
              <a:t>esac</a:t>
            </a:r>
            <a:endParaRPr lang="tr-TR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done</a:t>
            </a:r>
            <a:endParaRPr lang="tr-TR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827584" y="332656"/>
            <a:ext cx="7543800" cy="914400"/>
          </a:xfrm>
        </p:spPr>
        <p:txBody>
          <a:bodyPr/>
          <a:lstStyle/>
          <a:p>
            <a:r>
              <a:rPr lang="tr-TR" sz="3500" dirty="0" smtClean="0">
                <a:solidFill>
                  <a:schemeClr val="tx2"/>
                </a:solidFill>
              </a:rPr>
              <a:t>Örnek : </a:t>
            </a:r>
            <a:r>
              <a:rPr lang="tr-TR" sz="3500" dirty="0" smtClean="0"/>
              <a:t>Select</a:t>
            </a:r>
            <a:endParaRPr lang="tr-TR" sz="3500" dirty="0"/>
          </a:p>
        </p:txBody>
      </p:sp>
    </p:spTree>
    <p:extLst>
      <p:ext uri="{BB962C8B-B14F-4D97-AF65-F5344CB8AC3E}">
        <p14:creationId xmlns:p14="http://schemas.microsoft.com/office/powerpoint/2010/main" val="14720241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827584" y="1556792"/>
            <a:ext cx="7560840" cy="4752528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Break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komutu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döngüde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durdurma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işlemi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yapmamızı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sağlar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8288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Continue 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 -&gt;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break'in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tam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tersi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olarak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çalışır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8288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i=1</a:t>
            </a:r>
          </a:p>
          <a:p>
            <a:pPr marL="18288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until [ $i -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ge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10 ]</a:t>
            </a:r>
          </a:p>
          <a:p>
            <a:pPr marL="18288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do</a:t>
            </a:r>
          </a:p>
          <a:p>
            <a:pPr marL="18288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echo $i              //İF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gibi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çalışmaktadır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8288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((i++))</a:t>
            </a:r>
          </a:p>
          <a:p>
            <a:pPr marL="18288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done</a:t>
            </a:r>
            <a:endParaRPr lang="tr-TR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755576" y="908720"/>
            <a:ext cx="7543800" cy="914400"/>
          </a:xfrm>
        </p:spPr>
        <p:txBody>
          <a:bodyPr/>
          <a:lstStyle/>
          <a:p>
            <a:r>
              <a:rPr lang="tr-TR" sz="3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Break-</a:t>
            </a:r>
            <a:r>
              <a:rPr lang="tr-TR" sz="3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Continue</a:t>
            </a:r>
            <a:r>
              <a:rPr lang="tr-TR" sz="3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3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Until</a:t>
            </a:r>
            <a:endParaRPr lang="tr-TR" sz="3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855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827584" y="1340768"/>
            <a:ext cx="7632848" cy="5112568"/>
          </a:xfrm>
        </p:spPr>
        <p:txBody>
          <a:bodyPr/>
          <a:lstStyle/>
          <a:p>
            <a:pPr marL="18288" indent="0">
              <a:buNone/>
            </a:pPr>
            <a:r>
              <a:rPr lang="tr-TR" dirty="0" smtClean="0"/>
              <a:t>1.Tür Tanımlama</a:t>
            </a:r>
          </a:p>
          <a:p>
            <a:pPr marL="18288" indent="0">
              <a:buNone/>
            </a:pPr>
            <a:r>
              <a:rPr lang="tr-TR" dirty="0" err="1"/>
              <a:t>function</a:t>
            </a:r>
            <a:r>
              <a:rPr lang="tr-TR" dirty="0"/>
              <a:t> Merhaba () </a:t>
            </a:r>
            <a:endParaRPr lang="tr-TR" dirty="0" smtClean="0"/>
          </a:p>
          <a:p>
            <a:pPr marL="18288" indent="0">
              <a:buNone/>
            </a:pPr>
            <a:r>
              <a:rPr lang="tr-TR" dirty="0" smtClean="0"/>
              <a:t>{</a:t>
            </a:r>
            <a:endParaRPr lang="tr-TR" dirty="0"/>
          </a:p>
          <a:p>
            <a:pPr marL="18288" indent="0">
              <a:buNone/>
            </a:pPr>
            <a:r>
              <a:rPr lang="tr-TR" dirty="0"/>
              <a:t>	</a:t>
            </a:r>
            <a:r>
              <a:rPr lang="tr-TR" dirty="0" err="1"/>
              <a:t>echo</a:t>
            </a:r>
            <a:r>
              <a:rPr lang="tr-TR" dirty="0"/>
              <a:t> "Merhaba"</a:t>
            </a:r>
          </a:p>
          <a:p>
            <a:pPr marL="18288" indent="0">
              <a:buNone/>
            </a:pPr>
            <a:r>
              <a:rPr lang="tr-TR" dirty="0" smtClean="0"/>
              <a:t>}</a:t>
            </a:r>
          </a:p>
          <a:p>
            <a:pPr marL="18288" indent="0">
              <a:buNone/>
            </a:pPr>
            <a:endParaRPr lang="tr-TR" dirty="0"/>
          </a:p>
          <a:p>
            <a:pPr marL="18288" indent="0">
              <a:buNone/>
            </a:pPr>
            <a:r>
              <a:rPr lang="tr-TR" dirty="0" smtClean="0"/>
              <a:t>2.Tür Tanımlama</a:t>
            </a:r>
          </a:p>
          <a:p>
            <a:pPr marL="18288" indent="0">
              <a:buNone/>
            </a:pPr>
            <a:r>
              <a:rPr lang="es-ES" dirty="0" smtClean="0"/>
              <a:t>cikis </a:t>
            </a:r>
            <a:r>
              <a:rPr lang="es-ES" dirty="0"/>
              <a:t>() </a:t>
            </a:r>
            <a:endParaRPr lang="tr-TR" dirty="0" smtClean="0"/>
          </a:p>
          <a:p>
            <a:pPr marL="18288" indent="0">
              <a:buNone/>
            </a:pPr>
            <a:r>
              <a:rPr lang="es-ES" dirty="0" smtClean="0"/>
              <a:t>{            </a:t>
            </a:r>
          </a:p>
          <a:p>
            <a:pPr marL="18288" indent="0">
              <a:buNone/>
            </a:pPr>
            <a:r>
              <a:rPr lang="es-ES" dirty="0" smtClean="0"/>
              <a:t>exit</a:t>
            </a:r>
          </a:p>
          <a:p>
            <a:pPr marL="18288" indent="0">
              <a:buNone/>
            </a:pPr>
            <a:r>
              <a:rPr lang="es-ES" dirty="0" smtClean="0"/>
              <a:t>}</a:t>
            </a:r>
            <a:endParaRPr lang="tr-TR" dirty="0" smtClean="0"/>
          </a:p>
          <a:p>
            <a:pPr marL="18288" indent="0">
              <a:buNone/>
            </a:pPr>
            <a:r>
              <a:rPr lang="tr-TR" dirty="0" err="1"/>
              <a:t>c</a:t>
            </a:r>
            <a:r>
              <a:rPr lang="tr-TR" dirty="0" err="1" smtClean="0"/>
              <a:t>ikis</a:t>
            </a:r>
            <a:endParaRPr lang="tr-TR" dirty="0" smtClean="0"/>
          </a:p>
          <a:p>
            <a:pPr marL="18288" indent="0">
              <a:buNone/>
            </a:pPr>
            <a:r>
              <a:rPr lang="tr-TR" dirty="0"/>
              <a:t>m</a:t>
            </a:r>
            <a:r>
              <a:rPr lang="tr-TR" dirty="0" smtClean="0"/>
              <a:t>erhaba                                  %Şeklinde çalıştırılabilir.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755576" y="188640"/>
            <a:ext cx="7704856" cy="914400"/>
          </a:xfrm>
        </p:spPr>
        <p:txBody>
          <a:bodyPr/>
          <a:lstStyle/>
          <a:p>
            <a:r>
              <a:rPr lang="tr-TR" dirty="0" smtClean="0">
                <a:solidFill>
                  <a:schemeClr val="tx2"/>
                </a:solidFill>
              </a:rPr>
              <a:t>Fonksiyon </a:t>
            </a:r>
            <a:r>
              <a:rPr lang="tr-TR" dirty="0" err="1" smtClean="0">
                <a:solidFill>
                  <a:schemeClr val="tx2"/>
                </a:solidFill>
              </a:rPr>
              <a:t>Syntax</a:t>
            </a:r>
            <a:r>
              <a:rPr lang="tr-TR" dirty="0" smtClean="0">
                <a:solidFill>
                  <a:schemeClr val="tx2"/>
                </a:solidFill>
              </a:rPr>
              <a:t> Yapısı</a:t>
            </a:r>
            <a:endParaRPr lang="tr-T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5169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755576" y="1412776"/>
            <a:ext cx="7632848" cy="4896544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nl-NL" sz="2400" dirty="0">
                <a:latin typeface="Times New Roman" pitchFamily="18" charset="0"/>
                <a:cs typeface="Times New Roman" pitchFamily="18" charset="0"/>
              </a:rPr>
              <a:t>#! /</a:t>
            </a:r>
            <a:r>
              <a:rPr lang="nl-NL" sz="2400" dirty="0" smtClean="0">
                <a:latin typeface="Times New Roman" pitchFamily="18" charset="0"/>
                <a:cs typeface="Times New Roman" pitchFamily="18" charset="0"/>
              </a:rPr>
              <a:t>bin/bash</a:t>
            </a: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None/>
            </a:pPr>
            <a:r>
              <a:rPr lang="nl-NL" sz="2400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nl-NL" sz="2400" dirty="0">
                <a:latin typeface="Times New Roman" pitchFamily="18" charset="0"/>
                <a:cs typeface="Times New Roman" pitchFamily="18" charset="0"/>
              </a:rPr>
              <a:t>cikti</a:t>
            </a:r>
            <a:r>
              <a:rPr lang="nl-NL" sz="2400" dirty="0" smtClean="0">
                <a:latin typeface="Times New Roman" pitchFamily="18" charset="0"/>
                <a:cs typeface="Times New Roman" pitchFamily="18" charset="0"/>
              </a:rPr>
              <a:t>(){</a:t>
            </a: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None/>
            </a:pPr>
            <a:r>
              <a:rPr lang="nl-NL" sz="2400" dirty="0">
                <a:latin typeface="Times New Roman" pitchFamily="18" charset="0"/>
                <a:cs typeface="Times New Roman" pitchFamily="18" charset="0"/>
              </a:rPr>
              <a:t>	echo $</a:t>
            </a:r>
            <a:r>
              <a:rPr lang="nl-NL" sz="2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tr-TR" sz="2400" dirty="0"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None/>
            </a:pPr>
            <a:r>
              <a:rPr lang="nl-NL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None/>
            </a:pPr>
            <a:r>
              <a:rPr lang="nl-NL" sz="2400" dirty="0" smtClean="0">
                <a:latin typeface="Times New Roman" pitchFamily="18" charset="0"/>
                <a:cs typeface="Times New Roman" pitchFamily="18" charset="0"/>
              </a:rPr>
              <a:t>cikti 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kaan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efe</a:t>
            </a:r>
          </a:p>
          <a:p>
            <a:pPr marL="18288" indent="0">
              <a:buNone/>
            </a:pPr>
            <a:endParaRPr lang="tr-TR" sz="2400" dirty="0"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None/>
            </a:pP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%Bu işlem sonucunda Fonksiyon ismini yazdırır.</a:t>
            </a:r>
            <a:endParaRPr lang="tr-T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827584" y="764704"/>
            <a:ext cx="7543800" cy="914400"/>
          </a:xfrm>
        </p:spPr>
        <p:txBody>
          <a:bodyPr/>
          <a:lstStyle/>
          <a:p>
            <a:r>
              <a:rPr lang="tr-TR" sz="3500" dirty="0" smtClean="0">
                <a:latin typeface="Times New Roman" pitchFamily="18" charset="0"/>
                <a:cs typeface="Times New Roman" pitchFamily="18" charset="0"/>
              </a:rPr>
              <a:t>Örnek : Fonksiyon</a:t>
            </a:r>
            <a:endParaRPr lang="tr-TR" sz="3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673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755576" y="1052736"/>
            <a:ext cx="7416824" cy="5040560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#! /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bin/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bash</a:t>
            </a: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None/>
            </a:pPr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"$0 Programını çalıştırdınız "</a:t>
            </a: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None/>
            </a:pPr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"İlk argüman $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"</a:t>
            </a: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None/>
            </a:pPr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"İkinci argüman $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"</a:t>
            </a: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None/>
            </a:pPr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"Üçüncü argüman 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$3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"</a:t>
            </a: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None/>
            </a:pPr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"Bütün argümanlar 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$*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"</a:t>
            </a: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None/>
            </a:pPr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"Argüman sayısı 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$#"</a:t>
            </a:r>
            <a:endParaRPr lang="tr-T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755576" y="764704"/>
            <a:ext cx="7543800" cy="914400"/>
          </a:xfrm>
        </p:spPr>
        <p:txBody>
          <a:bodyPr/>
          <a:lstStyle/>
          <a:p>
            <a:r>
              <a:rPr lang="tr-TR" sz="35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Argümans</a:t>
            </a:r>
            <a:endParaRPr lang="tr-TR" sz="35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16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584" y="1700808"/>
            <a:ext cx="7776864" cy="4464496"/>
          </a:xfrm>
        </p:spPr>
        <p:txBody>
          <a:bodyPr>
            <a:normAutofit lnSpcReduction="10000"/>
          </a:bodyPr>
          <a:lstStyle/>
          <a:p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cd -&gt; Klasöre gitme</a:t>
            </a:r>
          </a:p>
          <a:p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grep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-&gt; 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-l | 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grep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test1 şeklinde 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yazılır.Dosyalar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içerisinde arama yapmamızı sağlar.</a:t>
            </a:r>
          </a:p>
          <a:p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man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-&gt; komut hakkında bilgi almamızı sağlar 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man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malloc</a:t>
            </a:r>
            <a:endParaRPr lang="tr-TR" sz="2400" dirty="0"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rmdir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-&gt; Klasörü silmemizi 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sağlar.Recursive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olanları silmez</a:t>
            </a:r>
          </a:p>
          <a:p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exit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-&gt; Terminalden veya sistemden çıkmamızı sağlar.</a:t>
            </a:r>
          </a:p>
          <a:p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history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-&gt; Komut geçmişini gösterir.</a:t>
            </a:r>
          </a:p>
          <a:p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rm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-&gt; 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Recursive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olarak işlenmiş dosyaları da siler  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rm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-R komutu ile</a:t>
            </a:r>
          </a:p>
          <a:p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cat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-&gt; .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txt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uzantılı dosyaları açıp içini görüntülememizi sağlar.</a:t>
            </a:r>
          </a:p>
          <a:p>
            <a:endParaRPr lang="tr-T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7543800" cy="914400"/>
          </a:xfrm>
        </p:spPr>
        <p:txBody>
          <a:bodyPr/>
          <a:lstStyle/>
          <a:p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Bash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Script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diline dalmadan önce Linux komutlarına bir bakalım;</a:t>
            </a:r>
            <a:b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</a:br>
            <a:endParaRPr lang="tr-TR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842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755576" y="1484784"/>
            <a:ext cx="7560840" cy="4824536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None/>
            </a:pPr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"$0 Programını çalıştırdınız </a:t>
            </a: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None/>
            </a:pP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"İlk argüman $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1«</a:t>
            </a:r>
          </a:p>
          <a:p>
            <a:pPr marL="18288" indent="0">
              <a:buNone/>
            </a:pPr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"İkinci argüman $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2«</a:t>
            </a:r>
          </a:p>
          <a:p>
            <a:pPr marL="18288" indent="0">
              <a:buNone/>
            </a:pPr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"Üçüncü argüman $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3«</a:t>
            </a:r>
          </a:p>
          <a:p>
            <a:pPr marL="18288" indent="0">
              <a:buNone/>
            </a:pPr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"Bütün argümanlar 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$*«</a:t>
            </a:r>
          </a:p>
          <a:p>
            <a:pPr marL="18288" indent="0">
              <a:buNone/>
            </a:pPr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"Argüman sayısı 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$#«</a:t>
            </a:r>
          </a:p>
          <a:p>
            <a:pPr marL="18288" indent="0">
              <a:buNone/>
            </a:pP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None/>
            </a:pP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-Argümanları birer sıra kaydırır.(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İndex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değeri kayar.)</a:t>
            </a:r>
            <a:endParaRPr lang="tr-TR" sz="2400" dirty="0"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None/>
            </a:pPr>
            <a:endParaRPr lang="tr-T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755576" y="548680"/>
            <a:ext cx="7543800" cy="914400"/>
          </a:xfrm>
        </p:spPr>
        <p:txBody>
          <a:bodyPr/>
          <a:lstStyle/>
          <a:p>
            <a:r>
              <a:rPr lang="tr-TR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tr-T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Komutu</a:t>
            </a:r>
            <a:endParaRPr lang="tr-TR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8222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11560" y="1484784"/>
            <a:ext cx="7560840" cy="4680520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date;call;who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-&gt; Gerekli 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bilgileri getirir.</a:t>
            </a:r>
          </a:p>
          <a:p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-l m* 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-&gt; 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m 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ile başlayan dosyalar görüntülenebilir.</a:t>
            </a:r>
          </a:p>
          <a:p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-lap /bin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/?? 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-&gt; 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2 karakterli dosyaları </a:t>
            </a: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getirir.w</a:t>
            </a:r>
            <a:endParaRPr lang="tr-T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[] Bir 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metakarakterdir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tr-T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-l /</a:t>
            </a: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/[de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]* 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-&gt; 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d veya e ile başlayan dosyaları getirir.</a:t>
            </a:r>
          </a:p>
          <a:p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-l [^uy]* 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-&gt; 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veya y ile başlamayanları getirir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8288" indent="0">
              <a:buNone/>
            </a:pP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-----------------</a:t>
            </a:r>
          </a:p>
          <a:p>
            <a:pPr marL="18288" indent="0">
              <a:buNone/>
            </a:pP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merhaba{\ </a:t>
            </a: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ahmet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,\ </a:t>
            </a: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mehmet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,\ ali}\ </a:t>
            </a: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hoşgeldiniz</a:t>
            </a:r>
            <a:endParaRPr lang="tr-TR" sz="2400" dirty="0"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None/>
            </a:pP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Çıktısı -&gt; merhaba </a:t>
            </a: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ahmet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merhaba </a:t>
            </a: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mehmet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merhaba ali </a:t>
            </a: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hoşgeldiniz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8288" indent="0">
              <a:buNone/>
            </a:pPr>
            <a:endParaRPr lang="tr-T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683568" y="476672"/>
            <a:ext cx="7543800" cy="914400"/>
          </a:xfrm>
        </p:spPr>
        <p:txBody>
          <a:bodyPr/>
          <a:lstStyle/>
          <a:p>
            <a:r>
              <a:rPr lang="tr-TR" sz="3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Meta Karakterler</a:t>
            </a:r>
            <a:endParaRPr lang="tr-TR" sz="35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4902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539552" y="1556792"/>
            <a:ext cx="7632848" cy="4593703"/>
          </a:xfrm>
        </p:spPr>
        <p:txBody>
          <a:bodyPr>
            <a:normAutofit/>
          </a:bodyPr>
          <a:lstStyle/>
          <a:p>
            <a:r>
              <a:rPr lang="tr-TR" dirty="0" err="1" smtClean="0"/>
              <a:t>touch</a:t>
            </a:r>
            <a:r>
              <a:rPr lang="tr-TR" dirty="0" smtClean="0"/>
              <a:t> </a:t>
            </a:r>
            <a:r>
              <a:rPr lang="tr-TR" dirty="0"/>
              <a:t>file{1..10}.</a:t>
            </a:r>
            <a:r>
              <a:rPr lang="tr-TR" dirty="0" err="1"/>
              <a:t>txt</a:t>
            </a:r>
            <a:r>
              <a:rPr lang="tr-TR" dirty="0"/>
              <a:t>      ---&gt; 1 den 10 a kadar </a:t>
            </a:r>
            <a:r>
              <a:rPr lang="tr-TR" dirty="0" err="1"/>
              <a:t>txt</a:t>
            </a:r>
            <a:r>
              <a:rPr lang="tr-TR" dirty="0"/>
              <a:t> oluşturur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 err="1"/>
              <a:t>echo</a:t>
            </a:r>
            <a:r>
              <a:rPr lang="tr-TR" dirty="0"/>
              <a:t> {</a:t>
            </a:r>
            <a:r>
              <a:rPr lang="tr-TR" dirty="0" err="1"/>
              <a:t>a,b,c</a:t>
            </a:r>
            <a:r>
              <a:rPr lang="tr-TR" dirty="0"/>
              <a:t>}{1..5} hepsini çaprazlar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pPr marL="18288" indent="0">
              <a:buNone/>
            </a:pPr>
            <a:r>
              <a:rPr lang="tr-TR" dirty="0"/>
              <a:t>-İçerisinde kullanılacak komut var ise çift tırnakla </a:t>
            </a:r>
            <a:r>
              <a:rPr lang="tr-TR" dirty="0" err="1" smtClean="0"/>
              <a:t>yazılır.Eğer</a:t>
            </a:r>
            <a:r>
              <a:rPr lang="tr-TR" dirty="0" smtClean="0"/>
              <a:t> </a:t>
            </a:r>
            <a:r>
              <a:rPr lang="tr-TR" dirty="0"/>
              <a:t>yok ise tek tırnak ile yazılır</a:t>
            </a:r>
            <a:r>
              <a:rPr lang="tr-TR" dirty="0" smtClean="0"/>
              <a:t>.</a:t>
            </a:r>
          </a:p>
          <a:p>
            <a:pPr marL="18288" indent="0">
              <a:buNone/>
            </a:pPr>
            <a:endParaRPr lang="tr-TR" dirty="0" smtClean="0"/>
          </a:p>
          <a:p>
            <a:r>
              <a:rPr lang="tr-TR" dirty="0" err="1"/>
              <a:t>history</a:t>
            </a:r>
            <a:r>
              <a:rPr lang="tr-TR" dirty="0"/>
              <a:t> &gt; Desktop/</a:t>
            </a:r>
            <a:r>
              <a:rPr lang="tr-TR" dirty="0" err="1"/>
              <a:t>Gecmis</a:t>
            </a:r>
            <a:r>
              <a:rPr lang="tr-TR" dirty="0"/>
              <a:t> // Geçmişi yazdırabiliriz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/>
              <a:t>cal &gt; AY takvim </a:t>
            </a:r>
            <a:r>
              <a:rPr lang="tr-TR" dirty="0" smtClean="0"/>
              <a:t>oluşturur.</a:t>
            </a:r>
          </a:p>
          <a:p>
            <a:endParaRPr lang="tr-TR" dirty="0" smtClean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755576" y="332656"/>
            <a:ext cx="7543800" cy="914400"/>
          </a:xfrm>
        </p:spPr>
        <p:txBody>
          <a:bodyPr/>
          <a:lstStyle/>
          <a:p>
            <a:r>
              <a:rPr lang="tr-TR" dirty="0" smtClean="0">
                <a:solidFill>
                  <a:schemeClr val="tx2"/>
                </a:solidFill>
              </a:rPr>
              <a:t>Bazı kullanımlar</a:t>
            </a:r>
            <a:endParaRPr lang="tr-T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0686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827584" y="620688"/>
            <a:ext cx="7632848" cy="5112568"/>
          </a:xfrm>
        </p:spPr>
        <p:txBody>
          <a:bodyPr/>
          <a:lstStyle/>
          <a:p>
            <a:r>
              <a:rPr lang="tr-TR" dirty="0"/>
              <a:t>^ Satır başı anlamına gelir.</a:t>
            </a:r>
          </a:p>
          <a:p>
            <a:r>
              <a:rPr lang="tr-TR" dirty="0"/>
              <a:t>$ Satır sonu anlamına gelir</a:t>
            </a:r>
          </a:p>
          <a:p>
            <a:r>
              <a:rPr lang="tr-TR" dirty="0"/>
              <a:t>. Herhangi bir karakter demektir.</a:t>
            </a:r>
          </a:p>
          <a:p>
            <a:r>
              <a:rPr lang="tr-TR" dirty="0"/>
              <a:t>* Kendisinden önceki karakterleri tekrarlatır.</a:t>
            </a:r>
          </a:p>
          <a:p>
            <a:r>
              <a:rPr lang="tr-TR" dirty="0"/>
              <a:t>[] Köşeli parantez içindeki karakterlerden biri gelebilir [0-9][a-z] </a:t>
            </a:r>
          </a:p>
          <a:p>
            <a:r>
              <a:rPr lang="tr-TR" dirty="0"/>
              <a:t>[^] Köşeli parantez içindeki karakter haricinde bir karakter gelebilir.</a:t>
            </a:r>
          </a:p>
        </p:txBody>
      </p:sp>
    </p:spTree>
    <p:extLst>
      <p:ext uri="{BB962C8B-B14F-4D97-AF65-F5344CB8AC3E}">
        <p14:creationId xmlns:p14="http://schemas.microsoft.com/office/powerpoint/2010/main" val="35973129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83568" y="1052736"/>
            <a:ext cx="7560840" cy="5328592"/>
          </a:xfrm>
        </p:spPr>
        <p:txBody>
          <a:bodyPr>
            <a:normAutofit fontScale="92500"/>
          </a:bodyPr>
          <a:lstStyle/>
          <a:p>
            <a:pPr marL="18288" indent="0">
              <a:buNone/>
            </a:pPr>
            <a:r>
              <a:rPr lang="tr-TR" dirty="0">
                <a:latin typeface="Times New Roman" pitchFamily="18" charset="0"/>
                <a:cs typeface="Times New Roman" pitchFamily="18" charset="0"/>
              </a:rPr>
              <a:t>3 İletişim kanalı vardır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1 INPUT ---&gt;Klavye &lt; (0)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2 OUTPUT ---&gt; Ekran (ÇIKTI) &gt; (1)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3 OUTPUT ---&gt; EKRAN (HATA) 2&gt; (2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8288" indent="0">
              <a:buNone/>
            </a:pP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---------------------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komut &gt;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dosya 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(Çıktısı dosyaya yazılır)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komut &gt;&gt; dosya (Çıktısı dosya sonuna yazılır)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komut &lt; dosya (Girdisi dosyadan okunur)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komut &gt;| dosya (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Noclobber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 set edilmiş olsa dahi komut çıktısı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dosyayad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 yazılır.)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komut 2&gt; dosya (Hataları dosyaya yazılır)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komut 2&gt;&amp;1 dosya (Çıktısı ve hataları aynı dosyaya yazılır)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komut &amp;&gt; dosya (Çıktısı ve hataları aynı dosyaya yazılır)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komut &amp;&gt;&gt; dosya (Çıktısı ve hataları dosyanın sonuna yazılır)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komut &gt; dosya1 2&gt; dosya2(Çıktısı dosya1 e hataları dosya 2 ye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yazılır)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755576" y="332656"/>
            <a:ext cx="7543800" cy="626368"/>
          </a:xfrm>
        </p:spPr>
        <p:txBody>
          <a:bodyPr/>
          <a:lstStyle/>
          <a:p>
            <a:r>
              <a:rPr lang="tr-TR" sz="3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İletişim Kanalları</a:t>
            </a:r>
            <a:endParaRPr lang="tr-TR" sz="35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1845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83568" y="1772816"/>
            <a:ext cx="7704856" cy="4464496"/>
          </a:xfrm>
        </p:spPr>
        <p:txBody>
          <a:bodyPr>
            <a:noAutofit/>
          </a:bodyPr>
          <a:lstStyle/>
          <a:p>
            <a:r>
              <a:rPr lang="tr-TR" sz="2200" dirty="0" err="1">
                <a:latin typeface="Times New Roman" pitchFamily="18" charset="0"/>
                <a:cs typeface="Times New Roman" pitchFamily="18" charset="0"/>
              </a:rPr>
              <a:t>cat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200" dirty="0" err="1">
                <a:latin typeface="Times New Roman" pitchFamily="18" charset="0"/>
                <a:cs typeface="Times New Roman" pitchFamily="18" charset="0"/>
              </a:rPr>
              <a:t>words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tr-TR" sz="2200" dirty="0" err="1">
                <a:latin typeface="Times New Roman" pitchFamily="18" charset="0"/>
                <a:cs typeface="Times New Roman" pitchFamily="18" charset="0"/>
              </a:rPr>
              <a:t>grep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 ^kar	 /kar ile başlayanlar</a:t>
            </a:r>
          </a:p>
          <a:p>
            <a:r>
              <a:rPr lang="tr-TR" sz="2200" dirty="0" err="1">
                <a:latin typeface="Times New Roman" pitchFamily="18" charset="0"/>
                <a:cs typeface="Times New Roman" pitchFamily="18" charset="0"/>
              </a:rPr>
              <a:t>cat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200" dirty="0" err="1">
                <a:latin typeface="Times New Roman" pitchFamily="18" charset="0"/>
                <a:cs typeface="Times New Roman" pitchFamily="18" charset="0"/>
              </a:rPr>
              <a:t>words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tr-TR" sz="2200" dirty="0" err="1">
                <a:latin typeface="Times New Roman" pitchFamily="18" charset="0"/>
                <a:cs typeface="Times New Roman" pitchFamily="18" charset="0"/>
              </a:rPr>
              <a:t>grep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 kar$    /kar ile bitenler   //-i koyulursa küçük büyük bakmaz.</a:t>
            </a:r>
          </a:p>
          <a:p>
            <a:r>
              <a:rPr lang="tr-TR" sz="2200" dirty="0" err="1">
                <a:latin typeface="Times New Roman" pitchFamily="18" charset="0"/>
                <a:cs typeface="Times New Roman" pitchFamily="18" charset="0"/>
              </a:rPr>
              <a:t>cat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200" dirty="0" err="1">
                <a:latin typeface="Times New Roman" pitchFamily="18" charset="0"/>
                <a:cs typeface="Times New Roman" pitchFamily="18" charset="0"/>
              </a:rPr>
              <a:t>words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tr-TR" sz="2200" dirty="0" err="1">
                <a:latin typeface="Times New Roman" pitchFamily="18" charset="0"/>
                <a:cs typeface="Times New Roman" pitchFamily="18" charset="0"/>
              </a:rPr>
              <a:t>grep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 .kar.   //Sağında ve solunda bir karakter </a:t>
            </a:r>
            <a:r>
              <a:rPr lang="tr-TR" sz="2200" dirty="0" err="1">
                <a:latin typeface="Times New Roman" pitchFamily="18" charset="0"/>
                <a:cs typeface="Times New Roman" pitchFamily="18" charset="0"/>
              </a:rPr>
              <a:t>olucak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tr-TR" sz="2200" dirty="0" err="1">
                <a:latin typeface="Times New Roman" pitchFamily="18" charset="0"/>
                <a:cs typeface="Times New Roman" pitchFamily="18" charset="0"/>
              </a:rPr>
              <a:t>cat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200" dirty="0" err="1">
                <a:latin typeface="Times New Roman" pitchFamily="18" charset="0"/>
                <a:cs typeface="Times New Roman" pitchFamily="18" charset="0"/>
              </a:rPr>
              <a:t>words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tr-TR" sz="2200" dirty="0" err="1">
                <a:latin typeface="Times New Roman" pitchFamily="18" charset="0"/>
                <a:cs typeface="Times New Roman" pitchFamily="18" charset="0"/>
              </a:rPr>
              <a:t>grep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 ^kar$   // </a:t>
            </a:r>
            <a:r>
              <a:rPr lang="tr-TR" sz="2200" dirty="0" err="1">
                <a:latin typeface="Times New Roman" pitchFamily="18" charset="0"/>
                <a:cs typeface="Times New Roman" pitchFamily="18" charset="0"/>
              </a:rPr>
              <a:t>ka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 ve kar la başlayanları verir.</a:t>
            </a:r>
          </a:p>
          <a:p>
            <a:r>
              <a:rPr lang="tr-TR" sz="2200" dirty="0" err="1">
                <a:latin typeface="Times New Roman" pitchFamily="18" charset="0"/>
                <a:cs typeface="Times New Roman" pitchFamily="18" charset="0"/>
              </a:rPr>
              <a:t>cat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200" dirty="0" err="1">
                <a:latin typeface="Times New Roman" pitchFamily="18" charset="0"/>
                <a:cs typeface="Times New Roman" pitchFamily="18" charset="0"/>
              </a:rPr>
              <a:t>words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tr-TR" sz="2200" dirty="0" err="1">
                <a:latin typeface="Times New Roman" pitchFamily="18" charset="0"/>
                <a:cs typeface="Times New Roman" pitchFamily="18" charset="0"/>
              </a:rPr>
              <a:t>grep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 ^k....r$ / k ile 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başlayıp 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r ile bitenleri verir.</a:t>
            </a:r>
          </a:p>
          <a:p>
            <a:pPr marL="18288" indent="0">
              <a:buNone/>
            </a:pPr>
            <a:endParaRPr lang="tr-TR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None/>
            </a:pP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v ise olumsuzluk verir.</a:t>
            </a:r>
          </a:p>
          <a:p>
            <a:pPr marL="18288" indent="0">
              <a:buNone/>
            </a:pP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---------------------</a:t>
            </a:r>
          </a:p>
          <a:p>
            <a:pPr marL="18288" indent="0">
              <a:buNone/>
            </a:pP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-z komutu değişkenin uzunluğunun 0 olduğunu belirtir.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683568" y="764704"/>
            <a:ext cx="7543800" cy="914400"/>
          </a:xfrm>
        </p:spPr>
        <p:txBody>
          <a:bodyPr/>
          <a:lstStyle/>
          <a:p>
            <a:r>
              <a:rPr lang="tr-T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Bazı Komutlar-2</a:t>
            </a:r>
            <a:endParaRPr lang="tr-TR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2709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899592" y="692696"/>
            <a:ext cx="7560840" cy="5544616"/>
          </a:xfrm>
        </p:spPr>
        <p:txBody>
          <a:bodyPr>
            <a:normAutofit/>
          </a:bodyPr>
          <a:lstStyle/>
          <a:p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#! /</a:t>
            </a: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bin/</a:t>
            </a:r>
            <a:r>
              <a:rPr lang="tr-TR" sz="1400" dirty="0" err="1" smtClean="0">
                <a:latin typeface="Times New Roman" pitchFamily="18" charset="0"/>
                <a:cs typeface="Times New Roman" pitchFamily="18" charset="0"/>
              </a:rPr>
              <a:t>bash</a:t>
            </a:r>
            <a:endParaRPr lang="tr-TR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1400" dirty="0" err="1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[ $# -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lt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tr-TR" sz="1400" dirty="0" err="1" smtClean="0">
                <a:latin typeface="Times New Roman" pitchFamily="18" charset="0"/>
                <a:cs typeface="Times New Roman" pitchFamily="18" charset="0"/>
              </a:rPr>
              <a:t>hen</a:t>
            </a:r>
            <a:endParaRPr lang="tr-TR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"Dosya İsmi </a:t>
            </a: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Giriniz«</a:t>
            </a:r>
          </a:p>
          <a:p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"Kullanım şekli:=$0 </a:t>
            </a:r>
            <a:endParaRPr lang="tr-TR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1400" dirty="0" err="1" smtClean="0">
                <a:latin typeface="Times New Roman" pitchFamily="18" charset="0"/>
                <a:cs typeface="Times New Roman" pitchFamily="18" charset="0"/>
              </a:rPr>
              <a:t>dosyaismi"fidosya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="$</a:t>
            </a: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1«</a:t>
            </a:r>
          </a:p>
          <a:p>
            <a:r>
              <a:rPr lang="tr-TR" sz="1400" dirty="0" err="1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[ -d  "$dosya" </a:t>
            </a: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tr-TR" sz="1400" dirty="0" err="1" smtClean="0">
                <a:latin typeface="Times New Roman" pitchFamily="18" charset="0"/>
                <a:cs typeface="Times New Roman" pitchFamily="18" charset="0"/>
              </a:rPr>
              <a:t>Then</a:t>
            </a:r>
            <a:endParaRPr lang="tr-TR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"$dosya bir </a:t>
            </a: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klasördür«</a:t>
            </a:r>
          </a:p>
          <a:p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elif 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[ -f "$dosya" </a:t>
            </a: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tr-TR" sz="1400" dirty="0" err="1" smtClean="0">
                <a:latin typeface="Times New Roman" pitchFamily="18" charset="0"/>
                <a:cs typeface="Times New Roman" pitchFamily="18" charset="0"/>
              </a:rPr>
              <a:t>hen</a:t>
            </a:r>
            <a:endParaRPr lang="tr-TR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"$dosya normal bir </a:t>
            </a: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dosyadır«</a:t>
            </a:r>
          </a:p>
          <a:p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elif 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[ -e "$dosya"   </a:t>
            </a: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tr-TR" sz="1400" dirty="0" err="1" smtClean="0">
                <a:latin typeface="Times New Roman" pitchFamily="18" charset="0"/>
                <a:cs typeface="Times New Roman" pitchFamily="18" charset="0"/>
              </a:rPr>
              <a:t>Then</a:t>
            </a:r>
            <a:endParaRPr lang="tr-TR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"$dosya özel bir dosyadır</a:t>
            </a: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.«</a:t>
            </a:r>
          </a:p>
          <a:p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else   </a:t>
            </a:r>
          </a:p>
          <a:p>
            <a:r>
              <a:rPr lang="tr-TR" sz="1400" dirty="0" err="1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(($#==1</a:t>
            </a: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tr-TR" sz="1400" dirty="0" err="1" smtClean="0">
                <a:latin typeface="Times New Roman" pitchFamily="18" charset="0"/>
                <a:cs typeface="Times New Roman" pitchFamily="18" charset="0"/>
              </a:rPr>
              <a:t>then</a:t>
            </a:r>
            <a:endParaRPr lang="tr-TR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tr-TR" sz="1400" dirty="0" err="1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 "$dosya şeklinde bir dosya yoktur."   </a:t>
            </a:r>
            <a:endParaRPr lang="tr-TR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   fi</a:t>
            </a:r>
          </a:p>
          <a:p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fi</a:t>
            </a:r>
            <a:endParaRPr lang="tr-T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899592" y="188640"/>
            <a:ext cx="7543800" cy="338336"/>
          </a:xfrm>
        </p:spPr>
        <p:txBody>
          <a:bodyPr/>
          <a:lstStyle/>
          <a:p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Örnek : </a:t>
            </a:r>
            <a:r>
              <a:rPr lang="tr-TR" sz="2500" dirty="0" err="1" smtClean="0">
                <a:latin typeface="Times New Roman" pitchFamily="18" charset="0"/>
                <a:cs typeface="Times New Roman" pitchFamily="18" charset="0"/>
              </a:rPr>
              <a:t>Script</a:t>
            </a:r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-&gt;Dosya </a:t>
            </a:r>
            <a:r>
              <a:rPr lang="tr-TR" sz="2500" dirty="0" err="1" smtClean="0">
                <a:latin typeface="Times New Roman" pitchFamily="18" charset="0"/>
                <a:cs typeface="Times New Roman" pitchFamily="18" charset="0"/>
              </a:rPr>
              <a:t>Dogrulama</a:t>
            </a:r>
            <a:endParaRPr lang="tr-TR" sz="2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132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827584" y="1844824"/>
            <a:ext cx="7560840" cy="2952328"/>
          </a:xfrm>
        </p:spPr>
        <p:txBody>
          <a:bodyPr/>
          <a:lstStyle/>
          <a:p>
            <a:pPr marL="18288" indent="0">
              <a:buNone/>
            </a:pPr>
            <a:r>
              <a:rPr lang="de-DE" dirty="0"/>
              <a:t>#! /</a:t>
            </a:r>
            <a:r>
              <a:rPr lang="de-DE" dirty="0" smtClean="0"/>
              <a:t>bin/</a:t>
            </a:r>
            <a:r>
              <a:rPr lang="de-DE" dirty="0" err="1" smtClean="0"/>
              <a:t>bash</a:t>
            </a:r>
            <a:endParaRPr lang="tr-TR" dirty="0" smtClean="0"/>
          </a:p>
          <a:p>
            <a:pPr marL="18288" indent="0">
              <a:buNone/>
            </a:pPr>
            <a:r>
              <a:rPr lang="de-DE" dirty="0" smtClean="0"/>
              <a:t>echo </a:t>
            </a:r>
            <a:r>
              <a:rPr lang="de-DE" dirty="0"/>
              <a:t>"$1 </a:t>
            </a:r>
            <a:r>
              <a:rPr lang="de-DE" dirty="0" err="1" smtClean="0"/>
              <a:t>Listeleniyor</a:t>
            </a:r>
            <a:r>
              <a:rPr lang="de-DE" dirty="0"/>
              <a:t>"</a:t>
            </a:r>
            <a:endParaRPr lang="tr-TR" dirty="0" smtClean="0"/>
          </a:p>
          <a:p>
            <a:pPr marL="18288" indent="0">
              <a:buNone/>
            </a:pPr>
            <a:r>
              <a:rPr lang="de-DE" dirty="0" smtClean="0"/>
              <a:t>/</a:t>
            </a:r>
            <a:r>
              <a:rPr lang="de-DE" dirty="0"/>
              <a:t>bin/</a:t>
            </a:r>
            <a:r>
              <a:rPr lang="de-DE" dirty="0" err="1"/>
              <a:t>ls</a:t>
            </a:r>
            <a:r>
              <a:rPr lang="de-DE" dirty="0"/>
              <a:t> -l "$</a:t>
            </a:r>
            <a:r>
              <a:rPr lang="de-DE" dirty="0" smtClean="0"/>
              <a:t>1«</a:t>
            </a:r>
            <a:endParaRPr lang="tr-TR" dirty="0" smtClean="0"/>
          </a:p>
          <a:p>
            <a:pPr marL="18288" indent="0">
              <a:buNone/>
            </a:pPr>
            <a:endParaRPr lang="tr-TR" dirty="0"/>
          </a:p>
          <a:p>
            <a:pPr marL="18288" indent="0">
              <a:buNone/>
            </a:pPr>
            <a:r>
              <a:rPr lang="tr-TR" dirty="0" smtClean="0"/>
              <a:t>%Dışarıdan verilen dosya dizinine göre listeleme yapar.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755576" y="1124744"/>
            <a:ext cx="7543800" cy="864096"/>
          </a:xfrm>
        </p:spPr>
        <p:txBody>
          <a:bodyPr/>
          <a:lstStyle/>
          <a:p>
            <a:r>
              <a:rPr lang="tr-TR" sz="3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Örnek : </a:t>
            </a:r>
            <a:r>
              <a:rPr lang="tr-TR" sz="3500" dirty="0" err="1">
                <a:latin typeface="Times New Roman" pitchFamily="18" charset="0"/>
                <a:cs typeface="Times New Roman" pitchFamily="18" charset="0"/>
              </a:rPr>
              <a:t>Script</a:t>
            </a:r>
            <a:r>
              <a:rPr lang="tr-TR" sz="35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3500" dirty="0" smtClean="0">
                <a:latin typeface="Times New Roman" pitchFamily="18" charset="0"/>
                <a:cs typeface="Times New Roman" pitchFamily="18" charset="0"/>
              </a:rPr>
              <a:t>&gt;Listeleme</a:t>
            </a:r>
            <a:endParaRPr lang="tr-TR" sz="3500" dirty="0"/>
          </a:p>
        </p:txBody>
      </p:sp>
    </p:spTree>
    <p:extLst>
      <p:ext uri="{BB962C8B-B14F-4D97-AF65-F5344CB8AC3E}">
        <p14:creationId xmlns:p14="http://schemas.microsoft.com/office/powerpoint/2010/main" val="3633018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971600" y="836712"/>
            <a:ext cx="7200800" cy="5256584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#! /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bin/</a:t>
            </a:r>
            <a:r>
              <a:rPr lang="tr-TR" sz="1800" dirty="0" err="1" smtClean="0">
                <a:latin typeface="Times New Roman" pitchFamily="18" charset="0"/>
                <a:cs typeface="Times New Roman" pitchFamily="18" charset="0"/>
              </a:rPr>
              <a:t>bash</a:t>
            </a:r>
            <a:endParaRPr lang="tr-TR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None/>
            </a:pPr>
            <a:r>
              <a:rPr lang="tr-TR" sz="1800" dirty="0" err="1" smtClean="0">
                <a:latin typeface="Times New Roman" pitchFamily="18" charset="0"/>
                <a:cs typeface="Times New Roman" pitchFamily="18" charset="0"/>
              </a:rPr>
              <a:t>yedekklasor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="$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HOME/yedek-$(</a:t>
            </a:r>
            <a:r>
              <a:rPr lang="tr-TR" sz="1800" dirty="0" err="1">
                <a:latin typeface="Times New Roman" pitchFamily="18" charset="0"/>
                <a:cs typeface="Times New Roman" pitchFamily="18" charset="0"/>
              </a:rPr>
              <a:t>date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 +%</a:t>
            </a:r>
            <a:r>
              <a:rPr lang="tr-TR" sz="1800" dirty="0" err="1">
                <a:latin typeface="Times New Roman" pitchFamily="18" charset="0"/>
                <a:cs typeface="Times New Roman" pitchFamily="18" charset="0"/>
              </a:rPr>
              <a:t>Y%m%d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-%H%M%S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 "</a:t>
            </a:r>
            <a:endParaRPr lang="tr-TR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None/>
            </a:pPr>
            <a:r>
              <a:rPr lang="tr-TR" sz="1800" dirty="0" err="1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[ ! -d </a:t>
            </a:r>
            <a:r>
              <a:rPr lang="tr-TR" sz="1800" dirty="0" err="1">
                <a:latin typeface="Times New Roman" pitchFamily="18" charset="0"/>
                <a:cs typeface="Times New Roman" pitchFamily="18" charset="0"/>
              </a:rPr>
              <a:t>yedekklasor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18288" indent="0">
              <a:buNone/>
            </a:pPr>
            <a:r>
              <a:rPr lang="tr-TR" sz="1800" dirty="0" err="1" smtClean="0">
                <a:latin typeface="Times New Roman" pitchFamily="18" charset="0"/>
                <a:cs typeface="Times New Roman" pitchFamily="18" charset="0"/>
              </a:rPr>
              <a:t>then</a:t>
            </a:r>
            <a:endParaRPr lang="tr-TR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None/>
            </a:pP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/bin/</a:t>
            </a:r>
            <a:r>
              <a:rPr lang="tr-TR" sz="1800" dirty="0" err="1">
                <a:latin typeface="Times New Roman" pitchFamily="18" charset="0"/>
                <a:cs typeface="Times New Roman" pitchFamily="18" charset="0"/>
              </a:rPr>
              <a:t>mkdir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 $</a:t>
            </a:r>
            <a:r>
              <a:rPr lang="tr-TR" sz="1800" dirty="0" err="1" smtClean="0">
                <a:latin typeface="Times New Roman" pitchFamily="18" charset="0"/>
                <a:cs typeface="Times New Roman" pitchFamily="18" charset="0"/>
              </a:rPr>
              <a:t>yedekklasor</a:t>
            </a:r>
            <a:endParaRPr lang="tr-TR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None/>
            </a:pP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Fi</a:t>
            </a:r>
          </a:p>
          <a:p>
            <a:pPr marL="18288" indent="0">
              <a:buNone/>
            </a:pPr>
            <a:r>
              <a:rPr lang="tr-TR" sz="1800" dirty="0" err="1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dosya in $(</a:t>
            </a:r>
            <a:r>
              <a:rPr lang="tr-TR" sz="1800" dirty="0" err="1"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8288" indent="0">
              <a:buNone/>
            </a:pP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 do</a:t>
            </a:r>
          </a:p>
          <a:p>
            <a:pPr marL="18288" indent="0">
              <a:buNone/>
            </a:pP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tr-TR" sz="1800" dirty="0" err="1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 [ -f $dosya 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18288" indent="0">
              <a:buNone/>
            </a:pP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tr-TR" sz="1800" dirty="0" err="1" smtClean="0">
                <a:latin typeface="Times New Roman" pitchFamily="18" charset="0"/>
                <a:cs typeface="Times New Roman" pitchFamily="18" charset="0"/>
              </a:rPr>
              <a:t>then</a:t>
            </a:r>
            <a:endParaRPr lang="tr-TR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None/>
            </a:pP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	       </a:t>
            </a:r>
            <a:r>
              <a:rPr lang="tr-TR" sz="1800" dirty="0" err="1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"$dosya kopyalanıyor" </a:t>
            </a:r>
            <a:endParaRPr lang="tr-TR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None/>
            </a:pP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   /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bin/</a:t>
            </a:r>
            <a:r>
              <a:rPr lang="tr-TR" sz="1800" dirty="0" err="1">
                <a:latin typeface="Times New Roman" pitchFamily="18" charset="0"/>
                <a:cs typeface="Times New Roman" pitchFamily="18" charset="0"/>
              </a:rPr>
              <a:t>cp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 -p $dosya $</a:t>
            </a:r>
            <a:r>
              <a:rPr lang="tr-TR" sz="1800" dirty="0" err="1" smtClean="0">
                <a:latin typeface="Times New Roman" pitchFamily="18" charset="0"/>
                <a:cs typeface="Times New Roman" pitchFamily="18" charset="0"/>
              </a:rPr>
              <a:t>yedekklasor</a:t>
            </a:r>
            <a:endParaRPr lang="tr-TR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None/>
            </a:pP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   fi</a:t>
            </a:r>
          </a:p>
          <a:p>
            <a:pPr marL="18288" indent="0">
              <a:buNone/>
            </a:pP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Done</a:t>
            </a:r>
          </a:p>
          <a:p>
            <a:pPr marL="18288" indent="0">
              <a:buNone/>
            </a:pP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%Belirtilen dosyanın kopyalanmasını sağlayan </a:t>
            </a:r>
            <a:r>
              <a:rPr lang="tr-TR" sz="1800" dirty="0" err="1" smtClean="0">
                <a:latin typeface="Times New Roman" pitchFamily="18" charset="0"/>
                <a:cs typeface="Times New Roman" pitchFamily="18" charset="0"/>
              </a:rPr>
              <a:t>script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 kodudur.</a:t>
            </a:r>
            <a:endParaRPr lang="tr-TR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899592" y="260648"/>
            <a:ext cx="7543800" cy="482352"/>
          </a:xfrm>
        </p:spPr>
        <p:txBody>
          <a:bodyPr/>
          <a:lstStyle/>
          <a:p>
            <a:r>
              <a:rPr lang="tr-TR" sz="2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Örnek : </a:t>
            </a:r>
            <a:r>
              <a:rPr lang="tr-TR" sz="2500" dirty="0" err="1">
                <a:latin typeface="Times New Roman" pitchFamily="18" charset="0"/>
                <a:cs typeface="Times New Roman" pitchFamily="18" charset="0"/>
              </a:rPr>
              <a:t>Script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-&gt;Dosya </a:t>
            </a:r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Yedekleme</a:t>
            </a:r>
            <a:endParaRPr lang="tr-TR" sz="2500" dirty="0"/>
          </a:p>
        </p:txBody>
      </p:sp>
    </p:spTree>
    <p:extLst>
      <p:ext uri="{BB962C8B-B14F-4D97-AF65-F5344CB8AC3E}">
        <p14:creationId xmlns:p14="http://schemas.microsoft.com/office/powerpoint/2010/main" val="21489195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755576" y="1988840"/>
            <a:ext cx="7560840" cy="3657599"/>
          </a:xfrm>
        </p:spPr>
        <p:txBody>
          <a:bodyPr>
            <a:noAutofit/>
          </a:bodyPr>
          <a:lstStyle/>
          <a:p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#! /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bin/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bash</a:t>
            </a: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pid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$$ 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"</a:t>
            </a: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sayi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=0</a:t>
            </a:r>
          </a:p>
          <a:p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((</a:t>
            </a: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sayi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&lt;10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o</a:t>
            </a:r>
          </a:p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sleep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	((</a:t>
            </a: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sayi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++))</a:t>
            </a:r>
          </a:p>
          <a:p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$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sayi</a:t>
            </a: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one</a:t>
            </a:r>
          </a:p>
          <a:p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exit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755576" y="476672"/>
            <a:ext cx="7543800" cy="914400"/>
          </a:xfrm>
        </p:spPr>
        <p:txBody>
          <a:bodyPr/>
          <a:lstStyle/>
          <a:p>
            <a:r>
              <a:rPr lang="tr-TR" sz="3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Örnek : </a:t>
            </a:r>
            <a:r>
              <a:rPr lang="tr-TR" sz="3500" dirty="0" err="1">
                <a:latin typeface="Times New Roman" pitchFamily="18" charset="0"/>
                <a:cs typeface="Times New Roman" pitchFamily="18" charset="0"/>
              </a:rPr>
              <a:t>Script</a:t>
            </a:r>
            <a:r>
              <a:rPr lang="tr-TR" sz="35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3500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tr-TR" sz="3500" dirty="0" err="1" smtClean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tr-TR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3500" dirty="0" err="1" smtClean="0">
                <a:latin typeface="Times New Roman" pitchFamily="18" charset="0"/>
                <a:cs typeface="Times New Roman" pitchFamily="18" charset="0"/>
              </a:rPr>
              <a:t>Id</a:t>
            </a:r>
            <a:endParaRPr lang="tr-TR" sz="3500" dirty="0"/>
          </a:p>
        </p:txBody>
      </p:sp>
    </p:spTree>
    <p:extLst>
      <p:ext uri="{BB962C8B-B14F-4D97-AF65-F5344CB8AC3E}">
        <p14:creationId xmlns:p14="http://schemas.microsoft.com/office/powerpoint/2010/main" val="4016284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584" y="685801"/>
            <a:ext cx="7402016" cy="5407495"/>
          </a:xfrm>
        </p:spPr>
        <p:txBody>
          <a:bodyPr>
            <a:normAutofit lnSpcReduction="10000"/>
          </a:bodyPr>
          <a:lstStyle/>
          <a:p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cp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-&gt; Kopyalama işlemi yapmamızı sağlar. 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cp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kaynak dosya kopyalanacağı yer(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cp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eğitim.txt test1)</a:t>
            </a:r>
          </a:p>
          <a:p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mv -&gt; CP ile kullanım düzeni 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aynıdır.Fakat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kesip taşır.</a:t>
            </a:r>
          </a:p>
          <a:p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clear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-&gt; Komut satırını temizler (CTRL + L)</a:t>
            </a:r>
          </a:p>
          <a:p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who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-&gt; Kullanıcı bilgisi 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verir.Login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dosyalarıyla ilgili bilgi sahibi olmamızı sağlar.</a:t>
            </a:r>
          </a:p>
          <a:p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who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-b komutu ile 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pc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nin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ne zaman kapandığını öğreniriz.</a:t>
            </a:r>
          </a:p>
          <a:p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pwd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-&gt; Bulunduğu dizin</a:t>
            </a:r>
          </a:p>
          <a:p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-&gt; Klasör listeleme</a:t>
            </a:r>
          </a:p>
          <a:p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-a -&gt; Gizli klasör</a:t>
            </a:r>
          </a:p>
          <a:p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-l -&gt; Klasörleri listeleme</a:t>
            </a:r>
          </a:p>
          <a:p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-la ile iki özellikte kullanılabilir.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252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584" y="685801"/>
            <a:ext cx="7402016" cy="5623519"/>
          </a:xfrm>
        </p:spPr>
        <p:txBody>
          <a:bodyPr>
            <a:normAutofit/>
          </a:bodyPr>
          <a:lstStyle/>
          <a:p>
            <a:r>
              <a:rPr lang="tr-TR" dirty="0" err="1">
                <a:effectLst/>
                <a:latin typeface="Times New Roman" pitchFamily="18" charset="0"/>
                <a:cs typeface="Times New Roman" pitchFamily="18" charset="0"/>
              </a:rPr>
              <a:t>tail</a:t>
            </a:r>
            <a:r>
              <a:rPr lang="tr-TR" dirty="0">
                <a:effectLst/>
                <a:latin typeface="Times New Roman" pitchFamily="18" charset="0"/>
                <a:cs typeface="Times New Roman" pitchFamily="18" charset="0"/>
              </a:rPr>
              <a:t> -&gt;  </a:t>
            </a:r>
            <a:r>
              <a:rPr lang="tr-TR" dirty="0" err="1">
                <a:effectLst/>
                <a:latin typeface="Times New Roman" pitchFamily="18" charset="0"/>
                <a:cs typeface="Times New Roman" pitchFamily="18" charset="0"/>
              </a:rPr>
              <a:t>tail</a:t>
            </a:r>
            <a:r>
              <a:rPr lang="tr-TR" dirty="0">
                <a:effectLst/>
                <a:latin typeface="Times New Roman" pitchFamily="18" charset="0"/>
                <a:cs typeface="Times New Roman" pitchFamily="18" charset="0"/>
              </a:rPr>
              <a:t> -f test.txt ile dosyayı okumamızı </a:t>
            </a:r>
            <a:r>
              <a:rPr lang="tr-TR" dirty="0" err="1">
                <a:effectLst/>
                <a:latin typeface="Times New Roman" pitchFamily="18" charset="0"/>
                <a:cs typeface="Times New Roman" pitchFamily="18" charset="0"/>
              </a:rPr>
              <a:t>sağlar.Kodu</a:t>
            </a:r>
            <a:r>
              <a:rPr lang="tr-TR" dirty="0">
                <a:effectLst/>
                <a:latin typeface="Times New Roman" pitchFamily="18" charset="0"/>
                <a:cs typeface="Times New Roman" pitchFamily="18" charset="0"/>
              </a:rPr>
              <a:t> her defasında çalıştırmamıza gerek kalmadan ekrandan takip yapmamıza olanak sağlar.</a:t>
            </a:r>
          </a:p>
          <a:p>
            <a:r>
              <a:rPr lang="tr-TR" dirty="0" err="1">
                <a:effectLst/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dirty="0">
                <a:effectLst/>
                <a:latin typeface="Times New Roman" pitchFamily="18" charset="0"/>
                <a:cs typeface="Times New Roman" pitchFamily="18" charset="0"/>
              </a:rPr>
              <a:t> -&gt;Diğer dillerde bulunan </a:t>
            </a:r>
            <a:r>
              <a:rPr lang="tr-TR" dirty="0" err="1">
                <a:effectLst/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tr-TR" dirty="0">
                <a:effectLst/>
                <a:latin typeface="Times New Roman" pitchFamily="18" charset="0"/>
                <a:cs typeface="Times New Roman" pitchFamily="18" charset="0"/>
              </a:rPr>
              <a:t> ile aynı işlemi yapmaktadır.</a:t>
            </a:r>
          </a:p>
          <a:p>
            <a:r>
              <a:rPr lang="tr-TR" dirty="0" err="1">
                <a:effectLst/>
                <a:latin typeface="Times New Roman" pitchFamily="18" charset="0"/>
                <a:cs typeface="Times New Roman" pitchFamily="18" charset="0"/>
              </a:rPr>
              <a:t>whoami</a:t>
            </a:r>
            <a:r>
              <a:rPr lang="tr-TR" dirty="0">
                <a:effectLst/>
                <a:latin typeface="Times New Roman" pitchFamily="18" charset="0"/>
                <a:cs typeface="Times New Roman" pitchFamily="18" charset="0"/>
              </a:rPr>
              <a:t> -&gt; Oturumu açık olan kullanıcının bilgilerini döndürür.</a:t>
            </a:r>
          </a:p>
          <a:p>
            <a:r>
              <a:rPr lang="tr-TR" dirty="0">
                <a:effectLst/>
                <a:latin typeface="Times New Roman" pitchFamily="18" charset="0"/>
                <a:cs typeface="Times New Roman" pitchFamily="18" charset="0"/>
              </a:rPr>
              <a:t>!!! </a:t>
            </a:r>
            <a:r>
              <a:rPr lang="tr-TR" dirty="0" err="1">
                <a:effectLst/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tr-TR" dirty="0">
                <a:effectLst/>
                <a:latin typeface="Times New Roman" pitchFamily="18" charset="0"/>
                <a:cs typeface="Times New Roman" pitchFamily="18" charset="0"/>
              </a:rPr>
              <a:t> -l &gt; deneme.txt  -&gt;&gt; Sonuçları buraya yazdırır.</a:t>
            </a:r>
          </a:p>
          <a:p>
            <a:r>
              <a:rPr lang="tr-TR" dirty="0" err="1">
                <a:effectLst/>
                <a:latin typeface="Times New Roman" pitchFamily="18" charset="0"/>
                <a:cs typeface="Times New Roman" pitchFamily="18" charset="0"/>
              </a:rPr>
              <a:t>grep</a:t>
            </a:r>
            <a:r>
              <a:rPr lang="tr-TR" dirty="0">
                <a:effectLst/>
                <a:latin typeface="Times New Roman" pitchFamily="18" charset="0"/>
                <a:cs typeface="Times New Roman" pitchFamily="18" charset="0"/>
              </a:rPr>
              <a:t> da * 2&gt; deneme.txt -&gt;&gt;</a:t>
            </a:r>
            <a:r>
              <a:rPr lang="tr-TR" dirty="0" err="1">
                <a:effectLst/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tr-TR" dirty="0">
                <a:effectLst/>
                <a:latin typeface="Times New Roman" pitchFamily="18" charset="0"/>
                <a:cs typeface="Times New Roman" pitchFamily="18" charset="0"/>
              </a:rPr>
              <a:t> sonuçlarını yazdırmamızı sağlar.</a:t>
            </a:r>
          </a:p>
          <a:p>
            <a:r>
              <a:rPr lang="tr-TR" dirty="0" err="1">
                <a:effectLst/>
                <a:latin typeface="Times New Roman" pitchFamily="18" charset="0"/>
                <a:cs typeface="Times New Roman" pitchFamily="18" charset="0"/>
              </a:rPr>
              <a:t>tty</a:t>
            </a:r>
            <a:r>
              <a:rPr lang="tr-TR" dirty="0">
                <a:effectLst/>
                <a:latin typeface="Times New Roman" pitchFamily="18" charset="0"/>
                <a:cs typeface="Times New Roman" pitchFamily="18" charset="0"/>
              </a:rPr>
              <a:t> -&gt; Terminalin ismini verir.</a:t>
            </a:r>
          </a:p>
          <a:p>
            <a:r>
              <a:rPr lang="tr-TR" dirty="0" err="1">
                <a:effectLst/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tr-TR" dirty="0">
                <a:effectLst/>
                <a:latin typeface="Times New Roman" pitchFamily="18" charset="0"/>
                <a:cs typeface="Times New Roman" pitchFamily="18" charset="0"/>
              </a:rPr>
              <a:t> -&gt; Bu komut ile kurulu olan programın nerede kurulu olduğunu gösterir. (</a:t>
            </a:r>
            <a:r>
              <a:rPr lang="tr-TR" dirty="0" err="1">
                <a:effectLst/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tr-TR" dirty="0">
                <a:effectLst/>
                <a:latin typeface="Times New Roman" pitchFamily="18" charset="0"/>
                <a:cs typeface="Times New Roman" pitchFamily="18" charset="0"/>
              </a:rPr>
              <a:t> atom)</a:t>
            </a:r>
          </a:p>
          <a:p>
            <a:r>
              <a:rPr lang="tr-TR" dirty="0" err="1">
                <a:effectLst/>
                <a:latin typeface="Times New Roman" pitchFamily="18" charset="0"/>
                <a:cs typeface="Times New Roman" pitchFamily="18" charset="0"/>
              </a:rPr>
              <a:t>locate</a:t>
            </a:r>
            <a:r>
              <a:rPr lang="tr-TR" dirty="0">
                <a:effectLst/>
                <a:latin typeface="Times New Roman" pitchFamily="18" charset="0"/>
                <a:cs typeface="Times New Roman" pitchFamily="18" charset="0"/>
              </a:rPr>
              <a:t> -&gt; Tüm dosyalar içerisinde arama yapmamızı sağlar. (</a:t>
            </a:r>
            <a:r>
              <a:rPr lang="tr-TR" dirty="0" err="1">
                <a:effectLst/>
                <a:latin typeface="Times New Roman" pitchFamily="18" charset="0"/>
                <a:cs typeface="Times New Roman" pitchFamily="18" charset="0"/>
              </a:rPr>
              <a:t>Locate</a:t>
            </a:r>
            <a:r>
              <a:rPr lang="tr-TR" dirty="0">
                <a:effectLst/>
                <a:latin typeface="Times New Roman" pitchFamily="18" charset="0"/>
                <a:cs typeface="Times New Roman" pitchFamily="18" charset="0"/>
              </a:rPr>
              <a:t> test.txt)</a:t>
            </a:r>
          </a:p>
          <a:p>
            <a:r>
              <a:rPr lang="tr-TR" dirty="0" err="1">
                <a:effectLst/>
                <a:latin typeface="Times New Roman" pitchFamily="18" charset="0"/>
                <a:cs typeface="Times New Roman" pitchFamily="18" charset="0"/>
              </a:rPr>
              <a:t>date</a:t>
            </a:r>
            <a:r>
              <a:rPr lang="tr-TR" dirty="0">
                <a:effectLst/>
                <a:latin typeface="Times New Roman" pitchFamily="18" charset="0"/>
                <a:cs typeface="Times New Roman" pitchFamily="18" charset="0"/>
              </a:rPr>
              <a:t> -&gt; Sunucudan çektiği  zaman sonuçlarını döndürür</a:t>
            </a:r>
          </a:p>
          <a:p>
            <a:r>
              <a:rPr lang="tr-TR" dirty="0">
                <a:effectLst/>
                <a:latin typeface="Times New Roman" pitchFamily="18" charset="0"/>
                <a:cs typeface="Times New Roman" pitchFamily="18" charset="0"/>
              </a:rPr>
              <a:t>time -&gt; Makinede ki kullanıcıların zaman bilgilerini gösterir.</a:t>
            </a:r>
          </a:p>
        </p:txBody>
      </p:sp>
    </p:spTree>
    <p:extLst>
      <p:ext uri="{BB962C8B-B14F-4D97-AF65-F5344CB8AC3E}">
        <p14:creationId xmlns:p14="http://schemas.microsoft.com/office/powerpoint/2010/main" val="1035022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99592" y="685801"/>
            <a:ext cx="7330008" cy="5335487"/>
          </a:xfrm>
        </p:spPr>
        <p:txBody>
          <a:bodyPr/>
          <a:lstStyle/>
          <a:p>
            <a:endParaRPr lang="tr-TR" dirty="0"/>
          </a:p>
        </p:txBody>
      </p:sp>
      <p:pic>
        <p:nvPicPr>
          <p:cNvPr id="1026" name="Picture 2" descr="C:\Users\ogutk\Desktop\Bash Script\Komutl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87" y="500071"/>
            <a:ext cx="8074304" cy="563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591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99592" y="1988840"/>
            <a:ext cx="6096000" cy="3657599"/>
          </a:xfrm>
        </p:spPr>
        <p:txBody>
          <a:bodyPr>
            <a:normAutofit lnSpcReduction="10000"/>
          </a:bodyPr>
          <a:lstStyle/>
          <a:p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/bin -&gt; Zorunlu temel komutları içerir</a:t>
            </a:r>
          </a:p>
          <a:p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/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boot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-&gt; Başlangıç için gerekli dosyaları bulundurur.</a:t>
            </a:r>
          </a:p>
          <a:p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/dev -&gt;  Donanım dosyalarını bulundurur.</a:t>
            </a:r>
          </a:p>
          <a:p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/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 -&gt; Sistem ayarlarını barındırır.</a:t>
            </a:r>
          </a:p>
          <a:p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/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lib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-&gt;  Kütüphane dosyalarını ve çekirdek modülleri</a:t>
            </a:r>
          </a:p>
          <a:p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/</a:t>
            </a:r>
            <a:r>
              <a:rPr lang="tr-TR" sz="2400" dirty="0" err="1">
                <a:effectLst/>
                <a:latin typeface="Times New Roman" pitchFamily="18" charset="0"/>
                <a:cs typeface="Times New Roman" pitchFamily="18" charset="0"/>
              </a:rPr>
              <a:t>media</a:t>
            </a:r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  -&gt; Bazı depolama ortamları için bağlantı noktası.</a:t>
            </a:r>
          </a:p>
          <a:p>
            <a:endParaRPr lang="tr-T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27584" y="908720"/>
            <a:ext cx="7543800" cy="914400"/>
          </a:xfrm>
        </p:spPr>
        <p:txBody>
          <a:bodyPr/>
          <a:lstStyle/>
          <a:p>
            <a:r>
              <a:rPr lang="tr-TR" sz="2400" dirty="0">
                <a:effectLst/>
                <a:latin typeface="Times New Roman" pitchFamily="18" charset="0"/>
                <a:cs typeface="Times New Roman" pitchFamily="18" charset="0"/>
              </a:rPr>
              <a:t>Basit bir şekilde dizinlerin içerikleri bu şekildedir.</a:t>
            </a:r>
            <a:r>
              <a:rPr lang="tr-TR" sz="2500" dirty="0"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tr-TR" sz="2500" dirty="0">
                <a:effectLst/>
                <a:latin typeface="Times New Roman" pitchFamily="18" charset="0"/>
                <a:cs typeface="Times New Roman" pitchFamily="18" charset="0"/>
              </a:rPr>
            </a:br>
            <a:endParaRPr lang="tr-TR" sz="2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689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755576" y="1340768"/>
            <a:ext cx="7560840" cy="5040560"/>
          </a:xfrm>
        </p:spPr>
        <p:txBody>
          <a:bodyPr/>
          <a:lstStyle/>
          <a:p>
            <a:r>
              <a:rPr lang="tr-TR" sz="2500" dirty="0">
                <a:effectLst/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2500" dirty="0" err="1">
                <a:effectLst/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tr-TR" sz="2500" dirty="0">
                <a:effectLst/>
                <a:latin typeface="Times New Roman" pitchFamily="18" charset="0"/>
                <a:cs typeface="Times New Roman" pitchFamily="18" charset="0"/>
              </a:rPr>
              <a:t> komutu ile hangi </a:t>
            </a:r>
            <a:r>
              <a:rPr lang="tr-TR" sz="2500" dirty="0" err="1">
                <a:effectLst/>
                <a:latin typeface="Times New Roman" pitchFamily="18" charset="0"/>
                <a:cs typeface="Times New Roman" pitchFamily="18" charset="0"/>
              </a:rPr>
              <a:t>bash</a:t>
            </a:r>
            <a:r>
              <a:rPr lang="tr-TR" sz="2500" dirty="0">
                <a:effectLst/>
                <a:latin typeface="Times New Roman" pitchFamily="18" charset="0"/>
                <a:cs typeface="Times New Roman" pitchFamily="18" charset="0"/>
              </a:rPr>
              <a:t> üzerinde çalıştığımızı anlayabiliriz.</a:t>
            </a:r>
          </a:p>
          <a:p>
            <a:r>
              <a:rPr lang="tr-TR" sz="2500" dirty="0">
                <a:effectLst/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2500" dirty="0" err="1">
                <a:effectLst/>
                <a:latin typeface="Times New Roman" pitchFamily="18" charset="0"/>
                <a:cs typeface="Times New Roman" pitchFamily="18" charset="0"/>
              </a:rPr>
              <a:t>Touch</a:t>
            </a:r>
            <a:r>
              <a:rPr lang="tr-TR" sz="2500" dirty="0">
                <a:effectLst/>
                <a:latin typeface="Times New Roman" pitchFamily="18" charset="0"/>
                <a:cs typeface="Times New Roman" pitchFamily="18" charset="0"/>
              </a:rPr>
              <a:t> komutu ile </a:t>
            </a:r>
            <a:r>
              <a:rPr lang="tr-TR" sz="2500" dirty="0" err="1">
                <a:effectLst/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tr-TR" sz="2500" dirty="0">
                <a:effectLst/>
                <a:latin typeface="Times New Roman" pitchFamily="18" charset="0"/>
                <a:cs typeface="Times New Roman" pitchFamily="18" charset="0"/>
              </a:rPr>
              <a:t> dosyası açılır.</a:t>
            </a:r>
          </a:p>
          <a:p>
            <a:r>
              <a:rPr lang="tr-TR" sz="2500" dirty="0">
                <a:effectLst/>
                <a:latin typeface="Times New Roman" pitchFamily="18" charset="0"/>
                <a:cs typeface="Times New Roman" pitchFamily="18" charset="0"/>
              </a:rPr>
              <a:t>Bütün </a:t>
            </a:r>
            <a:r>
              <a:rPr lang="tr-TR" sz="2500" dirty="0" err="1">
                <a:effectLst/>
                <a:latin typeface="Times New Roman" pitchFamily="18" charset="0"/>
                <a:cs typeface="Times New Roman" pitchFamily="18" charset="0"/>
              </a:rPr>
              <a:t>scriptlere</a:t>
            </a:r>
            <a:r>
              <a:rPr lang="tr-TR" sz="2500" dirty="0">
                <a:effectLst/>
                <a:latin typeface="Times New Roman" pitchFamily="18" charset="0"/>
                <a:cs typeface="Times New Roman" pitchFamily="18" charset="0"/>
              </a:rPr>
              <a:t> önce "#! /bin/</a:t>
            </a:r>
            <a:r>
              <a:rPr lang="tr-TR" sz="2500" dirty="0" err="1">
                <a:effectLst/>
                <a:latin typeface="Times New Roman" pitchFamily="18" charset="0"/>
                <a:cs typeface="Times New Roman" pitchFamily="18" charset="0"/>
              </a:rPr>
              <a:t>bash</a:t>
            </a:r>
            <a:r>
              <a:rPr lang="tr-TR" sz="2500" dirty="0">
                <a:effectLst/>
                <a:latin typeface="Times New Roman" pitchFamily="18" charset="0"/>
                <a:cs typeface="Times New Roman" pitchFamily="18" charset="0"/>
              </a:rPr>
              <a:t>" yazılır.</a:t>
            </a:r>
          </a:p>
          <a:p>
            <a:r>
              <a:rPr lang="tr-TR" sz="2500" dirty="0" err="1">
                <a:effectLst/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tr-TR" sz="2500" dirty="0">
                <a:effectLst/>
                <a:latin typeface="Times New Roman" pitchFamily="18" charset="0"/>
                <a:cs typeface="Times New Roman" pitchFamily="18" charset="0"/>
              </a:rPr>
              <a:t> ile ekrana yazı yazdırılır.</a:t>
            </a:r>
          </a:p>
          <a:p>
            <a:r>
              <a:rPr lang="tr-TR" sz="2500" dirty="0">
                <a:effectLst/>
                <a:latin typeface="Times New Roman" pitchFamily="18" charset="0"/>
                <a:cs typeface="Times New Roman" pitchFamily="18" charset="0"/>
              </a:rPr>
              <a:t>-Not defteri üzerine yazdığımız kodları "</a:t>
            </a:r>
            <a:r>
              <a:rPr lang="tr-TR" sz="2500" dirty="0" err="1">
                <a:effectLst/>
                <a:latin typeface="Times New Roman" pitchFamily="18" charset="0"/>
                <a:cs typeface="Times New Roman" pitchFamily="18" charset="0"/>
              </a:rPr>
              <a:t>chmod</a:t>
            </a:r>
            <a:r>
              <a:rPr lang="tr-TR" sz="2500" dirty="0">
                <a:effectLst/>
                <a:latin typeface="Times New Roman" pitchFamily="18" charset="0"/>
                <a:cs typeface="Times New Roman" pitchFamily="18" charset="0"/>
              </a:rPr>
              <a:t> +x" komutu ile çalışabilir hale getiririz.</a:t>
            </a:r>
          </a:p>
          <a:p>
            <a:r>
              <a:rPr lang="tr-TR" sz="2500" dirty="0">
                <a:effectLst/>
                <a:latin typeface="Times New Roman" pitchFamily="18" charset="0"/>
                <a:cs typeface="Times New Roman" pitchFamily="18" charset="0"/>
              </a:rPr>
              <a:t>-RWX yetkilerini vermek için  </a:t>
            </a:r>
            <a:r>
              <a:rPr lang="tr-TR" sz="2500" dirty="0" err="1">
                <a:effectLst/>
                <a:latin typeface="Times New Roman" pitchFamily="18" charset="0"/>
                <a:cs typeface="Times New Roman" pitchFamily="18" charset="0"/>
              </a:rPr>
              <a:t>chmod</a:t>
            </a:r>
            <a:r>
              <a:rPr lang="tr-TR" sz="2500" dirty="0">
                <a:effectLst/>
                <a:latin typeface="Times New Roman" pitchFamily="18" charset="0"/>
                <a:cs typeface="Times New Roman" pitchFamily="18" charset="0"/>
              </a:rPr>
              <a:t>  +777 komutu ile çalışabilir hale getirilir.</a:t>
            </a:r>
          </a:p>
          <a:p>
            <a:r>
              <a:rPr lang="tr-TR" sz="2500" dirty="0">
                <a:effectLst/>
                <a:latin typeface="Times New Roman" pitchFamily="18" charset="0"/>
                <a:cs typeface="Times New Roman" pitchFamily="18" charset="0"/>
              </a:rPr>
              <a:t>Oluşturduğumuz dosyaları /</a:t>
            </a:r>
            <a:r>
              <a:rPr lang="tr-TR" sz="2500" dirty="0" err="1">
                <a:effectLst/>
                <a:latin typeface="Times New Roman" pitchFamily="18" charset="0"/>
                <a:cs typeface="Times New Roman" pitchFamily="18" charset="0"/>
              </a:rPr>
              <a:t>usr</a:t>
            </a:r>
            <a:r>
              <a:rPr lang="tr-TR" sz="2500" dirty="0">
                <a:effectLst/>
                <a:latin typeface="Times New Roman" pitchFamily="18" charset="0"/>
                <a:cs typeface="Times New Roman" pitchFamily="18" charset="0"/>
              </a:rPr>
              <a:t>/bin içerisine atarsak her dizinden çalıştırabiliriz.</a:t>
            </a:r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755576" y="332656"/>
            <a:ext cx="7543800" cy="914400"/>
          </a:xfrm>
        </p:spPr>
        <p:txBody>
          <a:bodyPr/>
          <a:lstStyle/>
          <a:p>
            <a:r>
              <a:rPr lang="tr-TR" dirty="0" err="1"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Bash</a:t>
            </a:r>
            <a:r>
              <a:rPr lang="tr-TR" dirty="0"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Script</a:t>
            </a:r>
            <a:r>
              <a:rPr lang="tr-TR" dirty="0"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 Düzeni</a:t>
            </a:r>
            <a:endParaRPr lang="tr-TR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27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oğal">
  <a:themeElements>
    <a:clrScheme name="Doğ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oğ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oğ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124</TotalTime>
  <Words>2157</Words>
  <Application>Microsoft Office PowerPoint</Application>
  <PresentationFormat>Ekran Gösterisi (4:3)</PresentationFormat>
  <Paragraphs>494</Paragraphs>
  <Slides>49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49</vt:i4>
      </vt:variant>
    </vt:vector>
  </HeadingPairs>
  <TitlesOfParts>
    <vt:vector size="50" baseType="lpstr">
      <vt:lpstr>Doğal</vt:lpstr>
      <vt:lpstr>BASH SCRİPT</vt:lpstr>
      <vt:lpstr>Bash Script Nedir?</vt:lpstr>
      <vt:lpstr>Bash neden gereklidir?</vt:lpstr>
      <vt:lpstr>Bash Script diline dalmadan önce Linux komutlarına bir bakalım; </vt:lpstr>
      <vt:lpstr>PowerPoint Sunusu</vt:lpstr>
      <vt:lpstr>PowerPoint Sunusu</vt:lpstr>
      <vt:lpstr>PowerPoint Sunusu</vt:lpstr>
      <vt:lpstr>Basit bir şekilde dizinlerin içerikleri bu şekildedir. </vt:lpstr>
      <vt:lpstr>Bash Script Düzeni</vt:lpstr>
      <vt:lpstr>Vİ Editör</vt:lpstr>
      <vt:lpstr>DEĞİŞKENLER</vt:lpstr>
      <vt:lpstr>«ECHO» Komutu</vt:lpstr>
      <vt:lpstr>«READ komutu»</vt:lpstr>
      <vt:lpstr>PowerPoint Sunusu</vt:lpstr>
      <vt:lpstr>«$REPLY» komutu</vt:lpstr>
      <vt:lpstr>«$» Komutları</vt:lpstr>
      <vt:lpstr>Özel Komutlar</vt:lpstr>
      <vt:lpstr>«İF» Syntax Yapısı</vt:lpstr>
      <vt:lpstr>«İF» sayı karşılaştırma ifadeleri</vt:lpstr>
      <vt:lpstr>PowerPoint Sunusu</vt:lpstr>
      <vt:lpstr>Operatör İşlemleri</vt:lpstr>
      <vt:lpstr>Float sayılar için işlem;</vt:lpstr>
      <vt:lpstr>Dosya İşlemleri</vt:lpstr>
      <vt:lpstr>Örnek : Dosya Doğrulama</vt:lpstr>
      <vt:lpstr>Örnek : Dosyaya ekleme</vt:lpstr>
      <vt:lpstr>«CASE» Syntax yapısı</vt:lpstr>
      <vt:lpstr>Örnek : Case1</vt:lpstr>
      <vt:lpstr>Örnek : Case2</vt:lpstr>
      <vt:lpstr>Diziler</vt:lpstr>
      <vt:lpstr>While Syntax yapısı</vt:lpstr>
      <vt:lpstr>Örnek : While</vt:lpstr>
      <vt:lpstr>For Syntax yapısı</vt:lpstr>
      <vt:lpstr>Örnek : For</vt:lpstr>
      <vt:lpstr>Select Syntax Yapısı</vt:lpstr>
      <vt:lpstr>Örnek : Select</vt:lpstr>
      <vt:lpstr>Break-Continue-Until</vt:lpstr>
      <vt:lpstr>Fonksiyon Syntax Yapısı</vt:lpstr>
      <vt:lpstr>Örnek : Fonksiyon</vt:lpstr>
      <vt:lpstr>Argümans</vt:lpstr>
      <vt:lpstr>Shift Komutu</vt:lpstr>
      <vt:lpstr>Meta Karakterler</vt:lpstr>
      <vt:lpstr>Bazı kullanımlar</vt:lpstr>
      <vt:lpstr>PowerPoint Sunusu</vt:lpstr>
      <vt:lpstr>İletişim Kanalları</vt:lpstr>
      <vt:lpstr>Bazı Komutlar-2</vt:lpstr>
      <vt:lpstr>Örnek : Script-&gt;Dosya Dogrulama</vt:lpstr>
      <vt:lpstr>Örnek : Script-&gt;Listeleme</vt:lpstr>
      <vt:lpstr>Örnek : Script-&gt;Dosya Yedekleme</vt:lpstr>
      <vt:lpstr>Örnek : Script-&gt;Process Id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BASH SCRİPT</dc:title>
  <dc:creator>EFE ÖĞÜT</dc:creator>
  <cp:lastModifiedBy>EFE ÖĞÜT</cp:lastModifiedBy>
  <cp:revision>42</cp:revision>
  <dcterms:created xsi:type="dcterms:W3CDTF">2021-10-28T10:13:40Z</dcterms:created>
  <dcterms:modified xsi:type="dcterms:W3CDTF">2021-10-28T12:28:13Z</dcterms:modified>
</cp:coreProperties>
</file>