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59" r:id="rId15"/>
    <p:sldId id="271" r:id="rId16"/>
    <p:sldId id="272" r:id="rId17"/>
    <p:sldId id="273" r:id="rId18"/>
    <p:sldId id="274" r:id="rId19"/>
    <p:sldId id="275" r:id="rId20"/>
    <p:sldId id="276" r:id="rId21"/>
    <p:sldId id="279" r:id="rId22"/>
    <p:sldId id="278" r:id="rId23"/>
    <p:sldId id="280" r:id="rId24"/>
    <p:sldId id="281" r:id="rId25"/>
    <p:sldId id="282" r:id="rId26"/>
    <p:sldId id="283" r:id="rId27"/>
    <p:sldId id="284" r:id="rId28"/>
    <p:sldId id="286" r:id="rId29"/>
    <p:sldId id="285"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4DACD-E89C-4993-87CD-34C0F5BF5588}" v="1639" dt="2022-11-08T15:03:34.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123" d="100"/>
          <a:sy n="123"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11/9/2022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305728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11/9/2022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2085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11/9/2022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34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11/9/2022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8573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11/9/2022</a:t>
            </a:fld>
            <a:endParaRPr lang="en-US" dirty="0"/>
          </a:p>
        </p:txBody>
      </p:sp>
    </p:spTree>
    <p:extLst>
      <p:ext uri="{BB962C8B-B14F-4D97-AF65-F5344CB8AC3E}">
        <p14:creationId xmlns:p14="http://schemas.microsoft.com/office/powerpoint/2010/main" val="370728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11/9/2022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93027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11/9/2022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748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11/9/2022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45913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11/9/2022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9593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11/9/2022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5773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11/9/2022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6280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11/9/2022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01481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tr.wikipedia.org/w/index.php?title=Kabarc%C4%B1k&amp;action=edit&amp;redlink=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p:cNvSpPr>
            <a:spLocks noGrp="1"/>
          </p:cNvSpPr>
          <p:nvPr>
            <p:ph type="ctrTitle"/>
          </p:nvPr>
        </p:nvSpPr>
        <p:spPr>
          <a:xfrm>
            <a:off x="5544416" y="2606793"/>
            <a:ext cx="6649524" cy="1393649"/>
          </a:xfrm>
        </p:spPr>
        <p:txBody>
          <a:bodyPr anchor="b">
            <a:normAutofit fontScale="90000"/>
          </a:bodyPr>
          <a:lstStyle/>
          <a:p>
            <a:pPr>
              <a:lnSpc>
                <a:spcPct val="110000"/>
              </a:lnSpc>
            </a:pPr>
            <a:r>
              <a:rPr lang="tr-TR" sz="3200" i="1" dirty="0" err="1">
                <a:cs typeface="Calibri Light"/>
              </a:rPr>
              <a:t>Selection</a:t>
            </a:r>
            <a:r>
              <a:rPr lang="tr-TR" sz="3200" i="1" dirty="0">
                <a:cs typeface="Calibri Light"/>
              </a:rPr>
              <a:t> &amp; </a:t>
            </a:r>
            <a:r>
              <a:rPr lang="tr-TR" sz="3200" i="1" dirty="0" err="1">
                <a:cs typeface="Calibri Light"/>
              </a:rPr>
              <a:t>Bubble</a:t>
            </a:r>
            <a:r>
              <a:rPr lang="tr-TR" sz="3200" i="1" dirty="0">
                <a:cs typeface="Calibri Light"/>
              </a:rPr>
              <a:t> &amp; </a:t>
            </a:r>
            <a:r>
              <a:rPr lang="tr-TR" sz="3200" i="1" dirty="0" err="1">
                <a:cs typeface="Calibri Light"/>
              </a:rPr>
              <a:t>Merge</a:t>
            </a:r>
            <a:r>
              <a:rPr lang="tr-TR" sz="3200" i="1" dirty="0">
                <a:cs typeface="Calibri Light"/>
              </a:rPr>
              <a:t> </a:t>
            </a:r>
            <a:br>
              <a:rPr lang="tr-TR" sz="3200" i="1" dirty="0">
                <a:cs typeface="Calibri Light"/>
              </a:rPr>
            </a:br>
            <a:r>
              <a:rPr lang="tr-TR" sz="3200" i="1" dirty="0" err="1">
                <a:cs typeface="Calibri Light"/>
              </a:rPr>
              <a:t>Sort</a:t>
            </a:r>
            <a:r>
              <a:rPr lang="tr-TR" sz="3200" i="1" dirty="0">
                <a:cs typeface="Calibri Light"/>
              </a:rPr>
              <a:t> Algoritmaları</a:t>
            </a:r>
          </a:p>
        </p:txBody>
      </p:sp>
      <p:sp>
        <p:nvSpPr>
          <p:cNvPr id="18" name="Freeform: Shape 17">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35D2AB37-1D79-38C6-C025-0745A6F5F8E3}"/>
              </a:ext>
            </a:extLst>
          </p:cNvPr>
          <p:cNvPicPr>
            <a:picLocks noChangeAspect="1"/>
          </p:cNvPicPr>
          <p:nvPr/>
        </p:nvPicPr>
        <p:blipFill rotWithShape="1">
          <a:blip r:embed="rId2"/>
          <a:srcRect l="44958"/>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22" name="Freeform: Shape 21">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Metin kutusu 4">
            <a:extLst>
              <a:ext uri="{FF2B5EF4-FFF2-40B4-BE49-F238E27FC236}">
                <a16:creationId xmlns:a16="http://schemas.microsoft.com/office/drawing/2014/main" id="{36C3F905-1635-6779-C0A9-B47B7C070D9B}"/>
              </a:ext>
            </a:extLst>
          </p:cNvPr>
          <p:cNvSpPr txBox="1"/>
          <p:nvPr/>
        </p:nvSpPr>
        <p:spPr>
          <a:xfrm>
            <a:off x="10000074" y="4496740"/>
            <a:ext cx="1966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i="1" dirty="0"/>
              <a:t>Kaan Sertel</a:t>
            </a:r>
          </a:p>
        </p:txBody>
      </p:sp>
      <p:sp>
        <p:nvSpPr>
          <p:cNvPr id="3" name="Metin kutusu 2">
            <a:extLst>
              <a:ext uri="{FF2B5EF4-FFF2-40B4-BE49-F238E27FC236}">
                <a16:creationId xmlns:a16="http://schemas.microsoft.com/office/drawing/2014/main" id="{BD59C3EF-CA65-2DDB-AD7B-3CA55F69CEE7}"/>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1/29</a:t>
            </a:r>
            <a:endParaRPr lang="tr-TR"/>
          </a:p>
        </p:txBody>
      </p: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Başlık 1">
            <a:extLst>
              <a:ext uri="{FF2B5EF4-FFF2-40B4-BE49-F238E27FC236}">
                <a16:creationId xmlns:a16="http://schemas.microsoft.com/office/drawing/2014/main" id="{4C0A2BE5-486D-1DDF-1BC5-3D7AB8EA3B7D}"/>
              </a:ext>
            </a:extLst>
          </p:cNvPr>
          <p:cNvSpPr>
            <a:spLocks noGrp="1"/>
          </p:cNvSpPr>
          <p:nvPr>
            <p:ph type="title"/>
          </p:nvPr>
        </p:nvSpPr>
        <p:spPr>
          <a:xfrm>
            <a:off x="1412543" y="1833229"/>
            <a:ext cx="3577022" cy="2934031"/>
          </a:xfrm>
        </p:spPr>
        <p:txBody>
          <a:bodyPr anchor="ctr">
            <a:normAutofit/>
          </a:bodyPr>
          <a:lstStyle/>
          <a:p>
            <a:r>
              <a:rPr lang="tr-TR" sz="3600" i="1" dirty="0">
                <a:solidFill>
                  <a:schemeClr val="tx1"/>
                </a:solidFill>
                <a:ea typeface="Meiryo"/>
              </a:rPr>
              <a:t>Zaman Karmaşıklığı Sembolleri</a:t>
            </a:r>
          </a:p>
        </p:txBody>
      </p:sp>
      <p:sp>
        <p:nvSpPr>
          <p:cNvPr id="3" name="İçerik Yer Tutucusu 2">
            <a:extLst>
              <a:ext uri="{FF2B5EF4-FFF2-40B4-BE49-F238E27FC236}">
                <a16:creationId xmlns:a16="http://schemas.microsoft.com/office/drawing/2014/main" id="{3BEAA32C-D178-7F88-B83E-0A415A9280EE}"/>
              </a:ext>
            </a:extLst>
          </p:cNvPr>
          <p:cNvSpPr>
            <a:spLocks noGrp="1"/>
          </p:cNvSpPr>
          <p:nvPr>
            <p:ph idx="1"/>
          </p:nvPr>
        </p:nvSpPr>
        <p:spPr>
          <a:xfrm>
            <a:off x="6251182" y="1030047"/>
            <a:ext cx="5419042" cy="4337435"/>
          </a:xfrm>
        </p:spPr>
        <p:txBody>
          <a:bodyPr vert="horz" lIns="109728" tIns="109728" rIns="109728" bIns="91440" rtlCol="0" anchor="ctr">
            <a:normAutofit/>
          </a:bodyPr>
          <a:lstStyle/>
          <a:p>
            <a:r>
              <a:rPr lang="tr-TR" b="1" i="1" dirty="0">
                <a:solidFill>
                  <a:schemeClr val="tx1"/>
                </a:solidFill>
                <a:ea typeface="+mn-lt"/>
                <a:cs typeface="+mn-lt"/>
              </a:rPr>
              <a:t>Bir algoritmanın verilen girdiye bağlı olarak farklı bir zaman alacağını artık biliyoruz, bu nedenle       </a:t>
            </a:r>
            <a:r>
              <a:rPr lang="tr-TR" b="1" i="1" u="sng" dirty="0">
                <a:solidFill>
                  <a:srgbClr val="FFC000"/>
                </a:solidFill>
                <a:ea typeface="+mn-lt"/>
                <a:cs typeface="+mn-lt"/>
              </a:rPr>
              <a:t>Zaman Karmaşıklığı Sembolleri     </a:t>
            </a:r>
            <a:r>
              <a:rPr lang="tr-TR" b="1" i="1" dirty="0">
                <a:solidFill>
                  <a:schemeClr val="tx1"/>
                </a:solidFill>
                <a:ea typeface="+mn-lt"/>
                <a:cs typeface="+mn-lt"/>
              </a:rPr>
              <a:t>kullanarak bu farklı senaryoları temsil etmenin üç farklı yolu vardır.</a:t>
            </a:r>
            <a:endParaRPr lang="tr-TR" b="1" i="1" dirty="0">
              <a:solidFill>
                <a:schemeClr val="tx1"/>
              </a:solidFill>
              <a:ea typeface="Meiryo"/>
            </a:endParaRPr>
          </a:p>
        </p:txBody>
      </p:sp>
      <p:sp>
        <p:nvSpPr>
          <p:cNvPr id="5" name="Metin kutusu 4">
            <a:extLst>
              <a:ext uri="{FF2B5EF4-FFF2-40B4-BE49-F238E27FC236}">
                <a16:creationId xmlns:a16="http://schemas.microsoft.com/office/drawing/2014/main" id="{968D431E-6C14-0A97-EA4F-1312127B9DBD}"/>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10/29</a:t>
            </a:r>
            <a:endParaRPr lang="tr-TR" dirty="0"/>
          </a:p>
        </p:txBody>
      </p:sp>
    </p:spTree>
    <p:extLst>
      <p:ext uri="{BB962C8B-B14F-4D97-AF65-F5344CB8AC3E}">
        <p14:creationId xmlns:p14="http://schemas.microsoft.com/office/powerpoint/2010/main" val="80578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9"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25">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7" name="Freeform: Shape 26">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02CB6201-32BB-069B-61E8-2F7CB346D739}"/>
              </a:ext>
            </a:extLst>
          </p:cNvPr>
          <p:cNvSpPr>
            <a:spLocks noGrp="1"/>
          </p:cNvSpPr>
          <p:nvPr>
            <p:ph type="title"/>
          </p:nvPr>
        </p:nvSpPr>
        <p:spPr>
          <a:xfrm>
            <a:off x="1152308" y="1045231"/>
            <a:ext cx="7983942" cy="1225042"/>
          </a:xfrm>
        </p:spPr>
        <p:txBody>
          <a:bodyPr vert="horz" lIns="109728" tIns="109728" rIns="109728" bIns="91440" rtlCol="0" anchor="b">
            <a:normAutofit fontScale="90000"/>
          </a:bodyPr>
          <a:lstStyle/>
          <a:p>
            <a:pPr>
              <a:lnSpc>
                <a:spcPct val="120000"/>
              </a:lnSpc>
            </a:pPr>
            <a:r>
              <a:rPr lang="en-US" sz="6600" i="1" dirty="0">
                <a:solidFill>
                  <a:schemeClr val="tx1"/>
                </a:solidFill>
              </a:rPr>
              <a:t>Big Omega (</a:t>
            </a:r>
            <a:r>
              <a:rPr lang="en-US" sz="6600" dirty="0">
                <a:solidFill>
                  <a:schemeClr val="tx1"/>
                </a:solidFill>
                <a:ea typeface="+mj-lt"/>
                <a:cs typeface="+mj-lt"/>
              </a:rPr>
              <a:t>Ω</a:t>
            </a:r>
            <a:r>
              <a:rPr lang="en-US" sz="6600" i="1" dirty="0">
                <a:solidFill>
                  <a:schemeClr val="tx1"/>
                </a:solidFill>
                <a:ea typeface="+mj-lt"/>
                <a:cs typeface="+mj-lt"/>
              </a:rPr>
              <a:t>)</a:t>
            </a:r>
            <a:endParaRPr lang="en-US" sz="6600" i="1" dirty="0">
              <a:solidFill>
                <a:schemeClr val="tx1"/>
              </a:solidFill>
            </a:endParaRPr>
          </a:p>
        </p:txBody>
      </p:sp>
      <p:sp>
        <p:nvSpPr>
          <p:cNvPr id="3" name="İçerik Yer Tutucusu 2">
            <a:extLst>
              <a:ext uri="{FF2B5EF4-FFF2-40B4-BE49-F238E27FC236}">
                <a16:creationId xmlns:a16="http://schemas.microsoft.com/office/drawing/2014/main" id="{834B4D0B-E978-A725-5075-E8BABB231DE2}"/>
              </a:ext>
            </a:extLst>
          </p:cNvPr>
          <p:cNvSpPr>
            <a:spLocks noGrp="1"/>
          </p:cNvSpPr>
          <p:nvPr>
            <p:ph idx="1"/>
          </p:nvPr>
        </p:nvSpPr>
        <p:spPr>
          <a:xfrm>
            <a:off x="1152307" y="2637162"/>
            <a:ext cx="8369787" cy="2076705"/>
          </a:xfrm>
        </p:spPr>
        <p:txBody>
          <a:bodyPr vert="horz" lIns="109728" tIns="109728" rIns="109728" bIns="91440" rtlCol="0" anchor="t">
            <a:normAutofit/>
          </a:bodyPr>
          <a:lstStyle/>
          <a:p>
            <a:pPr marL="342900" indent="-342900">
              <a:lnSpc>
                <a:spcPct val="120000"/>
              </a:lnSpc>
              <a:buFont typeface="Arial" panose="020B0503020204020204" pitchFamily="34" charset="0"/>
              <a:buChar char="•"/>
            </a:pPr>
            <a:r>
              <a:rPr lang="en-US" sz="2000" b="1" i="1" dirty="0">
                <a:solidFill>
                  <a:schemeClr val="tx1"/>
                </a:solidFill>
                <a:ea typeface="+mn-lt"/>
                <a:cs typeface="+mn-lt"/>
              </a:rPr>
              <a:t>Bir </a:t>
            </a:r>
            <a:r>
              <a:rPr lang="en-US" sz="2000" b="1" i="1" dirty="0" err="1">
                <a:solidFill>
                  <a:schemeClr val="tx1"/>
                </a:solidFill>
                <a:ea typeface="+mn-lt"/>
                <a:cs typeface="+mn-lt"/>
              </a:rPr>
              <a:t>algoritmanın</a:t>
            </a:r>
            <a:r>
              <a:rPr lang="en-US" sz="2000" b="1" i="1" dirty="0">
                <a:solidFill>
                  <a:schemeClr val="tx1"/>
                </a:solidFill>
                <a:ea typeface="+mn-lt"/>
                <a:cs typeface="+mn-lt"/>
              </a:rPr>
              <a:t> </a:t>
            </a:r>
            <a:r>
              <a:rPr lang="en-US" sz="2000" b="1" i="1" dirty="0" err="1">
                <a:solidFill>
                  <a:schemeClr val="tx1"/>
                </a:solidFill>
                <a:ea typeface="+mn-lt"/>
                <a:cs typeface="+mn-lt"/>
              </a:rPr>
              <a:t>en</a:t>
            </a:r>
            <a:r>
              <a:rPr lang="en-US" sz="2000" b="1" i="1" dirty="0">
                <a:solidFill>
                  <a:schemeClr val="tx1"/>
                </a:solidFill>
                <a:ea typeface="+mn-lt"/>
                <a:cs typeface="+mn-lt"/>
              </a:rPr>
              <a:t> iyi </a:t>
            </a:r>
            <a:r>
              <a:rPr lang="en-US" sz="2000" b="1" i="1" dirty="0" err="1">
                <a:solidFill>
                  <a:schemeClr val="tx1"/>
                </a:solidFill>
                <a:ea typeface="+mn-lt"/>
                <a:cs typeface="+mn-lt"/>
              </a:rPr>
              <a:t>senaryosunu</a:t>
            </a:r>
            <a:r>
              <a:rPr lang="en-US" sz="2000" b="1" i="1" dirty="0">
                <a:solidFill>
                  <a:schemeClr val="tx1"/>
                </a:solidFill>
                <a:ea typeface="+mn-lt"/>
                <a:cs typeface="+mn-lt"/>
              </a:rPr>
              <a:t> </a:t>
            </a:r>
            <a:r>
              <a:rPr lang="en-US" sz="2000" b="1" i="1" dirty="0" err="1">
                <a:solidFill>
                  <a:schemeClr val="tx1"/>
                </a:solidFill>
                <a:ea typeface="+mn-lt"/>
                <a:cs typeface="+mn-lt"/>
              </a:rPr>
              <a:t>temsil</a:t>
            </a:r>
            <a:r>
              <a:rPr lang="en-US" sz="2000" b="1" i="1" dirty="0">
                <a:solidFill>
                  <a:schemeClr val="tx1"/>
                </a:solidFill>
                <a:ea typeface="+mn-lt"/>
                <a:cs typeface="+mn-lt"/>
              </a:rPr>
              <a:t> </a:t>
            </a:r>
            <a:r>
              <a:rPr lang="en-US" sz="2000" b="1" i="1" dirty="0" err="1">
                <a:solidFill>
                  <a:schemeClr val="tx1"/>
                </a:solidFill>
                <a:ea typeface="+mn-lt"/>
                <a:cs typeface="+mn-lt"/>
              </a:rPr>
              <a:t>etmek</a:t>
            </a:r>
            <a:r>
              <a:rPr lang="en-US" sz="2000" b="1" i="1" dirty="0">
                <a:solidFill>
                  <a:schemeClr val="tx1"/>
                </a:solidFill>
                <a:ea typeface="+mn-lt"/>
                <a:cs typeface="+mn-lt"/>
              </a:rPr>
              <a:t> </a:t>
            </a:r>
            <a:r>
              <a:rPr lang="en-US" sz="2000" b="1" i="1" dirty="0" err="1">
                <a:solidFill>
                  <a:schemeClr val="tx1"/>
                </a:solidFill>
                <a:ea typeface="+mn-lt"/>
                <a:cs typeface="+mn-lt"/>
              </a:rPr>
              <a:t>için</a:t>
            </a:r>
            <a:r>
              <a:rPr lang="en-US" sz="2000" b="1" i="1" dirty="0">
                <a:solidFill>
                  <a:schemeClr val="tx1"/>
                </a:solidFill>
                <a:ea typeface="+mn-lt"/>
                <a:cs typeface="+mn-lt"/>
              </a:rPr>
              <a:t> </a:t>
            </a:r>
            <a:r>
              <a:rPr lang="en-US" sz="2000" b="1" i="1" dirty="0" err="1">
                <a:solidFill>
                  <a:schemeClr val="tx1"/>
                </a:solidFill>
                <a:ea typeface="+mn-lt"/>
                <a:cs typeface="+mn-lt"/>
              </a:rPr>
              <a:t>kullanılır</a:t>
            </a:r>
            <a:r>
              <a:rPr lang="en-US" sz="2000" b="1" i="1" dirty="0">
                <a:solidFill>
                  <a:schemeClr val="tx1"/>
                </a:solidFill>
                <a:ea typeface="+mn-lt"/>
                <a:cs typeface="+mn-lt"/>
              </a:rPr>
              <a:t>. </a:t>
            </a:r>
          </a:p>
          <a:p>
            <a:pPr marL="342900" indent="-342900">
              <a:lnSpc>
                <a:spcPct val="120000"/>
              </a:lnSpc>
              <a:buFont typeface="Arial" panose="020B0503020204020204" pitchFamily="34" charset="0"/>
              <a:buChar char="•"/>
            </a:pPr>
            <a:r>
              <a:rPr lang="en-US" sz="2000" b="1" i="1" dirty="0">
                <a:solidFill>
                  <a:schemeClr val="tx1"/>
                </a:solidFill>
                <a:ea typeface="+mn-lt"/>
                <a:cs typeface="+mn-lt"/>
              </a:rPr>
              <a:t>Bir </a:t>
            </a:r>
            <a:r>
              <a:rPr lang="en-US" sz="2000" b="1" i="1" dirty="0" err="1">
                <a:solidFill>
                  <a:schemeClr val="tx1"/>
                </a:solidFill>
                <a:ea typeface="+mn-lt"/>
                <a:cs typeface="+mn-lt"/>
              </a:rPr>
              <a:t>algoritmaya</a:t>
            </a:r>
            <a:r>
              <a:rPr lang="en-US" sz="2000" b="1" i="1" dirty="0">
                <a:solidFill>
                  <a:schemeClr val="tx1"/>
                </a:solidFill>
                <a:ea typeface="+mn-lt"/>
                <a:cs typeface="+mn-lt"/>
              </a:rPr>
              <a:t> </a:t>
            </a:r>
            <a:r>
              <a:rPr lang="en-US" sz="2000" b="1" i="1" dirty="0" err="1">
                <a:solidFill>
                  <a:schemeClr val="tx1"/>
                </a:solidFill>
                <a:ea typeface="+mn-lt"/>
                <a:cs typeface="+mn-lt"/>
              </a:rPr>
              <a:t>girdi</a:t>
            </a:r>
            <a:r>
              <a:rPr lang="en-US" sz="2000" b="1" i="1" dirty="0">
                <a:solidFill>
                  <a:schemeClr val="tx1"/>
                </a:solidFill>
                <a:ea typeface="+mn-lt"/>
                <a:cs typeface="+mn-lt"/>
              </a:rPr>
              <a:t> </a:t>
            </a:r>
            <a:r>
              <a:rPr lang="en-US" sz="2000" b="1" i="1" dirty="0" err="1">
                <a:solidFill>
                  <a:schemeClr val="tx1"/>
                </a:solidFill>
                <a:ea typeface="+mn-lt"/>
                <a:cs typeface="+mn-lt"/>
              </a:rPr>
              <a:t>olarak</a:t>
            </a:r>
            <a:r>
              <a:rPr lang="en-US" sz="2000" b="1" i="1" dirty="0">
                <a:solidFill>
                  <a:schemeClr val="tx1"/>
                </a:solidFill>
                <a:ea typeface="+mn-lt"/>
                <a:cs typeface="+mn-lt"/>
              </a:rPr>
              <a:t> </a:t>
            </a:r>
            <a:r>
              <a:rPr lang="en-US" sz="2000" b="1" i="1" dirty="0" err="1">
                <a:solidFill>
                  <a:schemeClr val="tx1"/>
                </a:solidFill>
                <a:ea typeface="+mn-lt"/>
                <a:cs typeface="+mn-lt"/>
              </a:rPr>
              <a:t>mümkün</a:t>
            </a:r>
            <a:r>
              <a:rPr lang="en-US" sz="2000" b="1" i="1" dirty="0">
                <a:solidFill>
                  <a:schemeClr val="tx1"/>
                </a:solidFill>
                <a:ea typeface="+mn-lt"/>
                <a:cs typeface="+mn-lt"/>
              </a:rPr>
              <a:t> </a:t>
            </a:r>
            <a:r>
              <a:rPr lang="en-US" sz="2000" b="1" i="1" dirty="0" err="1">
                <a:solidFill>
                  <a:schemeClr val="tx1"/>
                </a:solidFill>
                <a:ea typeface="+mn-lt"/>
                <a:cs typeface="+mn-lt"/>
              </a:rPr>
              <a:t>olan</a:t>
            </a:r>
            <a:r>
              <a:rPr lang="en-US" sz="2000" b="1" i="1" dirty="0">
                <a:solidFill>
                  <a:schemeClr val="tx1"/>
                </a:solidFill>
                <a:ea typeface="+mn-lt"/>
                <a:cs typeface="+mn-lt"/>
              </a:rPr>
              <a:t> </a:t>
            </a:r>
            <a:r>
              <a:rPr lang="en-US" sz="2000" b="1" i="1" dirty="0" err="1">
                <a:solidFill>
                  <a:schemeClr val="tx1"/>
                </a:solidFill>
                <a:ea typeface="+mn-lt"/>
                <a:cs typeface="+mn-lt"/>
              </a:rPr>
              <a:t>en</a:t>
            </a:r>
            <a:r>
              <a:rPr lang="en-US" sz="2000" b="1" i="1" dirty="0">
                <a:solidFill>
                  <a:schemeClr val="tx1"/>
                </a:solidFill>
                <a:ea typeface="+mn-lt"/>
                <a:cs typeface="+mn-lt"/>
              </a:rPr>
              <a:t> </a:t>
            </a:r>
            <a:r>
              <a:rPr lang="en-US" sz="2000" b="1" i="1" dirty="0" err="1">
                <a:solidFill>
                  <a:schemeClr val="tx1"/>
                </a:solidFill>
                <a:ea typeface="+mn-lt"/>
                <a:cs typeface="+mn-lt"/>
              </a:rPr>
              <a:t>basit</a:t>
            </a:r>
            <a:r>
              <a:rPr lang="en-US" sz="2000" b="1" i="1" dirty="0">
                <a:solidFill>
                  <a:schemeClr val="tx1"/>
                </a:solidFill>
                <a:ea typeface="+mn-lt"/>
                <a:cs typeface="+mn-lt"/>
              </a:rPr>
              <a:t> </a:t>
            </a:r>
            <a:r>
              <a:rPr lang="en-US" sz="2000" b="1" i="1" dirty="0" err="1">
                <a:solidFill>
                  <a:schemeClr val="tx1"/>
                </a:solidFill>
                <a:ea typeface="+mn-lt"/>
                <a:cs typeface="+mn-lt"/>
              </a:rPr>
              <a:t>veri</a:t>
            </a:r>
            <a:r>
              <a:rPr lang="en-US" sz="2000" b="1" i="1" dirty="0">
                <a:solidFill>
                  <a:schemeClr val="tx1"/>
                </a:solidFill>
                <a:ea typeface="+mn-lt"/>
                <a:cs typeface="+mn-lt"/>
              </a:rPr>
              <a:t> </a:t>
            </a:r>
            <a:r>
              <a:rPr lang="en-US" sz="2000" b="1" i="1" dirty="0" err="1">
                <a:solidFill>
                  <a:schemeClr val="tx1"/>
                </a:solidFill>
                <a:ea typeface="+mn-lt"/>
                <a:cs typeface="+mn-lt"/>
              </a:rPr>
              <a:t>yapısı</a:t>
            </a:r>
            <a:r>
              <a:rPr lang="en-US" sz="2000" b="1" i="1" dirty="0">
                <a:solidFill>
                  <a:schemeClr val="tx1"/>
                </a:solidFill>
                <a:ea typeface="+mn-lt"/>
                <a:cs typeface="+mn-lt"/>
              </a:rPr>
              <a:t> </a:t>
            </a:r>
            <a:r>
              <a:rPr lang="en-US" sz="2000" b="1" i="1" dirty="0" err="1">
                <a:solidFill>
                  <a:schemeClr val="tx1"/>
                </a:solidFill>
                <a:ea typeface="+mn-lt"/>
                <a:cs typeface="+mn-lt"/>
              </a:rPr>
              <a:t>verildiğinde</a:t>
            </a:r>
            <a:r>
              <a:rPr lang="en-US" sz="2000" b="1" i="1" dirty="0">
                <a:solidFill>
                  <a:schemeClr val="tx1"/>
                </a:solidFill>
                <a:ea typeface="+mn-lt"/>
                <a:cs typeface="+mn-lt"/>
              </a:rPr>
              <a:t>.</a:t>
            </a:r>
            <a:endParaRPr lang="en-US" sz="2000" b="1" i="1">
              <a:solidFill>
                <a:schemeClr val="tx1"/>
              </a:solidFill>
              <a:ea typeface="Meiryo"/>
            </a:endParaRPr>
          </a:p>
          <a:p>
            <a:pPr marL="342900" indent="-342900">
              <a:lnSpc>
                <a:spcPct val="120000"/>
              </a:lnSpc>
              <a:buFont typeface="Arial" panose="020B0503020204020204" pitchFamily="34" charset="0"/>
              <a:buChar char="•"/>
            </a:pPr>
            <a:endParaRPr lang="en-US" sz="2000" b="1" i="1" dirty="0">
              <a:solidFill>
                <a:srgbClr val="404040"/>
              </a:solidFill>
              <a:ea typeface="Meiryo"/>
            </a:endParaRPr>
          </a:p>
        </p:txBody>
      </p:sp>
      <p:sp>
        <p:nvSpPr>
          <p:cNvPr id="8" name="Metin kutusu 7">
            <a:extLst>
              <a:ext uri="{FF2B5EF4-FFF2-40B4-BE49-F238E27FC236}">
                <a16:creationId xmlns:a16="http://schemas.microsoft.com/office/drawing/2014/main" id="{12BACDD2-C1BF-4695-7F7C-D04380D78083}"/>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11/29</a:t>
            </a:r>
            <a:endParaRPr lang="tr-TR" dirty="0"/>
          </a:p>
        </p:txBody>
      </p:sp>
    </p:spTree>
    <p:extLst>
      <p:ext uri="{BB962C8B-B14F-4D97-AF65-F5344CB8AC3E}">
        <p14:creationId xmlns:p14="http://schemas.microsoft.com/office/powerpoint/2010/main" val="2731757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9"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25">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7" name="Freeform: Shape 26">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02CB6201-32BB-069B-61E8-2F7CB346D739}"/>
              </a:ext>
            </a:extLst>
          </p:cNvPr>
          <p:cNvSpPr>
            <a:spLocks noGrp="1"/>
          </p:cNvSpPr>
          <p:nvPr>
            <p:ph type="title"/>
          </p:nvPr>
        </p:nvSpPr>
        <p:spPr>
          <a:xfrm>
            <a:off x="1152308" y="1045231"/>
            <a:ext cx="7983942" cy="1225042"/>
          </a:xfrm>
        </p:spPr>
        <p:txBody>
          <a:bodyPr vert="horz" lIns="109728" tIns="109728" rIns="109728" bIns="91440" rtlCol="0" anchor="b">
            <a:normAutofit fontScale="90000"/>
          </a:bodyPr>
          <a:lstStyle/>
          <a:p>
            <a:pPr>
              <a:lnSpc>
                <a:spcPct val="120000"/>
              </a:lnSpc>
            </a:pPr>
            <a:r>
              <a:rPr lang="en-US" sz="6600" i="1" dirty="0" err="1">
                <a:solidFill>
                  <a:schemeClr val="tx1"/>
                </a:solidFill>
              </a:rPr>
              <a:t>BigO</a:t>
            </a:r>
            <a:r>
              <a:rPr lang="en-US" sz="6600" i="1" dirty="0">
                <a:solidFill>
                  <a:schemeClr val="tx1"/>
                </a:solidFill>
              </a:rPr>
              <a:t> (</a:t>
            </a:r>
            <a:r>
              <a:rPr lang="en-US" sz="6600" i="1" dirty="0">
                <a:solidFill>
                  <a:schemeClr val="tx1"/>
                </a:solidFill>
                <a:ea typeface="+mj-lt"/>
                <a:cs typeface="+mj-lt"/>
              </a:rPr>
              <a:t>O)</a:t>
            </a:r>
            <a:endParaRPr lang="en-US" sz="6600" i="1">
              <a:solidFill>
                <a:schemeClr val="tx1"/>
              </a:solidFill>
              <a:ea typeface="Meiryo"/>
            </a:endParaRPr>
          </a:p>
        </p:txBody>
      </p:sp>
      <p:sp>
        <p:nvSpPr>
          <p:cNvPr id="3" name="İçerik Yer Tutucusu 2">
            <a:extLst>
              <a:ext uri="{FF2B5EF4-FFF2-40B4-BE49-F238E27FC236}">
                <a16:creationId xmlns:a16="http://schemas.microsoft.com/office/drawing/2014/main" id="{834B4D0B-E978-A725-5075-E8BABB231DE2}"/>
              </a:ext>
            </a:extLst>
          </p:cNvPr>
          <p:cNvSpPr>
            <a:spLocks noGrp="1"/>
          </p:cNvSpPr>
          <p:nvPr>
            <p:ph idx="1"/>
          </p:nvPr>
        </p:nvSpPr>
        <p:spPr>
          <a:xfrm>
            <a:off x="1152307" y="2637162"/>
            <a:ext cx="8369787" cy="2076705"/>
          </a:xfrm>
        </p:spPr>
        <p:txBody>
          <a:bodyPr vert="horz" lIns="109728" tIns="109728" rIns="109728" bIns="91440" rtlCol="0" anchor="t">
            <a:normAutofit/>
          </a:bodyPr>
          <a:lstStyle/>
          <a:p>
            <a:pPr marL="342900" indent="-342900">
              <a:lnSpc>
                <a:spcPct val="120000"/>
              </a:lnSpc>
              <a:buFont typeface="Arial" panose="020B0503020204020204" pitchFamily="34" charset="0"/>
              <a:buChar char="•"/>
            </a:pPr>
            <a:r>
              <a:rPr lang="en-US" sz="2000" b="1" i="1" dirty="0">
                <a:solidFill>
                  <a:schemeClr val="tx1"/>
                </a:solidFill>
                <a:ea typeface="+mn-lt"/>
                <a:cs typeface="+mn-lt"/>
              </a:rPr>
              <a:t>Bir </a:t>
            </a:r>
            <a:r>
              <a:rPr lang="en-US" sz="2000" b="1" i="1" dirty="0" err="1">
                <a:solidFill>
                  <a:schemeClr val="tx1"/>
                </a:solidFill>
                <a:ea typeface="+mn-lt"/>
                <a:cs typeface="+mn-lt"/>
              </a:rPr>
              <a:t>algoritmanın</a:t>
            </a:r>
            <a:r>
              <a:rPr lang="en-US" sz="2000" b="1" i="1" dirty="0">
                <a:solidFill>
                  <a:schemeClr val="tx1"/>
                </a:solidFill>
                <a:ea typeface="+mn-lt"/>
                <a:cs typeface="+mn-lt"/>
              </a:rPr>
              <a:t> </a:t>
            </a:r>
            <a:r>
              <a:rPr lang="en-US" sz="2000" b="1" i="1" dirty="0" err="1">
                <a:solidFill>
                  <a:schemeClr val="tx1"/>
                </a:solidFill>
                <a:ea typeface="+mn-lt"/>
                <a:cs typeface="+mn-lt"/>
              </a:rPr>
              <a:t>en</a:t>
            </a:r>
            <a:r>
              <a:rPr lang="en-US" sz="2000" b="1" i="1" dirty="0">
                <a:solidFill>
                  <a:schemeClr val="tx1"/>
                </a:solidFill>
                <a:ea typeface="+mn-lt"/>
                <a:cs typeface="+mn-lt"/>
              </a:rPr>
              <a:t> </a:t>
            </a:r>
            <a:r>
              <a:rPr lang="en-US" sz="2000" b="1" i="1" dirty="0" err="1">
                <a:solidFill>
                  <a:schemeClr val="tx1"/>
                </a:solidFill>
                <a:ea typeface="+mn-lt"/>
                <a:cs typeface="+mn-lt"/>
              </a:rPr>
              <a:t>kötü</a:t>
            </a:r>
            <a:r>
              <a:rPr lang="en-US" sz="2000" b="1" i="1" dirty="0">
                <a:solidFill>
                  <a:schemeClr val="tx1"/>
                </a:solidFill>
                <a:ea typeface="+mn-lt"/>
                <a:cs typeface="+mn-lt"/>
              </a:rPr>
              <a:t> </a:t>
            </a:r>
            <a:r>
              <a:rPr lang="en-US" sz="2000" b="1" i="1" dirty="0" err="1">
                <a:solidFill>
                  <a:schemeClr val="tx1"/>
                </a:solidFill>
                <a:ea typeface="+mn-lt"/>
                <a:cs typeface="+mn-lt"/>
              </a:rPr>
              <a:t>senaryosunu</a:t>
            </a:r>
            <a:r>
              <a:rPr lang="en-US" sz="2000" b="1" i="1" dirty="0">
                <a:solidFill>
                  <a:schemeClr val="tx1"/>
                </a:solidFill>
                <a:ea typeface="+mn-lt"/>
                <a:cs typeface="+mn-lt"/>
              </a:rPr>
              <a:t> </a:t>
            </a:r>
            <a:r>
              <a:rPr lang="en-US" sz="2000" b="1" i="1" dirty="0" err="1">
                <a:solidFill>
                  <a:schemeClr val="tx1"/>
                </a:solidFill>
                <a:ea typeface="+mn-lt"/>
                <a:cs typeface="+mn-lt"/>
              </a:rPr>
              <a:t>temsil</a:t>
            </a:r>
            <a:r>
              <a:rPr lang="en-US" sz="2000" b="1" i="1" dirty="0">
                <a:solidFill>
                  <a:schemeClr val="tx1"/>
                </a:solidFill>
                <a:ea typeface="+mn-lt"/>
                <a:cs typeface="+mn-lt"/>
              </a:rPr>
              <a:t> </a:t>
            </a:r>
            <a:r>
              <a:rPr lang="en-US" sz="2000" b="1" i="1" dirty="0" err="1">
                <a:solidFill>
                  <a:schemeClr val="tx1"/>
                </a:solidFill>
                <a:ea typeface="+mn-lt"/>
                <a:cs typeface="+mn-lt"/>
              </a:rPr>
              <a:t>etmek</a:t>
            </a:r>
            <a:r>
              <a:rPr lang="en-US" sz="2000" b="1" i="1" dirty="0">
                <a:solidFill>
                  <a:schemeClr val="tx1"/>
                </a:solidFill>
                <a:ea typeface="+mn-lt"/>
                <a:cs typeface="+mn-lt"/>
              </a:rPr>
              <a:t> </a:t>
            </a:r>
            <a:r>
              <a:rPr lang="en-US" sz="2000" b="1" i="1" dirty="0" err="1">
                <a:solidFill>
                  <a:schemeClr val="tx1"/>
                </a:solidFill>
                <a:ea typeface="+mn-lt"/>
                <a:cs typeface="+mn-lt"/>
              </a:rPr>
              <a:t>için</a:t>
            </a:r>
            <a:r>
              <a:rPr lang="en-US" sz="2000" b="1" i="1" dirty="0">
                <a:solidFill>
                  <a:schemeClr val="tx1"/>
                </a:solidFill>
                <a:ea typeface="+mn-lt"/>
                <a:cs typeface="+mn-lt"/>
              </a:rPr>
              <a:t> </a:t>
            </a:r>
            <a:r>
              <a:rPr lang="en-US" sz="2000" b="1" i="1" dirty="0" err="1">
                <a:solidFill>
                  <a:schemeClr val="tx1"/>
                </a:solidFill>
                <a:ea typeface="+mn-lt"/>
                <a:cs typeface="+mn-lt"/>
              </a:rPr>
              <a:t>kullanılır</a:t>
            </a:r>
            <a:r>
              <a:rPr lang="en-US" sz="2000" b="1" i="1" dirty="0">
                <a:solidFill>
                  <a:schemeClr val="tx1"/>
                </a:solidFill>
                <a:ea typeface="+mn-lt"/>
                <a:cs typeface="+mn-lt"/>
              </a:rPr>
              <a:t>. </a:t>
            </a:r>
            <a:endParaRPr lang="tr-TR" b="1" i="1" dirty="0">
              <a:solidFill>
                <a:schemeClr val="tx1"/>
              </a:solidFill>
              <a:ea typeface="+mn-lt"/>
              <a:cs typeface="+mn-lt"/>
            </a:endParaRPr>
          </a:p>
          <a:p>
            <a:pPr marL="342900" indent="-342900">
              <a:lnSpc>
                <a:spcPct val="120000"/>
              </a:lnSpc>
              <a:buFont typeface="Arial" panose="020B0503020204020204" pitchFamily="34" charset="0"/>
              <a:buChar char="•"/>
            </a:pPr>
            <a:r>
              <a:rPr lang="en-US" sz="2000" b="1" i="1" dirty="0">
                <a:solidFill>
                  <a:schemeClr val="tx1"/>
                </a:solidFill>
                <a:ea typeface="+mn-lt"/>
                <a:cs typeface="+mn-lt"/>
              </a:rPr>
              <a:t>Bir </a:t>
            </a:r>
            <a:r>
              <a:rPr lang="en-US" sz="2000" b="1" i="1" dirty="0" err="1">
                <a:solidFill>
                  <a:schemeClr val="tx1"/>
                </a:solidFill>
                <a:ea typeface="+mn-lt"/>
                <a:cs typeface="+mn-lt"/>
              </a:rPr>
              <a:t>algoritmaya</a:t>
            </a:r>
            <a:r>
              <a:rPr lang="en-US" sz="2000" b="1" i="1" dirty="0">
                <a:solidFill>
                  <a:schemeClr val="tx1"/>
                </a:solidFill>
                <a:ea typeface="+mn-lt"/>
                <a:cs typeface="+mn-lt"/>
              </a:rPr>
              <a:t> </a:t>
            </a:r>
            <a:r>
              <a:rPr lang="en-US" sz="2000" b="1" i="1" dirty="0" err="1">
                <a:solidFill>
                  <a:schemeClr val="tx1"/>
                </a:solidFill>
                <a:ea typeface="+mn-lt"/>
                <a:cs typeface="+mn-lt"/>
              </a:rPr>
              <a:t>girdi</a:t>
            </a:r>
            <a:r>
              <a:rPr lang="en-US" sz="2000" b="1" i="1" dirty="0">
                <a:solidFill>
                  <a:schemeClr val="tx1"/>
                </a:solidFill>
                <a:ea typeface="+mn-lt"/>
                <a:cs typeface="+mn-lt"/>
              </a:rPr>
              <a:t> </a:t>
            </a:r>
            <a:r>
              <a:rPr lang="en-US" sz="2000" b="1" i="1" dirty="0" err="1">
                <a:solidFill>
                  <a:schemeClr val="tx1"/>
                </a:solidFill>
                <a:ea typeface="+mn-lt"/>
                <a:cs typeface="+mn-lt"/>
              </a:rPr>
              <a:t>olarak</a:t>
            </a:r>
            <a:r>
              <a:rPr lang="en-US" sz="2000" b="1" i="1" dirty="0">
                <a:solidFill>
                  <a:schemeClr val="tx1"/>
                </a:solidFill>
                <a:ea typeface="+mn-lt"/>
                <a:cs typeface="+mn-lt"/>
              </a:rPr>
              <a:t> </a:t>
            </a:r>
            <a:r>
              <a:rPr lang="en-US" sz="2000" b="1" i="1" dirty="0" err="1">
                <a:solidFill>
                  <a:schemeClr val="tx1"/>
                </a:solidFill>
                <a:ea typeface="+mn-lt"/>
                <a:cs typeface="+mn-lt"/>
              </a:rPr>
              <a:t>çok</a:t>
            </a:r>
            <a:r>
              <a:rPr lang="en-US" sz="2000" b="1" i="1" dirty="0">
                <a:solidFill>
                  <a:schemeClr val="tx1"/>
                </a:solidFill>
                <a:ea typeface="+mn-lt"/>
                <a:cs typeface="+mn-lt"/>
              </a:rPr>
              <a:t> </a:t>
            </a:r>
            <a:r>
              <a:rPr lang="en-US" sz="2000" b="1" i="1" dirty="0" err="1">
                <a:solidFill>
                  <a:schemeClr val="tx1"/>
                </a:solidFill>
                <a:ea typeface="+mn-lt"/>
                <a:cs typeface="+mn-lt"/>
              </a:rPr>
              <a:t>büyük</a:t>
            </a:r>
            <a:r>
              <a:rPr lang="en-US" sz="2000" b="1" i="1" dirty="0">
                <a:solidFill>
                  <a:schemeClr val="tx1"/>
                </a:solidFill>
                <a:ea typeface="+mn-lt"/>
                <a:cs typeface="+mn-lt"/>
              </a:rPr>
              <a:t> </a:t>
            </a:r>
            <a:r>
              <a:rPr lang="en-US" sz="2000" b="1" i="1" dirty="0" err="1">
                <a:solidFill>
                  <a:schemeClr val="tx1"/>
                </a:solidFill>
                <a:ea typeface="+mn-lt"/>
                <a:cs typeface="+mn-lt"/>
              </a:rPr>
              <a:t>ve</a:t>
            </a:r>
            <a:r>
              <a:rPr lang="en-US" sz="2000" b="1" i="1" dirty="0">
                <a:solidFill>
                  <a:schemeClr val="tx1"/>
                </a:solidFill>
                <a:ea typeface="+mn-lt"/>
                <a:cs typeface="+mn-lt"/>
              </a:rPr>
              <a:t> </a:t>
            </a:r>
            <a:r>
              <a:rPr lang="en-US" sz="2000" b="1" i="1" dirty="0" err="1">
                <a:solidFill>
                  <a:schemeClr val="tx1"/>
                </a:solidFill>
                <a:ea typeface="+mn-lt"/>
                <a:cs typeface="+mn-lt"/>
              </a:rPr>
              <a:t>karmaşık</a:t>
            </a:r>
            <a:r>
              <a:rPr lang="en-US" sz="2000" b="1" i="1" dirty="0">
                <a:solidFill>
                  <a:schemeClr val="tx1"/>
                </a:solidFill>
                <a:ea typeface="+mn-lt"/>
                <a:cs typeface="+mn-lt"/>
              </a:rPr>
              <a:t> </a:t>
            </a:r>
            <a:r>
              <a:rPr lang="en-US" sz="2000" b="1" i="1" dirty="0" err="1">
                <a:solidFill>
                  <a:schemeClr val="tx1"/>
                </a:solidFill>
                <a:ea typeface="+mn-lt"/>
                <a:cs typeface="+mn-lt"/>
              </a:rPr>
              <a:t>bir</a:t>
            </a:r>
            <a:r>
              <a:rPr lang="en-US" sz="2000" b="1" i="1" dirty="0">
                <a:solidFill>
                  <a:schemeClr val="tx1"/>
                </a:solidFill>
                <a:ea typeface="+mn-lt"/>
                <a:cs typeface="+mn-lt"/>
              </a:rPr>
              <a:t> </a:t>
            </a:r>
            <a:r>
              <a:rPr lang="en-US" sz="2000" b="1" i="1" dirty="0" err="1">
                <a:solidFill>
                  <a:schemeClr val="tx1"/>
                </a:solidFill>
                <a:ea typeface="+mn-lt"/>
                <a:cs typeface="+mn-lt"/>
              </a:rPr>
              <a:t>veri</a:t>
            </a:r>
            <a:r>
              <a:rPr lang="en-US" sz="2000" b="1" i="1" dirty="0">
                <a:solidFill>
                  <a:schemeClr val="tx1"/>
                </a:solidFill>
                <a:ea typeface="+mn-lt"/>
                <a:cs typeface="+mn-lt"/>
              </a:rPr>
              <a:t> </a:t>
            </a:r>
            <a:r>
              <a:rPr lang="en-US" sz="2000" b="1" i="1" dirty="0" err="1">
                <a:solidFill>
                  <a:schemeClr val="tx1"/>
                </a:solidFill>
                <a:ea typeface="+mn-lt"/>
                <a:cs typeface="+mn-lt"/>
              </a:rPr>
              <a:t>seti</a:t>
            </a:r>
            <a:r>
              <a:rPr lang="en-US" sz="2000" b="1" i="1" dirty="0">
                <a:solidFill>
                  <a:schemeClr val="tx1"/>
                </a:solidFill>
                <a:ea typeface="+mn-lt"/>
                <a:cs typeface="+mn-lt"/>
              </a:rPr>
              <a:t> </a:t>
            </a:r>
            <a:r>
              <a:rPr lang="en-US" sz="2000" b="1" i="1" dirty="0" err="1">
                <a:solidFill>
                  <a:schemeClr val="tx1"/>
                </a:solidFill>
                <a:ea typeface="+mn-lt"/>
                <a:cs typeface="+mn-lt"/>
              </a:rPr>
              <a:t>verildiğinde</a:t>
            </a:r>
            <a:r>
              <a:rPr lang="en-US" sz="2000" b="1" i="1" dirty="0">
                <a:solidFill>
                  <a:schemeClr val="tx1"/>
                </a:solidFill>
                <a:ea typeface="+mn-lt"/>
                <a:cs typeface="+mn-lt"/>
              </a:rPr>
              <a:t>.</a:t>
            </a:r>
            <a:endParaRPr lang="tr-TR" b="1" i="1">
              <a:solidFill>
                <a:schemeClr val="tx1"/>
              </a:solidFill>
              <a:ea typeface="+mn-lt"/>
              <a:cs typeface="+mn-lt"/>
            </a:endParaRPr>
          </a:p>
          <a:p>
            <a:pPr marL="342900" indent="-342900">
              <a:lnSpc>
                <a:spcPct val="120000"/>
              </a:lnSpc>
              <a:buFont typeface="Arial" panose="020B0503020204020204" pitchFamily="34" charset="0"/>
              <a:buChar char="•"/>
            </a:pPr>
            <a:endParaRPr lang="en-US" sz="2000" b="1" i="1" dirty="0">
              <a:solidFill>
                <a:srgbClr val="404040"/>
              </a:solidFill>
              <a:ea typeface="Meiryo"/>
            </a:endParaRPr>
          </a:p>
        </p:txBody>
      </p:sp>
      <p:sp>
        <p:nvSpPr>
          <p:cNvPr id="8" name="Metin kutusu 7">
            <a:extLst>
              <a:ext uri="{FF2B5EF4-FFF2-40B4-BE49-F238E27FC236}">
                <a16:creationId xmlns:a16="http://schemas.microsoft.com/office/drawing/2014/main" id="{91172B89-8787-0A46-B365-545257A6D0A6}"/>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12/29</a:t>
            </a:r>
            <a:endParaRPr lang="tr-TR" dirty="0"/>
          </a:p>
        </p:txBody>
      </p:sp>
    </p:spTree>
    <p:extLst>
      <p:ext uri="{BB962C8B-B14F-4D97-AF65-F5344CB8AC3E}">
        <p14:creationId xmlns:p14="http://schemas.microsoft.com/office/powerpoint/2010/main" val="194612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9"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25">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7" name="Freeform: Shape 26">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02CB6201-32BB-069B-61E8-2F7CB346D739}"/>
              </a:ext>
            </a:extLst>
          </p:cNvPr>
          <p:cNvSpPr>
            <a:spLocks noGrp="1"/>
          </p:cNvSpPr>
          <p:nvPr>
            <p:ph type="title"/>
          </p:nvPr>
        </p:nvSpPr>
        <p:spPr>
          <a:xfrm>
            <a:off x="1152308" y="1045231"/>
            <a:ext cx="7983942" cy="1225042"/>
          </a:xfrm>
        </p:spPr>
        <p:txBody>
          <a:bodyPr vert="horz" lIns="109728" tIns="109728" rIns="109728" bIns="91440" rtlCol="0" anchor="b">
            <a:normAutofit fontScale="90000"/>
          </a:bodyPr>
          <a:lstStyle/>
          <a:p>
            <a:pPr>
              <a:lnSpc>
                <a:spcPct val="120000"/>
              </a:lnSpc>
            </a:pPr>
            <a:r>
              <a:rPr lang="en-US" sz="6600" i="1" dirty="0">
                <a:solidFill>
                  <a:schemeClr val="tx1"/>
                </a:solidFill>
              </a:rPr>
              <a:t>Big Theta (</a:t>
            </a:r>
            <a:r>
              <a:rPr lang="en-US" sz="6600" i="1" dirty="0">
                <a:solidFill>
                  <a:schemeClr val="tx1"/>
                </a:solidFill>
                <a:ea typeface="+mj-lt"/>
                <a:cs typeface="+mj-lt"/>
              </a:rPr>
              <a:t>Θ)</a:t>
            </a:r>
            <a:endParaRPr lang="en-US" sz="6600" i="1" dirty="0">
              <a:solidFill>
                <a:schemeClr val="tx1"/>
              </a:solidFill>
            </a:endParaRPr>
          </a:p>
        </p:txBody>
      </p:sp>
      <p:sp>
        <p:nvSpPr>
          <p:cNvPr id="3" name="İçerik Yer Tutucusu 2">
            <a:extLst>
              <a:ext uri="{FF2B5EF4-FFF2-40B4-BE49-F238E27FC236}">
                <a16:creationId xmlns:a16="http://schemas.microsoft.com/office/drawing/2014/main" id="{834B4D0B-E978-A725-5075-E8BABB231DE2}"/>
              </a:ext>
            </a:extLst>
          </p:cNvPr>
          <p:cNvSpPr>
            <a:spLocks noGrp="1"/>
          </p:cNvSpPr>
          <p:nvPr>
            <p:ph idx="1"/>
          </p:nvPr>
        </p:nvSpPr>
        <p:spPr>
          <a:xfrm>
            <a:off x="1152307" y="2637162"/>
            <a:ext cx="8369787" cy="2076705"/>
          </a:xfrm>
        </p:spPr>
        <p:txBody>
          <a:bodyPr vert="horz" lIns="109728" tIns="109728" rIns="109728" bIns="91440" rtlCol="0" anchor="t">
            <a:normAutofit/>
          </a:bodyPr>
          <a:lstStyle/>
          <a:p>
            <a:pPr marL="342900" indent="-342900">
              <a:lnSpc>
                <a:spcPct val="120000"/>
              </a:lnSpc>
              <a:buFont typeface="Arial" panose="020B0503020204020204" pitchFamily="34" charset="0"/>
              <a:buChar char="•"/>
            </a:pPr>
            <a:r>
              <a:rPr lang="en-US" sz="2000" b="1" i="1" dirty="0" err="1">
                <a:solidFill>
                  <a:schemeClr val="tx1"/>
                </a:solidFill>
                <a:ea typeface="+mn-lt"/>
                <a:cs typeface="+mn-lt"/>
              </a:rPr>
              <a:t>Yalnızca</a:t>
            </a:r>
            <a:r>
              <a:rPr lang="en-US" sz="2000" b="1" i="1" dirty="0">
                <a:solidFill>
                  <a:schemeClr val="tx1"/>
                </a:solidFill>
                <a:ea typeface="+mn-lt"/>
                <a:cs typeface="+mn-lt"/>
              </a:rPr>
              <a:t> </a:t>
            </a:r>
            <a:r>
              <a:rPr lang="en-US" sz="2000" b="1" i="1" dirty="0" err="1">
                <a:solidFill>
                  <a:schemeClr val="tx1"/>
                </a:solidFill>
                <a:ea typeface="+mn-lt"/>
                <a:cs typeface="+mn-lt"/>
              </a:rPr>
              <a:t>bir</a:t>
            </a:r>
            <a:r>
              <a:rPr lang="en-US" sz="2000" b="1" i="1" dirty="0">
                <a:solidFill>
                  <a:schemeClr val="tx1"/>
                </a:solidFill>
                <a:ea typeface="+mn-lt"/>
                <a:cs typeface="+mn-lt"/>
              </a:rPr>
              <a:t> </a:t>
            </a:r>
            <a:r>
              <a:rPr lang="en-US" sz="2000" b="1" i="1" dirty="0" err="1">
                <a:solidFill>
                  <a:schemeClr val="tx1"/>
                </a:solidFill>
                <a:ea typeface="+mn-lt"/>
                <a:cs typeface="+mn-lt"/>
              </a:rPr>
              <a:t>algoritmanın</a:t>
            </a:r>
            <a:r>
              <a:rPr lang="en-US" sz="2000" b="1" i="1" dirty="0">
                <a:solidFill>
                  <a:schemeClr val="tx1"/>
                </a:solidFill>
                <a:ea typeface="+mn-lt"/>
                <a:cs typeface="+mn-lt"/>
              </a:rPr>
              <a:t> zaman </a:t>
            </a:r>
            <a:r>
              <a:rPr lang="en-US" sz="2000" b="1" i="1" dirty="0" err="1">
                <a:solidFill>
                  <a:schemeClr val="tx1"/>
                </a:solidFill>
                <a:ea typeface="+mn-lt"/>
                <a:cs typeface="+mn-lt"/>
              </a:rPr>
              <a:t>karmaşıklığı</a:t>
            </a:r>
            <a:r>
              <a:rPr lang="en-US" sz="2000" b="1" i="1" dirty="0">
                <a:solidFill>
                  <a:schemeClr val="tx1"/>
                </a:solidFill>
                <a:ea typeface="+mn-lt"/>
                <a:cs typeface="+mn-lt"/>
              </a:rPr>
              <a:t> hem </a:t>
            </a:r>
            <a:r>
              <a:rPr lang="en-US" sz="2000" b="1" i="1" dirty="0" err="1">
                <a:solidFill>
                  <a:schemeClr val="tx1"/>
                </a:solidFill>
                <a:ea typeface="+mn-lt"/>
                <a:cs typeface="+mn-lt"/>
              </a:rPr>
              <a:t>en</a:t>
            </a:r>
            <a:r>
              <a:rPr lang="en-US" sz="2000" b="1" i="1" dirty="0">
                <a:solidFill>
                  <a:schemeClr val="tx1"/>
                </a:solidFill>
                <a:ea typeface="+mn-lt"/>
                <a:cs typeface="+mn-lt"/>
              </a:rPr>
              <a:t> </a:t>
            </a:r>
            <a:r>
              <a:rPr lang="en-US" sz="2000" b="1" i="1" dirty="0" err="1">
                <a:solidFill>
                  <a:schemeClr val="tx1"/>
                </a:solidFill>
                <a:ea typeface="+mn-lt"/>
                <a:cs typeface="+mn-lt"/>
              </a:rPr>
              <a:t>kötü</a:t>
            </a:r>
            <a:r>
              <a:rPr lang="en-US" sz="2000" b="1" i="1" dirty="0">
                <a:solidFill>
                  <a:schemeClr val="tx1"/>
                </a:solidFill>
                <a:ea typeface="+mn-lt"/>
                <a:cs typeface="+mn-lt"/>
              </a:rPr>
              <a:t> durum hem de </a:t>
            </a:r>
            <a:r>
              <a:rPr lang="en-US" sz="2000" b="1" i="1" dirty="0" err="1">
                <a:solidFill>
                  <a:schemeClr val="tx1"/>
                </a:solidFill>
                <a:ea typeface="+mn-lt"/>
                <a:cs typeface="+mn-lt"/>
              </a:rPr>
              <a:t>en</a:t>
            </a:r>
            <a:r>
              <a:rPr lang="en-US" sz="2000" b="1" i="1" dirty="0">
                <a:solidFill>
                  <a:schemeClr val="tx1"/>
                </a:solidFill>
                <a:ea typeface="+mn-lt"/>
                <a:cs typeface="+mn-lt"/>
              </a:rPr>
              <a:t> iyi durum </a:t>
            </a:r>
            <a:r>
              <a:rPr lang="en-US" sz="2000" b="1" i="1" dirty="0" err="1">
                <a:solidFill>
                  <a:schemeClr val="tx1"/>
                </a:solidFill>
                <a:ea typeface="+mn-lt"/>
                <a:cs typeface="+mn-lt"/>
              </a:rPr>
              <a:t>senaryolarında</a:t>
            </a:r>
            <a:r>
              <a:rPr lang="en-US" sz="2000" b="1" i="1" dirty="0">
                <a:solidFill>
                  <a:schemeClr val="tx1"/>
                </a:solidFill>
                <a:ea typeface="+mn-lt"/>
                <a:cs typeface="+mn-lt"/>
              </a:rPr>
              <a:t> </a:t>
            </a:r>
            <a:r>
              <a:rPr lang="en-US" sz="2000" b="1" i="1" dirty="0" err="1">
                <a:solidFill>
                  <a:schemeClr val="tx1"/>
                </a:solidFill>
                <a:ea typeface="+mn-lt"/>
                <a:cs typeface="+mn-lt"/>
              </a:rPr>
              <a:t>aynı</a:t>
            </a:r>
            <a:r>
              <a:rPr lang="en-US" sz="2000" b="1" i="1" dirty="0">
                <a:solidFill>
                  <a:schemeClr val="tx1"/>
                </a:solidFill>
                <a:ea typeface="+mn-lt"/>
                <a:cs typeface="+mn-lt"/>
              </a:rPr>
              <a:t> </a:t>
            </a:r>
            <a:r>
              <a:rPr lang="en-US" sz="2000" b="1" i="1" dirty="0" err="1">
                <a:solidFill>
                  <a:schemeClr val="tx1"/>
                </a:solidFill>
                <a:ea typeface="+mn-lt"/>
                <a:cs typeface="+mn-lt"/>
              </a:rPr>
              <a:t>olduğunda</a:t>
            </a:r>
            <a:r>
              <a:rPr lang="en-US" sz="2000" b="1" i="1" dirty="0">
                <a:solidFill>
                  <a:schemeClr val="tx1"/>
                </a:solidFill>
                <a:ea typeface="+mn-lt"/>
                <a:cs typeface="+mn-lt"/>
              </a:rPr>
              <a:t> </a:t>
            </a:r>
            <a:r>
              <a:rPr lang="en-US" sz="2000" b="1" i="1" dirty="0" err="1">
                <a:solidFill>
                  <a:schemeClr val="tx1"/>
                </a:solidFill>
                <a:ea typeface="+mn-lt"/>
                <a:cs typeface="+mn-lt"/>
              </a:rPr>
              <a:t>kullanılır</a:t>
            </a:r>
            <a:r>
              <a:rPr lang="en-US" sz="2000" b="1" i="1" dirty="0">
                <a:solidFill>
                  <a:schemeClr val="tx1"/>
                </a:solidFill>
                <a:ea typeface="+mn-lt"/>
                <a:cs typeface="+mn-lt"/>
              </a:rPr>
              <a:t>.</a:t>
            </a:r>
            <a:endParaRPr lang="tr-TR" b="1" i="1" dirty="0">
              <a:solidFill>
                <a:schemeClr val="tx1"/>
              </a:solidFill>
              <a:ea typeface="+mn-lt"/>
              <a:cs typeface="+mn-lt"/>
            </a:endParaRPr>
          </a:p>
          <a:p>
            <a:pPr marL="342900" indent="-342900">
              <a:lnSpc>
                <a:spcPct val="120000"/>
              </a:lnSpc>
              <a:buFont typeface="Arial" panose="020B0503020204020204" pitchFamily="34" charset="0"/>
              <a:buChar char="•"/>
            </a:pPr>
            <a:endParaRPr lang="en-US" sz="2000" b="1" i="1" dirty="0">
              <a:solidFill>
                <a:srgbClr val="404040"/>
              </a:solidFill>
              <a:ea typeface="Meiryo"/>
            </a:endParaRPr>
          </a:p>
        </p:txBody>
      </p:sp>
      <p:sp>
        <p:nvSpPr>
          <p:cNvPr id="8" name="Metin kutusu 7">
            <a:extLst>
              <a:ext uri="{FF2B5EF4-FFF2-40B4-BE49-F238E27FC236}">
                <a16:creationId xmlns:a16="http://schemas.microsoft.com/office/drawing/2014/main" id="{5088C8F7-DB71-70A1-DD9A-7D66FB860E0E}"/>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13/29</a:t>
            </a:r>
            <a:endParaRPr lang="tr-TR" dirty="0"/>
          </a:p>
        </p:txBody>
      </p:sp>
    </p:spTree>
    <p:extLst>
      <p:ext uri="{BB962C8B-B14F-4D97-AF65-F5344CB8AC3E}">
        <p14:creationId xmlns:p14="http://schemas.microsoft.com/office/powerpoint/2010/main" val="328857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6" name="Group 25">
            <a:extLst>
              <a:ext uri="{FF2B5EF4-FFF2-40B4-BE49-F238E27FC236}">
                <a16:creationId xmlns:a16="http://schemas.microsoft.com/office/drawing/2014/main" id="{54E5F18F-9D70-4BE5-8A38-603463EE8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6" y="0"/>
            <a:ext cx="10678291" cy="6858000"/>
            <a:chOff x="547626" y="0"/>
            <a:chExt cx="10678291" cy="6858000"/>
          </a:xfrm>
        </p:grpSpPr>
        <p:sp>
          <p:nvSpPr>
            <p:cNvPr id="27" name="Freeform: Shape 26">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00981015-32A2-4B76-9F2E-0A8D6EC8EC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D38532F4-8B67-47B7-B58A-5DD3E1BE52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2672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6E37E2DD-C7FE-4D6C-8F1D-5031E96A7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778B68BA-AB87-4EB5-97C2-F1F304E1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449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D8AE32D6-6B5D-0D21-A2F3-A4DBAC9EDBEA}"/>
              </a:ext>
            </a:extLst>
          </p:cNvPr>
          <p:cNvSpPr>
            <a:spLocks noGrp="1"/>
          </p:cNvSpPr>
          <p:nvPr>
            <p:ph type="title"/>
          </p:nvPr>
        </p:nvSpPr>
        <p:spPr>
          <a:xfrm>
            <a:off x="2341269" y="979379"/>
            <a:ext cx="7810500" cy="1930597"/>
          </a:xfrm>
        </p:spPr>
        <p:txBody>
          <a:bodyPr vert="horz" lIns="109728" tIns="109728" rIns="109728" bIns="91440" rtlCol="0" anchor="b">
            <a:noAutofit/>
          </a:bodyPr>
          <a:lstStyle/>
          <a:p>
            <a:pPr algn="ctr">
              <a:lnSpc>
                <a:spcPct val="120000"/>
              </a:lnSpc>
            </a:pPr>
            <a:r>
              <a:rPr lang="en-US" sz="4800" dirty="0" err="1">
                <a:solidFill>
                  <a:schemeClr val="tx1">
                    <a:lumMod val="85000"/>
                    <a:lumOff val="15000"/>
                  </a:schemeClr>
                </a:solidFill>
              </a:rPr>
              <a:t>Sıralama</a:t>
            </a:r>
            <a:r>
              <a:rPr lang="en-US" sz="4800" dirty="0">
                <a:solidFill>
                  <a:schemeClr val="tx1">
                    <a:lumMod val="85000"/>
                    <a:lumOff val="15000"/>
                  </a:schemeClr>
                </a:solidFill>
              </a:rPr>
              <a:t> </a:t>
            </a:r>
            <a:r>
              <a:rPr lang="en-US" sz="4800" dirty="0" err="1">
                <a:solidFill>
                  <a:schemeClr val="tx1">
                    <a:lumMod val="85000"/>
                    <a:lumOff val="15000"/>
                  </a:schemeClr>
                </a:solidFill>
              </a:rPr>
              <a:t>Algoritması</a:t>
            </a:r>
            <a:r>
              <a:rPr lang="en-US" sz="4800" dirty="0">
                <a:solidFill>
                  <a:schemeClr val="tx1">
                    <a:lumMod val="85000"/>
                    <a:lumOff val="15000"/>
                  </a:schemeClr>
                </a:solidFill>
              </a:rPr>
              <a:t> Nedir?</a:t>
            </a:r>
          </a:p>
        </p:txBody>
      </p:sp>
      <p:sp>
        <p:nvSpPr>
          <p:cNvPr id="3" name="İçerik Yer Tutucusu 2">
            <a:extLst>
              <a:ext uri="{FF2B5EF4-FFF2-40B4-BE49-F238E27FC236}">
                <a16:creationId xmlns:a16="http://schemas.microsoft.com/office/drawing/2014/main" id="{854C85C7-D99E-698D-BD7C-27758204F330}"/>
              </a:ext>
            </a:extLst>
          </p:cNvPr>
          <p:cNvSpPr>
            <a:spLocks noGrp="1"/>
          </p:cNvSpPr>
          <p:nvPr>
            <p:ph idx="1"/>
          </p:nvPr>
        </p:nvSpPr>
        <p:spPr>
          <a:xfrm>
            <a:off x="1913820" y="2994644"/>
            <a:ext cx="8354953" cy="1360986"/>
          </a:xfrm>
        </p:spPr>
        <p:txBody>
          <a:bodyPr vert="horz" lIns="109728" tIns="109728" rIns="109728" bIns="91440" rtlCol="0" anchor="t">
            <a:noAutofit/>
          </a:bodyPr>
          <a:lstStyle/>
          <a:p>
            <a:pPr algn="ctr">
              <a:lnSpc>
                <a:spcPct val="120000"/>
              </a:lnSpc>
            </a:pPr>
            <a:r>
              <a:rPr lang="tr-TR" b="1" i="1" dirty="0">
                <a:solidFill>
                  <a:schemeClr val="tx1"/>
                </a:solidFill>
                <a:ea typeface="+mn-lt"/>
                <a:cs typeface="+mn-lt"/>
              </a:rPr>
              <a:t>Sıralama algoritmaları, bilgisayar bilimlerinde ya da matematikte kullanılan, verilen bir listenin elemanlarını belirli bir sıraya sokan algoritmalardır.</a:t>
            </a:r>
          </a:p>
        </p:txBody>
      </p:sp>
      <p:sp>
        <p:nvSpPr>
          <p:cNvPr id="5" name="Metin kutusu 4">
            <a:extLst>
              <a:ext uri="{FF2B5EF4-FFF2-40B4-BE49-F238E27FC236}">
                <a16:creationId xmlns:a16="http://schemas.microsoft.com/office/drawing/2014/main" id="{6F12CFC3-AE35-D9B5-2489-D45592A8A05A}"/>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14/29</a:t>
            </a:r>
            <a:endParaRPr lang="tr-TR" dirty="0"/>
          </a:p>
        </p:txBody>
      </p:sp>
    </p:spTree>
    <p:extLst>
      <p:ext uri="{BB962C8B-B14F-4D97-AF65-F5344CB8AC3E}">
        <p14:creationId xmlns:p14="http://schemas.microsoft.com/office/powerpoint/2010/main" val="1576513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Başlık 1">
            <a:extLst>
              <a:ext uri="{FF2B5EF4-FFF2-40B4-BE49-F238E27FC236}">
                <a16:creationId xmlns:a16="http://schemas.microsoft.com/office/drawing/2014/main" id="{DC292B7F-9087-44B3-E471-E1F4831928FC}"/>
              </a:ext>
            </a:extLst>
          </p:cNvPr>
          <p:cNvSpPr>
            <a:spLocks noGrp="1"/>
          </p:cNvSpPr>
          <p:nvPr>
            <p:ph type="title"/>
          </p:nvPr>
        </p:nvSpPr>
        <p:spPr>
          <a:xfrm>
            <a:off x="1143056" y="1833229"/>
            <a:ext cx="4134582" cy="2934031"/>
          </a:xfrm>
        </p:spPr>
        <p:txBody>
          <a:bodyPr anchor="ctr">
            <a:normAutofit/>
          </a:bodyPr>
          <a:lstStyle/>
          <a:p>
            <a:r>
              <a:rPr lang="tr-TR" sz="3600" i="1" dirty="0" err="1">
                <a:solidFill>
                  <a:schemeClr val="tx1"/>
                </a:solidFill>
                <a:ea typeface="Meiryo"/>
              </a:rPr>
              <a:t>Selection</a:t>
            </a:r>
            <a:r>
              <a:rPr lang="tr-TR" sz="3600" i="1" dirty="0">
                <a:solidFill>
                  <a:schemeClr val="tx1"/>
                </a:solidFill>
                <a:ea typeface="Meiryo"/>
              </a:rPr>
              <a:t> </a:t>
            </a:r>
            <a:r>
              <a:rPr lang="tr-TR" sz="3600" i="1" dirty="0" err="1">
                <a:solidFill>
                  <a:schemeClr val="tx1"/>
                </a:solidFill>
                <a:ea typeface="Meiryo"/>
              </a:rPr>
              <a:t>Sort</a:t>
            </a:r>
            <a:endParaRPr lang="tr-TR" sz="3600" i="1" dirty="0">
              <a:solidFill>
                <a:schemeClr val="tx1"/>
              </a:solidFill>
              <a:ea typeface="Meiryo"/>
            </a:endParaRPr>
          </a:p>
        </p:txBody>
      </p:sp>
      <p:sp>
        <p:nvSpPr>
          <p:cNvPr id="3" name="İçerik Yer Tutucusu 2">
            <a:extLst>
              <a:ext uri="{FF2B5EF4-FFF2-40B4-BE49-F238E27FC236}">
                <a16:creationId xmlns:a16="http://schemas.microsoft.com/office/drawing/2014/main" id="{61B4705A-1E18-09D7-035F-82F26FD3DC8B}"/>
              </a:ext>
            </a:extLst>
          </p:cNvPr>
          <p:cNvSpPr>
            <a:spLocks noGrp="1"/>
          </p:cNvSpPr>
          <p:nvPr>
            <p:ph idx="1"/>
          </p:nvPr>
        </p:nvSpPr>
        <p:spPr>
          <a:xfrm>
            <a:off x="5752589" y="1095899"/>
            <a:ext cx="6293066" cy="4337435"/>
          </a:xfrm>
        </p:spPr>
        <p:txBody>
          <a:bodyPr vert="horz" lIns="109728" tIns="109728" rIns="109728" bIns="91440" rtlCol="0" anchor="ctr">
            <a:normAutofit/>
          </a:bodyPr>
          <a:lstStyle/>
          <a:p>
            <a:pPr>
              <a:lnSpc>
                <a:spcPct val="130000"/>
              </a:lnSpc>
            </a:pPr>
            <a:r>
              <a:rPr lang="tr-TR" sz="1700" b="1" i="1" dirty="0" err="1">
                <a:solidFill>
                  <a:schemeClr val="tx1"/>
                </a:solidFill>
                <a:ea typeface="+mn-lt"/>
                <a:cs typeface="+mn-lt"/>
              </a:rPr>
              <a:t>Selection</a:t>
            </a:r>
            <a:r>
              <a:rPr lang="tr-TR" sz="1700" b="1" i="1" dirty="0">
                <a:solidFill>
                  <a:schemeClr val="tx1"/>
                </a:solidFill>
                <a:ea typeface="+mn-lt"/>
                <a:cs typeface="+mn-lt"/>
              </a:rPr>
              <a:t> </a:t>
            </a:r>
            <a:r>
              <a:rPr lang="tr-TR" sz="1700" b="1" i="1" dirty="0" err="1">
                <a:solidFill>
                  <a:schemeClr val="tx1"/>
                </a:solidFill>
                <a:ea typeface="+mn-lt"/>
                <a:cs typeface="+mn-lt"/>
              </a:rPr>
              <a:t>Sort</a:t>
            </a:r>
            <a:r>
              <a:rPr lang="tr-TR" sz="1700" b="1" i="1" dirty="0">
                <a:solidFill>
                  <a:schemeClr val="tx1"/>
                </a:solidFill>
                <a:ea typeface="+mn-lt"/>
                <a:cs typeface="+mn-lt"/>
              </a:rPr>
              <a:t> çok basit bir şekilde çalışır; </a:t>
            </a:r>
            <a:endParaRPr lang="tr-TR" sz="1700" b="1" dirty="0">
              <a:solidFill>
                <a:schemeClr val="tx1"/>
              </a:solidFill>
              <a:ea typeface="+mn-lt"/>
              <a:cs typeface="+mn-lt"/>
            </a:endParaRPr>
          </a:p>
          <a:p>
            <a:pPr>
              <a:lnSpc>
                <a:spcPct val="130000"/>
              </a:lnSpc>
            </a:pPr>
            <a:r>
              <a:rPr lang="tr-TR" sz="1700" b="1" i="1" dirty="0">
                <a:solidFill>
                  <a:schemeClr val="tx1"/>
                </a:solidFill>
                <a:ea typeface="+mn-lt"/>
                <a:cs typeface="+mn-lt"/>
              </a:rPr>
              <a:t>Bir veri kümesindeki tüm öğeleri tek tek inceler ve öğenin daha küçük olup olmadığını görmek için bir öğenin değerini sonraki kontrolle karşılaştırır, ardından bir değişkende bulunan en küçük öğeyi kaydeder ve yineleme tamamlandığında, o kaydedilen öğeyi, o konumdaki değerle o veri kümesi takas konumlarındaki ilgili konumuna ekleyecektir.</a:t>
            </a:r>
            <a:endParaRPr lang="tr-TR" sz="1700" b="1" dirty="0">
              <a:solidFill>
                <a:schemeClr val="tx1"/>
              </a:solidFill>
              <a:ea typeface="Meiryo"/>
            </a:endParaRPr>
          </a:p>
        </p:txBody>
      </p:sp>
      <p:sp>
        <p:nvSpPr>
          <p:cNvPr id="5" name="Metin kutusu 4">
            <a:extLst>
              <a:ext uri="{FF2B5EF4-FFF2-40B4-BE49-F238E27FC236}">
                <a16:creationId xmlns:a16="http://schemas.microsoft.com/office/drawing/2014/main" id="{081B4C21-7C9D-A0A1-B559-BE0492A0900C}"/>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15/29</a:t>
            </a:r>
            <a:endParaRPr lang="tr-TR" dirty="0"/>
          </a:p>
        </p:txBody>
      </p:sp>
    </p:spTree>
    <p:extLst>
      <p:ext uri="{BB962C8B-B14F-4D97-AF65-F5344CB8AC3E}">
        <p14:creationId xmlns:p14="http://schemas.microsoft.com/office/powerpoint/2010/main" val="3204359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5F07D5-0350-B3DB-5E28-A868B7B9A23E}"/>
              </a:ext>
            </a:extLst>
          </p:cNvPr>
          <p:cNvSpPr>
            <a:spLocks noGrp="1"/>
          </p:cNvSpPr>
          <p:nvPr>
            <p:ph type="title"/>
          </p:nvPr>
        </p:nvSpPr>
        <p:spPr/>
        <p:txBody>
          <a:bodyPr/>
          <a:lstStyle/>
          <a:p>
            <a:r>
              <a:rPr lang="tr-TR" i="1" dirty="0" err="1">
                <a:solidFill>
                  <a:schemeClr val="tx1"/>
                </a:solidFill>
                <a:ea typeface="Meiryo"/>
              </a:rPr>
              <a:t>Selection</a:t>
            </a:r>
            <a:r>
              <a:rPr lang="tr-TR" i="1" dirty="0">
                <a:solidFill>
                  <a:schemeClr val="tx1"/>
                </a:solidFill>
                <a:ea typeface="Meiryo"/>
              </a:rPr>
              <a:t> </a:t>
            </a:r>
            <a:r>
              <a:rPr lang="tr-TR" i="1" dirty="0" err="1">
                <a:solidFill>
                  <a:schemeClr val="tx1"/>
                </a:solidFill>
                <a:ea typeface="Meiryo"/>
              </a:rPr>
              <a:t>Sort</a:t>
            </a:r>
            <a:endParaRPr lang="tr-TR" dirty="0" err="1">
              <a:solidFill>
                <a:schemeClr val="tx1"/>
              </a:solidFill>
              <a:ea typeface="Meiryo"/>
            </a:endParaRPr>
          </a:p>
        </p:txBody>
      </p:sp>
      <p:pic>
        <p:nvPicPr>
          <p:cNvPr id="4" name="Resim 4">
            <a:extLst>
              <a:ext uri="{FF2B5EF4-FFF2-40B4-BE49-F238E27FC236}">
                <a16:creationId xmlns:a16="http://schemas.microsoft.com/office/drawing/2014/main" id="{EF8F1EC0-06C3-60E1-3291-526C8D1A6070}"/>
              </a:ext>
            </a:extLst>
          </p:cNvPr>
          <p:cNvPicPr>
            <a:picLocks noGrp="1" noChangeAspect="1"/>
          </p:cNvPicPr>
          <p:nvPr>
            <p:ph idx="1"/>
          </p:nvPr>
        </p:nvPicPr>
        <p:blipFill>
          <a:blip r:embed="rId2"/>
          <a:stretch>
            <a:fillRect/>
          </a:stretch>
        </p:blipFill>
        <p:spPr>
          <a:xfrm>
            <a:off x="2980609" y="2285110"/>
            <a:ext cx="6649881" cy="3809225"/>
          </a:xfrm>
        </p:spPr>
      </p:pic>
      <p:sp>
        <p:nvSpPr>
          <p:cNvPr id="6" name="Metin kutusu 5">
            <a:extLst>
              <a:ext uri="{FF2B5EF4-FFF2-40B4-BE49-F238E27FC236}">
                <a16:creationId xmlns:a16="http://schemas.microsoft.com/office/drawing/2014/main" id="{7B3EA25B-5292-D591-DFB7-4F4017D9BCA4}"/>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16/29</a:t>
            </a:r>
            <a:endParaRPr lang="tr-TR" dirty="0"/>
          </a:p>
        </p:txBody>
      </p:sp>
    </p:spTree>
    <p:extLst>
      <p:ext uri="{BB962C8B-B14F-4D97-AF65-F5344CB8AC3E}">
        <p14:creationId xmlns:p14="http://schemas.microsoft.com/office/powerpoint/2010/main" val="43380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FDDDD4F8-8C32-77F2-04D7-D1A277B481BF}"/>
              </a:ext>
            </a:extLst>
          </p:cNvPr>
          <p:cNvSpPr>
            <a:spLocks noGrp="1"/>
          </p:cNvSpPr>
          <p:nvPr>
            <p:ph type="title"/>
          </p:nvPr>
        </p:nvSpPr>
        <p:spPr>
          <a:xfrm>
            <a:off x="1920875" y="442913"/>
            <a:ext cx="6857365" cy="1344612"/>
          </a:xfrm>
        </p:spPr>
        <p:txBody>
          <a:bodyPr anchor="b">
            <a:normAutofit/>
          </a:bodyPr>
          <a:lstStyle/>
          <a:p>
            <a:r>
              <a:rPr lang="tr-TR" i="1" dirty="0" err="1">
                <a:solidFill>
                  <a:schemeClr val="tx1"/>
                </a:solidFill>
                <a:ea typeface="Meiryo"/>
              </a:rPr>
              <a:t>Selection</a:t>
            </a:r>
            <a:r>
              <a:rPr lang="tr-TR" i="1" dirty="0">
                <a:solidFill>
                  <a:schemeClr val="tx1"/>
                </a:solidFill>
                <a:ea typeface="Meiryo"/>
              </a:rPr>
              <a:t> </a:t>
            </a:r>
            <a:r>
              <a:rPr lang="tr-TR" i="1" dirty="0" err="1">
                <a:solidFill>
                  <a:schemeClr val="tx1"/>
                </a:solidFill>
                <a:ea typeface="Meiryo"/>
              </a:rPr>
              <a:t>Sort</a:t>
            </a:r>
          </a:p>
        </p:txBody>
      </p:sp>
      <p:sp>
        <p:nvSpPr>
          <p:cNvPr id="3" name="İçerik Yer Tutucusu 2">
            <a:extLst>
              <a:ext uri="{FF2B5EF4-FFF2-40B4-BE49-F238E27FC236}">
                <a16:creationId xmlns:a16="http://schemas.microsoft.com/office/drawing/2014/main" id="{DCB4AEFB-A5DE-F7A7-1456-7A51B24804F8}"/>
              </a:ext>
            </a:extLst>
          </p:cNvPr>
          <p:cNvSpPr>
            <a:spLocks noGrp="1"/>
          </p:cNvSpPr>
          <p:nvPr>
            <p:ph idx="1"/>
          </p:nvPr>
        </p:nvSpPr>
        <p:spPr>
          <a:xfrm>
            <a:off x="1920875" y="2312988"/>
            <a:ext cx="6857365" cy="3651250"/>
          </a:xfrm>
        </p:spPr>
        <p:txBody>
          <a:bodyPr vert="horz" lIns="109728" tIns="109728" rIns="109728" bIns="91440" rtlCol="0" anchor="t">
            <a:normAutofit/>
          </a:bodyPr>
          <a:lstStyle/>
          <a:p>
            <a:r>
              <a:rPr lang="tr-TR" b="1" i="1" dirty="0">
                <a:solidFill>
                  <a:schemeClr val="tx1"/>
                </a:solidFill>
                <a:ea typeface="+mn-lt"/>
                <a:cs typeface="+mn-lt"/>
              </a:rPr>
              <a:t>Bu algoritmanın zaman karmaşıklığı Θ(n²) </a:t>
            </a:r>
            <a:r>
              <a:rPr lang="tr-TR" b="1" i="1" dirty="0" err="1">
                <a:solidFill>
                  <a:schemeClr val="tx1"/>
                </a:solidFill>
                <a:ea typeface="+mn-lt"/>
                <a:cs typeface="+mn-lt"/>
              </a:rPr>
              <a:t>dir</a:t>
            </a:r>
            <a:r>
              <a:rPr lang="tr-TR" b="1" i="1" dirty="0">
                <a:solidFill>
                  <a:schemeClr val="tx1"/>
                </a:solidFill>
                <a:ea typeface="+mn-lt"/>
                <a:cs typeface="+mn-lt"/>
              </a:rPr>
              <a:t>. Çünkü en kötü ve en iyi senaryoda da dizideki tüm n öğeyi yinelememiz ve bu işlemi veri kümesi zaten sıralanmış olsa bile n kez tekrarlamamız gerekir.</a:t>
            </a:r>
            <a:endParaRPr lang="tr-TR" dirty="0">
              <a:solidFill>
                <a:schemeClr val="tx1"/>
              </a:solidFill>
              <a:ea typeface="Meiryo"/>
            </a:endParaRPr>
          </a:p>
        </p:txBody>
      </p:sp>
      <p:sp>
        <p:nvSpPr>
          <p:cNvPr id="5" name="Metin kutusu 4">
            <a:extLst>
              <a:ext uri="{FF2B5EF4-FFF2-40B4-BE49-F238E27FC236}">
                <a16:creationId xmlns:a16="http://schemas.microsoft.com/office/drawing/2014/main" id="{029A6F0A-A8AC-8CA6-856D-46B95D227B51}"/>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17/29</a:t>
            </a:r>
            <a:endParaRPr lang="tr-TR" dirty="0"/>
          </a:p>
        </p:txBody>
      </p:sp>
    </p:spTree>
    <p:extLst>
      <p:ext uri="{BB962C8B-B14F-4D97-AF65-F5344CB8AC3E}">
        <p14:creationId xmlns:p14="http://schemas.microsoft.com/office/powerpoint/2010/main" val="123913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metin içeren bir resim&#10;&#10;Açıklama otomatik olarak oluşturuldu">
            <a:extLst>
              <a:ext uri="{FF2B5EF4-FFF2-40B4-BE49-F238E27FC236}">
                <a16:creationId xmlns:a16="http://schemas.microsoft.com/office/drawing/2014/main" id="{979120CD-6F0B-1556-C558-52634D7FC265}"/>
              </a:ext>
            </a:extLst>
          </p:cNvPr>
          <p:cNvPicPr>
            <a:picLocks noChangeAspect="1"/>
          </p:cNvPicPr>
          <p:nvPr/>
        </p:nvPicPr>
        <p:blipFill>
          <a:blip r:embed="rId2"/>
          <a:stretch>
            <a:fillRect/>
          </a:stretch>
        </p:blipFill>
        <p:spPr>
          <a:xfrm>
            <a:off x="3557195" y="83116"/>
            <a:ext cx="5086791" cy="6383731"/>
          </a:xfrm>
          <a:prstGeom prst="rect">
            <a:avLst/>
          </a:prstGeom>
          <a:ln>
            <a:noFill/>
          </a:ln>
          <a:effectLst>
            <a:outerShdw blurRad="292100" dist="139700" dir="2700000" algn="tl" rotWithShape="0">
              <a:srgbClr val="333333">
                <a:alpha val="65000"/>
              </a:srgbClr>
            </a:outerShdw>
          </a:effectLst>
        </p:spPr>
      </p:pic>
      <p:sp>
        <p:nvSpPr>
          <p:cNvPr id="3" name="Metin kutusu 2">
            <a:extLst>
              <a:ext uri="{FF2B5EF4-FFF2-40B4-BE49-F238E27FC236}">
                <a16:creationId xmlns:a16="http://schemas.microsoft.com/office/drawing/2014/main" id="{87615829-9AB1-C18E-2621-D407CE691B79}"/>
              </a:ext>
            </a:extLst>
          </p:cNvPr>
          <p:cNvSpPr txBox="1"/>
          <p:nvPr/>
        </p:nvSpPr>
        <p:spPr>
          <a:xfrm>
            <a:off x="4776438" y="6514171"/>
            <a:ext cx="2732047"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700" b="1" i="1" dirty="0">
                <a:solidFill>
                  <a:srgbClr val="0070C0"/>
                </a:solidFill>
                <a:ea typeface="+mn-lt"/>
                <a:cs typeface="+mn-lt"/>
              </a:rPr>
              <a:t>[1] https://www.geeksforgeeks.org/selection-sort/ </a:t>
            </a:r>
          </a:p>
        </p:txBody>
      </p:sp>
      <p:sp>
        <p:nvSpPr>
          <p:cNvPr id="5" name="Metin kutusu 4">
            <a:extLst>
              <a:ext uri="{FF2B5EF4-FFF2-40B4-BE49-F238E27FC236}">
                <a16:creationId xmlns:a16="http://schemas.microsoft.com/office/drawing/2014/main" id="{163A113F-80D4-83F3-2376-00D49105B494}"/>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18/29</a:t>
            </a:r>
            <a:endParaRPr lang="tr-TR" dirty="0"/>
          </a:p>
        </p:txBody>
      </p:sp>
    </p:spTree>
    <p:extLst>
      <p:ext uri="{BB962C8B-B14F-4D97-AF65-F5344CB8AC3E}">
        <p14:creationId xmlns:p14="http://schemas.microsoft.com/office/powerpoint/2010/main" val="358419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Başlık 1">
            <a:extLst>
              <a:ext uri="{FF2B5EF4-FFF2-40B4-BE49-F238E27FC236}">
                <a16:creationId xmlns:a16="http://schemas.microsoft.com/office/drawing/2014/main" id="{DC292B7F-9087-44B3-E471-E1F4831928FC}"/>
              </a:ext>
            </a:extLst>
          </p:cNvPr>
          <p:cNvSpPr>
            <a:spLocks noGrp="1"/>
          </p:cNvSpPr>
          <p:nvPr>
            <p:ph type="title"/>
          </p:nvPr>
        </p:nvSpPr>
        <p:spPr>
          <a:xfrm>
            <a:off x="1143056" y="1833229"/>
            <a:ext cx="4134582" cy="2934031"/>
          </a:xfrm>
        </p:spPr>
        <p:txBody>
          <a:bodyPr anchor="ctr">
            <a:normAutofit/>
          </a:bodyPr>
          <a:lstStyle/>
          <a:p>
            <a:r>
              <a:rPr lang="tr-TR" sz="3600" i="1" dirty="0" err="1">
                <a:solidFill>
                  <a:schemeClr val="tx1"/>
                </a:solidFill>
                <a:ea typeface="Meiryo"/>
              </a:rPr>
              <a:t>Bubble</a:t>
            </a:r>
            <a:r>
              <a:rPr lang="tr-TR" sz="3600" i="1" dirty="0">
                <a:solidFill>
                  <a:schemeClr val="tx1"/>
                </a:solidFill>
                <a:ea typeface="Meiryo"/>
              </a:rPr>
              <a:t> </a:t>
            </a:r>
            <a:r>
              <a:rPr lang="tr-TR" sz="3600" i="1" dirty="0" err="1">
                <a:solidFill>
                  <a:schemeClr val="tx1"/>
                </a:solidFill>
                <a:ea typeface="Meiryo"/>
              </a:rPr>
              <a:t>Sort</a:t>
            </a:r>
            <a:endParaRPr lang="tr-TR" sz="3600" i="1" dirty="0">
              <a:solidFill>
                <a:schemeClr val="tx1"/>
              </a:solidFill>
              <a:ea typeface="Meiryo"/>
            </a:endParaRPr>
          </a:p>
        </p:txBody>
      </p:sp>
      <p:sp>
        <p:nvSpPr>
          <p:cNvPr id="3" name="İçerik Yer Tutucusu 2">
            <a:extLst>
              <a:ext uri="{FF2B5EF4-FFF2-40B4-BE49-F238E27FC236}">
                <a16:creationId xmlns:a16="http://schemas.microsoft.com/office/drawing/2014/main" id="{61B4705A-1E18-09D7-035F-82F26FD3DC8B}"/>
              </a:ext>
            </a:extLst>
          </p:cNvPr>
          <p:cNvSpPr>
            <a:spLocks noGrp="1"/>
          </p:cNvSpPr>
          <p:nvPr>
            <p:ph idx="1"/>
          </p:nvPr>
        </p:nvSpPr>
        <p:spPr>
          <a:xfrm>
            <a:off x="5752589" y="1095899"/>
            <a:ext cx="6293066" cy="4337435"/>
          </a:xfrm>
        </p:spPr>
        <p:txBody>
          <a:bodyPr vert="horz" lIns="109728" tIns="109728" rIns="109728" bIns="91440" rtlCol="0" anchor="ctr">
            <a:normAutofit/>
          </a:bodyPr>
          <a:lstStyle/>
          <a:p>
            <a:pPr>
              <a:lnSpc>
                <a:spcPct val="130000"/>
              </a:lnSpc>
            </a:pPr>
            <a:r>
              <a:rPr lang="tr-TR" sz="1700" b="1" i="1" dirty="0">
                <a:solidFill>
                  <a:schemeClr val="tx1"/>
                </a:solidFill>
                <a:ea typeface="+mn-lt"/>
                <a:cs typeface="+mn-lt"/>
              </a:rPr>
              <a:t>Sıralanacak dizinin üzerinde sürekli ilerlerken her defasında iki öğenin birbiriyle karşılaştırılıp, karşılaştırılan öğelerin yanlış sırada olmaları durumunda yerlerinin değiştirilmesi mantığına dayanır. Algoritma, herhangi bir değişiklik yapılmayıncaya kadar dizinin başına dönerek kendisini yineler. Adına "Kabarcık" sıralaması denmesinin nedeni büyük olan sayıların aynı suyun altındaki bir </a:t>
            </a:r>
            <a:r>
              <a:rPr lang="tr-TR" sz="1700" b="1" i="1" dirty="0">
                <a:solidFill>
                  <a:schemeClr val="tx1"/>
                </a:solidFill>
                <a:ea typeface="+mn-lt"/>
                <a:cs typeface="+mn-lt"/>
                <a:hlinkClick r:id="rId2">
                  <a:extLst>
                    <a:ext uri="{A12FA001-AC4F-418D-AE19-62706E023703}">
                      <ahyp:hlinkClr xmlns:ahyp="http://schemas.microsoft.com/office/drawing/2018/hyperlinkcolor" val="tx"/>
                    </a:ext>
                  </a:extLst>
                </a:hlinkClick>
              </a:rPr>
              <a:t>kabarcık</a:t>
            </a:r>
            <a:r>
              <a:rPr lang="tr-TR" sz="1700" b="1" i="1" dirty="0">
                <a:solidFill>
                  <a:schemeClr val="tx1"/>
                </a:solidFill>
                <a:ea typeface="+mn-lt"/>
                <a:cs typeface="+mn-lt"/>
              </a:rPr>
              <a:t> gibi dizinin üstüne doğru ilerlemesidir.</a:t>
            </a:r>
            <a:endParaRPr lang="tr-TR" dirty="0">
              <a:solidFill>
                <a:schemeClr val="tx1"/>
              </a:solidFill>
              <a:ea typeface="+mn-lt"/>
              <a:cs typeface="+mn-lt"/>
            </a:endParaRPr>
          </a:p>
        </p:txBody>
      </p:sp>
      <p:sp>
        <p:nvSpPr>
          <p:cNvPr id="5" name="Metin kutusu 4">
            <a:extLst>
              <a:ext uri="{FF2B5EF4-FFF2-40B4-BE49-F238E27FC236}">
                <a16:creationId xmlns:a16="http://schemas.microsoft.com/office/drawing/2014/main" id="{9E2445EC-3CB2-7F62-3C92-9DA0A2371319}"/>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19/29</a:t>
            </a:r>
            <a:endParaRPr lang="tr-TR" dirty="0"/>
          </a:p>
        </p:txBody>
      </p:sp>
    </p:spTree>
    <p:extLst>
      <p:ext uri="{BB962C8B-B14F-4D97-AF65-F5344CB8AC3E}">
        <p14:creationId xmlns:p14="http://schemas.microsoft.com/office/powerpoint/2010/main" val="310555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6" name="Group 25">
            <a:extLst>
              <a:ext uri="{FF2B5EF4-FFF2-40B4-BE49-F238E27FC236}">
                <a16:creationId xmlns:a16="http://schemas.microsoft.com/office/drawing/2014/main" id="{54E5F18F-9D70-4BE5-8A38-603463EE8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6" y="0"/>
            <a:ext cx="10678291" cy="6858000"/>
            <a:chOff x="547626" y="0"/>
            <a:chExt cx="10678291" cy="6858000"/>
          </a:xfrm>
        </p:grpSpPr>
        <p:sp>
          <p:nvSpPr>
            <p:cNvPr id="27" name="Freeform: Shape 26">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00981015-32A2-4B76-9F2E-0A8D6EC8EC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D38532F4-8B67-47B7-B58A-5DD3E1BE52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2672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6E37E2DD-C7FE-4D6C-8F1D-5031E96A7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778B68BA-AB87-4EB5-97C2-F1F304E1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449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D8AE32D6-6B5D-0D21-A2F3-A4DBAC9EDBEA}"/>
              </a:ext>
            </a:extLst>
          </p:cNvPr>
          <p:cNvSpPr>
            <a:spLocks noGrp="1"/>
          </p:cNvSpPr>
          <p:nvPr>
            <p:ph type="title"/>
          </p:nvPr>
        </p:nvSpPr>
        <p:spPr>
          <a:xfrm>
            <a:off x="2322454" y="1656712"/>
            <a:ext cx="7810500" cy="1159190"/>
          </a:xfrm>
        </p:spPr>
        <p:txBody>
          <a:bodyPr vert="horz" lIns="109728" tIns="109728" rIns="109728" bIns="91440" rtlCol="0" anchor="b">
            <a:normAutofit fontScale="90000"/>
          </a:bodyPr>
          <a:lstStyle/>
          <a:p>
            <a:pPr algn="ctr">
              <a:lnSpc>
                <a:spcPct val="120000"/>
              </a:lnSpc>
            </a:pPr>
            <a:r>
              <a:rPr lang="en-US" sz="6000" dirty="0" err="1">
                <a:solidFill>
                  <a:schemeClr val="tx1">
                    <a:lumMod val="85000"/>
                    <a:lumOff val="15000"/>
                  </a:schemeClr>
                </a:solidFill>
              </a:rPr>
              <a:t>Algoritma</a:t>
            </a:r>
            <a:r>
              <a:rPr lang="en-US" sz="6000" dirty="0">
                <a:solidFill>
                  <a:schemeClr val="tx1">
                    <a:lumMod val="85000"/>
                    <a:lumOff val="15000"/>
                  </a:schemeClr>
                </a:solidFill>
              </a:rPr>
              <a:t> Nedir?</a:t>
            </a:r>
          </a:p>
        </p:txBody>
      </p:sp>
      <p:sp>
        <p:nvSpPr>
          <p:cNvPr id="3" name="İçerik Yer Tutucusu 2">
            <a:extLst>
              <a:ext uri="{FF2B5EF4-FFF2-40B4-BE49-F238E27FC236}">
                <a16:creationId xmlns:a16="http://schemas.microsoft.com/office/drawing/2014/main" id="{854C85C7-D99E-698D-BD7C-27758204F330}"/>
              </a:ext>
            </a:extLst>
          </p:cNvPr>
          <p:cNvSpPr>
            <a:spLocks noGrp="1"/>
          </p:cNvSpPr>
          <p:nvPr>
            <p:ph idx="1"/>
          </p:nvPr>
        </p:nvSpPr>
        <p:spPr>
          <a:xfrm>
            <a:off x="2277497" y="2994644"/>
            <a:ext cx="7538688" cy="1187637"/>
          </a:xfrm>
        </p:spPr>
        <p:txBody>
          <a:bodyPr vert="horz" lIns="109728" tIns="109728" rIns="109728" bIns="91440" rtlCol="0" anchor="t">
            <a:noAutofit/>
          </a:bodyPr>
          <a:lstStyle/>
          <a:p>
            <a:pPr algn="ctr">
              <a:lnSpc>
                <a:spcPct val="120000"/>
              </a:lnSpc>
            </a:pPr>
            <a:r>
              <a:rPr lang="en-US" b="1" i="1" err="1">
                <a:solidFill>
                  <a:schemeClr val="tx1"/>
                </a:solidFill>
                <a:ea typeface="+mn-lt"/>
                <a:cs typeface="+mn-lt"/>
              </a:rPr>
              <a:t>Algoritma</a:t>
            </a:r>
            <a:r>
              <a:rPr lang="en-US" b="1" i="1" dirty="0">
                <a:solidFill>
                  <a:schemeClr val="tx1"/>
                </a:solidFill>
                <a:ea typeface="+mn-lt"/>
                <a:cs typeface="+mn-lt"/>
              </a:rPr>
              <a:t>, </a:t>
            </a:r>
            <a:r>
              <a:rPr lang="en-US" b="1" i="1" err="1">
                <a:solidFill>
                  <a:schemeClr val="tx1"/>
                </a:solidFill>
                <a:ea typeface="+mn-lt"/>
                <a:cs typeface="+mn-lt"/>
              </a:rPr>
              <a:t>belirli</a:t>
            </a:r>
            <a:r>
              <a:rPr lang="en-US" b="1" i="1" dirty="0">
                <a:solidFill>
                  <a:schemeClr val="tx1"/>
                </a:solidFill>
                <a:ea typeface="+mn-lt"/>
                <a:cs typeface="+mn-lt"/>
              </a:rPr>
              <a:t> </a:t>
            </a:r>
            <a:r>
              <a:rPr lang="en-US" b="1" i="1" err="1">
                <a:solidFill>
                  <a:schemeClr val="tx1"/>
                </a:solidFill>
                <a:ea typeface="+mn-lt"/>
                <a:cs typeface="+mn-lt"/>
              </a:rPr>
              <a:t>bir</a:t>
            </a:r>
            <a:r>
              <a:rPr lang="en-US" b="1" i="1" dirty="0">
                <a:solidFill>
                  <a:schemeClr val="tx1"/>
                </a:solidFill>
                <a:ea typeface="+mn-lt"/>
                <a:cs typeface="+mn-lt"/>
              </a:rPr>
              <a:t> </a:t>
            </a:r>
            <a:r>
              <a:rPr lang="en-US" b="1" i="1" err="1">
                <a:solidFill>
                  <a:schemeClr val="tx1"/>
                </a:solidFill>
                <a:ea typeface="+mn-lt"/>
                <a:cs typeface="+mn-lt"/>
              </a:rPr>
              <a:t>problemi</a:t>
            </a:r>
            <a:r>
              <a:rPr lang="en-US" b="1" i="1" dirty="0">
                <a:solidFill>
                  <a:schemeClr val="tx1"/>
                </a:solidFill>
                <a:ea typeface="+mn-lt"/>
                <a:cs typeface="+mn-lt"/>
              </a:rPr>
              <a:t> </a:t>
            </a:r>
            <a:r>
              <a:rPr lang="en-US" b="1" i="1" err="1">
                <a:solidFill>
                  <a:schemeClr val="tx1"/>
                </a:solidFill>
                <a:ea typeface="+mn-lt"/>
                <a:cs typeface="+mn-lt"/>
              </a:rPr>
              <a:t>çözmek</a:t>
            </a:r>
            <a:r>
              <a:rPr lang="en-US" b="1" i="1" dirty="0">
                <a:solidFill>
                  <a:schemeClr val="tx1"/>
                </a:solidFill>
                <a:ea typeface="+mn-lt"/>
                <a:cs typeface="+mn-lt"/>
              </a:rPr>
              <a:t> </a:t>
            </a:r>
            <a:r>
              <a:rPr lang="en-US" b="1" i="1" err="1">
                <a:solidFill>
                  <a:schemeClr val="tx1"/>
                </a:solidFill>
                <a:ea typeface="+mn-lt"/>
                <a:cs typeface="+mn-lt"/>
              </a:rPr>
              <a:t>veya</a:t>
            </a:r>
            <a:r>
              <a:rPr lang="en-US" b="1" i="1" dirty="0">
                <a:solidFill>
                  <a:schemeClr val="tx1"/>
                </a:solidFill>
                <a:ea typeface="+mn-lt"/>
                <a:cs typeface="+mn-lt"/>
              </a:rPr>
              <a:t> </a:t>
            </a:r>
            <a:r>
              <a:rPr lang="en-US" b="1" i="1" err="1">
                <a:solidFill>
                  <a:schemeClr val="tx1"/>
                </a:solidFill>
                <a:ea typeface="+mn-lt"/>
                <a:cs typeface="+mn-lt"/>
              </a:rPr>
              <a:t>belirli</a:t>
            </a:r>
            <a:r>
              <a:rPr lang="en-US" b="1" i="1" dirty="0">
                <a:solidFill>
                  <a:schemeClr val="tx1"/>
                </a:solidFill>
                <a:ea typeface="+mn-lt"/>
                <a:cs typeface="+mn-lt"/>
              </a:rPr>
              <a:t> </a:t>
            </a:r>
            <a:r>
              <a:rPr lang="en-US" b="1" i="1" err="1">
                <a:solidFill>
                  <a:schemeClr val="tx1"/>
                </a:solidFill>
                <a:ea typeface="+mn-lt"/>
                <a:cs typeface="+mn-lt"/>
              </a:rPr>
              <a:t>bir</a:t>
            </a:r>
            <a:r>
              <a:rPr lang="en-US" b="1" i="1" dirty="0">
                <a:solidFill>
                  <a:schemeClr val="tx1"/>
                </a:solidFill>
                <a:ea typeface="+mn-lt"/>
                <a:cs typeface="+mn-lt"/>
              </a:rPr>
              <a:t> </a:t>
            </a:r>
            <a:r>
              <a:rPr lang="en-US" b="1" i="1" err="1">
                <a:solidFill>
                  <a:schemeClr val="tx1"/>
                </a:solidFill>
                <a:ea typeface="+mn-lt"/>
                <a:cs typeface="+mn-lt"/>
              </a:rPr>
              <a:t>amaca</a:t>
            </a:r>
            <a:r>
              <a:rPr lang="en-US" b="1" i="1" dirty="0">
                <a:solidFill>
                  <a:schemeClr val="tx1"/>
                </a:solidFill>
                <a:ea typeface="+mn-lt"/>
                <a:cs typeface="+mn-lt"/>
              </a:rPr>
              <a:t> </a:t>
            </a:r>
            <a:r>
              <a:rPr lang="en-US" b="1" i="1" err="1">
                <a:solidFill>
                  <a:schemeClr val="tx1"/>
                </a:solidFill>
                <a:ea typeface="+mn-lt"/>
                <a:cs typeface="+mn-lt"/>
              </a:rPr>
              <a:t>ulaşmak</a:t>
            </a:r>
            <a:r>
              <a:rPr lang="en-US" b="1" i="1" dirty="0">
                <a:solidFill>
                  <a:schemeClr val="tx1"/>
                </a:solidFill>
                <a:ea typeface="+mn-lt"/>
                <a:cs typeface="+mn-lt"/>
              </a:rPr>
              <a:t> </a:t>
            </a:r>
            <a:r>
              <a:rPr lang="en-US" b="1" i="1" err="1">
                <a:solidFill>
                  <a:schemeClr val="tx1"/>
                </a:solidFill>
                <a:ea typeface="+mn-lt"/>
                <a:cs typeface="+mn-lt"/>
              </a:rPr>
              <a:t>için</a:t>
            </a:r>
            <a:r>
              <a:rPr lang="en-US" b="1" i="1" dirty="0">
                <a:solidFill>
                  <a:schemeClr val="tx1"/>
                </a:solidFill>
                <a:ea typeface="+mn-lt"/>
                <a:cs typeface="+mn-lt"/>
              </a:rPr>
              <a:t> </a:t>
            </a:r>
            <a:r>
              <a:rPr lang="en-US" b="1" i="1" err="1">
                <a:solidFill>
                  <a:schemeClr val="tx1"/>
                </a:solidFill>
                <a:ea typeface="+mn-lt"/>
                <a:cs typeface="+mn-lt"/>
              </a:rPr>
              <a:t>tasarlanan</a:t>
            </a:r>
            <a:r>
              <a:rPr lang="en-US" b="1" i="1" dirty="0">
                <a:solidFill>
                  <a:schemeClr val="tx1"/>
                </a:solidFill>
                <a:ea typeface="+mn-lt"/>
                <a:cs typeface="+mn-lt"/>
              </a:rPr>
              <a:t> </a:t>
            </a:r>
            <a:r>
              <a:rPr lang="en-US" b="1" i="1" err="1">
                <a:solidFill>
                  <a:schemeClr val="tx1"/>
                </a:solidFill>
                <a:ea typeface="+mn-lt"/>
                <a:cs typeface="+mn-lt"/>
              </a:rPr>
              <a:t>sonlu</a:t>
            </a:r>
            <a:r>
              <a:rPr lang="en-US" b="1" i="1" dirty="0">
                <a:solidFill>
                  <a:schemeClr val="tx1"/>
                </a:solidFill>
                <a:ea typeface="+mn-lt"/>
                <a:cs typeface="+mn-lt"/>
              </a:rPr>
              <a:t> </a:t>
            </a:r>
            <a:r>
              <a:rPr lang="en-US" b="1" i="1" err="1">
                <a:solidFill>
                  <a:schemeClr val="tx1"/>
                </a:solidFill>
                <a:ea typeface="+mn-lt"/>
                <a:cs typeface="+mn-lt"/>
              </a:rPr>
              <a:t>sayıdaki</a:t>
            </a:r>
            <a:r>
              <a:rPr lang="en-US" b="1" i="1" dirty="0">
                <a:solidFill>
                  <a:schemeClr val="tx1"/>
                </a:solidFill>
                <a:ea typeface="+mn-lt"/>
                <a:cs typeface="+mn-lt"/>
              </a:rPr>
              <a:t> </a:t>
            </a:r>
            <a:r>
              <a:rPr lang="en-US" b="1" i="1" err="1">
                <a:solidFill>
                  <a:schemeClr val="tx1"/>
                </a:solidFill>
                <a:ea typeface="+mn-lt"/>
                <a:cs typeface="+mn-lt"/>
              </a:rPr>
              <a:t>adım</a:t>
            </a:r>
            <a:r>
              <a:rPr lang="en-US" b="1" i="1" dirty="0">
                <a:solidFill>
                  <a:schemeClr val="tx1"/>
                </a:solidFill>
                <a:ea typeface="+mn-lt"/>
                <a:cs typeface="+mn-lt"/>
              </a:rPr>
              <a:t> </a:t>
            </a:r>
            <a:r>
              <a:rPr lang="en-US" b="1" i="1" err="1">
                <a:solidFill>
                  <a:schemeClr val="tx1"/>
                </a:solidFill>
                <a:ea typeface="+mn-lt"/>
                <a:cs typeface="+mn-lt"/>
              </a:rPr>
              <a:t>adım</a:t>
            </a:r>
            <a:r>
              <a:rPr lang="en-US" b="1" i="1" dirty="0">
                <a:solidFill>
                  <a:schemeClr val="tx1"/>
                </a:solidFill>
                <a:ea typeface="+mn-lt"/>
                <a:cs typeface="+mn-lt"/>
              </a:rPr>
              <a:t> </a:t>
            </a:r>
            <a:r>
              <a:rPr lang="en-US" b="1" i="1" err="1">
                <a:solidFill>
                  <a:schemeClr val="tx1"/>
                </a:solidFill>
                <a:ea typeface="+mn-lt"/>
                <a:cs typeface="+mn-lt"/>
              </a:rPr>
              <a:t>birbirini</a:t>
            </a:r>
            <a:r>
              <a:rPr lang="en-US" b="1" i="1" dirty="0">
                <a:solidFill>
                  <a:schemeClr val="tx1"/>
                </a:solidFill>
                <a:ea typeface="+mn-lt"/>
                <a:cs typeface="+mn-lt"/>
              </a:rPr>
              <a:t> </a:t>
            </a:r>
            <a:r>
              <a:rPr lang="en-US" b="1" i="1" err="1">
                <a:solidFill>
                  <a:schemeClr val="tx1"/>
                </a:solidFill>
                <a:ea typeface="+mn-lt"/>
                <a:cs typeface="+mn-lt"/>
              </a:rPr>
              <a:t>takip</a:t>
            </a:r>
            <a:r>
              <a:rPr lang="en-US" b="1" i="1" dirty="0">
                <a:solidFill>
                  <a:schemeClr val="tx1"/>
                </a:solidFill>
                <a:ea typeface="+mn-lt"/>
                <a:cs typeface="+mn-lt"/>
              </a:rPr>
              <a:t> </a:t>
            </a:r>
            <a:r>
              <a:rPr lang="en-US" b="1" i="1" err="1">
                <a:solidFill>
                  <a:schemeClr val="tx1"/>
                </a:solidFill>
                <a:ea typeface="+mn-lt"/>
                <a:cs typeface="+mn-lt"/>
              </a:rPr>
              <a:t>eden</a:t>
            </a:r>
            <a:r>
              <a:rPr lang="en-US" b="1" i="1" dirty="0">
                <a:solidFill>
                  <a:schemeClr val="tx1"/>
                </a:solidFill>
                <a:ea typeface="+mn-lt"/>
                <a:cs typeface="+mn-lt"/>
              </a:rPr>
              <a:t> </a:t>
            </a:r>
            <a:r>
              <a:rPr lang="en-US" b="1" i="1" err="1">
                <a:solidFill>
                  <a:schemeClr val="tx1"/>
                </a:solidFill>
                <a:ea typeface="+mn-lt"/>
                <a:cs typeface="+mn-lt"/>
              </a:rPr>
              <a:t>işlemlerdir</a:t>
            </a:r>
            <a:r>
              <a:rPr lang="en-US" b="1" i="1" dirty="0">
                <a:solidFill>
                  <a:schemeClr val="tx1"/>
                </a:solidFill>
                <a:ea typeface="+mn-lt"/>
                <a:cs typeface="+mn-lt"/>
              </a:rPr>
              <a:t>.</a:t>
            </a:r>
            <a:endParaRPr lang="tr-TR" b="1" i="1" dirty="0">
              <a:solidFill>
                <a:schemeClr val="tx1"/>
              </a:solidFill>
              <a:ea typeface="+mn-lt"/>
              <a:cs typeface="+mn-lt"/>
            </a:endParaRPr>
          </a:p>
        </p:txBody>
      </p:sp>
      <p:sp>
        <p:nvSpPr>
          <p:cNvPr id="5" name="Metin kutusu 4">
            <a:extLst>
              <a:ext uri="{FF2B5EF4-FFF2-40B4-BE49-F238E27FC236}">
                <a16:creationId xmlns:a16="http://schemas.microsoft.com/office/drawing/2014/main" id="{12C4C8AF-DCE9-ACB6-0ED7-9BFD6F15703A}"/>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2/29</a:t>
            </a:r>
            <a:endParaRPr lang="tr-TR" dirty="0"/>
          </a:p>
        </p:txBody>
      </p:sp>
    </p:spTree>
    <p:extLst>
      <p:ext uri="{BB962C8B-B14F-4D97-AF65-F5344CB8AC3E}">
        <p14:creationId xmlns:p14="http://schemas.microsoft.com/office/powerpoint/2010/main" val="2427268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77A639-3F6A-7051-3E4A-42B3AF8C260E}"/>
              </a:ext>
            </a:extLst>
          </p:cNvPr>
          <p:cNvSpPr>
            <a:spLocks noGrp="1"/>
          </p:cNvSpPr>
          <p:nvPr>
            <p:ph type="title"/>
          </p:nvPr>
        </p:nvSpPr>
        <p:spPr/>
        <p:txBody>
          <a:bodyPr/>
          <a:lstStyle/>
          <a:p>
            <a:r>
              <a:rPr lang="tr-TR" i="1" err="1">
                <a:solidFill>
                  <a:schemeClr val="tx1"/>
                </a:solidFill>
                <a:ea typeface="Meiryo"/>
              </a:rPr>
              <a:t>Bubble</a:t>
            </a:r>
            <a:r>
              <a:rPr lang="tr-TR" i="1" dirty="0">
                <a:solidFill>
                  <a:schemeClr val="tx1"/>
                </a:solidFill>
                <a:ea typeface="Meiryo"/>
              </a:rPr>
              <a:t> </a:t>
            </a:r>
            <a:r>
              <a:rPr lang="tr-TR" i="1" err="1">
                <a:solidFill>
                  <a:schemeClr val="tx1"/>
                </a:solidFill>
                <a:ea typeface="Meiryo"/>
              </a:rPr>
              <a:t>Sort</a:t>
            </a:r>
            <a:endParaRPr lang="tr-TR" i="1" err="1">
              <a:solidFill>
                <a:schemeClr val="tx1"/>
              </a:solidFill>
            </a:endParaRPr>
          </a:p>
        </p:txBody>
      </p:sp>
      <p:pic>
        <p:nvPicPr>
          <p:cNvPr id="4" name="Resim 4">
            <a:extLst>
              <a:ext uri="{FF2B5EF4-FFF2-40B4-BE49-F238E27FC236}">
                <a16:creationId xmlns:a16="http://schemas.microsoft.com/office/drawing/2014/main" id="{B5B1D375-55B8-4776-882A-256F469869C5}"/>
              </a:ext>
            </a:extLst>
          </p:cNvPr>
          <p:cNvPicPr>
            <a:picLocks noGrp="1" noChangeAspect="1"/>
          </p:cNvPicPr>
          <p:nvPr>
            <p:ph idx="1"/>
          </p:nvPr>
        </p:nvPicPr>
        <p:blipFill>
          <a:blip r:embed="rId2"/>
          <a:stretch>
            <a:fillRect/>
          </a:stretch>
        </p:blipFill>
        <p:spPr>
          <a:xfrm>
            <a:off x="2519828" y="2271482"/>
            <a:ext cx="7562151" cy="4328995"/>
          </a:xfrm>
        </p:spPr>
      </p:pic>
      <p:sp>
        <p:nvSpPr>
          <p:cNvPr id="6" name="Metin kutusu 5">
            <a:extLst>
              <a:ext uri="{FF2B5EF4-FFF2-40B4-BE49-F238E27FC236}">
                <a16:creationId xmlns:a16="http://schemas.microsoft.com/office/drawing/2014/main" id="{BD9F8567-ADA6-B05C-3A7A-F6BF70DA78FE}"/>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20/29</a:t>
            </a:r>
            <a:endParaRPr lang="tr-TR" dirty="0"/>
          </a:p>
        </p:txBody>
      </p:sp>
    </p:spTree>
    <p:extLst>
      <p:ext uri="{BB962C8B-B14F-4D97-AF65-F5344CB8AC3E}">
        <p14:creationId xmlns:p14="http://schemas.microsoft.com/office/powerpoint/2010/main" val="9230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FDDDD4F8-8C32-77F2-04D7-D1A277B481BF}"/>
              </a:ext>
            </a:extLst>
          </p:cNvPr>
          <p:cNvSpPr>
            <a:spLocks noGrp="1"/>
          </p:cNvSpPr>
          <p:nvPr>
            <p:ph type="title"/>
          </p:nvPr>
        </p:nvSpPr>
        <p:spPr>
          <a:xfrm>
            <a:off x="1920875" y="442913"/>
            <a:ext cx="6857365" cy="1344612"/>
          </a:xfrm>
        </p:spPr>
        <p:txBody>
          <a:bodyPr anchor="b">
            <a:normAutofit/>
          </a:bodyPr>
          <a:lstStyle/>
          <a:p>
            <a:r>
              <a:rPr lang="tr-TR" i="1" dirty="0" err="1">
                <a:solidFill>
                  <a:schemeClr val="tx1"/>
                </a:solidFill>
                <a:ea typeface="Meiryo"/>
              </a:rPr>
              <a:t>Bubble</a:t>
            </a:r>
            <a:r>
              <a:rPr lang="tr-TR" i="1" dirty="0">
                <a:solidFill>
                  <a:schemeClr val="tx1"/>
                </a:solidFill>
                <a:ea typeface="Meiryo"/>
              </a:rPr>
              <a:t> </a:t>
            </a:r>
            <a:r>
              <a:rPr lang="tr-TR" i="1" dirty="0" err="1">
                <a:solidFill>
                  <a:schemeClr val="tx1"/>
                </a:solidFill>
                <a:ea typeface="Meiryo"/>
              </a:rPr>
              <a:t>Sort</a:t>
            </a:r>
            <a:endParaRPr lang="tr-TR" i="1" dirty="0">
              <a:solidFill>
                <a:schemeClr val="tx1"/>
              </a:solidFill>
              <a:ea typeface="Meiryo"/>
            </a:endParaRPr>
          </a:p>
        </p:txBody>
      </p:sp>
      <p:sp>
        <p:nvSpPr>
          <p:cNvPr id="3" name="İçerik Yer Tutucusu 2">
            <a:extLst>
              <a:ext uri="{FF2B5EF4-FFF2-40B4-BE49-F238E27FC236}">
                <a16:creationId xmlns:a16="http://schemas.microsoft.com/office/drawing/2014/main" id="{DCB4AEFB-A5DE-F7A7-1456-7A51B24804F8}"/>
              </a:ext>
            </a:extLst>
          </p:cNvPr>
          <p:cNvSpPr>
            <a:spLocks noGrp="1"/>
          </p:cNvSpPr>
          <p:nvPr>
            <p:ph idx="1"/>
          </p:nvPr>
        </p:nvSpPr>
        <p:spPr>
          <a:xfrm>
            <a:off x="1920875" y="1783306"/>
            <a:ext cx="6857365" cy="4738492"/>
          </a:xfrm>
        </p:spPr>
        <p:txBody>
          <a:bodyPr vert="horz" lIns="109728" tIns="109728" rIns="109728" bIns="91440" rtlCol="0" anchor="t">
            <a:normAutofit fontScale="92500" lnSpcReduction="10000"/>
          </a:bodyPr>
          <a:lstStyle/>
          <a:p>
            <a:r>
              <a:rPr lang="tr-TR" b="1" i="1" dirty="0">
                <a:solidFill>
                  <a:schemeClr val="tx1"/>
                </a:solidFill>
                <a:ea typeface="+mn-lt"/>
                <a:cs typeface="+mn-lt"/>
              </a:rPr>
              <a:t>Bu algoritma için en kötü durum senaryosu, veri kümesindeki tüm öğelerin ters sırada olması ve algoritmanın daha fazla "takas" yapması olabilir, ancak en iyi durum senaryosunun Seçim Sıralaması kadar kötü olmadığını görüyoruz çünkü Seçim Sıralamasından farklı olarak bu algoritma, ilk yinelemede veri kümesinin zaten sıralanmış olduğunu fark edecek kadar akıllıdır.</a:t>
            </a:r>
            <a:endParaRPr lang="en-US" b="1" i="1">
              <a:solidFill>
                <a:schemeClr val="tx1"/>
              </a:solidFill>
              <a:ea typeface="+mn-lt"/>
              <a:cs typeface="+mn-lt"/>
            </a:endParaRPr>
          </a:p>
          <a:p>
            <a:endParaRPr lang="tr-TR" b="1" i="1" dirty="0">
              <a:solidFill>
                <a:schemeClr val="tx1"/>
              </a:solidFill>
              <a:ea typeface="+mn-lt"/>
              <a:cs typeface="+mn-lt"/>
            </a:endParaRPr>
          </a:p>
          <a:p>
            <a:r>
              <a:rPr lang="tr-TR" b="1" i="1" dirty="0">
                <a:solidFill>
                  <a:schemeClr val="tx1"/>
                </a:solidFill>
                <a:ea typeface="+mn-lt"/>
                <a:cs typeface="+mn-lt"/>
              </a:rPr>
              <a:t>Zaman Karmaşıklığı: </a:t>
            </a:r>
          </a:p>
          <a:p>
            <a:r>
              <a:rPr lang="tr-TR" b="1" i="1" dirty="0">
                <a:solidFill>
                  <a:schemeClr val="tx1"/>
                </a:solidFill>
                <a:ea typeface="+mn-lt"/>
                <a:cs typeface="+mn-lt"/>
              </a:rPr>
              <a:t>O(n²) - En kötü durum</a:t>
            </a:r>
          </a:p>
          <a:p>
            <a:r>
              <a:rPr lang="tr-TR" b="1" i="1" dirty="0">
                <a:solidFill>
                  <a:schemeClr val="tx1"/>
                </a:solidFill>
                <a:ea typeface="+mn-lt"/>
                <a:cs typeface="+mn-lt"/>
              </a:rPr>
              <a:t>Ω(n) - En iyi durum</a:t>
            </a:r>
            <a:endParaRPr lang="tr-TR" b="1" i="1" dirty="0">
              <a:solidFill>
                <a:schemeClr val="tx1"/>
              </a:solidFill>
              <a:ea typeface="Meiryo"/>
            </a:endParaRPr>
          </a:p>
        </p:txBody>
      </p:sp>
      <p:sp>
        <p:nvSpPr>
          <p:cNvPr id="5" name="Metin kutusu 4">
            <a:extLst>
              <a:ext uri="{FF2B5EF4-FFF2-40B4-BE49-F238E27FC236}">
                <a16:creationId xmlns:a16="http://schemas.microsoft.com/office/drawing/2014/main" id="{9BF8AA30-185C-87FA-5CFE-C08E9D3CFDC1}"/>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21/29</a:t>
            </a:r>
            <a:endParaRPr lang="tr-TR" dirty="0"/>
          </a:p>
        </p:txBody>
      </p:sp>
    </p:spTree>
    <p:extLst>
      <p:ext uri="{BB962C8B-B14F-4D97-AF65-F5344CB8AC3E}">
        <p14:creationId xmlns:p14="http://schemas.microsoft.com/office/powerpoint/2010/main" val="2915550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metin içeren bir resim&#10;&#10;Açıklama otomatik olarak oluşturuldu">
            <a:extLst>
              <a:ext uri="{FF2B5EF4-FFF2-40B4-BE49-F238E27FC236}">
                <a16:creationId xmlns:a16="http://schemas.microsoft.com/office/drawing/2014/main" id="{C8D33FDE-FB61-6FA7-DBEB-554F3143CC05}"/>
              </a:ext>
            </a:extLst>
          </p:cNvPr>
          <p:cNvPicPr>
            <a:picLocks noChangeAspect="1"/>
          </p:cNvPicPr>
          <p:nvPr/>
        </p:nvPicPr>
        <p:blipFill>
          <a:blip r:embed="rId2"/>
          <a:stretch>
            <a:fillRect/>
          </a:stretch>
        </p:blipFill>
        <p:spPr>
          <a:xfrm>
            <a:off x="3748670" y="81646"/>
            <a:ext cx="4397296" cy="6573905"/>
          </a:xfrm>
          <a:prstGeom prst="rect">
            <a:avLst/>
          </a:prstGeom>
          <a:ln>
            <a:noFill/>
          </a:ln>
          <a:effectLst>
            <a:outerShdw blurRad="292100" dist="139700" dir="2700000" algn="tl" rotWithShape="0">
              <a:srgbClr val="333333">
                <a:alpha val="65000"/>
              </a:srgbClr>
            </a:outerShdw>
          </a:effectLst>
        </p:spPr>
      </p:pic>
      <p:sp>
        <p:nvSpPr>
          <p:cNvPr id="4" name="Metin kutusu 3">
            <a:extLst>
              <a:ext uri="{FF2B5EF4-FFF2-40B4-BE49-F238E27FC236}">
                <a16:creationId xmlns:a16="http://schemas.microsoft.com/office/drawing/2014/main" id="{7F0B95C5-250A-A79D-32EF-1D370F86EC14}"/>
              </a:ext>
            </a:extLst>
          </p:cNvPr>
          <p:cNvSpPr txBox="1"/>
          <p:nvPr/>
        </p:nvSpPr>
        <p:spPr>
          <a:xfrm>
            <a:off x="4599877" y="6653561"/>
            <a:ext cx="2732047"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700" b="1" i="1" dirty="0">
                <a:solidFill>
                  <a:srgbClr val="0070C0"/>
                </a:solidFill>
                <a:ea typeface="+mn-lt"/>
                <a:cs typeface="+mn-lt"/>
              </a:rPr>
              <a:t>[2] https://www.geeksforgeeks.org/bubble-sort/</a:t>
            </a:r>
            <a:endParaRPr lang="tr-TR" sz="700" b="1" i="1" dirty="0">
              <a:solidFill>
                <a:srgbClr val="0070C0"/>
              </a:solidFill>
              <a:ea typeface="Meiryo"/>
            </a:endParaRPr>
          </a:p>
        </p:txBody>
      </p:sp>
      <p:sp>
        <p:nvSpPr>
          <p:cNvPr id="6" name="Metin kutusu 5">
            <a:extLst>
              <a:ext uri="{FF2B5EF4-FFF2-40B4-BE49-F238E27FC236}">
                <a16:creationId xmlns:a16="http://schemas.microsoft.com/office/drawing/2014/main" id="{ACC78AFC-2E03-34DA-AAA2-E636617AD584}"/>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22/29</a:t>
            </a:r>
            <a:endParaRPr lang="tr-TR" dirty="0"/>
          </a:p>
        </p:txBody>
      </p:sp>
    </p:spTree>
    <p:extLst>
      <p:ext uri="{BB962C8B-B14F-4D97-AF65-F5344CB8AC3E}">
        <p14:creationId xmlns:p14="http://schemas.microsoft.com/office/powerpoint/2010/main" val="4171443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Başlık 1">
            <a:extLst>
              <a:ext uri="{FF2B5EF4-FFF2-40B4-BE49-F238E27FC236}">
                <a16:creationId xmlns:a16="http://schemas.microsoft.com/office/drawing/2014/main" id="{DC292B7F-9087-44B3-E471-E1F4831928FC}"/>
              </a:ext>
            </a:extLst>
          </p:cNvPr>
          <p:cNvSpPr>
            <a:spLocks noGrp="1"/>
          </p:cNvSpPr>
          <p:nvPr>
            <p:ph type="title"/>
          </p:nvPr>
        </p:nvSpPr>
        <p:spPr>
          <a:xfrm>
            <a:off x="1143056" y="1833229"/>
            <a:ext cx="4134582" cy="2934031"/>
          </a:xfrm>
        </p:spPr>
        <p:txBody>
          <a:bodyPr anchor="ctr">
            <a:normAutofit/>
          </a:bodyPr>
          <a:lstStyle/>
          <a:p>
            <a:r>
              <a:rPr lang="tr-TR" sz="3600" i="1" dirty="0" err="1">
                <a:solidFill>
                  <a:schemeClr val="tx1"/>
                </a:solidFill>
                <a:ea typeface="Meiryo"/>
              </a:rPr>
              <a:t>Merge</a:t>
            </a:r>
            <a:r>
              <a:rPr lang="tr-TR" sz="3600" i="1" dirty="0">
                <a:solidFill>
                  <a:schemeClr val="tx1"/>
                </a:solidFill>
                <a:ea typeface="Meiryo"/>
              </a:rPr>
              <a:t> </a:t>
            </a:r>
            <a:r>
              <a:rPr lang="tr-TR" sz="3600" i="1" dirty="0" err="1">
                <a:solidFill>
                  <a:schemeClr val="tx1"/>
                </a:solidFill>
                <a:ea typeface="Meiryo"/>
              </a:rPr>
              <a:t>Sort</a:t>
            </a:r>
            <a:endParaRPr lang="tr-TR" sz="3600" i="1" dirty="0">
              <a:solidFill>
                <a:schemeClr val="tx1"/>
              </a:solidFill>
              <a:ea typeface="Meiryo"/>
            </a:endParaRPr>
          </a:p>
        </p:txBody>
      </p:sp>
      <p:sp>
        <p:nvSpPr>
          <p:cNvPr id="3" name="İçerik Yer Tutucusu 2">
            <a:extLst>
              <a:ext uri="{FF2B5EF4-FFF2-40B4-BE49-F238E27FC236}">
                <a16:creationId xmlns:a16="http://schemas.microsoft.com/office/drawing/2014/main" id="{61B4705A-1E18-09D7-035F-82F26FD3DC8B}"/>
              </a:ext>
            </a:extLst>
          </p:cNvPr>
          <p:cNvSpPr>
            <a:spLocks noGrp="1"/>
          </p:cNvSpPr>
          <p:nvPr>
            <p:ph idx="1"/>
          </p:nvPr>
        </p:nvSpPr>
        <p:spPr>
          <a:xfrm>
            <a:off x="5752589" y="1095899"/>
            <a:ext cx="6293066" cy="4337435"/>
          </a:xfrm>
        </p:spPr>
        <p:txBody>
          <a:bodyPr vert="horz" lIns="109728" tIns="109728" rIns="109728" bIns="91440" rtlCol="0" anchor="ctr">
            <a:normAutofit/>
          </a:bodyPr>
          <a:lstStyle/>
          <a:p>
            <a:pPr>
              <a:lnSpc>
                <a:spcPct val="130000"/>
              </a:lnSpc>
            </a:pPr>
            <a:r>
              <a:rPr lang="tr-TR" sz="1700" b="1" i="1" dirty="0" err="1">
                <a:solidFill>
                  <a:schemeClr val="tx1"/>
                </a:solidFill>
                <a:ea typeface="+mn-lt"/>
                <a:cs typeface="+mn-lt"/>
              </a:rPr>
              <a:t>Selection</a:t>
            </a:r>
            <a:r>
              <a:rPr lang="tr-TR" sz="1700" b="1" i="1" dirty="0">
                <a:solidFill>
                  <a:schemeClr val="tx1"/>
                </a:solidFill>
                <a:ea typeface="+mn-lt"/>
                <a:cs typeface="+mn-lt"/>
              </a:rPr>
              <a:t> ve </a:t>
            </a:r>
            <a:r>
              <a:rPr lang="tr-TR" sz="1700" b="1" i="1" dirty="0" err="1">
                <a:solidFill>
                  <a:schemeClr val="tx1"/>
                </a:solidFill>
                <a:ea typeface="+mn-lt"/>
                <a:cs typeface="+mn-lt"/>
              </a:rPr>
              <a:t>Bubble</a:t>
            </a:r>
            <a:r>
              <a:rPr lang="tr-TR" sz="1700" b="1" i="1" dirty="0">
                <a:solidFill>
                  <a:schemeClr val="tx1"/>
                </a:solidFill>
                <a:ea typeface="+mn-lt"/>
                <a:cs typeface="+mn-lt"/>
              </a:rPr>
              <a:t> </a:t>
            </a:r>
            <a:r>
              <a:rPr lang="tr-TR" sz="1700" b="1" i="1" dirty="0" err="1">
                <a:solidFill>
                  <a:schemeClr val="tx1"/>
                </a:solidFill>
                <a:ea typeface="+mn-lt"/>
                <a:cs typeface="+mn-lt"/>
              </a:rPr>
              <a:t>Sort'tan</a:t>
            </a:r>
            <a:r>
              <a:rPr lang="tr-TR" sz="1700" b="1" i="1" dirty="0">
                <a:solidFill>
                  <a:schemeClr val="tx1"/>
                </a:solidFill>
                <a:ea typeface="+mn-lt"/>
                <a:cs typeface="+mn-lt"/>
              </a:rPr>
              <a:t> biraz daha karmaşıktır ancak daha verimlidir. Birleştirme Sıralaması fikri, veri kümesini daha küçük veri kümelerine bölmek, bu daha küçük veri kümelerini sıralamak ve sonra onları birleştirmektir.</a:t>
            </a:r>
            <a:endParaRPr lang="tr-TR" b="1" dirty="0">
              <a:solidFill>
                <a:schemeClr val="tx1"/>
              </a:solidFill>
              <a:ea typeface="Meiryo"/>
            </a:endParaRPr>
          </a:p>
        </p:txBody>
      </p:sp>
      <p:sp>
        <p:nvSpPr>
          <p:cNvPr id="5" name="Metin kutusu 4">
            <a:extLst>
              <a:ext uri="{FF2B5EF4-FFF2-40B4-BE49-F238E27FC236}">
                <a16:creationId xmlns:a16="http://schemas.microsoft.com/office/drawing/2014/main" id="{51DE0BB7-4D35-EA56-3204-4A3E7BA2143C}"/>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23/29</a:t>
            </a:r>
            <a:endParaRPr lang="tr-TR" dirty="0"/>
          </a:p>
        </p:txBody>
      </p:sp>
    </p:spTree>
    <p:extLst>
      <p:ext uri="{BB962C8B-B14F-4D97-AF65-F5344CB8AC3E}">
        <p14:creationId xmlns:p14="http://schemas.microsoft.com/office/powerpoint/2010/main" val="959427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EC0A53-7870-0436-ECC0-2A0E41E33B0F}"/>
              </a:ext>
            </a:extLst>
          </p:cNvPr>
          <p:cNvSpPr>
            <a:spLocks noGrp="1"/>
          </p:cNvSpPr>
          <p:nvPr>
            <p:ph type="title"/>
          </p:nvPr>
        </p:nvSpPr>
        <p:spPr/>
        <p:txBody>
          <a:bodyPr/>
          <a:lstStyle/>
          <a:p>
            <a:r>
              <a:rPr lang="tr-TR" i="1" dirty="0" err="1">
                <a:solidFill>
                  <a:schemeClr val="tx1"/>
                </a:solidFill>
                <a:ea typeface="Meiryo"/>
              </a:rPr>
              <a:t>Merge</a:t>
            </a:r>
            <a:r>
              <a:rPr lang="tr-TR" i="1" dirty="0">
                <a:solidFill>
                  <a:schemeClr val="tx1"/>
                </a:solidFill>
                <a:ea typeface="Meiryo"/>
              </a:rPr>
              <a:t> </a:t>
            </a:r>
            <a:r>
              <a:rPr lang="tr-TR" i="1" dirty="0" err="1">
                <a:solidFill>
                  <a:schemeClr val="tx1"/>
                </a:solidFill>
                <a:ea typeface="Meiryo"/>
              </a:rPr>
              <a:t>Sort</a:t>
            </a:r>
          </a:p>
        </p:txBody>
      </p:sp>
      <p:pic>
        <p:nvPicPr>
          <p:cNvPr id="4" name="Resim 4" descr="metin içeren bir resim&#10;&#10;Açıklama otomatik olarak oluşturuldu">
            <a:extLst>
              <a:ext uri="{FF2B5EF4-FFF2-40B4-BE49-F238E27FC236}">
                <a16:creationId xmlns:a16="http://schemas.microsoft.com/office/drawing/2014/main" id="{C9E6E3BE-B983-3C9F-CA18-FB2A43E4EB5F}"/>
              </a:ext>
            </a:extLst>
          </p:cNvPr>
          <p:cNvPicPr>
            <a:picLocks noGrp="1" noChangeAspect="1"/>
          </p:cNvPicPr>
          <p:nvPr>
            <p:ph idx="1"/>
          </p:nvPr>
        </p:nvPicPr>
        <p:blipFill>
          <a:blip r:embed="rId2"/>
          <a:stretch>
            <a:fillRect/>
          </a:stretch>
        </p:blipFill>
        <p:spPr>
          <a:xfrm>
            <a:off x="2800350" y="2246146"/>
            <a:ext cx="6599320" cy="3965407"/>
          </a:xfrm>
        </p:spPr>
      </p:pic>
      <p:sp>
        <p:nvSpPr>
          <p:cNvPr id="6" name="Metin kutusu 5">
            <a:extLst>
              <a:ext uri="{FF2B5EF4-FFF2-40B4-BE49-F238E27FC236}">
                <a16:creationId xmlns:a16="http://schemas.microsoft.com/office/drawing/2014/main" id="{2F43B41F-259D-BA2E-F84A-895D738FD961}"/>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24/29</a:t>
            </a:r>
            <a:endParaRPr lang="tr-TR" dirty="0"/>
          </a:p>
        </p:txBody>
      </p:sp>
    </p:spTree>
    <p:extLst>
      <p:ext uri="{BB962C8B-B14F-4D97-AF65-F5344CB8AC3E}">
        <p14:creationId xmlns:p14="http://schemas.microsoft.com/office/powerpoint/2010/main" val="1348247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FDDDD4F8-8C32-77F2-04D7-D1A277B481BF}"/>
              </a:ext>
            </a:extLst>
          </p:cNvPr>
          <p:cNvSpPr>
            <a:spLocks noGrp="1"/>
          </p:cNvSpPr>
          <p:nvPr>
            <p:ph type="title"/>
          </p:nvPr>
        </p:nvSpPr>
        <p:spPr>
          <a:xfrm>
            <a:off x="1920875" y="442913"/>
            <a:ext cx="6857365" cy="1344612"/>
          </a:xfrm>
        </p:spPr>
        <p:txBody>
          <a:bodyPr anchor="b">
            <a:normAutofit/>
          </a:bodyPr>
          <a:lstStyle/>
          <a:p>
            <a:r>
              <a:rPr lang="tr-TR" i="1" dirty="0" err="1">
                <a:solidFill>
                  <a:schemeClr val="tx1"/>
                </a:solidFill>
                <a:ea typeface="Meiryo"/>
              </a:rPr>
              <a:t>Merge</a:t>
            </a:r>
            <a:r>
              <a:rPr lang="tr-TR" i="1" dirty="0">
                <a:solidFill>
                  <a:schemeClr val="tx1"/>
                </a:solidFill>
                <a:ea typeface="Meiryo"/>
              </a:rPr>
              <a:t> </a:t>
            </a:r>
            <a:r>
              <a:rPr lang="tr-TR" i="1" dirty="0" err="1">
                <a:solidFill>
                  <a:schemeClr val="tx1"/>
                </a:solidFill>
                <a:ea typeface="Meiryo"/>
              </a:rPr>
              <a:t>Sort</a:t>
            </a:r>
            <a:endParaRPr lang="tr-TR" i="1" dirty="0">
              <a:solidFill>
                <a:schemeClr val="tx1"/>
              </a:solidFill>
              <a:ea typeface="Meiryo"/>
            </a:endParaRPr>
          </a:p>
        </p:txBody>
      </p:sp>
      <p:sp>
        <p:nvSpPr>
          <p:cNvPr id="3" name="İçerik Yer Tutucusu 2">
            <a:extLst>
              <a:ext uri="{FF2B5EF4-FFF2-40B4-BE49-F238E27FC236}">
                <a16:creationId xmlns:a16="http://schemas.microsoft.com/office/drawing/2014/main" id="{DCB4AEFB-A5DE-F7A7-1456-7A51B24804F8}"/>
              </a:ext>
            </a:extLst>
          </p:cNvPr>
          <p:cNvSpPr>
            <a:spLocks noGrp="1"/>
          </p:cNvSpPr>
          <p:nvPr>
            <p:ph idx="1"/>
          </p:nvPr>
        </p:nvSpPr>
        <p:spPr>
          <a:xfrm>
            <a:off x="1920875" y="1783306"/>
            <a:ext cx="6857365" cy="4738492"/>
          </a:xfrm>
        </p:spPr>
        <p:txBody>
          <a:bodyPr vert="horz" lIns="109728" tIns="109728" rIns="109728" bIns="91440" rtlCol="0" anchor="t">
            <a:normAutofit/>
          </a:bodyPr>
          <a:lstStyle/>
          <a:p>
            <a:r>
              <a:rPr lang="tr-TR" b="1" i="1" dirty="0">
                <a:solidFill>
                  <a:schemeClr val="tx1"/>
                </a:solidFill>
                <a:ea typeface="+mn-lt"/>
                <a:cs typeface="+mn-lt"/>
              </a:rPr>
              <a:t>Bu algoritma, hem en kötü hem de en iyi durum senaryoları için aynı Zaman Karmaşıklığına sahiptir, çünkü dizi sıralansa bile (en iyi durum) algoritma, veri kümesinin sıralanıp sıralanmadığını belirlemek için yine de tam prosedürü yapmak zorunda kalacaktır.</a:t>
            </a:r>
          </a:p>
          <a:p>
            <a:endParaRPr lang="tr-TR" b="1" i="1" dirty="0">
              <a:solidFill>
                <a:schemeClr val="tx1"/>
              </a:solidFill>
              <a:ea typeface="+mn-lt"/>
              <a:cs typeface="+mn-lt"/>
            </a:endParaRPr>
          </a:p>
          <a:p>
            <a:r>
              <a:rPr lang="tr-TR" b="1" i="1" dirty="0">
                <a:solidFill>
                  <a:schemeClr val="tx1"/>
                </a:solidFill>
                <a:ea typeface="+mn-lt"/>
                <a:cs typeface="+mn-lt"/>
              </a:rPr>
              <a:t>Zaman Karmaşıklığı: Θ(n log n) </a:t>
            </a:r>
          </a:p>
          <a:p>
            <a:r>
              <a:rPr lang="tr-TR" b="1" i="1" dirty="0">
                <a:solidFill>
                  <a:schemeClr val="tx1"/>
                </a:solidFill>
                <a:ea typeface="+mn-lt"/>
                <a:cs typeface="+mn-lt"/>
              </a:rPr>
              <a:t>ancak Θ(n) boyutunda ek alan gerektirir.</a:t>
            </a:r>
            <a:endParaRPr lang="tr-TR" b="1" i="1" dirty="0">
              <a:solidFill>
                <a:schemeClr val="tx1"/>
              </a:solidFill>
              <a:ea typeface="Meiryo"/>
            </a:endParaRPr>
          </a:p>
        </p:txBody>
      </p:sp>
      <p:sp>
        <p:nvSpPr>
          <p:cNvPr id="5" name="Metin kutusu 4">
            <a:extLst>
              <a:ext uri="{FF2B5EF4-FFF2-40B4-BE49-F238E27FC236}">
                <a16:creationId xmlns:a16="http://schemas.microsoft.com/office/drawing/2014/main" id="{77A7BAC4-DE87-5329-93BF-ACD26C2BBDC3}"/>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25/29</a:t>
            </a:r>
            <a:endParaRPr lang="tr-TR" dirty="0"/>
          </a:p>
        </p:txBody>
      </p:sp>
    </p:spTree>
    <p:extLst>
      <p:ext uri="{BB962C8B-B14F-4D97-AF65-F5344CB8AC3E}">
        <p14:creationId xmlns:p14="http://schemas.microsoft.com/office/powerpoint/2010/main" val="2235209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F4A0619C-ADE8-2D27-FBDB-36529DEFBB48}"/>
              </a:ext>
            </a:extLst>
          </p:cNvPr>
          <p:cNvPicPr>
            <a:picLocks noChangeAspect="1"/>
          </p:cNvPicPr>
          <p:nvPr/>
        </p:nvPicPr>
        <p:blipFill>
          <a:blip r:embed="rId2"/>
          <a:stretch>
            <a:fillRect/>
          </a:stretch>
        </p:blipFill>
        <p:spPr>
          <a:xfrm>
            <a:off x="2680011" y="73146"/>
            <a:ext cx="6729759" cy="6609488"/>
          </a:xfrm>
          <a:prstGeom prst="rect">
            <a:avLst/>
          </a:prstGeom>
          <a:ln>
            <a:noFill/>
          </a:ln>
          <a:effectLst>
            <a:outerShdw blurRad="292100" dist="139700" dir="2700000" algn="tl" rotWithShape="0">
              <a:srgbClr val="333333">
                <a:alpha val="65000"/>
              </a:srgbClr>
            </a:outerShdw>
          </a:effectLst>
        </p:spPr>
      </p:pic>
      <p:sp>
        <p:nvSpPr>
          <p:cNvPr id="4" name="Metin kutusu 3">
            <a:extLst>
              <a:ext uri="{FF2B5EF4-FFF2-40B4-BE49-F238E27FC236}">
                <a16:creationId xmlns:a16="http://schemas.microsoft.com/office/drawing/2014/main" id="{0827BA60-24B4-8962-D98C-BDE6B4DD4BEC}"/>
              </a:ext>
            </a:extLst>
          </p:cNvPr>
          <p:cNvSpPr txBox="1"/>
          <p:nvPr/>
        </p:nvSpPr>
        <p:spPr>
          <a:xfrm>
            <a:off x="4599877" y="6653561"/>
            <a:ext cx="2732047"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700" b="1" i="1" dirty="0">
                <a:solidFill>
                  <a:srgbClr val="0070C0"/>
                </a:solidFill>
                <a:ea typeface="+mn-lt"/>
                <a:cs typeface="+mn-lt"/>
              </a:rPr>
              <a:t>[3] https://www.geeksforgeeks.org/merge-sort/</a:t>
            </a:r>
          </a:p>
        </p:txBody>
      </p:sp>
      <p:sp>
        <p:nvSpPr>
          <p:cNvPr id="6" name="Metin kutusu 5">
            <a:extLst>
              <a:ext uri="{FF2B5EF4-FFF2-40B4-BE49-F238E27FC236}">
                <a16:creationId xmlns:a16="http://schemas.microsoft.com/office/drawing/2014/main" id="{45039BF3-1AF2-2CF5-47A3-72B9DE0046E6}"/>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26/29</a:t>
            </a:r>
            <a:endParaRPr lang="tr-TR" dirty="0"/>
          </a:p>
        </p:txBody>
      </p:sp>
    </p:spTree>
    <p:extLst>
      <p:ext uri="{BB962C8B-B14F-4D97-AF65-F5344CB8AC3E}">
        <p14:creationId xmlns:p14="http://schemas.microsoft.com/office/powerpoint/2010/main" val="2867600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46391" y="822971"/>
            <a:ext cx="5372376" cy="509056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35541" y="584218"/>
            <a:ext cx="5693134" cy="548019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313" y="895082"/>
            <a:ext cx="5029020" cy="487679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20D69669-6282-028E-DBEF-EBA7FC86E309}"/>
              </a:ext>
            </a:extLst>
          </p:cNvPr>
          <p:cNvSpPr>
            <a:spLocks noGrp="1"/>
          </p:cNvSpPr>
          <p:nvPr>
            <p:ph type="title"/>
          </p:nvPr>
        </p:nvSpPr>
        <p:spPr>
          <a:xfrm>
            <a:off x="6446233" y="1082032"/>
            <a:ext cx="4269851" cy="633625"/>
          </a:xfrm>
        </p:spPr>
        <p:txBody>
          <a:bodyPr anchor="b">
            <a:normAutofit fontScale="90000"/>
          </a:bodyPr>
          <a:lstStyle/>
          <a:p>
            <a:pPr algn="ctr"/>
            <a:r>
              <a:rPr lang="tr-TR" sz="2800" dirty="0">
                <a:solidFill>
                  <a:schemeClr val="tx1"/>
                </a:solidFill>
                <a:ea typeface="Meiryo"/>
              </a:rPr>
              <a:t>Sonuç</a:t>
            </a:r>
            <a:endParaRPr lang="tr-TR" sz="2800" dirty="0">
              <a:solidFill>
                <a:schemeClr val="tx1"/>
              </a:solidFill>
            </a:endParaRPr>
          </a:p>
        </p:txBody>
      </p:sp>
      <p:pic>
        <p:nvPicPr>
          <p:cNvPr id="4" name="Resim 4" descr="tablo içeren bir resim&#10;&#10;Açıklama otomatik olarak oluşturuldu">
            <a:extLst>
              <a:ext uri="{FF2B5EF4-FFF2-40B4-BE49-F238E27FC236}">
                <a16:creationId xmlns:a16="http://schemas.microsoft.com/office/drawing/2014/main" id="{6F875509-F06D-EDFD-4E64-701DB8254F39}"/>
              </a:ext>
            </a:extLst>
          </p:cNvPr>
          <p:cNvPicPr>
            <a:picLocks noChangeAspect="1"/>
          </p:cNvPicPr>
          <p:nvPr/>
        </p:nvPicPr>
        <p:blipFill>
          <a:blip r:embed="rId2"/>
          <a:stretch>
            <a:fillRect/>
          </a:stretch>
        </p:blipFill>
        <p:spPr>
          <a:xfrm>
            <a:off x="203187" y="1947015"/>
            <a:ext cx="5500510" cy="2597885"/>
          </a:xfrm>
          <a:prstGeom prst="rect">
            <a:avLst/>
          </a:prstGeom>
          <a:ln>
            <a:noFill/>
          </a:ln>
          <a:effectLst>
            <a:outerShdw blurRad="190500" algn="tl" rotWithShape="0">
              <a:srgbClr val="000000">
                <a:alpha val="70000"/>
              </a:srgbClr>
            </a:outerShdw>
          </a:effectLst>
        </p:spPr>
      </p:pic>
      <p:sp>
        <p:nvSpPr>
          <p:cNvPr id="3" name="İçerik Yer Tutucusu 2">
            <a:extLst>
              <a:ext uri="{FF2B5EF4-FFF2-40B4-BE49-F238E27FC236}">
                <a16:creationId xmlns:a16="http://schemas.microsoft.com/office/drawing/2014/main" id="{C9562A18-1832-DB1F-8011-2BEBFDC7AFDF}"/>
              </a:ext>
            </a:extLst>
          </p:cNvPr>
          <p:cNvSpPr>
            <a:spLocks noGrp="1"/>
          </p:cNvSpPr>
          <p:nvPr>
            <p:ph idx="1"/>
          </p:nvPr>
        </p:nvSpPr>
        <p:spPr>
          <a:xfrm>
            <a:off x="6537210" y="1612076"/>
            <a:ext cx="4259409" cy="3641615"/>
          </a:xfrm>
        </p:spPr>
        <p:txBody>
          <a:bodyPr vert="horz" lIns="109728" tIns="109728" rIns="109728" bIns="91440" rtlCol="0" anchor="t">
            <a:noAutofit/>
          </a:bodyPr>
          <a:lstStyle/>
          <a:p>
            <a:pPr marL="171450" indent="-171450">
              <a:lnSpc>
                <a:spcPct val="130000"/>
              </a:lnSpc>
              <a:buFont typeface="Arial" panose="020B0503020204020204" pitchFamily="34" charset="0"/>
              <a:buChar char="•"/>
            </a:pPr>
            <a:r>
              <a:rPr lang="tr-TR" sz="1200" b="1" i="1" dirty="0">
                <a:solidFill>
                  <a:schemeClr val="tx1"/>
                </a:solidFill>
                <a:ea typeface="+mn-lt"/>
                <a:cs typeface="+mn-lt"/>
              </a:rPr>
              <a:t>Sıralama algoritmalarında en iyi çalışma zamanı </a:t>
            </a:r>
            <a:r>
              <a:rPr lang="en-US" sz="1200" b="1" i="1" dirty="0">
                <a:solidFill>
                  <a:schemeClr val="tx1"/>
                </a:solidFill>
                <a:ea typeface="+mn-lt"/>
                <a:cs typeface="+mn-lt"/>
              </a:rPr>
              <a:t>Ω</a:t>
            </a:r>
            <a:r>
              <a:rPr lang="tr-TR" sz="1200" b="1" i="1" dirty="0">
                <a:solidFill>
                  <a:schemeClr val="tx1"/>
                </a:solidFill>
                <a:ea typeface="+mn-lt"/>
                <a:cs typeface="+mn-lt"/>
              </a:rPr>
              <a:t>(n log n) olarak elde edilebilmektedir.</a:t>
            </a:r>
            <a:endParaRPr lang="tr-TR" sz="1200">
              <a:solidFill>
                <a:schemeClr val="tx1"/>
              </a:solidFill>
              <a:ea typeface="+mn-lt"/>
              <a:cs typeface="+mn-lt"/>
            </a:endParaRPr>
          </a:p>
          <a:p>
            <a:pPr marL="171450" indent="-171450">
              <a:lnSpc>
                <a:spcPct val="130000"/>
              </a:lnSpc>
              <a:buFont typeface="Arial" panose="020B0503020204020204" pitchFamily="34" charset="0"/>
              <a:buChar char="•"/>
            </a:pPr>
            <a:r>
              <a:rPr lang="tr-TR" sz="1200" b="1" i="1" dirty="0">
                <a:solidFill>
                  <a:schemeClr val="tx1"/>
                </a:solidFill>
                <a:ea typeface="+mn-lt"/>
                <a:cs typeface="+mn-lt"/>
              </a:rPr>
              <a:t> Bunlardan birisi de anlatmış olduğumuz </a:t>
            </a:r>
            <a:r>
              <a:rPr lang="tr-TR" sz="1200" b="1" i="1" dirty="0" err="1">
                <a:solidFill>
                  <a:schemeClr val="tx1"/>
                </a:solidFill>
                <a:ea typeface="+mn-lt"/>
                <a:cs typeface="+mn-lt"/>
              </a:rPr>
              <a:t>Merge</a:t>
            </a:r>
            <a:r>
              <a:rPr lang="tr-TR" sz="1200" b="1" i="1" dirty="0">
                <a:solidFill>
                  <a:schemeClr val="tx1"/>
                </a:solidFill>
                <a:ea typeface="+mn-lt"/>
                <a:cs typeface="+mn-lt"/>
              </a:rPr>
              <a:t> </a:t>
            </a:r>
            <a:r>
              <a:rPr lang="tr-TR" sz="1200" b="1" i="1" dirty="0" err="1">
                <a:solidFill>
                  <a:schemeClr val="tx1"/>
                </a:solidFill>
                <a:ea typeface="+mn-lt"/>
                <a:cs typeface="+mn-lt"/>
              </a:rPr>
              <a:t>sort</a:t>
            </a:r>
            <a:r>
              <a:rPr lang="tr-TR" sz="1200" b="1" i="1" dirty="0">
                <a:solidFill>
                  <a:schemeClr val="tx1"/>
                </a:solidFill>
                <a:ea typeface="+mn-lt"/>
                <a:cs typeface="+mn-lt"/>
              </a:rPr>
              <a:t> algoritması gösterilebilir. </a:t>
            </a:r>
            <a:endParaRPr lang="tr-TR" sz="1200">
              <a:solidFill>
                <a:schemeClr val="tx1"/>
              </a:solidFill>
              <a:ea typeface="+mn-lt"/>
              <a:cs typeface="+mn-lt"/>
            </a:endParaRPr>
          </a:p>
          <a:p>
            <a:pPr marL="171450" indent="-171450">
              <a:lnSpc>
                <a:spcPct val="130000"/>
              </a:lnSpc>
              <a:buFont typeface="Arial" panose="020B0503020204020204" pitchFamily="34" charset="0"/>
              <a:buChar char="•"/>
            </a:pPr>
            <a:r>
              <a:rPr lang="tr-TR" sz="1200" b="1" i="1" dirty="0">
                <a:solidFill>
                  <a:schemeClr val="tx1"/>
                </a:solidFill>
                <a:ea typeface="+mn-lt"/>
                <a:cs typeface="+mn-lt"/>
              </a:rPr>
              <a:t>Bu algoritmamızda </a:t>
            </a:r>
            <a:r>
              <a:rPr lang="tr-TR" sz="1200" b="1" i="1" dirty="0" err="1">
                <a:solidFill>
                  <a:schemeClr val="tx1"/>
                </a:solidFill>
                <a:ea typeface="+mn-lt"/>
                <a:cs typeface="+mn-lt"/>
              </a:rPr>
              <a:t>Selection</a:t>
            </a:r>
            <a:r>
              <a:rPr lang="tr-TR" sz="1200" b="1" i="1" dirty="0">
                <a:solidFill>
                  <a:schemeClr val="tx1"/>
                </a:solidFill>
                <a:ea typeface="+mn-lt"/>
                <a:cs typeface="+mn-lt"/>
              </a:rPr>
              <a:t> ve </a:t>
            </a:r>
            <a:r>
              <a:rPr lang="tr-TR" sz="1200" b="1" i="1" dirty="0" err="1">
                <a:solidFill>
                  <a:schemeClr val="tx1"/>
                </a:solidFill>
                <a:ea typeface="+mn-lt"/>
                <a:cs typeface="+mn-lt"/>
              </a:rPr>
              <a:t>Bubble</a:t>
            </a:r>
            <a:r>
              <a:rPr lang="tr-TR" sz="1200" b="1" i="1" dirty="0">
                <a:solidFill>
                  <a:schemeClr val="tx1"/>
                </a:solidFill>
                <a:ea typeface="+mn-lt"/>
                <a:cs typeface="+mn-lt"/>
              </a:rPr>
              <a:t> </a:t>
            </a:r>
            <a:r>
              <a:rPr lang="tr-TR" sz="1200" b="1" i="1" dirty="0" err="1">
                <a:solidFill>
                  <a:schemeClr val="tx1"/>
                </a:solidFill>
                <a:ea typeface="+mn-lt"/>
                <a:cs typeface="+mn-lt"/>
              </a:rPr>
              <a:t>sortdan</a:t>
            </a:r>
            <a:r>
              <a:rPr lang="tr-TR" sz="1200" b="1" i="1" dirty="0">
                <a:solidFill>
                  <a:schemeClr val="tx1"/>
                </a:solidFill>
                <a:ea typeface="+mn-lt"/>
                <a:cs typeface="+mn-lt"/>
              </a:rPr>
              <a:t> farklı olarak Θ(n) boyutunda ek alan gerekmektedir. </a:t>
            </a:r>
            <a:endParaRPr lang="tr-TR" sz="1200">
              <a:solidFill>
                <a:schemeClr val="tx1"/>
              </a:solidFill>
              <a:ea typeface="+mn-lt"/>
              <a:cs typeface="+mn-lt"/>
            </a:endParaRPr>
          </a:p>
          <a:p>
            <a:pPr marL="171450" indent="-171450">
              <a:lnSpc>
                <a:spcPct val="130000"/>
              </a:lnSpc>
              <a:buFont typeface="Arial" panose="020B0503020204020204" pitchFamily="34" charset="0"/>
              <a:buChar char="•"/>
            </a:pPr>
            <a:r>
              <a:rPr lang="tr-TR" sz="1200" b="1" i="1" dirty="0" err="1">
                <a:solidFill>
                  <a:schemeClr val="tx1"/>
                </a:solidFill>
                <a:ea typeface="+mn-lt"/>
                <a:cs typeface="+mn-lt"/>
              </a:rPr>
              <a:t>Selection</a:t>
            </a:r>
            <a:r>
              <a:rPr lang="tr-TR" sz="1200" b="1" i="1" dirty="0">
                <a:solidFill>
                  <a:schemeClr val="tx1"/>
                </a:solidFill>
                <a:ea typeface="+mn-lt"/>
                <a:cs typeface="+mn-lt"/>
              </a:rPr>
              <a:t> ve </a:t>
            </a:r>
            <a:r>
              <a:rPr lang="tr-TR" sz="1200" b="1" i="1" dirty="0" err="1">
                <a:solidFill>
                  <a:schemeClr val="tx1"/>
                </a:solidFill>
                <a:ea typeface="+mn-lt"/>
                <a:cs typeface="+mn-lt"/>
              </a:rPr>
              <a:t>Bubble</a:t>
            </a:r>
            <a:r>
              <a:rPr lang="tr-TR" sz="1200" b="1" i="1" dirty="0">
                <a:solidFill>
                  <a:schemeClr val="tx1"/>
                </a:solidFill>
                <a:ea typeface="+mn-lt"/>
                <a:cs typeface="+mn-lt"/>
              </a:rPr>
              <a:t> </a:t>
            </a:r>
            <a:r>
              <a:rPr lang="tr-TR" sz="1200" b="1" i="1" dirty="0" err="1">
                <a:solidFill>
                  <a:schemeClr val="tx1"/>
                </a:solidFill>
                <a:ea typeface="+mn-lt"/>
                <a:cs typeface="+mn-lt"/>
              </a:rPr>
              <a:t>sort</a:t>
            </a:r>
            <a:r>
              <a:rPr lang="tr-TR" sz="1200" b="1" i="1" dirty="0">
                <a:solidFill>
                  <a:schemeClr val="tx1"/>
                </a:solidFill>
                <a:ea typeface="+mn-lt"/>
                <a:cs typeface="+mn-lt"/>
              </a:rPr>
              <a:t> da yerinde sıralama yapıldığı için ek alana ihtiyaç yoktur.</a:t>
            </a:r>
            <a:endParaRPr lang="tr-TR" sz="1200">
              <a:solidFill>
                <a:schemeClr val="tx1"/>
              </a:solidFill>
              <a:ea typeface="+mn-lt"/>
              <a:cs typeface="+mn-lt"/>
            </a:endParaRPr>
          </a:p>
          <a:p>
            <a:pPr algn="ctr">
              <a:lnSpc>
                <a:spcPct val="130000"/>
              </a:lnSpc>
            </a:pPr>
            <a:endParaRPr lang="tr-TR" sz="1000">
              <a:ea typeface="Meiryo"/>
            </a:endParaRPr>
          </a:p>
        </p:txBody>
      </p:sp>
      <p:sp>
        <p:nvSpPr>
          <p:cNvPr id="6" name="Metin kutusu 5">
            <a:extLst>
              <a:ext uri="{FF2B5EF4-FFF2-40B4-BE49-F238E27FC236}">
                <a16:creationId xmlns:a16="http://schemas.microsoft.com/office/drawing/2014/main" id="{AC103691-6AEF-8C0E-E259-2729A91CB411}"/>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27/29</a:t>
            </a:r>
            <a:endParaRPr lang="tr-TR" dirty="0"/>
          </a:p>
        </p:txBody>
      </p:sp>
    </p:spTree>
    <p:extLst>
      <p:ext uri="{BB962C8B-B14F-4D97-AF65-F5344CB8AC3E}">
        <p14:creationId xmlns:p14="http://schemas.microsoft.com/office/powerpoint/2010/main" val="217493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4F7CC7DF-213F-C6A4-5383-F14A29E50023}"/>
              </a:ext>
            </a:extLst>
          </p:cNvPr>
          <p:cNvSpPr>
            <a:spLocks noGrp="1"/>
          </p:cNvSpPr>
          <p:nvPr>
            <p:ph type="title"/>
          </p:nvPr>
        </p:nvSpPr>
        <p:spPr>
          <a:xfrm>
            <a:off x="1920875" y="442913"/>
            <a:ext cx="6857365" cy="1344612"/>
          </a:xfrm>
        </p:spPr>
        <p:txBody>
          <a:bodyPr anchor="b">
            <a:normAutofit/>
          </a:bodyPr>
          <a:lstStyle/>
          <a:p>
            <a:r>
              <a:rPr lang="tr-TR" sz="4400" i="1" dirty="0">
                <a:solidFill>
                  <a:schemeClr val="tx1"/>
                </a:solidFill>
                <a:ea typeface="Meiryo"/>
              </a:rPr>
              <a:t>Kaynakça</a:t>
            </a:r>
          </a:p>
        </p:txBody>
      </p:sp>
      <p:sp>
        <p:nvSpPr>
          <p:cNvPr id="3" name="İçerik Yer Tutucusu 2">
            <a:extLst>
              <a:ext uri="{FF2B5EF4-FFF2-40B4-BE49-F238E27FC236}">
                <a16:creationId xmlns:a16="http://schemas.microsoft.com/office/drawing/2014/main" id="{0B9ABCB3-A0F8-35FC-2242-3F65875AAE27}"/>
              </a:ext>
            </a:extLst>
          </p:cNvPr>
          <p:cNvSpPr>
            <a:spLocks noGrp="1"/>
          </p:cNvSpPr>
          <p:nvPr>
            <p:ph idx="1"/>
          </p:nvPr>
        </p:nvSpPr>
        <p:spPr>
          <a:xfrm>
            <a:off x="1920875" y="1814395"/>
            <a:ext cx="6857365" cy="3651250"/>
          </a:xfrm>
        </p:spPr>
        <p:txBody>
          <a:bodyPr vert="horz" lIns="109728" tIns="109728" rIns="109728" bIns="91440" rtlCol="0" anchor="t">
            <a:noAutofit/>
          </a:bodyPr>
          <a:lstStyle/>
          <a:p>
            <a:pPr>
              <a:lnSpc>
                <a:spcPct val="130000"/>
              </a:lnSpc>
            </a:pPr>
            <a:r>
              <a:rPr lang="tr-TR" sz="1400" b="1" i="1" dirty="0">
                <a:solidFill>
                  <a:srgbClr val="0070C0"/>
                </a:solidFill>
                <a:ea typeface="+mn-lt"/>
                <a:cs typeface="+mn-lt"/>
              </a:rPr>
              <a:t>https://serdarkuzucu.com/siralama-algoritmalari/</a:t>
            </a:r>
          </a:p>
          <a:p>
            <a:pPr>
              <a:lnSpc>
                <a:spcPct val="130000"/>
              </a:lnSpc>
            </a:pPr>
            <a:r>
              <a:rPr lang="tr-TR" sz="1400" b="1" i="1" dirty="0">
                <a:solidFill>
                  <a:srgbClr val="0070C0"/>
                </a:solidFill>
                <a:ea typeface="+mn-lt"/>
                <a:cs typeface="+mn-lt"/>
              </a:rPr>
              <a:t>https://levelup.gitconnected.com/sorting-algorithms-selection-sort-bubble-sort-merge-sort-and-quicksort-75479f8f80b1</a:t>
            </a:r>
          </a:p>
          <a:p>
            <a:pPr>
              <a:lnSpc>
                <a:spcPct val="130000"/>
              </a:lnSpc>
            </a:pPr>
            <a:r>
              <a:rPr lang="tr-TR" sz="1400" b="1" i="1" dirty="0">
                <a:solidFill>
                  <a:srgbClr val="0070C0"/>
                </a:solidFill>
                <a:ea typeface="+mn-lt"/>
                <a:cs typeface="+mn-lt"/>
              </a:rPr>
              <a:t>https://bilimgenc.tubitak.gov.tr/algoritma-nedir</a:t>
            </a:r>
          </a:p>
          <a:p>
            <a:pPr>
              <a:lnSpc>
                <a:spcPct val="130000"/>
              </a:lnSpc>
            </a:pPr>
            <a:r>
              <a:rPr lang="tr-TR" sz="1400" b="1" i="1" dirty="0">
                <a:solidFill>
                  <a:srgbClr val="0070C0"/>
                </a:solidFill>
                <a:ea typeface="+mn-lt"/>
                <a:cs typeface="+mn-lt"/>
              </a:rPr>
              <a:t>https://tr.wikipedia.org/wiki/S%C4%B1ralama_algoritmas%C4%B1 </a:t>
            </a:r>
          </a:p>
          <a:p>
            <a:pPr>
              <a:lnSpc>
                <a:spcPct val="130000"/>
              </a:lnSpc>
            </a:pPr>
            <a:r>
              <a:rPr lang="tr-TR" sz="1400" b="1" i="1" dirty="0">
                <a:solidFill>
                  <a:srgbClr val="0070C0"/>
                </a:solidFill>
                <a:ea typeface="+mn-lt"/>
                <a:cs typeface="+mn-lt"/>
              </a:rPr>
              <a:t>https://www.geeksforgeeks.org/merge-sort/</a:t>
            </a:r>
          </a:p>
          <a:p>
            <a:pPr>
              <a:lnSpc>
                <a:spcPct val="130000"/>
              </a:lnSpc>
            </a:pPr>
            <a:r>
              <a:rPr lang="tr-TR" sz="1400" b="1" i="1" dirty="0">
                <a:solidFill>
                  <a:srgbClr val="0070C0"/>
                </a:solidFill>
                <a:ea typeface="+mn-lt"/>
                <a:cs typeface="+mn-lt"/>
              </a:rPr>
              <a:t>https://www.geeksforgeeks.org/bubble-sort/</a:t>
            </a:r>
          </a:p>
          <a:p>
            <a:pPr>
              <a:lnSpc>
                <a:spcPct val="130000"/>
              </a:lnSpc>
            </a:pPr>
            <a:r>
              <a:rPr lang="tr-TR" sz="1400" b="1" i="1" dirty="0">
                <a:solidFill>
                  <a:srgbClr val="0070C0"/>
                </a:solidFill>
                <a:ea typeface="+mn-lt"/>
                <a:cs typeface="+mn-lt"/>
              </a:rPr>
              <a:t>https://www.geeksforgeeks.org/selection-sort/</a:t>
            </a:r>
          </a:p>
          <a:p>
            <a:pPr>
              <a:lnSpc>
                <a:spcPct val="130000"/>
              </a:lnSpc>
            </a:pPr>
            <a:endParaRPr lang="tr-TR" sz="1300">
              <a:ea typeface="+mn-lt"/>
              <a:cs typeface="+mn-lt"/>
            </a:endParaRPr>
          </a:p>
        </p:txBody>
      </p:sp>
      <p:sp>
        <p:nvSpPr>
          <p:cNvPr id="5" name="Metin kutusu 4">
            <a:extLst>
              <a:ext uri="{FF2B5EF4-FFF2-40B4-BE49-F238E27FC236}">
                <a16:creationId xmlns:a16="http://schemas.microsoft.com/office/drawing/2014/main" id="{21F1F88A-7080-69A3-1591-1098948BD23D}"/>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28/29</a:t>
            </a:r>
            <a:endParaRPr lang="tr-TR" dirty="0"/>
          </a:p>
        </p:txBody>
      </p:sp>
    </p:spTree>
    <p:extLst>
      <p:ext uri="{BB962C8B-B14F-4D97-AF65-F5344CB8AC3E}">
        <p14:creationId xmlns:p14="http://schemas.microsoft.com/office/powerpoint/2010/main" val="1636713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BCD6C3D1-484E-2DC0-9B68-02BD99E69B20}"/>
              </a:ext>
            </a:extLst>
          </p:cNvPr>
          <p:cNvSpPr>
            <a:spLocks noGrp="1"/>
          </p:cNvSpPr>
          <p:nvPr>
            <p:ph type="title"/>
          </p:nvPr>
        </p:nvSpPr>
        <p:spPr>
          <a:xfrm>
            <a:off x="6090045" y="1346200"/>
            <a:ext cx="5624118" cy="3284538"/>
          </a:xfrm>
        </p:spPr>
        <p:txBody>
          <a:bodyPr vert="horz" lIns="109728" tIns="109728" rIns="109728" bIns="91440" rtlCol="0" anchor="b">
            <a:normAutofit/>
          </a:bodyPr>
          <a:lstStyle/>
          <a:p>
            <a:pPr>
              <a:lnSpc>
                <a:spcPct val="120000"/>
              </a:lnSpc>
            </a:pPr>
            <a:r>
              <a:rPr lang="en-US" sz="5400" i="1" dirty="0" err="1">
                <a:solidFill>
                  <a:schemeClr val="tx1">
                    <a:lumMod val="85000"/>
                    <a:lumOff val="15000"/>
                  </a:schemeClr>
                </a:solidFill>
                <a:highlight>
                  <a:srgbClr val="FFFF00"/>
                </a:highlight>
              </a:rPr>
              <a:t>Dinlediğiniz</a:t>
            </a:r>
            <a:r>
              <a:rPr lang="en-US" sz="5400" i="1" dirty="0">
                <a:solidFill>
                  <a:schemeClr val="tx1">
                    <a:lumMod val="85000"/>
                    <a:lumOff val="15000"/>
                  </a:schemeClr>
                </a:solidFill>
                <a:highlight>
                  <a:srgbClr val="FFFF00"/>
                </a:highlight>
              </a:rPr>
              <a:t> </a:t>
            </a:r>
            <a:r>
              <a:rPr lang="en-US" sz="5400" i="1" dirty="0" err="1">
                <a:solidFill>
                  <a:schemeClr val="tx1">
                    <a:lumMod val="85000"/>
                    <a:lumOff val="15000"/>
                  </a:schemeClr>
                </a:solidFill>
                <a:highlight>
                  <a:srgbClr val="FFFF00"/>
                </a:highlight>
              </a:rPr>
              <a:t>için</a:t>
            </a:r>
            <a:r>
              <a:rPr lang="en-US" sz="5400" i="1" dirty="0">
                <a:solidFill>
                  <a:schemeClr val="tx1">
                    <a:lumMod val="85000"/>
                    <a:lumOff val="15000"/>
                  </a:schemeClr>
                </a:solidFill>
                <a:highlight>
                  <a:srgbClr val="FFFF00"/>
                </a:highlight>
              </a:rPr>
              <a:t> </a:t>
            </a:r>
            <a:r>
              <a:rPr lang="en-US" sz="5400" i="1" dirty="0" err="1">
                <a:solidFill>
                  <a:schemeClr val="tx1">
                    <a:lumMod val="85000"/>
                    <a:lumOff val="15000"/>
                  </a:schemeClr>
                </a:solidFill>
                <a:highlight>
                  <a:srgbClr val="FFFF00"/>
                </a:highlight>
              </a:rPr>
              <a:t>teşekkür</a:t>
            </a:r>
            <a:r>
              <a:rPr lang="en-US" sz="5400" i="1" dirty="0">
                <a:solidFill>
                  <a:schemeClr val="tx1">
                    <a:lumMod val="85000"/>
                    <a:lumOff val="15000"/>
                  </a:schemeClr>
                </a:solidFill>
                <a:highlight>
                  <a:srgbClr val="FFFF00"/>
                </a:highlight>
              </a:rPr>
              <a:t> </a:t>
            </a:r>
            <a:r>
              <a:rPr lang="en-US" sz="5400" i="1" dirty="0" err="1">
                <a:solidFill>
                  <a:schemeClr val="tx1">
                    <a:lumMod val="85000"/>
                    <a:lumOff val="15000"/>
                  </a:schemeClr>
                </a:solidFill>
                <a:highlight>
                  <a:srgbClr val="FFFF00"/>
                </a:highlight>
              </a:rPr>
              <a:t>ederim</a:t>
            </a:r>
            <a:r>
              <a:rPr lang="en-US" sz="5400" i="1" dirty="0">
                <a:solidFill>
                  <a:schemeClr val="tx1">
                    <a:lumMod val="85000"/>
                    <a:lumOff val="15000"/>
                  </a:schemeClr>
                </a:solidFill>
                <a:highlight>
                  <a:srgbClr val="FFFF00"/>
                </a:highlight>
              </a:rPr>
              <a:t>...</a:t>
            </a:r>
          </a:p>
        </p:txBody>
      </p:sp>
      <p:sp>
        <p:nvSpPr>
          <p:cNvPr id="27" name="Freeform: Shape 26">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Graphic 5" descr="Smiling Face with No Fill">
            <a:extLst>
              <a:ext uri="{FF2B5EF4-FFF2-40B4-BE49-F238E27FC236}">
                <a16:creationId xmlns:a16="http://schemas.microsoft.com/office/drawing/2014/main" id="{FA472486-56AC-49C5-6FE4-ED81DA854E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71" y="1794394"/>
            <a:ext cx="3217333" cy="3217333"/>
          </a:xfrm>
          <a:prstGeom prst="rect">
            <a:avLst/>
          </a:prstGeom>
        </p:spPr>
      </p:pic>
      <p:sp>
        <p:nvSpPr>
          <p:cNvPr id="4" name="Metin kutusu 3">
            <a:extLst>
              <a:ext uri="{FF2B5EF4-FFF2-40B4-BE49-F238E27FC236}">
                <a16:creationId xmlns:a16="http://schemas.microsoft.com/office/drawing/2014/main" id="{6293F03E-67A9-AC05-E1B1-D1DD81452FB6}"/>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29/29</a:t>
            </a:r>
            <a:endParaRPr lang="tr-TR" dirty="0"/>
          </a:p>
        </p:txBody>
      </p:sp>
    </p:spTree>
    <p:extLst>
      <p:ext uri="{BB962C8B-B14F-4D97-AF65-F5344CB8AC3E}">
        <p14:creationId xmlns:p14="http://schemas.microsoft.com/office/powerpoint/2010/main" val="421732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F624CBFB-D803-467F-960F-B6A30F821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270886BD-5F27-BF1B-4C68-8DB8C27E0CE8}"/>
              </a:ext>
            </a:extLst>
          </p:cNvPr>
          <p:cNvSpPr>
            <a:spLocks noGrp="1"/>
          </p:cNvSpPr>
          <p:nvPr>
            <p:ph type="title"/>
          </p:nvPr>
        </p:nvSpPr>
        <p:spPr>
          <a:xfrm>
            <a:off x="62564" y="1082861"/>
            <a:ext cx="12085686" cy="1146630"/>
          </a:xfrm>
        </p:spPr>
        <p:txBody>
          <a:bodyPr vert="horz" lIns="109728" tIns="109728" rIns="109728" bIns="91440" rtlCol="0" anchor="b">
            <a:normAutofit fontScale="90000"/>
          </a:bodyPr>
          <a:lstStyle/>
          <a:p>
            <a:pPr algn="ctr">
              <a:lnSpc>
                <a:spcPct val="110000"/>
              </a:lnSpc>
            </a:pPr>
            <a:r>
              <a:rPr lang="en-US" sz="6000" i="1" dirty="0" err="1">
                <a:solidFill>
                  <a:schemeClr val="tx1">
                    <a:lumMod val="85000"/>
                    <a:lumOff val="15000"/>
                  </a:schemeClr>
                </a:solidFill>
              </a:rPr>
              <a:t>Algoritmaların</a:t>
            </a:r>
            <a:r>
              <a:rPr lang="en-US" sz="6000" i="1" dirty="0">
                <a:solidFill>
                  <a:schemeClr val="tx1">
                    <a:lumMod val="85000"/>
                    <a:lumOff val="15000"/>
                  </a:schemeClr>
                </a:solidFill>
              </a:rPr>
              <a:t> </a:t>
            </a:r>
            <a:r>
              <a:rPr lang="en-US" sz="6000" i="1" dirty="0" err="1">
                <a:solidFill>
                  <a:schemeClr val="tx1">
                    <a:lumMod val="85000"/>
                    <a:lumOff val="15000"/>
                  </a:schemeClr>
                </a:solidFill>
              </a:rPr>
              <a:t>Özellikleri</a:t>
            </a:r>
            <a:endParaRPr lang="en-US" sz="6000" i="1" dirty="0" err="1">
              <a:solidFill>
                <a:schemeClr val="tx1">
                  <a:lumMod val="85000"/>
                  <a:lumOff val="15000"/>
                </a:schemeClr>
              </a:solidFill>
              <a:ea typeface="Meiryo"/>
            </a:endParaRPr>
          </a:p>
        </p:txBody>
      </p:sp>
      <p:sp>
        <p:nvSpPr>
          <p:cNvPr id="28" name="Freeform: Shape 2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İçerik Yer Tutucusu 2">
            <a:extLst>
              <a:ext uri="{FF2B5EF4-FFF2-40B4-BE49-F238E27FC236}">
                <a16:creationId xmlns:a16="http://schemas.microsoft.com/office/drawing/2014/main" id="{422F0C4E-A9F9-3EC0-67C8-1C1D86AD29A8}"/>
              </a:ext>
            </a:extLst>
          </p:cNvPr>
          <p:cNvSpPr>
            <a:spLocks noGrp="1"/>
          </p:cNvSpPr>
          <p:nvPr>
            <p:ph idx="1"/>
          </p:nvPr>
        </p:nvSpPr>
        <p:spPr>
          <a:xfrm>
            <a:off x="-5290" y="2182454"/>
            <a:ext cx="12193175" cy="3405547"/>
          </a:xfrm>
        </p:spPr>
        <p:txBody>
          <a:bodyPr vert="horz" lIns="109728" tIns="109728" rIns="109728" bIns="91440" rtlCol="0" anchor="t">
            <a:normAutofit/>
          </a:bodyPr>
          <a:lstStyle/>
          <a:p>
            <a:pPr algn="ctr">
              <a:lnSpc>
                <a:spcPct val="130000"/>
              </a:lnSpc>
            </a:pPr>
            <a:r>
              <a:rPr lang="en-US" sz="2200" b="1" i="1" dirty="0">
                <a:solidFill>
                  <a:schemeClr val="tx1"/>
                </a:solidFill>
              </a:rPr>
              <a:t>Bir </a:t>
            </a:r>
            <a:r>
              <a:rPr lang="en-US" sz="2200" b="1" i="1" dirty="0" err="1">
                <a:solidFill>
                  <a:schemeClr val="tx1"/>
                </a:solidFill>
              </a:rPr>
              <a:t>algoritmanın</a:t>
            </a:r>
            <a:r>
              <a:rPr lang="en-US" sz="2200" b="1" i="1" dirty="0">
                <a:solidFill>
                  <a:schemeClr val="tx1"/>
                </a:solidFill>
              </a:rPr>
              <a:t> </a:t>
            </a:r>
            <a:r>
              <a:rPr lang="en-US" sz="2200" b="1" i="1" dirty="0" err="1">
                <a:solidFill>
                  <a:schemeClr val="tx1"/>
                </a:solidFill>
              </a:rPr>
              <a:t>taşıması</a:t>
            </a:r>
            <a:r>
              <a:rPr lang="en-US" sz="2200" b="1" i="1" dirty="0">
                <a:solidFill>
                  <a:schemeClr val="tx1"/>
                </a:solidFill>
              </a:rPr>
              <a:t> </a:t>
            </a:r>
            <a:r>
              <a:rPr lang="en-US" sz="2200" b="1" i="1" dirty="0" err="1">
                <a:solidFill>
                  <a:schemeClr val="tx1"/>
                </a:solidFill>
              </a:rPr>
              <a:t>gereken</a:t>
            </a:r>
            <a:r>
              <a:rPr lang="en-US" sz="2200" b="1" i="1" dirty="0">
                <a:solidFill>
                  <a:schemeClr val="tx1"/>
                </a:solidFill>
              </a:rPr>
              <a:t> </a:t>
            </a:r>
            <a:r>
              <a:rPr lang="en-US" sz="2200" b="1" i="1" dirty="0" err="1">
                <a:solidFill>
                  <a:schemeClr val="tx1"/>
                </a:solidFill>
              </a:rPr>
              <a:t>beş</a:t>
            </a:r>
            <a:r>
              <a:rPr lang="en-US" sz="2200" b="1" i="1" dirty="0">
                <a:solidFill>
                  <a:schemeClr val="tx1"/>
                </a:solidFill>
              </a:rPr>
              <a:t> </a:t>
            </a:r>
            <a:r>
              <a:rPr lang="en-US" sz="2200" b="1" i="1" dirty="0" err="1">
                <a:solidFill>
                  <a:schemeClr val="tx1"/>
                </a:solidFill>
              </a:rPr>
              <a:t>tane</a:t>
            </a:r>
            <a:r>
              <a:rPr lang="en-US" sz="2200" b="1" i="1" dirty="0">
                <a:solidFill>
                  <a:schemeClr val="tx1"/>
                </a:solidFill>
              </a:rPr>
              <a:t> </a:t>
            </a:r>
            <a:r>
              <a:rPr lang="en-US" sz="2200" b="1" i="1" dirty="0" err="1">
                <a:solidFill>
                  <a:schemeClr val="tx1"/>
                </a:solidFill>
              </a:rPr>
              <a:t>temel</a:t>
            </a:r>
            <a:r>
              <a:rPr lang="en-US" sz="2200" b="1" i="1" dirty="0">
                <a:solidFill>
                  <a:schemeClr val="tx1"/>
                </a:solidFill>
              </a:rPr>
              <a:t> </a:t>
            </a:r>
            <a:r>
              <a:rPr lang="en-US" sz="2200" b="1" i="1" dirty="0" err="1">
                <a:solidFill>
                  <a:schemeClr val="tx1"/>
                </a:solidFill>
              </a:rPr>
              <a:t>özellik</a:t>
            </a:r>
            <a:r>
              <a:rPr lang="en-US" sz="2200" b="1" i="1" dirty="0">
                <a:solidFill>
                  <a:schemeClr val="tx1"/>
                </a:solidFill>
              </a:rPr>
              <a:t> </a:t>
            </a:r>
            <a:r>
              <a:rPr lang="en-US" sz="2200" b="1" i="1" dirty="0" err="1">
                <a:solidFill>
                  <a:schemeClr val="tx1"/>
                </a:solidFill>
              </a:rPr>
              <a:t>vardır</a:t>
            </a:r>
            <a:r>
              <a:rPr lang="en-US" sz="2200" b="1" i="1" dirty="0">
                <a:solidFill>
                  <a:schemeClr val="tx1"/>
                </a:solidFill>
              </a:rPr>
              <a:t>.</a:t>
            </a:r>
          </a:p>
        </p:txBody>
      </p:sp>
      <p:sp>
        <p:nvSpPr>
          <p:cNvPr id="4" name="Metin kutusu 3">
            <a:extLst>
              <a:ext uri="{FF2B5EF4-FFF2-40B4-BE49-F238E27FC236}">
                <a16:creationId xmlns:a16="http://schemas.microsoft.com/office/drawing/2014/main" id="{50790ECA-E505-77EA-A0AC-329D8411D822}"/>
              </a:ext>
            </a:extLst>
          </p:cNvPr>
          <p:cNvSpPr txBox="1"/>
          <p:nvPr/>
        </p:nvSpPr>
        <p:spPr>
          <a:xfrm>
            <a:off x="4562591" y="2936151"/>
            <a:ext cx="3847629" cy="258532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AutoNum type="arabicPeriod"/>
            </a:pPr>
            <a:r>
              <a:rPr lang="tr-TR" b="1" i="1" dirty="0"/>
              <a:t>Giriş (</a:t>
            </a:r>
            <a:r>
              <a:rPr lang="tr-TR" b="1" i="1" dirty="0" err="1"/>
              <a:t>Input</a:t>
            </a:r>
            <a:r>
              <a:rPr lang="tr-TR" b="1" i="1" dirty="0"/>
              <a:t>)</a:t>
            </a:r>
            <a:endParaRPr lang="tr-TR" b="1" i="1" dirty="0">
              <a:ea typeface="Meiryo"/>
            </a:endParaRPr>
          </a:p>
          <a:p>
            <a:pPr marL="342900" indent="-342900">
              <a:buAutoNum type="arabicPeriod"/>
            </a:pPr>
            <a:endParaRPr lang="tr-TR" b="1" i="1" dirty="0">
              <a:ea typeface="Meiryo"/>
            </a:endParaRPr>
          </a:p>
          <a:p>
            <a:pPr marL="342900" indent="-342900">
              <a:buAutoNum type="arabicPeriod"/>
            </a:pPr>
            <a:r>
              <a:rPr lang="tr-TR" b="1" i="1" dirty="0">
                <a:ea typeface="Meiryo"/>
              </a:rPr>
              <a:t>Belirlilik (</a:t>
            </a:r>
            <a:r>
              <a:rPr lang="tr-TR" b="1" i="1" dirty="0" err="1">
                <a:ea typeface="+mn-lt"/>
                <a:cs typeface="+mn-lt"/>
              </a:rPr>
              <a:t>Definiteness</a:t>
            </a:r>
            <a:r>
              <a:rPr lang="tr-TR" b="1" i="1" dirty="0">
                <a:ea typeface="+mn-lt"/>
                <a:cs typeface="+mn-lt"/>
              </a:rPr>
              <a:t>)</a:t>
            </a:r>
          </a:p>
          <a:p>
            <a:pPr marL="342900" indent="-342900">
              <a:buAutoNum type="arabicPeriod"/>
            </a:pPr>
            <a:endParaRPr lang="tr-TR" b="1" i="1" dirty="0">
              <a:ea typeface="Meiryo"/>
            </a:endParaRPr>
          </a:p>
          <a:p>
            <a:pPr marL="342900" indent="-342900">
              <a:buAutoNum type="arabicPeriod"/>
            </a:pPr>
            <a:r>
              <a:rPr lang="tr-TR" b="1" i="1" dirty="0">
                <a:ea typeface="Meiryo"/>
              </a:rPr>
              <a:t>Çıkış (</a:t>
            </a:r>
            <a:r>
              <a:rPr lang="tr-TR" b="1" i="1" dirty="0" err="1">
                <a:ea typeface="Meiryo"/>
              </a:rPr>
              <a:t>Output</a:t>
            </a:r>
            <a:r>
              <a:rPr lang="tr-TR" b="1" i="1" dirty="0">
                <a:ea typeface="Meiryo"/>
              </a:rPr>
              <a:t>)</a:t>
            </a:r>
          </a:p>
          <a:p>
            <a:pPr marL="342900" indent="-342900">
              <a:buAutoNum type="arabicPeriod"/>
            </a:pPr>
            <a:endParaRPr lang="tr-TR" b="1" i="1" dirty="0">
              <a:ea typeface="Meiryo"/>
            </a:endParaRPr>
          </a:p>
          <a:p>
            <a:pPr marL="342900" indent="-342900">
              <a:buAutoNum type="arabicPeriod"/>
            </a:pPr>
            <a:r>
              <a:rPr lang="tr-TR" b="1" i="1" dirty="0">
                <a:ea typeface="Meiryo"/>
              </a:rPr>
              <a:t>Etkililik (</a:t>
            </a:r>
            <a:r>
              <a:rPr lang="tr-TR" b="1" i="1" err="1">
                <a:ea typeface="Meiryo"/>
              </a:rPr>
              <a:t>Efficiency</a:t>
            </a:r>
            <a:r>
              <a:rPr lang="tr-TR" b="1" i="1" dirty="0">
                <a:ea typeface="Meiryo"/>
              </a:rPr>
              <a:t>)</a:t>
            </a:r>
          </a:p>
          <a:p>
            <a:pPr marL="342900" indent="-342900">
              <a:buAutoNum type="arabicPeriod"/>
            </a:pPr>
            <a:endParaRPr lang="tr-TR" b="1" i="1" dirty="0">
              <a:ea typeface="Meiryo"/>
            </a:endParaRPr>
          </a:p>
          <a:p>
            <a:pPr marL="342900" indent="-342900">
              <a:buAutoNum type="arabicPeriod"/>
            </a:pPr>
            <a:r>
              <a:rPr lang="tr-TR" b="1" i="1" dirty="0">
                <a:ea typeface="Meiryo"/>
              </a:rPr>
              <a:t>Sınırlılık (</a:t>
            </a:r>
            <a:r>
              <a:rPr lang="tr-TR" b="1" i="1" dirty="0" err="1">
                <a:ea typeface="Meiryo"/>
              </a:rPr>
              <a:t>Boundedness</a:t>
            </a:r>
            <a:r>
              <a:rPr lang="tr-TR" b="1" i="1" dirty="0">
                <a:ea typeface="Meiryo"/>
              </a:rPr>
              <a:t>)</a:t>
            </a:r>
          </a:p>
        </p:txBody>
      </p:sp>
      <p:sp>
        <p:nvSpPr>
          <p:cNvPr id="6" name="Metin kutusu 5">
            <a:extLst>
              <a:ext uri="{FF2B5EF4-FFF2-40B4-BE49-F238E27FC236}">
                <a16:creationId xmlns:a16="http://schemas.microsoft.com/office/drawing/2014/main" id="{98991639-5CD2-ABD4-CAE5-AE6AA1EE0FAB}"/>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3/29</a:t>
            </a:r>
            <a:endParaRPr lang="tr-TR" dirty="0"/>
          </a:p>
        </p:txBody>
      </p:sp>
    </p:spTree>
    <p:extLst>
      <p:ext uri="{BB962C8B-B14F-4D97-AF65-F5344CB8AC3E}">
        <p14:creationId xmlns:p14="http://schemas.microsoft.com/office/powerpoint/2010/main" val="36823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9"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25">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7" name="Freeform: Shape 26">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02CB6201-32BB-069B-61E8-2F7CB346D739}"/>
              </a:ext>
            </a:extLst>
          </p:cNvPr>
          <p:cNvSpPr>
            <a:spLocks noGrp="1"/>
          </p:cNvSpPr>
          <p:nvPr>
            <p:ph type="title"/>
          </p:nvPr>
        </p:nvSpPr>
        <p:spPr>
          <a:xfrm>
            <a:off x="1152308" y="1045231"/>
            <a:ext cx="7983942" cy="1225042"/>
          </a:xfrm>
        </p:spPr>
        <p:txBody>
          <a:bodyPr vert="horz" lIns="109728" tIns="109728" rIns="109728" bIns="91440" rtlCol="0" anchor="b">
            <a:normAutofit fontScale="90000"/>
          </a:bodyPr>
          <a:lstStyle/>
          <a:p>
            <a:pPr>
              <a:lnSpc>
                <a:spcPct val="120000"/>
              </a:lnSpc>
            </a:pPr>
            <a:r>
              <a:rPr lang="en-US" sz="6600" i="1" dirty="0" err="1">
                <a:solidFill>
                  <a:schemeClr val="tx1">
                    <a:lumMod val="85000"/>
                    <a:lumOff val="15000"/>
                  </a:schemeClr>
                </a:solidFill>
              </a:rPr>
              <a:t>Giriş</a:t>
            </a:r>
            <a:r>
              <a:rPr lang="en-US" sz="6600" i="1" dirty="0">
                <a:solidFill>
                  <a:schemeClr val="tx1">
                    <a:lumMod val="85000"/>
                    <a:lumOff val="15000"/>
                  </a:schemeClr>
                </a:solidFill>
              </a:rPr>
              <a:t> (Input)</a:t>
            </a:r>
          </a:p>
        </p:txBody>
      </p:sp>
      <p:sp>
        <p:nvSpPr>
          <p:cNvPr id="3" name="İçerik Yer Tutucusu 2">
            <a:extLst>
              <a:ext uri="{FF2B5EF4-FFF2-40B4-BE49-F238E27FC236}">
                <a16:creationId xmlns:a16="http://schemas.microsoft.com/office/drawing/2014/main" id="{834B4D0B-E978-A725-5075-E8BABB231DE2}"/>
              </a:ext>
            </a:extLst>
          </p:cNvPr>
          <p:cNvSpPr>
            <a:spLocks noGrp="1"/>
          </p:cNvSpPr>
          <p:nvPr>
            <p:ph idx="1"/>
          </p:nvPr>
        </p:nvSpPr>
        <p:spPr>
          <a:xfrm>
            <a:off x="1152307" y="2637162"/>
            <a:ext cx="8369787" cy="2076705"/>
          </a:xfrm>
        </p:spPr>
        <p:txBody>
          <a:bodyPr vert="horz" lIns="109728" tIns="109728" rIns="109728" bIns="91440" rtlCol="0" anchor="t">
            <a:normAutofit/>
          </a:bodyPr>
          <a:lstStyle/>
          <a:p>
            <a:pPr marL="342900" indent="-342900">
              <a:lnSpc>
                <a:spcPct val="120000"/>
              </a:lnSpc>
              <a:buFont typeface="Arial" panose="020B0503020204020204" pitchFamily="34" charset="0"/>
              <a:buChar char="•"/>
            </a:pPr>
            <a:r>
              <a:rPr lang="en-US" sz="2000" b="1" i="1" err="1">
                <a:solidFill>
                  <a:schemeClr val="tx1"/>
                </a:solidFill>
              </a:rPr>
              <a:t>Giriş</a:t>
            </a:r>
            <a:r>
              <a:rPr lang="en-US" sz="2000" b="1" i="1" dirty="0">
                <a:solidFill>
                  <a:schemeClr val="tx1"/>
                </a:solidFill>
              </a:rPr>
              <a:t> </a:t>
            </a:r>
            <a:r>
              <a:rPr lang="en-US" sz="2000" b="1" i="1" err="1">
                <a:solidFill>
                  <a:schemeClr val="tx1"/>
                </a:solidFill>
              </a:rPr>
              <a:t>değişkenleri</a:t>
            </a:r>
            <a:r>
              <a:rPr lang="en-US" sz="2000" b="1" i="1" dirty="0">
                <a:solidFill>
                  <a:schemeClr val="tx1"/>
                </a:solidFill>
              </a:rPr>
              <a:t> </a:t>
            </a:r>
            <a:r>
              <a:rPr lang="en-US" sz="2000" b="1" i="1" err="1">
                <a:solidFill>
                  <a:schemeClr val="tx1"/>
                </a:solidFill>
              </a:rPr>
              <a:t>algoritma</a:t>
            </a:r>
            <a:r>
              <a:rPr lang="en-US" sz="2000" b="1" i="1" dirty="0">
                <a:solidFill>
                  <a:schemeClr val="tx1"/>
                </a:solidFill>
              </a:rPr>
              <a:t> </a:t>
            </a:r>
            <a:r>
              <a:rPr lang="en-US" sz="2000" b="1" i="1" err="1">
                <a:solidFill>
                  <a:schemeClr val="tx1"/>
                </a:solidFill>
              </a:rPr>
              <a:t>işlemeye</a:t>
            </a:r>
            <a:r>
              <a:rPr lang="en-US" sz="2000" b="1" i="1" dirty="0">
                <a:solidFill>
                  <a:schemeClr val="tx1"/>
                </a:solidFill>
              </a:rPr>
              <a:t> </a:t>
            </a:r>
            <a:r>
              <a:rPr lang="en-US" sz="2000" b="1" i="1" err="1">
                <a:solidFill>
                  <a:schemeClr val="tx1"/>
                </a:solidFill>
              </a:rPr>
              <a:t>başlamadan</a:t>
            </a:r>
            <a:r>
              <a:rPr lang="en-US" sz="2000" b="1" i="1" dirty="0">
                <a:solidFill>
                  <a:schemeClr val="tx1"/>
                </a:solidFill>
              </a:rPr>
              <a:t> </a:t>
            </a:r>
            <a:r>
              <a:rPr lang="en-US" sz="2000" b="1" i="1" err="1">
                <a:solidFill>
                  <a:schemeClr val="tx1"/>
                </a:solidFill>
              </a:rPr>
              <a:t>önce</a:t>
            </a:r>
            <a:r>
              <a:rPr lang="en-US" sz="2000" b="1" i="1" dirty="0">
                <a:solidFill>
                  <a:schemeClr val="tx1"/>
                </a:solidFill>
              </a:rPr>
              <a:t>, </a:t>
            </a:r>
            <a:r>
              <a:rPr lang="en-US" sz="2000" b="1" i="1" err="1">
                <a:solidFill>
                  <a:schemeClr val="tx1"/>
                </a:solidFill>
              </a:rPr>
              <a:t>algoritmaya</a:t>
            </a:r>
            <a:r>
              <a:rPr lang="en-US" sz="2000" b="1" i="1" dirty="0">
                <a:solidFill>
                  <a:schemeClr val="tx1"/>
                </a:solidFill>
              </a:rPr>
              <a:t> </a:t>
            </a:r>
            <a:r>
              <a:rPr lang="en-US" sz="2000" b="1" i="1" err="1">
                <a:solidFill>
                  <a:schemeClr val="tx1"/>
                </a:solidFill>
              </a:rPr>
              <a:t>verilen</a:t>
            </a:r>
            <a:r>
              <a:rPr lang="en-US" sz="2000" b="1" i="1" dirty="0">
                <a:solidFill>
                  <a:schemeClr val="tx1"/>
                </a:solidFill>
              </a:rPr>
              <a:t> </a:t>
            </a:r>
            <a:r>
              <a:rPr lang="en-US" sz="2000" b="1" i="1" err="1">
                <a:solidFill>
                  <a:schemeClr val="tx1"/>
                </a:solidFill>
              </a:rPr>
              <a:t>değerler</a:t>
            </a:r>
            <a:r>
              <a:rPr lang="en-US" sz="2000" b="1" i="1" dirty="0">
                <a:solidFill>
                  <a:schemeClr val="tx1"/>
                </a:solidFill>
              </a:rPr>
              <a:t> </a:t>
            </a:r>
            <a:r>
              <a:rPr lang="en-US" sz="2000" b="1" i="1" err="1">
                <a:solidFill>
                  <a:schemeClr val="tx1"/>
                </a:solidFill>
              </a:rPr>
              <a:t>kümesidir</a:t>
            </a:r>
            <a:r>
              <a:rPr lang="en-US" sz="2000" b="1" i="1" dirty="0">
                <a:solidFill>
                  <a:schemeClr val="tx1"/>
                </a:solidFill>
              </a:rPr>
              <a:t>. </a:t>
            </a:r>
            <a:endParaRPr lang="en-US" sz="2000" b="1" i="1">
              <a:solidFill>
                <a:schemeClr val="tx1"/>
              </a:solidFill>
              <a:ea typeface="Meiryo"/>
            </a:endParaRPr>
          </a:p>
          <a:p>
            <a:pPr marL="342900" indent="-342900">
              <a:lnSpc>
                <a:spcPct val="120000"/>
              </a:lnSpc>
              <a:buFont typeface="Arial" panose="020B0503020204020204" pitchFamily="34" charset="0"/>
              <a:buChar char="•"/>
            </a:pPr>
            <a:r>
              <a:rPr lang="en-US" sz="2000" b="1" i="1" dirty="0">
                <a:solidFill>
                  <a:schemeClr val="tx1"/>
                </a:solidFill>
              </a:rPr>
              <a:t>Bir </a:t>
            </a:r>
            <a:r>
              <a:rPr lang="en-US" sz="2000" b="1" i="1" err="1">
                <a:solidFill>
                  <a:schemeClr val="tx1"/>
                </a:solidFill>
              </a:rPr>
              <a:t>algoritmanın</a:t>
            </a:r>
            <a:r>
              <a:rPr lang="en-US" sz="2000" b="1" i="1" dirty="0">
                <a:solidFill>
                  <a:schemeClr val="tx1"/>
                </a:solidFill>
              </a:rPr>
              <a:t> </a:t>
            </a:r>
            <a:r>
              <a:rPr lang="en-US" sz="2000" b="1" i="1" err="1">
                <a:solidFill>
                  <a:schemeClr val="tx1"/>
                </a:solidFill>
              </a:rPr>
              <a:t>sıfır</a:t>
            </a:r>
            <a:r>
              <a:rPr lang="en-US" sz="2000" b="1" i="1" dirty="0">
                <a:solidFill>
                  <a:schemeClr val="tx1"/>
                </a:solidFill>
              </a:rPr>
              <a:t> </a:t>
            </a:r>
            <a:r>
              <a:rPr lang="en-US" sz="2000" b="1" i="1" err="1">
                <a:solidFill>
                  <a:schemeClr val="tx1"/>
                </a:solidFill>
              </a:rPr>
              <a:t>veya</a:t>
            </a:r>
            <a:r>
              <a:rPr lang="en-US" sz="2000" b="1" i="1" dirty="0">
                <a:solidFill>
                  <a:schemeClr val="tx1"/>
                </a:solidFill>
              </a:rPr>
              <a:t> </a:t>
            </a:r>
            <a:r>
              <a:rPr lang="en-US" sz="2000" b="1" i="1" err="1">
                <a:solidFill>
                  <a:schemeClr val="tx1"/>
                </a:solidFill>
              </a:rPr>
              <a:t>daha</a:t>
            </a:r>
            <a:r>
              <a:rPr lang="en-US" sz="2000" b="1" i="1" dirty="0">
                <a:solidFill>
                  <a:schemeClr val="tx1"/>
                </a:solidFill>
              </a:rPr>
              <a:t> </a:t>
            </a:r>
            <a:r>
              <a:rPr lang="en-US" sz="2000" b="1" i="1" err="1">
                <a:solidFill>
                  <a:schemeClr val="tx1"/>
                </a:solidFill>
              </a:rPr>
              <a:t>fazla</a:t>
            </a:r>
            <a:r>
              <a:rPr lang="en-US" sz="2000" b="1" i="1" dirty="0">
                <a:solidFill>
                  <a:schemeClr val="tx1"/>
                </a:solidFill>
              </a:rPr>
              <a:t> </a:t>
            </a:r>
            <a:r>
              <a:rPr lang="en-US" sz="2000" b="1" i="1" err="1">
                <a:solidFill>
                  <a:schemeClr val="tx1"/>
                </a:solidFill>
              </a:rPr>
              <a:t>giriş</a:t>
            </a:r>
            <a:r>
              <a:rPr lang="en-US" sz="2000" b="1" i="1" dirty="0">
                <a:solidFill>
                  <a:schemeClr val="tx1"/>
                </a:solidFill>
              </a:rPr>
              <a:t> </a:t>
            </a:r>
            <a:r>
              <a:rPr lang="en-US" sz="2000" b="1" i="1" err="1">
                <a:solidFill>
                  <a:schemeClr val="tx1"/>
                </a:solidFill>
              </a:rPr>
              <a:t>değeri</a:t>
            </a:r>
            <a:r>
              <a:rPr lang="en-US" sz="2000" b="1" i="1" dirty="0">
                <a:solidFill>
                  <a:schemeClr val="tx1"/>
                </a:solidFill>
              </a:rPr>
              <a:t> </a:t>
            </a:r>
            <a:r>
              <a:rPr lang="en-US" sz="2000" b="1" i="1" err="1">
                <a:solidFill>
                  <a:schemeClr val="tx1"/>
                </a:solidFill>
              </a:rPr>
              <a:t>vardır</a:t>
            </a:r>
            <a:r>
              <a:rPr lang="en-US" sz="2000" b="1" i="1" dirty="0">
                <a:solidFill>
                  <a:schemeClr val="tx1"/>
                </a:solidFill>
              </a:rPr>
              <a:t> </a:t>
            </a:r>
            <a:endParaRPr lang="en-US" b="1" i="1">
              <a:solidFill>
                <a:schemeClr val="tx1"/>
              </a:solidFill>
              <a:ea typeface="Meiryo"/>
            </a:endParaRPr>
          </a:p>
          <a:p>
            <a:pPr marL="342900" indent="-342900">
              <a:lnSpc>
                <a:spcPct val="120000"/>
              </a:lnSpc>
              <a:buFont typeface="Arial" panose="020B0503020204020204" pitchFamily="34" charset="0"/>
              <a:buChar char="•"/>
            </a:pPr>
            <a:endParaRPr lang="en-US" sz="2000" b="1" i="1" dirty="0">
              <a:solidFill>
                <a:srgbClr val="404040"/>
              </a:solidFill>
              <a:ea typeface="Meiryo"/>
            </a:endParaRPr>
          </a:p>
        </p:txBody>
      </p:sp>
      <p:sp>
        <p:nvSpPr>
          <p:cNvPr id="8" name="Metin kutusu 7">
            <a:extLst>
              <a:ext uri="{FF2B5EF4-FFF2-40B4-BE49-F238E27FC236}">
                <a16:creationId xmlns:a16="http://schemas.microsoft.com/office/drawing/2014/main" id="{D5C9F44D-BBDD-D254-CEE2-32B888F16F80}"/>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4/29</a:t>
            </a:r>
            <a:endParaRPr lang="tr-TR" dirty="0"/>
          </a:p>
        </p:txBody>
      </p:sp>
    </p:spTree>
    <p:extLst>
      <p:ext uri="{BB962C8B-B14F-4D97-AF65-F5344CB8AC3E}">
        <p14:creationId xmlns:p14="http://schemas.microsoft.com/office/powerpoint/2010/main" val="413145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9"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25">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7" name="Freeform: Shape 26">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02CB6201-32BB-069B-61E8-2F7CB346D739}"/>
              </a:ext>
            </a:extLst>
          </p:cNvPr>
          <p:cNvSpPr>
            <a:spLocks noGrp="1"/>
          </p:cNvSpPr>
          <p:nvPr>
            <p:ph type="title"/>
          </p:nvPr>
        </p:nvSpPr>
        <p:spPr>
          <a:xfrm>
            <a:off x="1152308" y="1045231"/>
            <a:ext cx="7983942" cy="1225042"/>
          </a:xfrm>
        </p:spPr>
        <p:txBody>
          <a:bodyPr vert="horz" lIns="109728" tIns="109728" rIns="109728" bIns="91440" rtlCol="0" anchor="b">
            <a:noAutofit/>
          </a:bodyPr>
          <a:lstStyle/>
          <a:p>
            <a:pPr>
              <a:lnSpc>
                <a:spcPct val="120000"/>
              </a:lnSpc>
            </a:pPr>
            <a:r>
              <a:rPr lang="en-US" sz="4400" i="1" dirty="0" err="1">
                <a:solidFill>
                  <a:schemeClr val="tx1">
                    <a:lumMod val="85000"/>
                    <a:lumOff val="15000"/>
                  </a:schemeClr>
                </a:solidFill>
              </a:rPr>
              <a:t>Belirlilik</a:t>
            </a:r>
            <a:r>
              <a:rPr lang="en-US" sz="4400" i="1" dirty="0">
                <a:solidFill>
                  <a:schemeClr val="tx1">
                    <a:lumMod val="85000"/>
                    <a:lumOff val="15000"/>
                  </a:schemeClr>
                </a:solidFill>
              </a:rPr>
              <a:t> (</a:t>
            </a:r>
            <a:r>
              <a:rPr lang="en-US" sz="4400" i="1" dirty="0" err="1">
                <a:solidFill>
                  <a:schemeClr val="tx1">
                    <a:lumMod val="85000"/>
                    <a:lumOff val="15000"/>
                  </a:schemeClr>
                </a:solidFill>
              </a:rPr>
              <a:t>Defineteness</a:t>
            </a:r>
            <a:r>
              <a:rPr lang="en-US" sz="4400" i="1" dirty="0">
                <a:solidFill>
                  <a:schemeClr val="tx1">
                    <a:lumMod val="85000"/>
                    <a:lumOff val="15000"/>
                  </a:schemeClr>
                </a:solidFill>
              </a:rPr>
              <a:t>)</a:t>
            </a:r>
          </a:p>
        </p:txBody>
      </p:sp>
      <p:sp>
        <p:nvSpPr>
          <p:cNvPr id="3" name="İçerik Yer Tutucusu 2">
            <a:extLst>
              <a:ext uri="{FF2B5EF4-FFF2-40B4-BE49-F238E27FC236}">
                <a16:creationId xmlns:a16="http://schemas.microsoft.com/office/drawing/2014/main" id="{834B4D0B-E978-A725-5075-E8BABB231DE2}"/>
              </a:ext>
            </a:extLst>
          </p:cNvPr>
          <p:cNvSpPr>
            <a:spLocks noGrp="1"/>
          </p:cNvSpPr>
          <p:nvPr>
            <p:ph idx="1"/>
          </p:nvPr>
        </p:nvSpPr>
        <p:spPr>
          <a:xfrm>
            <a:off x="1152307" y="2637162"/>
            <a:ext cx="8369787" cy="2368334"/>
          </a:xfrm>
        </p:spPr>
        <p:txBody>
          <a:bodyPr vert="horz" lIns="109728" tIns="109728" rIns="109728" bIns="91440" rtlCol="0" anchor="t">
            <a:normAutofit/>
          </a:bodyPr>
          <a:lstStyle/>
          <a:p>
            <a:pPr marL="342900" indent="-342900">
              <a:lnSpc>
                <a:spcPct val="120000"/>
              </a:lnSpc>
              <a:buFont typeface="Arial" panose="020B0503020204020204" pitchFamily="34" charset="0"/>
              <a:buChar char="•"/>
            </a:pPr>
            <a:r>
              <a:rPr lang="en-US" sz="2000" b="1" i="1" dirty="0">
                <a:solidFill>
                  <a:schemeClr val="tx1"/>
                </a:solidFill>
                <a:ea typeface="+mn-lt"/>
                <a:cs typeface="+mn-lt"/>
              </a:rPr>
              <a:t>Bir </a:t>
            </a:r>
            <a:r>
              <a:rPr lang="en-US" sz="2000" b="1" i="1" dirty="0" err="1">
                <a:solidFill>
                  <a:schemeClr val="tx1"/>
                </a:solidFill>
                <a:ea typeface="+mn-lt"/>
                <a:cs typeface="+mn-lt"/>
              </a:rPr>
              <a:t>algoritmanın</a:t>
            </a:r>
            <a:r>
              <a:rPr lang="en-US" sz="2000" b="1" i="1" dirty="0">
                <a:solidFill>
                  <a:schemeClr val="tx1"/>
                </a:solidFill>
                <a:ea typeface="+mn-lt"/>
                <a:cs typeface="+mn-lt"/>
              </a:rPr>
              <a:t> her </a:t>
            </a:r>
            <a:r>
              <a:rPr lang="en-US" sz="2000" b="1" i="1" dirty="0" err="1">
                <a:solidFill>
                  <a:schemeClr val="tx1"/>
                </a:solidFill>
                <a:ea typeface="+mn-lt"/>
                <a:cs typeface="+mn-lt"/>
              </a:rPr>
              <a:t>adımı</a:t>
            </a:r>
            <a:r>
              <a:rPr lang="en-US" sz="2000" b="1" i="1" dirty="0">
                <a:solidFill>
                  <a:schemeClr val="tx1"/>
                </a:solidFill>
                <a:ea typeface="+mn-lt"/>
                <a:cs typeface="+mn-lt"/>
              </a:rPr>
              <a:t> </a:t>
            </a:r>
            <a:r>
              <a:rPr lang="en-US" sz="2000" b="1" i="1" dirty="0" err="1">
                <a:solidFill>
                  <a:schemeClr val="tx1"/>
                </a:solidFill>
                <a:ea typeface="+mn-lt"/>
                <a:cs typeface="+mn-lt"/>
              </a:rPr>
              <a:t>için</a:t>
            </a:r>
            <a:r>
              <a:rPr lang="en-US" sz="2000" b="1" i="1" dirty="0">
                <a:solidFill>
                  <a:schemeClr val="tx1"/>
                </a:solidFill>
                <a:ea typeface="+mn-lt"/>
                <a:cs typeface="+mn-lt"/>
              </a:rPr>
              <a:t> </a:t>
            </a:r>
            <a:r>
              <a:rPr lang="en-US" sz="2000" b="1" i="1" dirty="0" err="1">
                <a:solidFill>
                  <a:schemeClr val="tx1"/>
                </a:solidFill>
                <a:ea typeface="+mn-lt"/>
                <a:cs typeface="+mn-lt"/>
              </a:rPr>
              <a:t>kesin</a:t>
            </a:r>
            <a:r>
              <a:rPr lang="en-US" sz="2000" b="1" i="1" dirty="0">
                <a:solidFill>
                  <a:schemeClr val="tx1"/>
                </a:solidFill>
                <a:ea typeface="+mn-lt"/>
                <a:cs typeface="+mn-lt"/>
              </a:rPr>
              <a:t> </a:t>
            </a:r>
            <a:r>
              <a:rPr lang="en-US" sz="2000" b="1" i="1" dirty="0" err="1">
                <a:solidFill>
                  <a:schemeClr val="tx1"/>
                </a:solidFill>
                <a:ea typeface="+mn-lt"/>
                <a:cs typeface="+mn-lt"/>
              </a:rPr>
              <a:t>olarak</a:t>
            </a:r>
            <a:r>
              <a:rPr lang="en-US" sz="2000" b="1" i="1" dirty="0">
                <a:solidFill>
                  <a:schemeClr val="tx1"/>
                </a:solidFill>
                <a:ea typeface="+mn-lt"/>
                <a:cs typeface="+mn-lt"/>
              </a:rPr>
              <a:t> ne </a:t>
            </a:r>
            <a:r>
              <a:rPr lang="en-US" sz="2000" b="1" i="1" dirty="0" err="1">
                <a:solidFill>
                  <a:schemeClr val="tx1"/>
                </a:solidFill>
                <a:ea typeface="+mn-lt"/>
                <a:cs typeface="+mn-lt"/>
              </a:rPr>
              <a:t>iş</a:t>
            </a:r>
            <a:r>
              <a:rPr lang="en-US" sz="2000" b="1" i="1" dirty="0">
                <a:solidFill>
                  <a:schemeClr val="tx1"/>
                </a:solidFill>
                <a:ea typeface="+mn-lt"/>
                <a:cs typeface="+mn-lt"/>
              </a:rPr>
              <a:t> </a:t>
            </a:r>
            <a:r>
              <a:rPr lang="en-US" sz="2000" b="1" i="1" dirty="0" err="1">
                <a:solidFill>
                  <a:schemeClr val="tx1"/>
                </a:solidFill>
                <a:ea typeface="+mn-lt"/>
                <a:cs typeface="+mn-lt"/>
              </a:rPr>
              <a:t>yapacağı</a:t>
            </a:r>
            <a:r>
              <a:rPr lang="en-US" sz="2000" b="1" i="1" dirty="0">
                <a:solidFill>
                  <a:schemeClr val="tx1"/>
                </a:solidFill>
                <a:ea typeface="+mn-lt"/>
                <a:cs typeface="+mn-lt"/>
              </a:rPr>
              <a:t> </a:t>
            </a:r>
            <a:r>
              <a:rPr lang="en-US" sz="2000" b="1" i="1" dirty="0" err="1">
                <a:solidFill>
                  <a:schemeClr val="tx1"/>
                </a:solidFill>
                <a:ea typeface="+mn-lt"/>
                <a:cs typeface="+mn-lt"/>
              </a:rPr>
              <a:t>belirlenmelidir</a:t>
            </a:r>
            <a:r>
              <a:rPr lang="en-US" sz="2000" b="1" i="1" dirty="0">
                <a:solidFill>
                  <a:schemeClr val="tx1"/>
                </a:solidFill>
                <a:ea typeface="+mn-lt"/>
                <a:cs typeface="+mn-lt"/>
              </a:rPr>
              <a:t>. </a:t>
            </a:r>
          </a:p>
          <a:p>
            <a:pPr marL="342900" indent="-342900">
              <a:lnSpc>
                <a:spcPct val="120000"/>
              </a:lnSpc>
              <a:buFont typeface="Arial" panose="020B0503020204020204" pitchFamily="34" charset="0"/>
              <a:buChar char="•"/>
            </a:pPr>
            <a:r>
              <a:rPr lang="en-US" sz="2000" b="1" i="1" dirty="0">
                <a:solidFill>
                  <a:schemeClr val="tx1"/>
                </a:solidFill>
                <a:ea typeface="+mn-lt"/>
                <a:cs typeface="+mn-lt"/>
              </a:rPr>
              <a:t>Yani </a:t>
            </a:r>
            <a:r>
              <a:rPr lang="en-US" sz="2000" b="1" i="1" dirty="0" err="1">
                <a:solidFill>
                  <a:schemeClr val="tx1"/>
                </a:solidFill>
                <a:ea typeface="+mn-lt"/>
                <a:cs typeface="+mn-lt"/>
              </a:rPr>
              <a:t>belirsizlik</a:t>
            </a:r>
            <a:r>
              <a:rPr lang="en-US" sz="2000" b="1" i="1" dirty="0">
                <a:solidFill>
                  <a:schemeClr val="tx1"/>
                </a:solidFill>
                <a:ea typeface="+mn-lt"/>
                <a:cs typeface="+mn-lt"/>
              </a:rPr>
              <a:t> </a:t>
            </a:r>
            <a:r>
              <a:rPr lang="en-US" sz="2000" b="1" i="1" dirty="0" err="1">
                <a:solidFill>
                  <a:schemeClr val="tx1"/>
                </a:solidFill>
                <a:ea typeface="+mn-lt"/>
                <a:cs typeface="+mn-lt"/>
              </a:rPr>
              <a:t>olmamalıdır</a:t>
            </a:r>
            <a:r>
              <a:rPr lang="en-US" sz="2000" b="1" i="1" dirty="0">
                <a:solidFill>
                  <a:schemeClr val="tx1"/>
                </a:solidFill>
                <a:ea typeface="+mn-lt"/>
                <a:cs typeface="+mn-lt"/>
              </a:rPr>
              <a:t>.</a:t>
            </a:r>
            <a:endParaRPr lang="en-US" sz="2000" b="1" i="1" dirty="0">
              <a:solidFill>
                <a:schemeClr val="tx1"/>
              </a:solidFill>
              <a:ea typeface="Meiryo"/>
            </a:endParaRPr>
          </a:p>
          <a:p>
            <a:pPr marL="342900" indent="-342900">
              <a:lnSpc>
                <a:spcPct val="120000"/>
              </a:lnSpc>
              <a:buFont typeface="Arial" panose="020B0503020204020204" pitchFamily="34" charset="0"/>
              <a:buChar char="•"/>
            </a:pPr>
            <a:r>
              <a:rPr lang="en-US" sz="2000" b="1" i="1" dirty="0">
                <a:solidFill>
                  <a:schemeClr val="tx1"/>
                </a:solidFill>
                <a:ea typeface="+mn-lt"/>
                <a:cs typeface="+mn-lt"/>
              </a:rPr>
              <a:t>Her durum </a:t>
            </a:r>
            <a:r>
              <a:rPr lang="en-US" sz="2000" b="1" i="1" dirty="0" err="1">
                <a:solidFill>
                  <a:schemeClr val="tx1"/>
                </a:solidFill>
                <a:ea typeface="+mn-lt"/>
                <a:cs typeface="+mn-lt"/>
              </a:rPr>
              <a:t>için</a:t>
            </a:r>
            <a:r>
              <a:rPr lang="en-US" sz="2000" b="1" i="1" dirty="0">
                <a:solidFill>
                  <a:schemeClr val="tx1"/>
                </a:solidFill>
                <a:ea typeface="+mn-lt"/>
                <a:cs typeface="+mn-lt"/>
              </a:rPr>
              <a:t> </a:t>
            </a:r>
            <a:r>
              <a:rPr lang="en-US" sz="2000" b="1" i="1" dirty="0" err="1">
                <a:solidFill>
                  <a:schemeClr val="tx1"/>
                </a:solidFill>
                <a:ea typeface="+mn-lt"/>
                <a:cs typeface="+mn-lt"/>
              </a:rPr>
              <a:t>hangi</a:t>
            </a:r>
            <a:r>
              <a:rPr lang="en-US" sz="2000" b="1" i="1" dirty="0">
                <a:solidFill>
                  <a:schemeClr val="tx1"/>
                </a:solidFill>
                <a:ea typeface="+mn-lt"/>
                <a:cs typeface="+mn-lt"/>
              </a:rPr>
              <a:t> </a:t>
            </a:r>
            <a:r>
              <a:rPr lang="en-US" sz="2000" b="1" i="1" dirty="0" err="1">
                <a:solidFill>
                  <a:schemeClr val="tx1"/>
                </a:solidFill>
                <a:ea typeface="+mn-lt"/>
                <a:cs typeface="+mn-lt"/>
              </a:rPr>
              <a:t>işlem</a:t>
            </a:r>
            <a:r>
              <a:rPr lang="en-US" sz="2000" b="1" i="1" dirty="0">
                <a:solidFill>
                  <a:schemeClr val="tx1"/>
                </a:solidFill>
                <a:ea typeface="+mn-lt"/>
                <a:cs typeface="+mn-lt"/>
              </a:rPr>
              <a:t> </a:t>
            </a:r>
            <a:r>
              <a:rPr lang="en-US" sz="2000" b="1" i="1" dirty="0" err="1">
                <a:solidFill>
                  <a:schemeClr val="tx1"/>
                </a:solidFill>
                <a:ea typeface="+mn-lt"/>
                <a:cs typeface="+mn-lt"/>
              </a:rPr>
              <a:t>gerçekleştirilecekse</a:t>
            </a:r>
            <a:r>
              <a:rPr lang="en-US" sz="2000" b="1" i="1" dirty="0">
                <a:solidFill>
                  <a:schemeClr val="tx1"/>
                </a:solidFill>
                <a:ea typeface="+mn-lt"/>
                <a:cs typeface="+mn-lt"/>
              </a:rPr>
              <a:t>, o </a:t>
            </a:r>
            <a:r>
              <a:rPr lang="en-US" sz="2000" b="1" i="1" dirty="0" err="1">
                <a:solidFill>
                  <a:schemeClr val="tx1"/>
                </a:solidFill>
                <a:ea typeface="+mn-lt"/>
                <a:cs typeface="+mn-lt"/>
              </a:rPr>
              <a:t>açık</a:t>
            </a:r>
            <a:r>
              <a:rPr lang="en-US" sz="2000" b="1" i="1" dirty="0">
                <a:solidFill>
                  <a:schemeClr val="tx1"/>
                </a:solidFill>
                <a:ea typeface="+mn-lt"/>
                <a:cs typeface="+mn-lt"/>
              </a:rPr>
              <a:t> </a:t>
            </a:r>
            <a:r>
              <a:rPr lang="en-US" sz="2000" b="1" i="1" dirty="0" err="1">
                <a:solidFill>
                  <a:schemeClr val="tx1"/>
                </a:solidFill>
                <a:ea typeface="+mn-lt"/>
                <a:cs typeface="+mn-lt"/>
              </a:rPr>
              <a:t>olarak</a:t>
            </a:r>
            <a:r>
              <a:rPr lang="en-US" sz="2000" b="1" i="1" dirty="0">
                <a:solidFill>
                  <a:schemeClr val="tx1"/>
                </a:solidFill>
                <a:ea typeface="+mn-lt"/>
                <a:cs typeface="+mn-lt"/>
              </a:rPr>
              <a:t> </a:t>
            </a:r>
            <a:r>
              <a:rPr lang="en-US" sz="2000" b="1" i="1" dirty="0" err="1">
                <a:solidFill>
                  <a:schemeClr val="tx1"/>
                </a:solidFill>
                <a:ea typeface="+mn-lt"/>
                <a:cs typeface="+mn-lt"/>
              </a:rPr>
              <a:t>tanımlanmalıdır</a:t>
            </a:r>
            <a:r>
              <a:rPr lang="en-US" sz="2000" b="1" i="1" dirty="0">
                <a:solidFill>
                  <a:schemeClr val="tx1"/>
                </a:solidFill>
                <a:ea typeface="+mn-lt"/>
                <a:cs typeface="+mn-lt"/>
              </a:rPr>
              <a:t>. </a:t>
            </a:r>
            <a:endParaRPr lang="en-US" sz="2000" b="1" i="1" dirty="0">
              <a:solidFill>
                <a:schemeClr val="tx1"/>
              </a:solidFill>
              <a:ea typeface="Meiryo"/>
            </a:endParaRPr>
          </a:p>
          <a:p>
            <a:pPr marL="342900" indent="-342900">
              <a:lnSpc>
                <a:spcPct val="120000"/>
              </a:lnSpc>
              <a:buFont typeface="Arial" panose="020B0503020204020204" pitchFamily="34" charset="0"/>
              <a:buChar char="•"/>
            </a:pPr>
            <a:endParaRPr lang="en-US" sz="2000" b="1" i="1" dirty="0">
              <a:solidFill>
                <a:srgbClr val="404040"/>
              </a:solidFill>
              <a:ea typeface="Meiryo"/>
            </a:endParaRPr>
          </a:p>
        </p:txBody>
      </p:sp>
      <p:sp>
        <p:nvSpPr>
          <p:cNvPr id="8" name="Metin kutusu 7">
            <a:extLst>
              <a:ext uri="{FF2B5EF4-FFF2-40B4-BE49-F238E27FC236}">
                <a16:creationId xmlns:a16="http://schemas.microsoft.com/office/drawing/2014/main" id="{C1C48988-F9D3-009E-F178-5457B9F7D85B}"/>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5/29</a:t>
            </a:r>
            <a:endParaRPr lang="tr-TR" dirty="0"/>
          </a:p>
        </p:txBody>
      </p:sp>
    </p:spTree>
    <p:extLst>
      <p:ext uri="{BB962C8B-B14F-4D97-AF65-F5344CB8AC3E}">
        <p14:creationId xmlns:p14="http://schemas.microsoft.com/office/powerpoint/2010/main" val="250122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9"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25">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7" name="Freeform: Shape 26">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02CB6201-32BB-069B-61E8-2F7CB346D739}"/>
              </a:ext>
            </a:extLst>
          </p:cNvPr>
          <p:cNvSpPr>
            <a:spLocks noGrp="1"/>
          </p:cNvSpPr>
          <p:nvPr>
            <p:ph type="title"/>
          </p:nvPr>
        </p:nvSpPr>
        <p:spPr>
          <a:xfrm>
            <a:off x="1152308" y="1045231"/>
            <a:ext cx="7983942" cy="1225042"/>
          </a:xfrm>
        </p:spPr>
        <p:txBody>
          <a:bodyPr vert="horz" lIns="109728" tIns="109728" rIns="109728" bIns="91440" rtlCol="0" anchor="b">
            <a:normAutofit fontScale="90000"/>
          </a:bodyPr>
          <a:lstStyle/>
          <a:p>
            <a:pPr>
              <a:lnSpc>
                <a:spcPct val="120000"/>
              </a:lnSpc>
            </a:pPr>
            <a:r>
              <a:rPr lang="en-US" sz="6600" i="1" dirty="0" err="1">
                <a:solidFill>
                  <a:schemeClr val="tx1">
                    <a:lumMod val="85000"/>
                    <a:lumOff val="15000"/>
                  </a:schemeClr>
                </a:solidFill>
              </a:rPr>
              <a:t>Çıkış</a:t>
            </a:r>
            <a:r>
              <a:rPr lang="en-US" sz="6600" i="1" dirty="0">
                <a:solidFill>
                  <a:schemeClr val="tx1">
                    <a:lumMod val="85000"/>
                    <a:lumOff val="15000"/>
                  </a:schemeClr>
                </a:solidFill>
              </a:rPr>
              <a:t> (Output)</a:t>
            </a:r>
          </a:p>
        </p:txBody>
      </p:sp>
      <p:sp>
        <p:nvSpPr>
          <p:cNvPr id="3" name="İçerik Yer Tutucusu 2">
            <a:extLst>
              <a:ext uri="{FF2B5EF4-FFF2-40B4-BE49-F238E27FC236}">
                <a16:creationId xmlns:a16="http://schemas.microsoft.com/office/drawing/2014/main" id="{834B4D0B-E978-A725-5075-E8BABB231DE2}"/>
              </a:ext>
            </a:extLst>
          </p:cNvPr>
          <p:cNvSpPr>
            <a:spLocks noGrp="1"/>
          </p:cNvSpPr>
          <p:nvPr>
            <p:ph idx="1"/>
          </p:nvPr>
        </p:nvSpPr>
        <p:spPr>
          <a:xfrm>
            <a:off x="1152307" y="2637162"/>
            <a:ext cx="8586157" cy="2076705"/>
          </a:xfrm>
        </p:spPr>
        <p:txBody>
          <a:bodyPr vert="horz" lIns="109728" tIns="109728" rIns="109728" bIns="91440" rtlCol="0" anchor="t">
            <a:normAutofit/>
          </a:bodyPr>
          <a:lstStyle/>
          <a:p>
            <a:pPr marL="342900" indent="-342900">
              <a:lnSpc>
                <a:spcPct val="120000"/>
              </a:lnSpc>
              <a:buFont typeface="Arial" panose="020B0503020204020204" pitchFamily="34" charset="0"/>
              <a:buChar char="•"/>
            </a:pPr>
            <a:r>
              <a:rPr lang="en-US" sz="2000" b="1" i="1" dirty="0">
                <a:solidFill>
                  <a:schemeClr val="tx1"/>
                </a:solidFill>
                <a:ea typeface="+mn-lt"/>
                <a:cs typeface="+mn-lt"/>
              </a:rPr>
              <a:t>Her </a:t>
            </a:r>
            <a:r>
              <a:rPr lang="en-US" sz="2000" b="1" i="1" dirty="0" err="1">
                <a:solidFill>
                  <a:schemeClr val="tx1"/>
                </a:solidFill>
                <a:ea typeface="+mn-lt"/>
                <a:cs typeface="+mn-lt"/>
              </a:rPr>
              <a:t>algoritmanın</a:t>
            </a:r>
            <a:r>
              <a:rPr lang="en-US" sz="2000" b="1" i="1" dirty="0">
                <a:solidFill>
                  <a:schemeClr val="tx1"/>
                </a:solidFill>
                <a:ea typeface="+mn-lt"/>
                <a:cs typeface="+mn-lt"/>
              </a:rPr>
              <a:t> </a:t>
            </a:r>
            <a:r>
              <a:rPr lang="en-US" sz="2000" b="1" i="1" dirty="0" err="1">
                <a:solidFill>
                  <a:schemeClr val="tx1"/>
                </a:solidFill>
                <a:ea typeface="+mn-lt"/>
                <a:cs typeface="+mn-lt"/>
              </a:rPr>
              <a:t>bir</a:t>
            </a:r>
            <a:r>
              <a:rPr lang="en-US" sz="2000" b="1" i="1" dirty="0">
                <a:solidFill>
                  <a:schemeClr val="tx1"/>
                </a:solidFill>
                <a:ea typeface="+mn-lt"/>
                <a:cs typeface="+mn-lt"/>
              </a:rPr>
              <a:t> </a:t>
            </a:r>
            <a:r>
              <a:rPr lang="en-US" sz="2000" b="1" i="1" dirty="0" err="1">
                <a:solidFill>
                  <a:schemeClr val="tx1"/>
                </a:solidFill>
                <a:ea typeface="+mn-lt"/>
                <a:cs typeface="+mn-lt"/>
              </a:rPr>
              <a:t>veya</a:t>
            </a:r>
            <a:r>
              <a:rPr lang="en-US" sz="2000" b="1" i="1" dirty="0">
                <a:solidFill>
                  <a:schemeClr val="tx1"/>
                </a:solidFill>
                <a:ea typeface="+mn-lt"/>
                <a:cs typeface="+mn-lt"/>
              </a:rPr>
              <a:t> </a:t>
            </a:r>
            <a:r>
              <a:rPr lang="en-US" sz="2000" b="1" i="1" dirty="0" err="1">
                <a:solidFill>
                  <a:schemeClr val="tx1"/>
                </a:solidFill>
                <a:ea typeface="+mn-lt"/>
                <a:cs typeface="+mn-lt"/>
              </a:rPr>
              <a:t>daha</a:t>
            </a:r>
            <a:r>
              <a:rPr lang="en-US" sz="2000" b="1" i="1" dirty="0">
                <a:solidFill>
                  <a:schemeClr val="tx1"/>
                </a:solidFill>
                <a:ea typeface="+mn-lt"/>
                <a:cs typeface="+mn-lt"/>
              </a:rPr>
              <a:t> </a:t>
            </a:r>
            <a:r>
              <a:rPr lang="en-US" sz="2000" b="1" i="1" dirty="0" err="1">
                <a:solidFill>
                  <a:schemeClr val="tx1"/>
                </a:solidFill>
                <a:ea typeface="+mn-lt"/>
                <a:cs typeface="+mn-lt"/>
              </a:rPr>
              <a:t>fazla</a:t>
            </a:r>
            <a:r>
              <a:rPr lang="en-US" sz="2000" b="1" i="1" dirty="0">
                <a:solidFill>
                  <a:schemeClr val="tx1"/>
                </a:solidFill>
                <a:ea typeface="+mn-lt"/>
                <a:cs typeface="+mn-lt"/>
              </a:rPr>
              <a:t> </a:t>
            </a:r>
            <a:r>
              <a:rPr lang="en-US" sz="2000" b="1" i="1" dirty="0" err="1">
                <a:solidFill>
                  <a:schemeClr val="tx1"/>
                </a:solidFill>
                <a:ea typeface="+mn-lt"/>
                <a:cs typeface="+mn-lt"/>
              </a:rPr>
              <a:t>çıkış</a:t>
            </a:r>
            <a:r>
              <a:rPr lang="en-US" sz="2000" b="1" i="1" dirty="0">
                <a:solidFill>
                  <a:schemeClr val="tx1"/>
                </a:solidFill>
                <a:ea typeface="+mn-lt"/>
                <a:cs typeface="+mn-lt"/>
              </a:rPr>
              <a:t> </a:t>
            </a:r>
            <a:r>
              <a:rPr lang="en-US" sz="2000" b="1" i="1" dirty="0" err="1">
                <a:solidFill>
                  <a:schemeClr val="tx1"/>
                </a:solidFill>
                <a:ea typeface="+mn-lt"/>
                <a:cs typeface="+mn-lt"/>
              </a:rPr>
              <a:t>değeri</a:t>
            </a:r>
            <a:r>
              <a:rPr lang="en-US" sz="2000" b="1" i="1" dirty="0">
                <a:solidFill>
                  <a:schemeClr val="tx1"/>
                </a:solidFill>
                <a:ea typeface="+mn-lt"/>
                <a:cs typeface="+mn-lt"/>
              </a:rPr>
              <a:t> </a:t>
            </a:r>
            <a:r>
              <a:rPr lang="en-US" sz="2000" b="1" i="1" dirty="0" err="1">
                <a:solidFill>
                  <a:schemeClr val="tx1"/>
                </a:solidFill>
                <a:ea typeface="+mn-lt"/>
                <a:cs typeface="+mn-lt"/>
              </a:rPr>
              <a:t>vardır</a:t>
            </a:r>
            <a:r>
              <a:rPr lang="en-US" sz="2000" b="1" i="1" dirty="0">
                <a:solidFill>
                  <a:schemeClr val="tx1"/>
                </a:solidFill>
                <a:ea typeface="+mn-lt"/>
                <a:cs typeface="+mn-lt"/>
              </a:rPr>
              <a:t>.</a:t>
            </a:r>
          </a:p>
          <a:p>
            <a:pPr marL="342900" indent="-342900">
              <a:lnSpc>
                <a:spcPct val="120000"/>
              </a:lnSpc>
              <a:buFont typeface="Arial" panose="020B0503020204020204" pitchFamily="34" charset="0"/>
              <a:buChar char="•"/>
            </a:pPr>
            <a:r>
              <a:rPr lang="en-US" sz="2000" b="1" i="1" err="1">
                <a:solidFill>
                  <a:schemeClr val="tx1"/>
                </a:solidFill>
                <a:ea typeface="+mn-lt"/>
                <a:cs typeface="+mn-lt"/>
              </a:rPr>
              <a:t>Çıkış</a:t>
            </a:r>
            <a:r>
              <a:rPr lang="en-US" sz="2000" b="1" i="1" dirty="0">
                <a:solidFill>
                  <a:schemeClr val="tx1"/>
                </a:solidFill>
                <a:ea typeface="+mn-lt"/>
                <a:cs typeface="+mn-lt"/>
              </a:rPr>
              <a:t> </a:t>
            </a:r>
            <a:r>
              <a:rPr lang="en-US" sz="2000" b="1" i="1" err="1">
                <a:solidFill>
                  <a:schemeClr val="tx1"/>
                </a:solidFill>
                <a:ea typeface="+mn-lt"/>
                <a:cs typeface="+mn-lt"/>
              </a:rPr>
              <a:t>değerleri</a:t>
            </a:r>
            <a:r>
              <a:rPr lang="en-US" sz="2000" b="1" i="1" dirty="0">
                <a:solidFill>
                  <a:schemeClr val="tx1"/>
                </a:solidFill>
                <a:ea typeface="+mn-lt"/>
                <a:cs typeface="+mn-lt"/>
              </a:rPr>
              <a:t> </a:t>
            </a:r>
            <a:r>
              <a:rPr lang="en-US" sz="2000" b="1" i="1" err="1">
                <a:solidFill>
                  <a:schemeClr val="tx1"/>
                </a:solidFill>
                <a:ea typeface="+mn-lt"/>
                <a:cs typeface="+mn-lt"/>
              </a:rPr>
              <a:t>ile</a:t>
            </a:r>
            <a:r>
              <a:rPr lang="en-US" sz="2000" b="1" i="1" dirty="0">
                <a:solidFill>
                  <a:schemeClr val="tx1"/>
                </a:solidFill>
                <a:ea typeface="+mn-lt"/>
                <a:cs typeface="+mn-lt"/>
              </a:rPr>
              <a:t> </a:t>
            </a:r>
            <a:r>
              <a:rPr lang="en-US" sz="2000" b="1" i="1" err="1">
                <a:solidFill>
                  <a:schemeClr val="tx1"/>
                </a:solidFill>
                <a:ea typeface="+mn-lt"/>
                <a:cs typeface="+mn-lt"/>
              </a:rPr>
              <a:t>giriş</a:t>
            </a:r>
            <a:r>
              <a:rPr lang="en-US" sz="2000" b="1" i="1" dirty="0">
                <a:solidFill>
                  <a:schemeClr val="tx1"/>
                </a:solidFill>
                <a:ea typeface="+mn-lt"/>
                <a:cs typeface="+mn-lt"/>
              </a:rPr>
              <a:t> </a:t>
            </a:r>
            <a:r>
              <a:rPr lang="en-US" sz="2000" b="1" i="1" err="1">
                <a:solidFill>
                  <a:schemeClr val="tx1"/>
                </a:solidFill>
                <a:ea typeface="+mn-lt"/>
                <a:cs typeface="+mn-lt"/>
              </a:rPr>
              <a:t>değerleri</a:t>
            </a:r>
            <a:r>
              <a:rPr lang="en-US" sz="2000" b="1" i="1" dirty="0">
                <a:solidFill>
                  <a:schemeClr val="tx1"/>
                </a:solidFill>
                <a:ea typeface="+mn-lt"/>
                <a:cs typeface="+mn-lt"/>
              </a:rPr>
              <a:t> </a:t>
            </a:r>
            <a:r>
              <a:rPr lang="en-US" sz="2000" b="1" i="1" err="1">
                <a:solidFill>
                  <a:schemeClr val="tx1"/>
                </a:solidFill>
                <a:ea typeface="+mn-lt"/>
                <a:cs typeface="+mn-lt"/>
              </a:rPr>
              <a:t>arasında</a:t>
            </a:r>
            <a:r>
              <a:rPr lang="en-US" sz="2000" b="1" i="1" dirty="0">
                <a:solidFill>
                  <a:schemeClr val="tx1"/>
                </a:solidFill>
                <a:ea typeface="+mn-lt"/>
                <a:cs typeface="+mn-lt"/>
              </a:rPr>
              <a:t> </a:t>
            </a:r>
            <a:r>
              <a:rPr lang="en-US" sz="2000" b="1" i="1" err="1">
                <a:solidFill>
                  <a:schemeClr val="tx1"/>
                </a:solidFill>
                <a:ea typeface="+mn-lt"/>
                <a:cs typeface="+mn-lt"/>
              </a:rPr>
              <a:t>bağıntılar</a:t>
            </a:r>
            <a:r>
              <a:rPr lang="en-US" sz="2000" b="1" i="1" dirty="0">
                <a:solidFill>
                  <a:schemeClr val="tx1"/>
                </a:solidFill>
                <a:ea typeface="+mn-lt"/>
                <a:cs typeface="+mn-lt"/>
              </a:rPr>
              <a:t> </a:t>
            </a:r>
            <a:r>
              <a:rPr lang="en-US" sz="2000" b="1" i="1" err="1">
                <a:solidFill>
                  <a:schemeClr val="tx1"/>
                </a:solidFill>
                <a:ea typeface="+mn-lt"/>
                <a:cs typeface="+mn-lt"/>
              </a:rPr>
              <a:t>vardır</a:t>
            </a:r>
            <a:r>
              <a:rPr lang="en-US" sz="2000" b="1" i="1" dirty="0">
                <a:solidFill>
                  <a:schemeClr val="tx1"/>
                </a:solidFill>
                <a:ea typeface="+mn-lt"/>
                <a:cs typeface="+mn-lt"/>
              </a:rPr>
              <a:t>.</a:t>
            </a:r>
            <a:endParaRPr lang="en-US" b="1" i="1" dirty="0">
              <a:solidFill>
                <a:schemeClr val="tx1"/>
              </a:solidFill>
              <a:ea typeface="Meiryo"/>
            </a:endParaRPr>
          </a:p>
          <a:p>
            <a:pPr marL="342900" indent="-342900">
              <a:lnSpc>
                <a:spcPct val="120000"/>
              </a:lnSpc>
              <a:buFont typeface="Arial" panose="020B0503020204020204" pitchFamily="34" charset="0"/>
              <a:buChar char="•"/>
            </a:pPr>
            <a:endParaRPr lang="en-US" sz="2000" b="1" i="1" dirty="0">
              <a:solidFill>
                <a:srgbClr val="404040"/>
              </a:solidFill>
              <a:ea typeface="Meiryo"/>
            </a:endParaRPr>
          </a:p>
        </p:txBody>
      </p:sp>
      <p:sp>
        <p:nvSpPr>
          <p:cNvPr id="8" name="Metin kutusu 7">
            <a:extLst>
              <a:ext uri="{FF2B5EF4-FFF2-40B4-BE49-F238E27FC236}">
                <a16:creationId xmlns:a16="http://schemas.microsoft.com/office/drawing/2014/main" id="{7108E983-64F1-E40D-3A85-9DB408778B5A}"/>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6/29</a:t>
            </a:r>
            <a:endParaRPr lang="tr-TR" dirty="0"/>
          </a:p>
        </p:txBody>
      </p:sp>
    </p:spTree>
    <p:extLst>
      <p:ext uri="{BB962C8B-B14F-4D97-AF65-F5344CB8AC3E}">
        <p14:creationId xmlns:p14="http://schemas.microsoft.com/office/powerpoint/2010/main" val="336097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9"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25">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7" name="Freeform: Shape 26">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02CB6201-32BB-069B-61E8-2F7CB346D739}"/>
              </a:ext>
            </a:extLst>
          </p:cNvPr>
          <p:cNvSpPr>
            <a:spLocks noGrp="1"/>
          </p:cNvSpPr>
          <p:nvPr>
            <p:ph type="title"/>
          </p:nvPr>
        </p:nvSpPr>
        <p:spPr>
          <a:xfrm>
            <a:off x="1152308" y="1045231"/>
            <a:ext cx="8313201" cy="1225042"/>
          </a:xfrm>
        </p:spPr>
        <p:txBody>
          <a:bodyPr vert="horz" lIns="109728" tIns="109728" rIns="109728" bIns="91440" rtlCol="0" anchor="b">
            <a:noAutofit/>
          </a:bodyPr>
          <a:lstStyle/>
          <a:p>
            <a:pPr>
              <a:lnSpc>
                <a:spcPct val="120000"/>
              </a:lnSpc>
            </a:pPr>
            <a:r>
              <a:rPr lang="en-US" sz="4400" i="1" dirty="0">
                <a:solidFill>
                  <a:schemeClr val="tx1">
                    <a:lumMod val="85000"/>
                    <a:lumOff val="15000"/>
                  </a:schemeClr>
                </a:solidFill>
              </a:rPr>
              <a:t>Etkililik (Efficiency)</a:t>
            </a:r>
          </a:p>
        </p:txBody>
      </p:sp>
      <p:sp>
        <p:nvSpPr>
          <p:cNvPr id="3" name="İçerik Yer Tutucusu 2">
            <a:extLst>
              <a:ext uri="{FF2B5EF4-FFF2-40B4-BE49-F238E27FC236}">
                <a16:creationId xmlns:a16="http://schemas.microsoft.com/office/drawing/2014/main" id="{834B4D0B-E978-A725-5075-E8BABB231DE2}"/>
              </a:ext>
            </a:extLst>
          </p:cNvPr>
          <p:cNvSpPr>
            <a:spLocks noGrp="1"/>
          </p:cNvSpPr>
          <p:nvPr>
            <p:ph idx="1"/>
          </p:nvPr>
        </p:nvSpPr>
        <p:spPr>
          <a:xfrm>
            <a:off x="1152307" y="2637162"/>
            <a:ext cx="8369787" cy="2076705"/>
          </a:xfrm>
        </p:spPr>
        <p:txBody>
          <a:bodyPr vert="horz" lIns="109728" tIns="109728" rIns="109728" bIns="91440" rtlCol="0" anchor="t">
            <a:normAutofit/>
          </a:bodyPr>
          <a:lstStyle/>
          <a:p>
            <a:pPr marL="342900" indent="-342900">
              <a:lnSpc>
                <a:spcPct val="120000"/>
              </a:lnSpc>
              <a:buFont typeface="Arial" panose="020B0503020204020204" pitchFamily="34" charset="0"/>
              <a:buChar char="•"/>
            </a:pPr>
            <a:r>
              <a:rPr lang="en-US" sz="2000" b="1" i="1" dirty="0" err="1">
                <a:solidFill>
                  <a:schemeClr val="tx1"/>
                </a:solidFill>
                <a:ea typeface="+mn-lt"/>
                <a:cs typeface="+mn-lt"/>
              </a:rPr>
              <a:t>Olabildiğince</a:t>
            </a:r>
            <a:r>
              <a:rPr lang="en-US" sz="2000" b="1" i="1" dirty="0">
                <a:solidFill>
                  <a:schemeClr val="tx1"/>
                </a:solidFill>
                <a:ea typeface="+mn-lt"/>
                <a:cs typeface="+mn-lt"/>
              </a:rPr>
              <a:t> </a:t>
            </a:r>
            <a:r>
              <a:rPr lang="en-US" sz="2000" b="1" i="1" dirty="0" err="1">
                <a:solidFill>
                  <a:schemeClr val="tx1"/>
                </a:solidFill>
                <a:ea typeface="+mn-lt"/>
                <a:cs typeface="+mn-lt"/>
              </a:rPr>
              <a:t>hızlı</a:t>
            </a:r>
            <a:r>
              <a:rPr lang="en-US" sz="2000" b="1" i="1" dirty="0">
                <a:solidFill>
                  <a:schemeClr val="tx1"/>
                </a:solidFill>
                <a:ea typeface="+mn-lt"/>
                <a:cs typeface="+mn-lt"/>
              </a:rPr>
              <a:t> </a:t>
            </a:r>
            <a:r>
              <a:rPr lang="en-US" sz="2000" b="1" i="1" dirty="0" err="1">
                <a:solidFill>
                  <a:schemeClr val="tx1"/>
                </a:solidFill>
                <a:ea typeface="+mn-lt"/>
                <a:cs typeface="+mn-lt"/>
              </a:rPr>
              <a:t>çalışmalıdır</a:t>
            </a:r>
            <a:r>
              <a:rPr lang="en-US" sz="2000" b="1" i="1" dirty="0">
                <a:solidFill>
                  <a:schemeClr val="tx1"/>
                </a:solidFill>
                <a:ea typeface="+mn-lt"/>
                <a:cs typeface="+mn-lt"/>
              </a:rPr>
              <a:t>.</a:t>
            </a:r>
          </a:p>
          <a:p>
            <a:pPr marL="342900" indent="-342900">
              <a:lnSpc>
                <a:spcPct val="120000"/>
              </a:lnSpc>
              <a:buFont typeface="Arial" panose="020B0503020204020204" pitchFamily="34" charset="0"/>
              <a:buChar char="•"/>
            </a:pPr>
            <a:r>
              <a:rPr lang="en-US" sz="2000" b="1" i="1" dirty="0" err="1">
                <a:solidFill>
                  <a:schemeClr val="tx1"/>
                </a:solidFill>
                <a:ea typeface="+mn-lt"/>
                <a:cs typeface="+mn-lt"/>
              </a:rPr>
              <a:t>Olabildiğince</a:t>
            </a:r>
            <a:r>
              <a:rPr lang="en-US" sz="2000" b="1" i="1" dirty="0">
                <a:solidFill>
                  <a:schemeClr val="tx1"/>
                </a:solidFill>
                <a:ea typeface="+mn-lt"/>
                <a:cs typeface="+mn-lt"/>
              </a:rPr>
              <a:t> </a:t>
            </a:r>
            <a:r>
              <a:rPr lang="en-US" sz="2000" b="1" i="1" dirty="0" err="1">
                <a:solidFill>
                  <a:schemeClr val="tx1"/>
                </a:solidFill>
                <a:ea typeface="+mn-lt"/>
                <a:cs typeface="+mn-lt"/>
              </a:rPr>
              <a:t>az</a:t>
            </a:r>
            <a:r>
              <a:rPr lang="en-US" sz="2000" b="1" i="1" dirty="0">
                <a:solidFill>
                  <a:schemeClr val="tx1"/>
                </a:solidFill>
                <a:ea typeface="+mn-lt"/>
                <a:cs typeface="+mn-lt"/>
              </a:rPr>
              <a:t> </a:t>
            </a:r>
            <a:r>
              <a:rPr lang="en-US" sz="2000" b="1" i="1" dirty="0" err="1">
                <a:solidFill>
                  <a:schemeClr val="tx1"/>
                </a:solidFill>
                <a:ea typeface="+mn-lt"/>
                <a:cs typeface="+mn-lt"/>
              </a:rPr>
              <a:t>hafıza</a:t>
            </a:r>
            <a:r>
              <a:rPr lang="en-US" sz="2000" b="1" i="1" dirty="0">
                <a:solidFill>
                  <a:schemeClr val="tx1"/>
                </a:solidFill>
                <a:ea typeface="+mn-lt"/>
                <a:cs typeface="+mn-lt"/>
              </a:rPr>
              <a:t> </a:t>
            </a:r>
            <a:r>
              <a:rPr lang="en-US" sz="2000" b="1" i="1" dirty="0" err="1">
                <a:solidFill>
                  <a:schemeClr val="tx1"/>
                </a:solidFill>
                <a:ea typeface="+mn-lt"/>
                <a:cs typeface="+mn-lt"/>
              </a:rPr>
              <a:t>kullanmalıdır</a:t>
            </a:r>
            <a:r>
              <a:rPr lang="en-US" sz="2000" b="1" i="1" dirty="0">
                <a:solidFill>
                  <a:schemeClr val="tx1"/>
                </a:solidFill>
                <a:ea typeface="+mn-lt"/>
                <a:cs typeface="+mn-lt"/>
              </a:rPr>
              <a:t>.</a:t>
            </a:r>
            <a:endParaRPr lang="en-US" b="1" i="1" dirty="0">
              <a:solidFill>
                <a:schemeClr val="tx1"/>
              </a:solidFill>
              <a:ea typeface="Meiryo"/>
            </a:endParaRPr>
          </a:p>
          <a:p>
            <a:pPr marL="342900" indent="-342900">
              <a:lnSpc>
                <a:spcPct val="120000"/>
              </a:lnSpc>
              <a:buFont typeface="Arial" panose="020B0503020204020204" pitchFamily="34" charset="0"/>
              <a:buChar char="•"/>
            </a:pPr>
            <a:endParaRPr lang="en-US" sz="2000" b="1" i="1" dirty="0">
              <a:solidFill>
                <a:srgbClr val="404040"/>
              </a:solidFill>
              <a:ea typeface="Meiryo"/>
            </a:endParaRPr>
          </a:p>
        </p:txBody>
      </p:sp>
      <p:sp>
        <p:nvSpPr>
          <p:cNvPr id="8" name="Metin kutusu 7">
            <a:extLst>
              <a:ext uri="{FF2B5EF4-FFF2-40B4-BE49-F238E27FC236}">
                <a16:creationId xmlns:a16="http://schemas.microsoft.com/office/drawing/2014/main" id="{E31D69F2-3B40-1D13-A1F0-0E74472DACA9}"/>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7/29</a:t>
            </a:r>
            <a:endParaRPr lang="tr-TR" dirty="0"/>
          </a:p>
        </p:txBody>
      </p:sp>
    </p:spTree>
    <p:extLst>
      <p:ext uri="{BB962C8B-B14F-4D97-AF65-F5344CB8AC3E}">
        <p14:creationId xmlns:p14="http://schemas.microsoft.com/office/powerpoint/2010/main" val="341184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9"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25">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7" name="Freeform: Shape 26">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02CB6201-32BB-069B-61E8-2F7CB346D739}"/>
              </a:ext>
            </a:extLst>
          </p:cNvPr>
          <p:cNvSpPr>
            <a:spLocks noGrp="1"/>
          </p:cNvSpPr>
          <p:nvPr>
            <p:ph type="title"/>
          </p:nvPr>
        </p:nvSpPr>
        <p:spPr>
          <a:xfrm>
            <a:off x="1152308" y="1045231"/>
            <a:ext cx="7983942" cy="1225042"/>
          </a:xfrm>
        </p:spPr>
        <p:txBody>
          <a:bodyPr vert="horz" lIns="109728" tIns="109728" rIns="109728" bIns="91440" rtlCol="0" anchor="b">
            <a:normAutofit fontScale="90000"/>
          </a:bodyPr>
          <a:lstStyle/>
          <a:p>
            <a:pPr>
              <a:lnSpc>
                <a:spcPct val="120000"/>
              </a:lnSpc>
            </a:pPr>
            <a:r>
              <a:rPr lang="en-US" sz="4900" i="1" dirty="0">
                <a:solidFill>
                  <a:schemeClr val="tx1">
                    <a:lumMod val="85000"/>
                    <a:lumOff val="15000"/>
                  </a:schemeClr>
                </a:solidFill>
              </a:rPr>
              <a:t>Sınırlılık (Boundedness</a:t>
            </a:r>
            <a:r>
              <a:rPr lang="en-US" sz="6600" i="1" dirty="0">
                <a:solidFill>
                  <a:schemeClr val="tx1">
                    <a:lumMod val="85000"/>
                    <a:lumOff val="15000"/>
                  </a:schemeClr>
                </a:solidFill>
              </a:rPr>
              <a:t>)</a:t>
            </a:r>
          </a:p>
        </p:txBody>
      </p:sp>
      <p:sp>
        <p:nvSpPr>
          <p:cNvPr id="3" name="İçerik Yer Tutucusu 2">
            <a:extLst>
              <a:ext uri="{FF2B5EF4-FFF2-40B4-BE49-F238E27FC236}">
                <a16:creationId xmlns:a16="http://schemas.microsoft.com/office/drawing/2014/main" id="{834B4D0B-E978-A725-5075-E8BABB231DE2}"/>
              </a:ext>
            </a:extLst>
          </p:cNvPr>
          <p:cNvSpPr>
            <a:spLocks noGrp="1"/>
          </p:cNvSpPr>
          <p:nvPr>
            <p:ph idx="1"/>
          </p:nvPr>
        </p:nvSpPr>
        <p:spPr>
          <a:xfrm>
            <a:off x="1152307" y="2637162"/>
            <a:ext cx="8369787" cy="2076705"/>
          </a:xfrm>
        </p:spPr>
        <p:txBody>
          <a:bodyPr vert="horz" lIns="109728" tIns="109728" rIns="109728" bIns="91440" rtlCol="0" anchor="t">
            <a:normAutofit/>
          </a:bodyPr>
          <a:lstStyle/>
          <a:p>
            <a:pPr marL="342900" indent="-342900">
              <a:lnSpc>
                <a:spcPct val="120000"/>
              </a:lnSpc>
              <a:buFont typeface="Arial" panose="020B0503020204020204" pitchFamily="34" charset="0"/>
              <a:buChar char="•"/>
            </a:pPr>
            <a:r>
              <a:rPr lang="en-US" sz="2000" b="1" i="1" dirty="0">
                <a:solidFill>
                  <a:schemeClr val="tx1"/>
                </a:solidFill>
                <a:ea typeface="+mn-lt"/>
                <a:cs typeface="+mn-lt"/>
              </a:rPr>
              <a:t>Her </a:t>
            </a:r>
            <a:r>
              <a:rPr lang="en-US" sz="2000" b="1" i="1" dirty="0" err="1">
                <a:solidFill>
                  <a:schemeClr val="tx1"/>
                </a:solidFill>
                <a:ea typeface="+mn-lt"/>
                <a:cs typeface="+mn-lt"/>
              </a:rPr>
              <a:t>algoritma</a:t>
            </a:r>
            <a:r>
              <a:rPr lang="en-US" sz="2000" b="1" i="1" dirty="0">
                <a:solidFill>
                  <a:schemeClr val="tx1"/>
                </a:solidFill>
                <a:ea typeface="+mn-lt"/>
                <a:cs typeface="+mn-lt"/>
              </a:rPr>
              <a:t> </a:t>
            </a:r>
            <a:r>
              <a:rPr lang="en-US" sz="2000" b="1" i="1" dirty="0" err="1">
                <a:solidFill>
                  <a:schemeClr val="tx1"/>
                </a:solidFill>
                <a:ea typeface="+mn-lt"/>
                <a:cs typeface="+mn-lt"/>
              </a:rPr>
              <a:t>sınırlı</a:t>
            </a:r>
            <a:r>
              <a:rPr lang="en-US" sz="2000" b="1" i="1" dirty="0">
                <a:solidFill>
                  <a:schemeClr val="tx1"/>
                </a:solidFill>
                <a:ea typeface="+mn-lt"/>
                <a:cs typeface="+mn-lt"/>
              </a:rPr>
              <a:t> </a:t>
            </a:r>
            <a:r>
              <a:rPr lang="en-US" sz="2000" b="1" i="1" dirty="0" err="1">
                <a:solidFill>
                  <a:schemeClr val="tx1"/>
                </a:solidFill>
                <a:ea typeface="+mn-lt"/>
                <a:cs typeface="+mn-lt"/>
              </a:rPr>
              <a:t>sayıda</a:t>
            </a:r>
            <a:r>
              <a:rPr lang="en-US" sz="2000" b="1" i="1" dirty="0">
                <a:solidFill>
                  <a:schemeClr val="tx1"/>
                </a:solidFill>
                <a:ea typeface="+mn-lt"/>
                <a:cs typeface="+mn-lt"/>
              </a:rPr>
              <a:t> </a:t>
            </a:r>
            <a:r>
              <a:rPr lang="en-US" sz="2000" b="1" i="1" dirty="0" err="1">
                <a:solidFill>
                  <a:schemeClr val="tx1"/>
                </a:solidFill>
                <a:ea typeface="+mn-lt"/>
                <a:cs typeface="+mn-lt"/>
              </a:rPr>
              <a:t>çalışma</a:t>
            </a:r>
            <a:r>
              <a:rPr lang="en-US" sz="2000" b="1" i="1" dirty="0">
                <a:solidFill>
                  <a:schemeClr val="tx1"/>
                </a:solidFill>
                <a:ea typeface="+mn-lt"/>
                <a:cs typeface="+mn-lt"/>
              </a:rPr>
              <a:t> </a:t>
            </a:r>
            <a:r>
              <a:rPr lang="en-US" sz="2000" b="1" i="1" dirty="0" err="1">
                <a:solidFill>
                  <a:schemeClr val="tx1"/>
                </a:solidFill>
                <a:ea typeface="+mn-lt"/>
                <a:cs typeface="+mn-lt"/>
              </a:rPr>
              <a:t>adımı</a:t>
            </a:r>
            <a:r>
              <a:rPr lang="en-US" sz="2000" b="1" i="1" dirty="0">
                <a:solidFill>
                  <a:schemeClr val="tx1"/>
                </a:solidFill>
                <a:ea typeface="+mn-lt"/>
                <a:cs typeface="+mn-lt"/>
              </a:rPr>
              <a:t> </a:t>
            </a:r>
            <a:r>
              <a:rPr lang="en-US" sz="2000" b="1" i="1" dirty="0" err="1">
                <a:solidFill>
                  <a:schemeClr val="tx1"/>
                </a:solidFill>
                <a:ea typeface="+mn-lt"/>
                <a:cs typeface="+mn-lt"/>
              </a:rPr>
              <a:t>sonunda</a:t>
            </a:r>
            <a:r>
              <a:rPr lang="en-US" sz="2000" b="1" i="1" dirty="0">
                <a:solidFill>
                  <a:schemeClr val="tx1"/>
                </a:solidFill>
                <a:ea typeface="+mn-lt"/>
                <a:cs typeface="+mn-lt"/>
              </a:rPr>
              <a:t> </a:t>
            </a:r>
            <a:r>
              <a:rPr lang="en-US" sz="2000" b="1" i="1" dirty="0" err="1">
                <a:solidFill>
                  <a:schemeClr val="tx1"/>
                </a:solidFill>
                <a:ea typeface="+mn-lt"/>
                <a:cs typeface="+mn-lt"/>
              </a:rPr>
              <a:t>bitmelidir</a:t>
            </a:r>
            <a:r>
              <a:rPr lang="en-US" sz="2000" b="1" i="1" dirty="0">
                <a:solidFill>
                  <a:schemeClr val="tx1"/>
                </a:solidFill>
                <a:ea typeface="+mn-lt"/>
                <a:cs typeface="+mn-lt"/>
              </a:rPr>
              <a:t>.</a:t>
            </a:r>
          </a:p>
          <a:p>
            <a:pPr marL="342900" indent="-342900">
              <a:lnSpc>
                <a:spcPct val="120000"/>
              </a:lnSpc>
              <a:buFont typeface="Arial" panose="020B0503020204020204" pitchFamily="34" charset="0"/>
              <a:buChar char="•"/>
            </a:pPr>
            <a:r>
              <a:rPr lang="en-US" sz="2000" b="1" i="1" dirty="0" err="1">
                <a:solidFill>
                  <a:schemeClr val="tx1"/>
                </a:solidFill>
                <a:ea typeface="+mn-lt"/>
                <a:cs typeface="+mn-lt"/>
              </a:rPr>
              <a:t>Aynı</a:t>
            </a:r>
            <a:r>
              <a:rPr lang="en-US" sz="2000" b="1" i="1" dirty="0">
                <a:solidFill>
                  <a:schemeClr val="tx1"/>
                </a:solidFill>
                <a:ea typeface="+mn-lt"/>
                <a:cs typeface="+mn-lt"/>
              </a:rPr>
              <a:t> </a:t>
            </a:r>
            <a:r>
              <a:rPr lang="en-US" sz="2000" b="1" i="1" dirty="0" err="1">
                <a:solidFill>
                  <a:schemeClr val="tx1"/>
                </a:solidFill>
                <a:ea typeface="+mn-lt"/>
                <a:cs typeface="+mn-lt"/>
              </a:rPr>
              <a:t>işlemi</a:t>
            </a:r>
            <a:r>
              <a:rPr lang="en-US" sz="2000" b="1" i="1" dirty="0">
                <a:solidFill>
                  <a:schemeClr val="tx1"/>
                </a:solidFill>
                <a:ea typeface="+mn-lt"/>
                <a:cs typeface="+mn-lt"/>
              </a:rPr>
              <a:t> </a:t>
            </a:r>
            <a:r>
              <a:rPr lang="en-US" sz="2000" b="1" i="1" dirty="0" err="1">
                <a:solidFill>
                  <a:schemeClr val="tx1"/>
                </a:solidFill>
                <a:ea typeface="+mn-lt"/>
                <a:cs typeface="+mn-lt"/>
              </a:rPr>
              <a:t>yapan</a:t>
            </a:r>
            <a:r>
              <a:rPr lang="en-US" sz="2000" b="1" i="1" dirty="0">
                <a:solidFill>
                  <a:schemeClr val="tx1"/>
                </a:solidFill>
                <a:ea typeface="+mn-lt"/>
                <a:cs typeface="+mn-lt"/>
              </a:rPr>
              <a:t> </a:t>
            </a:r>
            <a:r>
              <a:rPr lang="en-US" sz="2000" b="1" i="1" dirty="0" err="1">
                <a:solidFill>
                  <a:schemeClr val="tx1"/>
                </a:solidFill>
                <a:ea typeface="+mn-lt"/>
                <a:cs typeface="+mn-lt"/>
              </a:rPr>
              <a:t>iki</a:t>
            </a:r>
            <a:r>
              <a:rPr lang="en-US" sz="2000" b="1" i="1" dirty="0">
                <a:solidFill>
                  <a:schemeClr val="tx1"/>
                </a:solidFill>
                <a:ea typeface="+mn-lt"/>
                <a:cs typeface="+mn-lt"/>
              </a:rPr>
              <a:t> </a:t>
            </a:r>
            <a:r>
              <a:rPr lang="en-US" sz="2000" b="1" i="1" dirty="0" err="1">
                <a:solidFill>
                  <a:schemeClr val="tx1"/>
                </a:solidFill>
                <a:ea typeface="+mn-lt"/>
                <a:cs typeface="+mn-lt"/>
              </a:rPr>
              <a:t>algoritmadan</a:t>
            </a:r>
            <a:r>
              <a:rPr lang="en-US" sz="2000" b="1" i="1" dirty="0">
                <a:solidFill>
                  <a:schemeClr val="tx1"/>
                </a:solidFill>
                <a:ea typeface="+mn-lt"/>
                <a:cs typeface="+mn-lt"/>
              </a:rPr>
              <a:t> </a:t>
            </a:r>
            <a:r>
              <a:rPr lang="en-US" sz="2000" b="1" i="1" dirty="0" err="1">
                <a:solidFill>
                  <a:schemeClr val="tx1"/>
                </a:solidFill>
                <a:ea typeface="+mn-lt"/>
                <a:cs typeface="+mn-lt"/>
              </a:rPr>
              <a:t>en</a:t>
            </a:r>
            <a:r>
              <a:rPr lang="en-US" sz="2000" b="1" i="1" dirty="0">
                <a:solidFill>
                  <a:schemeClr val="tx1"/>
                </a:solidFill>
                <a:ea typeface="+mn-lt"/>
                <a:cs typeface="+mn-lt"/>
              </a:rPr>
              <a:t> </a:t>
            </a:r>
            <a:r>
              <a:rPr lang="en-US" sz="2000" b="1" i="1" dirty="0" err="1">
                <a:solidFill>
                  <a:schemeClr val="tx1"/>
                </a:solidFill>
                <a:ea typeface="+mn-lt"/>
                <a:cs typeface="+mn-lt"/>
              </a:rPr>
              <a:t>az</a:t>
            </a:r>
            <a:r>
              <a:rPr lang="en-US" sz="2000" b="1" i="1" dirty="0">
                <a:solidFill>
                  <a:schemeClr val="tx1"/>
                </a:solidFill>
                <a:ea typeface="+mn-lt"/>
                <a:cs typeface="+mn-lt"/>
              </a:rPr>
              <a:t> </a:t>
            </a:r>
            <a:r>
              <a:rPr lang="en-US" sz="2000" b="1" i="1" dirty="0" err="1">
                <a:solidFill>
                  <a:schemeClr val="tx1"/>
                </a:solidFill>
                <a:ea typeface="+mn-lt"/>
                <a:cs typeface="+mn-lt"/>
              </a:rPr>
              <a:t>adımda</a:t>
            </a:r>
            <a:r>
              <a:rPr lang="en-US" sz="2000" b="1" i="1" dirty="0">
                <a:solidFill>
                  <a:schemeClr val="tx1"/>
                </a:solidFill>
                <a:ea typeface="+mn-lt"/>
                <a:cs typeface="+mn-lt"/>
              </a:rPr>
              <a:t> </a:t>
            </a:r>
            <a:r>
              <a:rPr lang="en-US" sz="2000" b="1" i="1" dirty="0" err="1">
                <a:solidFill>
                  <a:schemeClr val="tx1"/>
                </a:solidFill>
                <a:ea typeface="+mn-lt"/>
                <a:cs typeface="+mn-lt"/>
              </a:rPr>
              <a:t>işlemi</a:t>
            </a:r>
            <a:r>
              <a:rPr lang="en-US" sz="2000" b="1" i="1" dirty="0">
                <a:solidFill>
                  <a:schemeClr val="tx1"/>
                </a:solidFill>
                <a:ea typeface="+mn-lt"/>
                <a:cs typeface="+mn-lt"/>
              </a:rPr>
              <a:t> </a:t>
            </a:r>
            <a:r>
              <a:rPr lang="en-US" sz="2000" b="1" i="1" dirty="0" err="1">
                <a:solidFill>
                  <a:schemeClr val="tx1"/>
                </a:solidFill>
                <a:ea typeface="+mn-lt"/>
                <a:cs typeface="+mn-lt"/>
              </a:rPr>
              <a:t>bitiren</a:t>
            </a:r>
            <a:r>
              <a:rPr lang="en-US" sz="2000" b="1" i="1" dirty="0">
                <a:solidFill>
                  <a:schemeClr val="tx1"/>
                </a:solidFill>
                <a:ea typeface="+mn-lt"/>
                <a:cs typeface="+mn-lt"/>
              </a:rPr>
              <a:t> </a:t>
            </a:r>
            <a:r>
              <a:rPr lang="en-US" sz="2000" b="1" i="1" dirty="0" err="1">
                <a:solidFill>
                  <a:schemeClr val="tx1"/>
                </a:solidFill>
                <a:ea typeface="+mn-lt"/>
                <a:cs typeface="+mn-lt"/>
              </a:rPr>
              <a:t>tercih</a:t>
            </a:r>
            <a:r>
              <a:rPr lang="en-US" sz="2000" b="1" i="1" dirty="0">
                <a:solidFill>
                  <a:schemeClr val="tx1"/>
                </a:solidFill>
                <a:ea typeface="+mn-lt"/>
                <a:cs typeface="+mn-lt"/>
              </a:rPr>
              <a:t> </a:t>
            </a:r>
            <a:r>
              <a:rPr lang="en-US" sz="2000" b="1" i="1" dirty="0" err="1">
                <a:solidFill>
                  <a:schemeClr val="tx1"/>
                </a:solidFill>
                <a:ea typeface="+mn-lt"/>
                <a:cs typeface="+mn-lt"/>
              </a:rPr>
              <a:t>edilir</a:t>
            </a:r>
            <a:r>
              <a:rPr lang="en-US" sz="2000" b="1" i="1" dirty="0">
                <a:solidFill>
                  <a:schemeClr val="tx1"/>
                </a:solidFill>
                <a:ea typeface="+mn-lt"/>
                <a:cs typeface="+mn-lt"/>
              </a:rPr>
              <a:t>.</a:t>
            </a:r>
            <a:endParaRPr lang="en-US" b="1" i="1">
              <a:solidFill>
                <a:schemeClr val="tx1"/>
              </a:solidFill>
              <a:ea typeface="Meiryo"/>
            </a:endParaRPr>
          </a:p>
          <a:p>
            <a:pPr marL="342900" indent="-342900">
              <a:lnSpc>
                <a:spcPct val="120000"/>
              </a:lnSpc>
              <a:buFont typeface="Arial" panose="020B0503020204020204" pitchFamily="34" charset="0"/>
              <a:buChar char="•"/>
            </a:pPr>
            <a:endParaRPr lang="en-US" sz="2000" b="1" i="1" dirty="0">
              <a:solidFill>
                <a:srgbClr val="404040"/>
              </a:solidFill>
              <a:ea typeface="Meiryo"/>
            </a:endParaRPr>
          </a:p>
        </p:txBody>
      </p:sp>
      <p:sp>
        <p:nvSpPr>
          <p:cNvPr id="8" name="Metin kutusu 7">
            <a:extLst>
              <a:ext uri="{FF2B5EF4-FFF2-40B4-BE49-F238E27FC236}">
                <a16:creationId xmlns:a16="http://schemas.microsoft.com/office/drawing/2014/main" id="{BC94CD66-4C0C-7B68-0298-7683DA775586}"/>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8/29</a:t>
            </a:r>
            <a:endParaRPr lang="tr-TR" dirty="0"/>
          </a:p>
        </p:txBody>
      </p:sp>
    </p:spTree>
    <p:extLst>
      <p:ext uri="{BB962C8B-B14F-4D97-AF65-F5344CB8AC3E}">
        <p14:creationId xmlns:p14="http://schemas.microsoft.com/office/powerpoint/2010/main" val="70758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28B5C626-E71F-9815-AC9F-00A6F6C6194C}"/>
              </a:ext>
            </a:extLst>
          </p:cNvPr>
          <p:cNvSpPr>
            <a:spLocks noGrp="1"/>
          </p:cNvSpPr>
          <p:nvPr>
            <p:ph type="title"/>
          </p:nvPr>
        </p:nvSpPr>
        <p:spPr>
          <a:xfrm>
            <a:off x="6194738" y="442913"/>
            <a:ext cx="5197655" cy="1639888"/>
          </a:xfrm>
        </p:spPr>
        <p:txBody>
          <a:bodyPr anchor="b">
            <a:normAutofit/>
          </a:bodyPr>
          <a:lstStyle/>
          <a:p>
            <a:r>
              <a:rPr lang="tr-TR" i="1" dirty="0">
                <a:solidFill>
                  <a:schemeClr val="tx1"/>
                </a:solidFill>
                <a:ea typeface="Meiryo"/>
              </a:rPr>
              <a:t>Zaman Karmaşıklığı Nedir?</a:t>
            </a:r>
          </a:p>
        </p:txBody>
      </p:sp>
      <p:grpSp>
        <p:nvGrpSpPr>
          <p:cNvPr id="11" name="Group 10">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4" name="Resim 4">
            <a:extLst>
              <a:ext uri="{FF2B5EF4-FFF2-40B4-BE49-F238E27FC236}">
                <a16:creationId xmlns:a16="http://schemas.microsoft.com/office/drawing/2014/main" id="{1B040B1A-52BA-C6BD-4790-10966F982881}"/>
              </a:ext>
            </a:extLst>
          </p:cNvPr>
          <p:cNvPicPr>
            <a:picLocks noChangeAspect="1"/>
          </p:cNvPicPr>
          <p:nvPr/>
        </p:nvPicPr>
        <p:blipFill>
          <a:blip r:embed="rId2"/>
          <a:stretch>
            <a:fillRect/>
          </a:stretch>
        </p:blipFill>
        <p:spPr>
          <a:xfrm>
            <a:off x="395090" y="1499362"/>
            <a:ext cx="5610663" cy="429201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İçerik Yer Tutucusu 2">
            <a:extLst>
              <a:ext uri="{FF2B5EF4-FFF2-40B4-BE49-F238E27FC236}">
                <a16:creationId xmlns:a16="http://schemas.microsoft.com/office/drawing/2014/main" id="{19C98C4B-B410-131E-9594-240E50B99866}"/>
              </a:ext>
            </a:extLst>
          </p:cNvPr>
          <p:cNvSpPr>
            <a:spLocks noGrp="1"/>
          </p:cNvSpPr>
          <p:nvPr>
            <p:ph idx="1"/>
          </p:nvPr>
        </p:nvSpPr>
        <p:spPr>
          <a:xfrm>
            <a:off x="6194738" y="2312988"/>
            <a:ext cx="5197655" cy="3651250"/>
          </a:xfrm>
        </p:spPr>
        <p:txBody>
          <a:bodyPr vert="horz" lIns="109728" tIns="109728" rIns="109728" bIns="91440" rtlCol="0" anchor="t">
            <a:normAutofit/>
          </a:bodyPr>
          <a:lstStyle/>
          <a:p>
            <a:r>
              <a:rPr lang="tr-TR" b="1" i="1" dirty="0">
                <a:solidFill>
                  <a:schemeClr val="tx1"/>
                </a:solidFill>
                <a:ea typeface="+mn-lt"/>
                <a:cs typeface="+mn-lt"/>
              </a:rPr>
              <a:t>Bilgisayar biliminde zaman karmaşıklığı, bir algoritmayı çalıştırmak için gereken bilgisayar zamanını tanımlayan hesaplama karmaşıklığıdır.</a:t>
            </a:r>
            <a:endParaRPr lang="tr-TR" b="1" i="1" dirty="0">
              <a:solidFill>
                <a:schemeClr val="tx1"/>
              </a:solidFill>
              <a:ea typeface="Meiryo"/>
            </a:endParaRPr>
          </a:p>
        </p:txBody>
      </p:sp>
      <p:sp>
        <p:nvSpPr>
          <p:cNvPr id="6" name="Metin kutusu 5">
            <a:extLst>
              <a:ext uri="{FF2B5EF4-FFF2-40B4-BE49-F238E27FC236}">
                <a16:creationId xmlns:a16="http://schemas.microsoft.com/office/drawing/2014/main" id="{0F3FB38B-5CD7-0632-B31A-2A117D479560}"/>
              </a:ext>
            </a:extLst>
          </p:cNvPr>
          <p:cNvSpPr txBox="1"/>
          <p:nvPr/>
        </p:nvSpPr>
        <p:spPr>
          <a:xfrm>
            <a:off x="11522926" y="6616390"/>
            <a:ext cx="6690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1000" b="1" i="1" dirty="0"/>
              <a:t>9/29</a:t>
            </a:r>
            <a:endParaRPr lang="tr-TR" dirty="0"/>
          </a:p>
        </p:txBody>
      </p:sp>
    </p:spTree>
    <p:extLst>
      <p:ext uri="{BB962C8B-B14F-4D97-AF65-F5344CB8AC3E}">
        <p14:creationId xmlns:p14="http://schemas.microsoft.com/office/powerpoint/2010/main" val="4138187779"/>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TotalTime>
  <Words>894</Words>
  <Application>Microsoft Office PowerPoint</Application>
  <PresentationFormat>Geniş ekran</PresentationFormat>
  <Paragraphs>114</Paragraphs>
  <Slides>29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29</vt:i4>
      </vt:variant>
    </vt:vector>
  </HeadingPairs>
  <TitlesOfParts>
    <vt:vector size="33" baseType="lpstr">
      <vt:lpstr>Meiryo</vt:lpstr>
      <vt:lpstr>Arial</vt:lpstr>
      <vt:lpstr>Corbel</vt:lpstr>
      <vt:lpstr>SketchLinesVTI</vt:lpstr>
      <vt:lpstr>Selection &amp; Bubble &amp; Merge  Sort Algoritmaları</vt:lpstr>
      <vt:lpstr>Algoritma Nedir?</vt:lpstr>
      <vt:lpstr>Algoritmaların Özellikleri</vt:lpstr>
      <vt:lpstr>Giriş (Input)</vt:lpstr>
      <vt:lpstr>Belirlilik (Defineteness)</vt:lpstr>
      <vt:lpstr>Çıkış (Output)</vt:lpstr>
      <vt:lpstr>Etkililik (Efficiency)</vt:lpstr>
      <vt:lpstr>Sınırlılık (Boundedness)</vt:lpstr>
      <vt:lpstr>Zaman Karmaşıklığı Nedir?</vt:lpstr>
      <vt:lpstr>Zaman Karmaşıklığı Sembolleri</vt:lpstr>
      <vt:lpstr>Big Omega (Ω)</vt:lpstr>
      <vt:lpstr>BigO (O)</vt:lpstr>
      <vt:lpstr>Big Theta (Θ)</vt:lpstr>
      <vt:lpstr>Sıralama Algoritması Nedir?</vt:lpstr>
      <vt:lpstr>Selection Sort</vt:lpstr>
      <vt:lpstr>Selection Sort</vt:lpstr>
      <vt:lpstr>Selection Sort</vt:lpstr>
      <vt:lpstr>PowerPoint Sunusu</vt:lpstr>
      <vt:lpstr>Bubble Sort</vt:lpstr>
      <vt:lpstr>Bubble Sort</vt:lpstr>
      <vt:lpstr>Bubble Sort</vt:lpstr>
      <vt:lpstr>PowerPoint Sunusu</vt:lpstr>
      <vt:lpstr>Merge Sort</vt:lpstr>
      <vt:lpstr>Merge Sort</vt:lpstr>
      <vt:lpstr>Merge Sort</vt:lpstr>
      <vt:lpstr>PowerPoint Sunusu</vt:lpstr>
      <vt:lpstr>Sonuç</vt:lpstr>
      <vt:lpstr>Kaynakça</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kaan sertel</cp:lastModifiedBy>
  <cp:revision>466</cp:revision>
  <dcterms:created xsi:type="dcterms:W3CDTF">2022-11-08T11:57:56Z</dcterms:created>
  <dcterms:modified xsi:type="dcterms:W3CDTF">2022-11-09T05:44:46Z</dcterms:modified>
</cp:coreProperties>
</file>