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3" r:id="rId16"/>
    <p:sldId id="274" r:id="rId17"/>
    <p:sldId id="275" r:id="rId18"/>
    <p:sldId id="276"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EE"/>
    <a:srgbClr val="448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908F3-0901-67EE-B755-ED603898D1BA}" v="2537" dt="2022-10-25T14:04:29.584"/>
    <p1510:client id="{8429A54A-12AA-40CD-AB9B-83511A96BC85}" v="126" dt="2022-10-24T17:58:12.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637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9288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0319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3539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7516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4636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6394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6846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023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8673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10/25/2022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4266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10/25/2022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83703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1" r:id="rId6"/>
    <p:sldLayoutId id="2147483756" r:id="rId7"/>
    <p:sldLayoutId id="2147483752" r:id="rId8"/>
    <p:sldLayoutId id="2147483753" r:id="rId9"/>
    <p:sldLayoutId id="2147483754" r:id="rId10"/>
    <p:sldLayoutId id="214748375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1https:/medium.com/backticks-tildes/the-s-o-l-i-d-principles-in-pictures-b34ce2f1e898"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1https:/medium.com/backticks-tildes/the-s-o-l-i-d-principles-in-pictures-b34ce2f1e898"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https:/medium.com/backticks-tildes/the-s-o-l-i-d-principles-in-pictures-b34ce2f1e898"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1https:/medium.com/backticks-tildes/the-s-o-l-i-d-principles-in-pictures-b34ce2f1e898" TargetMode="External"/><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digitalocean.com/community/conceptual-articles/s-o-l-i-d-the-first-five-principles-of-object-oriented-design" TargetMode="External"/><Relationship Id="rId3" Type="http://schemas.openxmlformats.org/officeDocument/2006/relationships/hyperlink" Target="https://www.bmc.com/blogs/solid-design-principles/" TargetMode="External"/><Relationship Id="rId7" Type="http://schemas.openxmlformats.org/officeDocument/2006/relationships/hyperlink" Target="https://gokhana.medium.com/solid-nedir-solid-yaz%C4%B1l%C4%B1m-prensipleri-nelerdir-40fb9450408e" TargetMode="External"/><Relationship Id="rId12" Type="http://schemas.openxmlformats.org/officeDocument/2006/relationships/image" Target="../media/image2.png"/><Relationship Id="rId2" Type="http://schemas.openxmlformats.org/officeDocument/2006/relationships/hyperlink" Target="https://medium.com/backticks-tildes/the-s-o-l-i-d-principles-in-pictures-b34ce2f1e898" TargetMode="External"/><Relationship Id="rId1" Type="http://schemas.openxmlformats.org/officeDocument/2006/relationships/slideLayout" Target="../slideLayouts/slideLayout2.xml"/><Relationship Id="rId6" Type="http://schemas.openxmlformats.org/officeDocument/2006/relationships/hyperlink" Target="https://dijitalseruven.com/solid-nedir-solid-yazilim-prensipleri-nelerdir/" TargetMode="External"/><Relationship Id="rId11" Type="http://schemas.openxmlformats.org/officeDocument/2006/relationships/image" Target="../media/image26.png"/><Relationship Id="rId5" Type="http://schemas.openxmlformats.org/officeDocument/2006/relationships/hyperlink" Target="https://www.baeldung.com/solid-principles" TargetMode="External"/><Relationship Id="rId10" Type="http://schemas.openxmlformats.org/officeDocument/2006/relationships/hyperlink" Target="https://github.com/eugenp/tutorials/tree/master/patterns-modules/solid" TargetMode="External"/><Relationship Id="rId4" Type="http://schemas.openxmlformats.org/officeDocument/2006/relationships/hyperlink" Target="https://yazilimcigenclik.com.tr/solid-yazilim-gelistirme-prensipleri/" TargetMode="External"/><Relationship Id="rId9" Type="http://schemas.openxmlformats.org/officeDocument/2006/relationships/hyperlink" Target="https://engineering.teknasyon.com/solid-yaz%C4%B1l%C4%B1m-geli%C5%9Ftirme-prensipleri-php-42f26dfc91cd"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https:/medium.com/backticks-tildes/the-s-o-l-i-d-principles-in-pictures-b34ce2f1e898"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0980D0-C2CB-4F0C-833C-1B6483572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6287B8-D771-4102-A547-95F1D484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481674" y="478435"/>
            <a:ext cx="7411319" cy="561210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2B3F3D7-F61A-47E5-9E6D-4718104A5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5313971" y="-448352"/>
            <a:ext cx="5762562" cy="7461412"/>
          </a:xfrm>
          <a:custGeom>
            <a:avLst/>
            <a:gdLst>
              <a:gd name="connsiteX0" fmla="*/ 51 w 5747715"/>
              <a:gd name="connsiteY0" fmla="*/ 7156095 h 7476434"/>
              <a:gd name="connsiteX1" fmla="*/ 372468 w 5747715"/>
              <a:gd name="connsiteY1" fmla="*/ 49980 h 7476434"/>
              <a:gd name="connsiteX2" fmla="*/ 428298 w 5747715"/>
              <a:gd name="connsiteY2" fmla="*/ 36 h 7476434"/>
              <a:gd name="connsiteX3" fmla="*/ 1260896 w 5747715"/>
              <a:gd name="connsiteY3" fmla="*/ 43670 h 7476434"/>
              <a:gd name="connsiteX4" fmla="*/ 1260903 w 5747715"/>
              <a:gd name="connsiteY4" fmla="*/ 43667 h 7476434"/>
              <a:gd name="connsiteX5" fmla="*/ 5703188 w 5747715"/>
              <a:gd name="connsiteY5" fmla="*/ 276477 h 7476434"/>
              <a:gd name="connsiteX6" fmla="*/ 5731744 w 5747715"/>
              <a:gd name="connsiteY6" fmla="*/ 290068 h 7476434"/>
              <a:gd name="connsiteX7" fmla="*/ 5737944 w 5747715"/>
              <a:gd name="connsiteY7" fmla="*/ 307379 h 7476434"/>
              <a:gd name="connsiteX8" fmla="*/ 5747715 w 5747715"/>
              <a:gd name="connsiteY8" fmla="*/ 310316 h 7476434"/>
              <a:gd name="connsiteX9" fmla="*/ 5742359 w 5747715"/>
              <a:gd name="connsiteY9" fmla="*/ 368088 h 7476434"/>
              <a:gd name="connsiteX10" fmla="*/ 5729800 w 5747715"/>
              <a:gd name="connsiteY10" fmla="*/ 582441 h 7476434"/>
              <a:gd name="connsiteX11" fmla="*/ 5729763 w 5747715"/>
              <a:gd name="connsiteY11" fmla="*/ 583226 h 7476434"/>
              <a:gd name="connsiteX12" fmla="*/ 5703604 w 5747715"/>
              <a:gd name="connsiteY12" fmla="*/ 1111310 h 7476434"/>
              <a:gd name="connsiteX13" fmla="*/ 5701408 w 5747715"/>
              <a:gd name="connsiteY13" fmla="*/ 1154921 h 7476434"/>
              <a:gd name="connsiteX14" fmla="*/ 5702723 w 5747715"/>
              <a:gd name="connsiteY14" fmla="*/ 1160573 h 7476434"/>
              <a:gd name="connsiteX15" fmla="*/ 5704569 w 5747715"/>
              <a:gd name="connsiteY15" fmla="*/ 1189001 h 7476434"/>
              <a:gd name="connsiteX16" fmla="*/ 5698571 w 5747715"/>
              <a:gd name="connsiteY16" fmla="*/ 1305093 h 7476434"/>
              <a:gd name="connsiteX17" fmla="*/ 5698439 w 5747715"/>
              <a:gd name="connsiteY17" fmla="*/ 1373782 h 7476434"/>
              <a:gd name="connsiteX18" fmla="*/ 5703819 w 5747715"/>
              <a:gd name="connsiteY18" fmla="*/ 1398663 h 7476434"/>
              <a:gd name="connsiteX19" fmla="*/ 5705163 w 5747715"/>
              <a:gd name="connsiteY19" fmla="*/ 1564478 h 7476434"/>
              <a:gd name="connsiteX20" fmla="*/ 5698497 w 5747715"/>
              <a:gd name="connsiteY20" fmla="*/ 1620768 h 7476434"/>
              <a:gd name="connsiteX21" fmla="*/ 5682815 w 5747715"/>
              <a:gd name="connsiteY21" fmla="*/ 1736849 h 7476434"/>
              <a:gd name="connsiteX22" fmla="*/ 5683823 w 5747715"/>
              <a:gd name="connsiteY22" fmla="*/ 1825831 h 7476434"/>
              <a:gd name="connsiteX23" fmla="*/ 5677720 w 5747715"/>
              <a:gd name="connsiteY23" fmla="*/ 1838743 h 7476434"/>
              <a:gd name="connsiteX24" fmla="*/ 5671230 w 5747715"/>
              <a:gd name="connsiteY24" fmla="*/ 1885441 h 7476434"/>
              <a:gd name="connsiteX25" fmla="*/ 5662929 w 5747715"/>
              <a:gd name="connsiteY25" fmla="*/ 1912918 h 7476434"/>
              <a:gd name="connsiteX26" fmla="*/ 5658020 w 5747715"/>
              <a:gd name="connsiteY26" fmla="*/ 2008900 h 7476434"/>
              <a:gd name="connsiteX27" fmla="*/ 5650780 w 5747715"/>
              <a:gd name="connsiteY27" fmla="*/ 2149876 h 7476434"/>
              <a:gd name="connsiteX28" fmla="*/ 5651025 w 5747715"/>
              <a:gd name="connsiteY28" fmla="*/ 2150933 h 7476434"/>
              <a:gd name="connsiteX29" fmla="*/ 5652871 w 5747715"/>
              <a:gd name="connsiteY29" fmla="*/ 2179360 h 7476434"/>
              <a:gd name="connsiteX30" fmla="*/ 5646872 w 5747715"/>
              <a:gd name="connsiteY30" fmla="*/ 2295452 h 7476434"/>
              <a:gd name="connsiteX31" fmla="*/ 5646741 w 5747715"/>
              <a:gd name="connsiteY31" fmla="*/ 2364141 h 7476434"/>
              <a:gd name="connsiteX32" fmla="*/ 5657938 w 5747715"/>
              <a:gd name="connsiteY32" fmla="*/ 2389009 h 7476434"/>
              <a:gd name="connsiteX33" fmla="*/ 5533444 w 5747715"/>
              <a:gd name="connsiteY33" fmla="*/ 4422183 h 7476434"/>
              <a:gd name="connsiteX34" fmla="*/ 5526370 w 5747715"/>
              <a:gd name="connsiteY34" fmla="*/ 4537395 h 7476434"/>
              <a:gd name="connsiteX35" fmla="*/ 5503188 w 5747715"/>
              <a:gd name="connsiteY35" fmla="*/ 4975984 h 7476434"/>
              <a:gd name="connsiteX36" fmla="*/ 5369324 w 5747715"/>
              <a:gd name="connsiteY36" fmla="*/ 7437603 h 7476434"/>
              <a:gd name="connsiteX37" fmla="*/ 5325855 w 5747715"/>
              <a:gd name="connsiteY37" fmla="*/ 7476382 h 7476434"/>
              <a:gd name="connsiteX38" fmla="*/ 4493251 w 5747715"/>
              <a:gd name="connsiteY38" fmla="*/ 7432748 h 7476434"/>
              <a:gd name="connsiteX39" fmla="*/ 4493249 w 5747715"/>
              <a:gd name="connsiteY39" fmla="*/ 7432748 h 7476434"/>
              <a:gd name="connsiteX40" fmla="*/ 39226 w 5747715"/>
              <a:gd name="connsiteY40" fmla="*/ 7199323 h 7476434"/>
              <a:gd name="connsiteX41" fmla="*/ 28872 w 5747715"/>
              <a:gd name="connsiteY41" fmla="*/ 7194396 h 7476434"/>
              <a:gd name="connsiteX42" fmla="*/ 23220 w 5747715"/>
              <a:gd name="connsiteY42" fmla="*/ 7194103 h 7476434"/>
              <a:gd name="connsiteX43" fmla="*/ 23354 w 5747715"/>
              <a:gd name="connsiteY43" fmla="*/ 7191771 h 7476434"/>
              <a:gd name="connsiteX44" fmla="*/ 10670 w 5747715"/>
              <a:gd name="connsiteY44" fmla="*/ 7185736 h 7476434"/>
              <a:gd name="connsiteX45" fmla="*/ 51 w 5747715"/>
              <a:gd name="connsiteY45" fmla="*/ 7156095 h 747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47715" h="7476434">
                <a:moveTo>
                  <a:pt x="51" y="7156095"/>
                </a:moveTo>
                <a:cubicBezTo>
                  <a:pt x="124190" y="4787390"/>
                  <a:pt x="248330" y="2418685"/>
                  <a:pt x="372468" y="49980"/>
                </a:cubicBezTo>
                <a:cubicBezTo>
                  <a:pt x="373654" y="27351"/>
                  <a:pt x="405522" y="-1158"/>
                  <a:pt x="428298" y="36"/>
                </a:cubicBezTo>
                <a:lnTo>
                  <a:pt x="1260896" y="43670"/>
                </a:lnTo>
                <a:lnTo>
                  <a:pt x="1260903" y="43667"/>
                </a:lnTo>
                <a:lnTo>
                  <a:pt x="5703188" y="276477"/>
                </a:lnTo>
                <a:cubicBezTo>
                  <a:pt x="5714585" y="277107"/>
                  <a:pt x="5724660" y="282250"/>
                  <a:pt x="5731744" y="290068"/>
                </a:cubicBezTo>
                <a:lnTo>
                  <a:pt x="5737944" y="307379"/>
                </a:lnTo>
                <a:lnTo>
                  <a:pt x="5747715" y="310316"/>
                </a:lnTo>
                <a:cubicBezTo>
                  <a:pt x="5746977" y="322786"/>
                  <a:pt x="5743096" y="355617"/>
                  <a:pt x="5742359" y="368088"/>
                </a:cubicBezTo>
                <a:lnTo>
                  <a:pt x="5729800" y="582441"/>
                </a:lnTo>
                <a:lnTo>
                  <a:pt x="5729763" y="583226"/>
                </a:lnTo>
                <a:cubicBezTo>
                  <a:pt x="5722428" y="733989"/>
                  <a:pt x="5713606" y="911960"/>
                  <a:pt x="5703604" y="1111310"/>
                </a:cubicBezTo>
                <a:lnTo>
                  <a:pt x="5701408" y="1154921"/>
                </a:lnTo>
                <a:lnTo>
                  <a:pt x="5702723" y="1160573"/>
                </a:lnTo>
                <a:cubicBezTo>
                  <a:pt x="5703803" y="1166988"/>
                  <a:pt x="5704640" y="1175774"/>
                  <a:pt x="5704569" y="1189001"/>
                </a:cubicBezTo>
                <a:cubicBezTo>
                  <a:pt x="5691019" y="1221169"/>
                  <a:pt x="5716594" y="1265177"/>
                  <a:pt x="5698571" y="1305093"/>
                </a:cubicBezTo>
                <a:cubicBezTo>
                  <a:pt x="5693911" y="1319772"/>
                  <a:pt x="5691545" y="1365200"/>
                  <a:pt x="5698439" y="1373782"/>
                </a:cubicBezTo>
                <a:cubicBezTo>
                  <a:pt x="5699458" y="1383251"/>
                  <a:pt x="5696136" y="1394305"/>
                  <a:pt x="5703819" y="1398663"/>
                </a:cubicBezTo>
                <a:cubicBezTo>
                  <a:pt x="5704940" y="1430445"/>
                  <a:pt x="5706050" y="1527461"/>
                  <a:pt x="5705163" y="1564478"/>
                </a:cubicBezTo>
                <a:cubicBezTo>
                  <a:pt x="5704796" y="1577686"/>
                  <a:pt x="5698864" y="1607559"/>
                  <a:pt x="5698497" y="1620768"/>
                </a:cubicBezTo>
                <a:cubicBezTo>
                  <a:pt x="5692571" y="1683165"/>
                  <a:pt x="5688920" y="1698353"/>
                  <a:pt x="5682815" y="1736849"/>
                </a:cubicBezTo>
                <a:cubicBezTo>
                  <a:pt x="5683151" y="1766510"/>
                  <a:pt x="5683487" y="1796170"/>
                  <a:pt x="5683823" y="1825831"/>
                </a:cubicBezTo>
                <a:lnTo>
                  <a:pt x="5677720" y="1838743"/>
                </a:lnTo>
                <a:cubicBezTo>
                  <a:pt x="5673913" y="1853643"/>
                  <a:pt x="5672993" y="1870248"/>
                  <a:pt x="5671230" y="1885441"/>
                </a:cubicBezTo>
                <a:lnTo>
                  <a:pt x="5662929" y="1912918"/>
                </a:lnTo>
                <a:lnTo>
                  <a:pt x="5658020" y="2008900"/>
                </a:lnTo>
                <a:lnTo>
                  <a:pt x="5650780" y="2149876"/>
                </a:lnTo>
                <a:lnTo>
                  <a:pt x="5651025" y="2150933"/>
                </a:lnTo>
                <a:cubicBezTo>
                  <a:pt x="5652105" y="2157348"/>
                  <a:pt x="5652942" y="2166133"/>
                  <a:pt x="5652871" y="2179360"/>
                </a:cubicBezTo>
                <a:cubicBezTo>
                  <a:pt x="5639321" y="2211528"/>
                  <a:pt x="5664896" y="2255536"/>
                  <a:pt x="5646872" y="2295452"/>
                </a:cubicBezTo>
                <a:cubicBezTo>
                  <a:pt x="5642213" y="2310133"/>
                  <a:pt x="5639848" y="2355559"/>
                  <a:pt x="5646741" y="2364141"/>
                </a:cubicBezTo>
                <a:cubicBezTo>
                  <a:pt x="5647760" y="2373611"/>
                  <a:pt x="5650256" y="2384651"/>
                  <a:pt x="5657938" y="2389009"/>
                </a:cubicBezTo>
                <a:cubicBezTo>
                  <a:pt x="5636135" y="2742946"/>
                  <a:pt x="5586710" y="3553874"/>
                  <a:pt x="5533444" y="4422183"/>
                </a:cubicBezTo>
                <a:lnTo>
                  <a:pt x="5526370" y="4537395"/>
                </a:lnTo>
                <a:lnTo>
                  <a:pt x="5503188" y="4975984"/>
                </a:lnTo>
                <a:cubicBezTo>
                  <a:pt x="5446496" y="6045372"/>
                  <a:pt x="5395355" y="6990311"/>
                  <a:pt x="5369324" y="7437603"/>
                </a:cubicBezTo>
                <a:cubicBezTo>
                  <a:pt x="5368009" y="7460204"/>
                  <a:pt x="5348609" y="7477516"/>
                  <a:pt x="5325855" y="7476382"/>
                </a:cubicBezTo>
                <a:lnTo>
                  <a:pt x="4493251" y="7432748"/>
                </a:lnTo>
                <a:lnTo>
                  <a:pt x="4493249" y="7432748"/>
                </a:lnTo>
                <a:lnTo>
                  <a:pt x="39226" y="7199323"/>
                </a:lnTo>
                <a:lnTo>
                  <a:pt x="28872" y="7194396"/>
                </a:lnTo>
                <a:lnTo>
                  <a:pt x="23220" y="7194103"/>
                </a:lnTo>
                <a:lnTo>
                  <a:pt x="23354" y="7191771"/>
                </a:lnTo>
                <a:lnTo>
                  <a:pt x="10670" y="7185736"/>
                </a:lnTo>
                <a:cubicBezTo>
                  <a:pt x="3585" y="7177918"/>
                  <a:pt x="-510" y="7167425"/>
                  <a:pt x="51" y="715609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a:extLst>
              <a:ext uri="{FF2B5EF4-FFF2-40B4-BE49-F238E27FC236}">
                <a16:creationId xmlns:a16="http://schemas.microsoft.com/office/drawing/2014/main" id="{B91C5888-1577-277D-2E2B-E849D54E2A73}"/>
              </a:ext>
            </a:extLst>
          </p:cNvPr>
          <p:cNvPicPr>
            <a:picLocks noChangeAspect="1"/>
          </p:cNvPicPr>
          <p:nvPr/>
        </p:nvPicPr>
        <p:blipFill>
          <a:blip r:embed="rId2"/>
          <a:stretch>
            <a:fillRect/>
          </a:stretch>
        </p:blipFill>
        <p:spPr>
          <a:xfrm rot="151251">
            <a:off x="4791025" y="858845"/>
            <a:ext cx="6814585" cy="4821318"/>
          </a:xfrm>
          <a:prstGeom prst="rect">
            <a:avLst/>
          </a:prstGeom>
        </p:spPr>
      </p:pic>
      <p:sp>
        <p:nvSpPr>
          <p:cNvPr id="2" name="Başlık 1"/>
          <p:cNvSpPr>
            <a:spLocks noGrp="1"/>
          </p:cNvSpPr>
          <p:nvPr>
            <p:ph type="ctrTitle"/>
          </p:nvPr>
        </p:nvSpPr>
        <p:spPr>
          <a:xfrm>
            <a:off x="1219199" y="1682945"/>
            <a:ext cx="4451132" cy="3101432"/>
          </a:xfrm>
        </p:spPr>
        <p:txBody>
          <a:bodyPr>
            <a:normAutofit/>
          </a:bodyPr>
          <a:lstStyle/>
          <a:p>
            <a:r>
              <a:rPr lang="tr-TR" sz="4000" dirty="0">
                <a:ea typeface="Calibri Light"/>
                <a:cs typeface="Calibri Light"/>
              </a:rPr>
              <a:t>SOLID YAZILIM PRENSİPLERİ</a:t>
            </a:r>
            <a:endParaRPr lang="tr-TR" sz="4000" dirty="0"/>
          </a:p>
        </p:txBody>
      </p:sp>
      <p:sp>
        <p:nvSpPr>
          <p:cNvPr id="28" name="Freeform: Shape 27">
            <a:extLst>
              <a:ext uri="{FF2B5EF4-FFF2-40B4-BE49-F238E27FC236}">
                <a16:creationId xmlns:a16="http://schemas.microsoft.com/office/drawing/2014/main" id="{3BEA892B-8C13-4097-9211-8894FB81B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246142">
            <a:off x="10976334" y="-447338"/>
            <a:ext cx="444795" cy="205837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 name="Group 29">
            <a:extLst>
              <a:ext uri="{FF2B5EF4-FFF2-40B4-BE49-F238E27FC236}">
                <a16:creationId xmlns:a16="http://schemas.microsoft.com/office/drawing/2014/main" id="{D464AF36-4E8E-4205-B8DE-FFA5665C9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1" name="Group 30">
              <a:extLst>
                <a:ext uri="{FF2B5EF4-FFF2-40B4-BE49-F238E27FC236}">
                  <a16:creationId xmlns:a16="http://schemas.microsoft.com/office/drawing/2014/main" id="{19823D03-625A-44AF-9047-BEBE5E2D6A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3" name="Straight Connector 32">
                <a:extLst>
                  <a:ext uri="{FF2B5EF4-FFF2-40B4-BE49-F238E27FC236}">
                    <a16:creationId xmlns:a16="http://schemas.microsoft.com/office/drawing/2014/main" id="{3861FA53-1B2D-42E4-917A-1EFD6335A4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68A989-D930-4AD4-B238-66F0189140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83729635-CDB3-4134-BFCD-E66EF4736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etin kutusu 2">
            <a:extLst>
              <a:ext uri="{FF2B5EF4-FFF2-40B4-BE49-F238E27FC236}">
                <a16:creationId xmlns:a16="http://schemas.microsoft.com/office/drawing/2014/main" id="{53ED6A84-FE32-52F4-C757-F07B1AE0C7FE}"/>
              </a:ext>
            </a:extLst>
          </p:cNvPr>
          <p:cNvSpPr txBox="1"/>
          <p:nvPr/>
        </p:nvSpPr>
        <p:spPr>
          <a:xfrm>
            <a:off x="2568222" y="5014147"/>
            <a:ext cx="17591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b="1" i="1" dirty="0">
                <a:latin typeface="Consolas"/>
                <a:cs typeface="Calibri"/>
              </a:rPr>
              <a:t>Kaan Sertel</a:t>
            </a:r>
          </a:p>
        </p:txBody>
      </p:sp>
      <p:sp>
        <p:nvSpPr>
          <p:cNvPr id="6" name="Metin kutusu 5">
            <a:extLst>
              <a:ext uri="{FF2B5EF4-FFF2-40B4-BE49-F238E27FC236}">
                <a16:creationId xmlns:a16="http://schemas.microsoft.com/office/drawing/2014/main" id="{36A63B19-770E-E8F5-1273-0161D7D2CE5C}"/>
              </a:ext>
            </a:extLst>
          </p:cNvPr>
          <p:cNvSpPr txBox="1"/>
          <p:nvPr/>
        </p:nvSpPr>
        <p:spPr>
          <a:xfrm>
            <a:off x="9473259" y="6462888"/>
            <a:ext cx="2718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p>
        </p:txBody>
      </p:sp>
      <p:sp>
        <p:nvSpPr>
          <p:cNvPr id="7" name="Metin kutusu 6">
            <a:extLst>
              <a:ext uri="{FF2B5EF4-FFF2-40B4-BE49-F238E27FC236}">
                <a16:creationId xmlns:a16="http://schemas.microsoft.com/office/drawing/2014/main" id="{EF81C7DB-3754-2A36-0960-6C26BAE8FABA}"/>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1/32</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2BD9C-8488-4BBB-13DB-7DF7A0E6D0DA}"/>
              </a:ext>
            </a:extLst>
          </p:cNvPr>
          <p:cNvSpPr>
            <a:spLocks noGrp="1"/>
          </p:cNvSpPr>
          <p:nvPr>
            <p:ph type="title"/>
          </p:nvPr>
        </p:nvSpPr>
        <p:spPr>
          <a:xfrm>
            <a:off x="1219200" y="866930"/>
            <a:ext cx="10287000" cy="1577975"/>
          </a:xfrm>
        </p:spPr>
        <p:txBody>
          <a:bodyPr>
            <a:normAutofit/>
          </a:bodyPr>
          <a:lstStyle/>
          <a:p>
            <a:r>
              <a:rPr lang="tr-TR" sz="5000" i="0" dirty="0">
                <a:ea typeface="+mj-lt"/>
                <a:cs typeface="+mj-lt"/>
              </a:rPr>
              <a:t>2- Open/</a:t>
            </a:r>
            <a:r>
              <a:rPr lang="tr-TR" sz="5000" i="0" dirty="0" err="1">
                <a:ea typeface="+mj-lt"/>
                <a:cs typeface="+mj-lt"/>
              </a:rPr>
              <a:t>Closed</a:t>
            </a:r>
            <a:r>
              <a:rPr lang="tr-TR" sz="5000" i="0" dirty="0">
                <a:ea typeface="+mj-lt"/>
                <a:cs typeface="+mj-lt"/>
              </a:rPr>
              <a:t> </a:t>
            </a:r>
            <a:r>
              <a:rPr lang="tr-TR" sz="5000" i="0" dirty="0" err="1">
                <a:ea typeface="+mj-lt"/>
                <a:cs typeface="+mj-lt"/>
              </a:rPr>
              <a:t>Principle</a:t>
            </a:r>
            <a:endParaRPr lang="tr-TR" dirty="0" err="1">
              <a:ea typeface="+mj-lt"/>
              <a:cs typeface="+mj-lt"/>
            </a:endParaRPr>
          </a:p>
        </p:txBody>
      </p:sp>
      <p:sp>
        <p:nvSpPr>
          <p:cNvPr id="3" name="İçerik Yer Tutucusu 2">
            <a:extLst>
              <a:ext uri="{FF2B5EF4-FFF2-40B4-BE49-F238E27FC236}">
                <a16:creationId xmlns:a16="http://schemas.microsoft.com/office/drawing/2014/main" id="{77C61B5A-48E8-8DA7-C08B-964E1C6DB319}"/>
              </a:ext>
            </a:extLst>
          </p:cNvPr>
          <p:cNvSpPr>
            <a:spLocks noGrp="1"/>
          </p:cNvSpPr>
          <p:nvPr>
            <p:ph idx="1"/>
          </p:nvPr>
        </p:nvSpPr>
        <p:spPr>
          <a:xfrm>
            <a:off x="1218862" y="3064726"/>
            <a:ext cx="9009354" cy="1732157"/>
          </a:xfrm>
        </p:spPr>
        <p:txBody>
          <a:bodyPr vert="horz" lIns="91440" tIns="45720" rIns="91440" bIns="45720" rtlCol="0" anchor="t">
            <a:normAutofit/>
          </a:bodyPr>
          <a:lstStyle/>
          <a:p>
            <a:pPr marL="0" indent="0">
              <a:buNone/>
            </a:pPr>
            <a:r>
              <a:rPr lang="tr-TR" dirty="0">
                <a:latin typeface="Calibri"/>
                <a:ea typeface="+mn-lt"/>
                <a:cs typeface="+mn-lt"/>
              </a:rPr>
              <a:t>Türkçe çevirisi “Açık/Kapalı” olan prensip, projede geliştirilen nesnelerin geliştirilmeye açık ama değişime kapalı olmaları gerektiğini ifade eder. </a:t>
            </a:r>
            <a:endParaRPr lang="tr-TR">
              <a:latin typeface="Calibri"/>
              <a:cs typeface="Calibri"/>
            </a:endParaRPr>
          </a:p>
          <a:p>
            <a:pPr marL="0" indent="0">
              <a:buNone/>
            </a:pPr>
            <a:r>
              <a:rPr lang="tr-TR" dirty="0">
                <a:latin typeface="Calibri"/>
                <a:ea typeface="+mn-lt"/>
                <a:cs typeface="+mn-lt"/>
              </a:rPr>
              <a:t>Yani bir nesne davranışını değiştirmeden yeni özellikler kazanabiliyor olmalıdır. Bu prensip, sürdürülebilir ve tekrar kullanılabilir yapıda kod yazmanın temelini oluşturur.</a:t>
            </a:r>
            <a:endParaRPr lang="tr-TR" dirty="0">
              <a:latin typeface="Calibri"/>
            </a:endParaRPr>
          </a:p>
        </p:txBody>
      </p:sp>
      <p:grpSp>
        <p:nvGrpSpPr>
          <p:cNvPr id="6" name="Group 9">
            <a:extLst>
              <a:ext uri="{FF2B5EF4-FFF2-40B4-BE49-F238E27FC236}">
                <a16:creationId xmlns:a16="http://schemas.microsoft.com/office/drawing/2014/main" id="{022A4EFE-0FAE-441E-B2D5-21996A48DC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2785A38D-4016-4F81-982F-D3F6305398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D3BBA26-50B7-407D-B968-0FD1F1999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1CBB9C-7F53-453F-B850-AC6FB6EFB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8D5963D-3E99-4D4B-A67C-9D1CEA0AC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9345CA8E-0DF7-5CE6-74A5-8045A1550FB3}"/>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10/32</a:t>
            </a:r>
          </a:p>
        </p:txBody>
      </p:sp>
    </p:spTree>
    <p:extLst>
      <p:ext uri="{BB962C8B-B14F-4D97-AF65-F5344CB8AC3E}">
        <p14:creationId xmlns:p14="http://schemas.microsoft.com/office/powerpoint/2010/main" val="91602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53D92F93-3B93-2721-BFCD-F694DFD5AE54}"/>
              </a:ext>
            </a:extLst>
          </p:cNvPr>
          <p:cNvPicPr>
            <a:picLocks noChangeAspect="1"/>
          </p:cNvPicPr>
          <p:nvPr/>
        </p:nvPicPr>
        <p:blipFill>
          <a:blip r:embed="rId2"/>
          <a:stretch>
            <a:fillRect/>
          </a:stretch>
        </p:blipFill>
        <p:spPr>
          <a:xfrm>
            <a:off x="914517" y="629666"/>
            <a:ext cx="9911529" cy="53541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Metin kutusu 2">
            <a:extLst>
              <a:ext uri="{FF2B5EF4-FFF2-40B4-BE49-F238E27FC236}">
                <a16:creationId xmlns:a16="http://schemas.microsoft.com/office/drawing/2014/main" id="{F4616D5C-BDB8-4D21-105D-C0BECF66FB92}"/>
              </a:ext>
            </a:extLst>
          </p:cNvPr>
          <p:cNvSpPr txBox="1"/>
          <p:nvPr/>
        </p:nvSpPr>
        <p:spPr>
          <a:xfrm>
            <a:off x="752706" y="6005579"/>
            <a:ext cx="816826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800" dirty="0">
                <a:latin typeface="Calibri"/>
                <a:ea typeface="+mn-lt"/>
                <a:cs typeface="+mn-lt"/>
                <a:hlinkClick r:id="rId3"/>
              </a:rPr>
              <a:t>[2] https://medium.com/backticks-tildes/the-s-o-l-i-d-principles-in-pictures-b34ce2f1e898</a:t>
            </a:r>
            <a:endParaRPr lang="tr-TR" sz="1000" dirty="0">
              <a:latin typeface="Calibri"/>
              <a:cs typeface="Calibri"/>
              <a:hlinkClick r:id="rId3"/>
            </a:endParaRPr>
          </a:p>
        </p:txBody>
      </p:sp>
      <p:sp>
        <p:nvSpPr>
          <p:cNvPr id="5" name="Metin kutusu 4">
            <a:extLst>
              <a:ext uri="{FF2B5EF4-FFF2-40B4-BE49-F238E27FC236}">
                <a16:creationId xmlns:a16="http://schemas.microsoft.com/office/drawing/2014/main" id="{5C16CEF2-4929-1DCF-7412-AB4DEFC13B2B}"/>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11/32</a:t>
            </a:r>
          </a:p>
        </p:txBody>
      </p:sp>
    </p:spTree>
    <p:extLst>
      <p:ext uri="{BB962C8B-B14F-4D97-AF65-F5344CB8AC3E}">
        <p14:creationId xmlns:p14="http://schemas.microsoft.com/office/powerpoint/2010/main" val="277242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D19A6F99-D185-9C89-7341-F5E4D6F15A47}"/>
              </a:ext>
            </a:extLst>
          </p:cNvPr>
          <p:cNvPicPr>
            <a:picLocks noChangeAspect="1"/>
          </p:cNvPicPr>
          <p:nvPr/>
        </p:nvPicPr>
        <p:blipFill>
          <a:blip r:embed="rId2"/>
          <a:stretch>
            <a:fillRect/>
          </a:stretch>
        </p:blipFill>
        <p:spPr>
          <a:xfrm>
            <a:off x="1156011" y="2040582"/>
            <a:ext cx="9870686" cy="2209982"/>
          </a:xfrm>
          <a:prstGeom prst="rect">
            <a:avLst/>
          </a:prstGeom>
        </p:spPr>
      </p:pic>
      <p:sp>
        <p:nvSpPr>
          <p:cNvPr id="3" name="Metin kutusu 2">
            <a:extLst>
              <a:ext uri="{FF2B5EF4-FFF2-40B4-BE49-F238E27FC236}">
                <a16:creationId xmlns:a16="http://schemas.microsoft.com/office/drawing/2014/main" id="{7F4CC618-A2EC-84C3-F371-2F0B0C3A8E9A}"/>
              </a:ext>
            </a:extLst>
          </p:cNvPr>
          <p:cNvSpPr txBox="1"/>
          <p:nvPr/>
        </p:nvSpPr>
        <p:spPr>
          <a:xfrm>
            <a:off x="1152293" y="1626219"/>
            <a:ext cx="98874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i="1" dirty="0">
                <a:latin typeface="Calibri"/>
                <a:cs typeface="Calibri"/>
              </a:rPr>
              <a:t>Yeni</a:t>
            </a:r>
            <a:r>
              <a:rPr lang="tr-TR" sz="1600" i="1" dirty="0">
                <a:latin typeface="Calibri"/>
                <a:ea typeface="+mn-lt"/>
                <a:cs typeface="+mn-lt"/>
              </a:rPr>
              <a:t> bir projenin parçası olarak, bir Gitar </a:t>
            </a:r>
            <a:r>
              <a:rPr lang="tr-TR" sz="1600" dirty="0">
                <a:latin typeface="Calibri"/>
                <a:ea typeface="+mn-lt"/>
                <a:cs typeface="+mn-lt"/>
              </a:rPr>
              <a:t> dersi uyguladığımızı hayal edin.</a:t>
            </a:r>
          </a:p>
        </p:txBody>
      </p:sp>
      <p:sp>
        <p:nvSpPr>
          <p:cNvPr id="4" name="Metin kutusu 3">
            <a:extLst>
              <a:ext uri="{FF2B5EF4-FFF2-40B4-BE49-F238E27FC236}">
                <a16:creationId xmlns:a16="http://schemas.microsoft.com/office/drawing/2014/main" id="{D0EAD361-5C46-9952-0B07-17CB662BFAF6}"/>
              </a:ext>
            </a:extLst>
          </p:cNvPr>
          <p:cNvSpPr txBox="1"/>
          <p:nvPr/>
        </p:nvSpPr>
        <p:spPr>
          <a:xfrm>
            <a:off x="1156010" y="4380571"/>
            <a:ext cx="9870687"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latin typeface="Calibri"/>
                <a:cs typeface="Segoe UI"/>
              </a:rPr>
              <a:t>​</a:t>
            </a:r>
            <a:r>
              <a:rPr lang="tr-TR" sz="1600" dirty="0">
                <a:latin typeface="Calibri"/>
                <a:cs typeface="Segoe UI"/>
              </a:rPr>
              <a:t>Uygulamayı başlatıyoruz ve herkes onu seviyor. Ancak birkaç ay sonra </a:t>
            </a:r>
            <a:r>
              <a:rPr lang="tr-TR" sz="1600" i="1" dirty="0" err="1">
                <a:latin typeface="Calibri"/>
                <a:cs typeface="Segoe UI"/>
              </a:rPr>
              <a:t>Gitar'ın</a:t>
            </a:r>
            <a:r>
              <a:rPr lang="tr-TR" sz="1600" i="1" dirty="0">
                <a:latin typeface="Calibri"/>
                <a:cs typeface="Segoe UI"/>
              </a:rPr>
              <a:t> </a:t>
            </a:r>
            <a:r>
              <a:rPr lang="tr-TR" sz="1600" dirty="0">
                <a:latin typeface="Calibri"/>
                <a:cs typeface="Segoe UI"/>
              </a:rPr>
              <a:t> biraz sıkıcı olduğuna ve daha iyi görünmesi için havalı bir alev kalıbı kullanılabileceğine karar verdik.</a:t>
            </a:r>
            <a:endParaRPr lang="tr-TR" sz="1600" dirty="0"/>
          </a:p>
        </p:txBody>
      </p:sp>
      <p:sp>
        <p:nvSpPr>
          <p:cNvPr id="6" name="Metin kutusu 5">
            <a:extLst>
              <a:ext uri="{FF2B5EF4-FFF2-40B4-BE49-F238E27FC236}">
                <a16:creationId xmlns:a16="http://schemas.microsoft.com/office/drawing/2014/main" id="{35C95CAA-A8FB-CEF3-D003-2602BBC98873}"/>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12/32</a:t>
            </a:r>
          </a:p>
        </p:txBody>
      </p:sp>
    </p:spTree>
    <p:extLst>
      <p:ext uri="{BB962C8B-B14F-4D97-AF65-F5344CB8AC3E}">
        <p14:creationId xmlns:p14="http://schemas.microsoft.com/office/powerpoint/2010/main" val="219721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5844009F-1892-7A13-5F92-801274A30062}"/>
              </a:ext>
            </a:extLst>
          </p:cNvPr>
          <p:cNvPicPr>
            <a:picLocks noChangeAspect="1"/>
          </p:cNvPicPr>
          <p:nvPr/>
        </p:nvPicPr>
        <p:blipFill>
          <a:blip r:embed="rId2"/>
          <a:stretch>
            <a:fillRect/>
          </a:stretch>
        </p:blipFill>
        <p:spPr>
          <a:xfrm>
            <a:off x="1286107" y="2697914"/>
            <a:ext cx="9452516" cy="1722366"/>
          </a:xfrm>
          <a:prstGeom prst="rect">
            <a:avLst/>
          </a:prstGeom>
        </p:spPr>
      </p:pic>
      <p:sp>
        <p:nvSpPr>
          <p:cNvPr id="5" name="Metin kutusu 4">
            <a:extLst>
              <a:ext uri="{FF2B5EF4-FFF2-40B4-BE49-F238E27FC236}">
                <a16:creationId xmlns:a16="http://schemas.microsoft.com/office/drawing/2014/main" id="{C5C05188-7E77-F84F-571B-0368D426E000}"/>
              </a:ext>
            </a:extLst>
          </p:cNvPr>
          <p:cNvSpPr txBox="1"/>
          <p:nvPr/>
        </p:nvSpPr>
        <p:spPr>
          <a:xfrm>
            <a:off x="1226633" y="1375316"/>
            <a:ext cx="94692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Bu</a:t>
            </a:r>
            <a:r>
              <a:rPr lang="tr-TR" sz="1600" dirty="0">
                <a:latin typeface="Calibri"/>
                <a:ea typeface="+mn-lt"/>
                <a:cs typeface="+mn-lt"/>
              </a:rPr>
              <a:t> noktada, sadece  </a:t>
            </a:r>
            <a:r>
              <a:rPr lang="tr-TR" sz="1600" i="1" dirty="0">
                <a:latin typeface="Calibri"/>
                <a:ea typeface="+mn-lt"/>
                <a:cs typeface="+mn-lt"/>
              </a:rPr>
              <a:t>Gitar </a:t>
            </a:r>
            <a:r>
              <a:rPr lang="tr-TR" sz="1600" dirty="0">
                <a:latin typeface="Calibri"/>
                <a:ea typeface="+mn-lt"/>
                <a:cs typeface="+mn-lt"/>
              </a:rPr>
              <a:t> sınıfını açıp bir alev kalıbı eklemek cazip gelebilir - ama kim bilir uygulamamızda hangi hataların ortaya çıkabileceğini.</a:t>
            </a:r>
            <a:endParaRPr lang="tr-TR" sz="1600">
              <a:latin typeface="Calibri"/>
              <a:cs typeface="Calibri"/>
            </a:endParaRPr>
          </a:p>
          <a:p>
            <a:endParaRPr lang="tr-TR" sz="1600" dirty="0">
              <a:latin typeface="Calibri"/>
              <a:ea typeface="+mn-lt"/>
              <a:cs typeface="+mn-lt"/>
            </a:endParaRPr>
          </a:p>
          <a:p>
            <a:r>
              <a:rPr lang="tr-TR" sz="1600" dirty="0">
                <a:latin typeface="Calibri"/>
                <a:ea typeface="+mn-lt"/>
                <a:cs typeface="+mn-lt"/>
              </a:rPr>
              <a:t>Bunun yerine, </a:t>
            </a:r>
            <a:r>
              <a:rPr lang="tr-TR" sz="1600" b="1" dirty="0">
                <a:latin typeface="Calibri"/>
                <a:ea typeface="+mn-lt"/>
                <a:cs typeface="+mn-lt"/>
              </a:rPr>
              <a:t>açık-kapalı ilkesine bağlı kalalım ve  </a:t>
            </a:r>
            <a:r>
              <a:rPr lang="tr-TR" sz="1600" b="1" i="1" dirty="0">
                <a:latin typeface="Calibri"/>
                <a:ea typeface="+mn-lt"/>
                <a:cs typeface="+mn-lt"/>
              </a:rPr>
              <a:t>Gitar </a:t>
            </a:r>
            <a:r>
              <a:rPr lang="tr-TR" sz="1600" b="1" dirty="0">
                <a:latin typeface="Calibri"/>
                <a:ea typeface="+mn-lt"/>
                <a:cs typeface="+mn-lt"/>
              </a:rPr>
              <a:t> sınıfımızı</a:t>
            </a:r>
            <a:r>
              <a:rPr lang="tr-TR" sz="1600" dirty="0">
                <a:latin typeface="Calibri"/>
                <a:ea typeface="+mn-lt"/>
                <a:cs typeface="+mn-lt"/>
              </a:rPr>
              <a:t> genişletelim.</a:t>
            </a:r>
            <a:endParaRPr lang="tr-TR" sz="1600" dirty="0">
              <a:latin typeface="Calibri"/>
              <a:cs typeface="Calibri"/>
            </a:endParaRPr>
          </a:p>
          <a:p>
            <a:pPr algn="l"/>
            <a:endParaRPr lang="tr-TR" sz="1600" dirty="0">
              <a:latin typeface="Calibri"/>
              <a:cs typeface="Calibri"/>
            </a:endParaRPr>
          </a:p>
        </p:txBody>
      </p:sp>
      <p:sp>
        <p:nvSpPr>
          <p:cNvPr id="6" name="Metin kutusu 5">
            <a:extLst>
              <a:ext uri="{FF2B5EF4-FFF2-40B4-BE49-F238E27FC236}">
                <a16:creationId xmlns:a16="http://schemas.microsoft.com/office/drawing/2014/main" id="{E5EBCEFD-C58F-8F78-E733-4056BCB50EBB}"/>
              </a:ext>
            </a:extLst>
          </p:cNvPr>
          <p:cNvSpPr txBox="1"/>
          <p:nvPr/>
        </p:nvSpPr>
        <p:spPr>
          <a:xfrm>
            <a:off x="1226634" y="4683511"/>
            <a:ext cx="97201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i="1" dirty="0">
                <a:latin typeface="Calibri"/>
                <a:ea typeface="+mn-lt"/>
                <a:cs typeface="+mn-lt"/>
              </a:rPr>
              <a:t>Gitar</a:t>
            </a:r>
            <a:r>
              <a:rPr lang="tr-TR" sz="1600" i="1" dirty="0">
                <a:latin typeface="Calibri"/>
                <a:ea typeface="+mn-lt"/>
                <a:cs typeface="+mn-lt"/>
              </a:rPr>
              <a:t> </a:t>
            </a:r>
            <a:r>
              <a:rPr lang="tr-TR" sz="1600" dirty="0">
                <a:latin typeface="Calibri"/>
                <a:ea typeface="+mn-lt"/>
                <a:cs typeface="+mn-lt"/>
              </a:rPr>
              <a:t>sınıfını genişleterek  mevcut uygulamamızın etkilenmeyeceğinden emin olabiliriz.</a:t>
            </a:r>
            <a:endParaRPr lang="tr-TR" sz="1600" dirty="0">
              <a:latin typeface="Calibri"/>
            </a:endParaRPr>
          </a:p>
        </p:txBody>
      </p:sp>
      <p:sp>
        <p:nvSpPr>
          <p:cNvPr id="8" name="Metin kutusu 7">
            <a:extLst>
              <a:ext uri="{FF2B5EF4-FFF2-40B4-BE49-F238E27FC236}">
                <a16:creationId xmlns:a16="http://schemas.microsoft.com/office/drawing/2014/main" id="{CCEA4B44-752F-D535-D9AB-80973717A4AC}"/>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13/32</a:t>
            </a:r>
          </a:p>
        </p:txBody>
      </p:sp>
    </p:spTree>
    <p:extLst>
      <p:ext uri="{BB962C8B-B14F-4D97-AF65-F5344CB8AC3E}">
        <p14:creationId xmlns:p14="http://schemas.microsoft.com/office/powerpoint/2010/main" val="40761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2BD9C-8488-4BBB-13DB-7DF7A0E6D0DA}"/>
              </a:ext>
            </a:extLst>
          </p:cNvPr>
          <p:cNvSpPr>
            <a:spLocks noGrp="1"/>
          </p:cNvSpPr>
          <p:nvPr>
            <p:ph type="title"/>
          </p:nvPr>
        </p:nvSpPr>
        <p:spPr>
          <a:xfrm>
            <a:off x="1219200" y="365125"/>
            <a:ext cx="10287000" cy="1577975"/>
          </a:xfrm>
        </p:spPr>
        <p:txBody>
          <a:bodyPr>
            <a:normAutofit/>
          </a:bodyPr>
          <a:lstStyle/>
          <a:p>
            <a:r>
              <a:rPr lang="tr-TR" sz="5000" i="0" dirty="0">
                <a:ea typeface="+mj-lt"/>
                <a:cs typeface="+mj-lt"/>
              </a:rPr>
              <a:t>3- </a:t>
            </a:r>
            <a:r>
              <a:rPr lang="tr-TR" sz="5000" i="0" dirty="0" err="1">
                <a:ea typeface="+mj-lt"/>
                <a:cs typeface="+mj-lt"/>
              </a:rPr>
              <a:t>Liskov</a:t>
            </a:r>
            <a:r>
              <a:rPr lang="tr-TR" sz="5000" i="0" dirty="0">
                <a:ea typeface="+mj-lt"/>
                <a:cs typeface="+mj-lt"/>
              </a:rPr>
              <a:t> </a:t>
            </a:r>
            <a:r>
              <a:rPr lang="tr-TR" sz="5000" i="0" dirty="0" err="1">
                <a:ea typeface="+mj-lt"/>
                <a:cs typeface="+mj-lt"/>
              </a:rPr>
              <a:t>Substitution</a:t>
            </a:r>
            <a:r>
              <a:rPr lang="tr-TR" sz="5000" i="0" dirty="0">
                <a:ea typeface="+mj-lt"/>
                <a:cs typeface="+mj-lt"/>
              </a:rPr>
              <a:t> </a:t>
            </a:r>
            <a:r>
              <a:rPr lang="tr-TR" sz="5000" i="0" dirty="0" err="1">
                <a:ea typeface="+mj-lt"/>
                <a:cs typeface="+mj-lt"/>
              </a:rPr>
              <a:t>Principle</a:t>
            </a:r>
            <a:endParaRPr lang="tr-TR" b="1" dirty="0" err="1">
              <a:ea typeface="+mj-lt"/>
              <a:cs typeface="+mj-lt"/>
            </a:endParaRPr>
          </a:p>
        </p:txBody>
      </p:sp>
      <p:sp>
        <p:nvSpPr>
          <p:cNvPr id="3" name="İçerik Yer Tutucusu 2">
            <a:extLst>
              <a:ext uri="{FF2B5EF4-FFF2-40B4-BE49-F238E27FC236}">
                <a16:creationId xmlns:a16="http://schemas.microsoft.com/office/drawing/2014/main" id="{77C61B5A-48E8-8DA7-C08B-964E1C6DB319}"/>
              </a:ext>
            </a:extLst>
          </p:cNvPr>
          <p:cNvSpPr>
            <a:spLocks noGrp="1"/>
          </p:cNvSpPr>
          <p:nvPr>
            <p:ph idx="1"/>
          </p:nvPr>
        </p:nvSpPr>
        <p:spPr>
          <a:xfrm>
            <a:off x="1218862" y="2488580"/>
            <a:ext cx="9009354" cy="3581400"/>
          </a:xfrm>
        </p:spPr>
        <p:txBody>
          <a:bodyPr vert="horz" lIns="91440" tIns="45720" rIns="91440" bIns="45720" rtlCol="0" anchor="t">
            <a:normAutofit/>
          </a:bodyPr>
          <a:lstStyle/>
          <a:p>
            <a:pPr marL="0" indent="0">
              <a:buNone/>
            </a:pPr>
            <a:r>
              <a:rPr lang="tr-TR" dirty="0">
                <a:latin typeface="Calibri"/>
                <a:ea typeface="+mn-lt"/>
                <a:cs typeface="+mn-lt"/>
              </a:rPr>
              <a:t>“Yerine Geçme” olarak Türkçeye çevirdiğimiz prensibe göre; miras alarak türemiş olan </a:t>
            </a:r>
            <a:r>
              <a:rPr lang="tr-TR" dirty="0" err="1">
                <a:latin typeface="Calibri"/>
                <a:ea typeface="+mn-lt"/>
                <a:cs typeface="+mn-lt"/>
              </a:rPr>
              <a:t>class’ların</a:t>
            </a:r>
            <a:r>
              <a:rPr lang="tr-TR" dirty="0">
                <a:latin typeface="Calibri"/>
                <a:ea typeface="+mn-lt"/>
                <a:cs typeface="+mn-lt"/>
              </a:rPr>
              <a:t> önce miras aldıkları nesnenin tüm özelliklerini kullanması, daha sonra da kendi özelliklerini barındırması gerekir. </a:t>
            </a:r>
            <a:endParaRPr lang="tr-TR"/>
          </a:p>
          <a:p>
            <a:pPr marL="0" indent="0">
              <a:buNone/>
            </a:pPr>
            <a:r>
              <a:rPr lang="tr-TR" dirty="0">
                <a:latin typeface="Calibri"/>
                <a:ea typeface="+mn-lt"/>
                <a:cs typeface="+mn-lt"/>
              </a:rPr>
              <a:t>Eğer oluşturduğumuz </a:t>
            </a:r>
            <a:r>
              <a:rPr lang="tr-TR" dirty="0" err="1">
                <a:latin typeface="Calibri"/>
                <a:ea typeface="+mn-lt"/>
                <a:cs typeface="+mn-lt"/>
              </a:rPr>
              <a:t>class</a:t>
            </a:r>
            <a:r>
              <a:rPr lang="tr-TR" dirty="0">
                <a:latin typeface="Calibri"/>
                <a:ea typeface="+mn-lt"/>
                <a:cs typeface="+mn-lt"/>
              </a:rPr>
              <a:t>, miras aldığı nesnenin ‘tüm’ özelliklerini kullanmayacaksa ortaya gereksiz kod blokları çıkar ve bu da bir geliştiricinin isteyeceği en son şeydir. Çünkü bir geliştirici her daim ‘</a:t>
            </a:r>
            <a:r>
              <a:rPr lang="tr-TR" b="1" dirty="0" err="1">
                <a:latin typeface="Calibri"/>
                <a:ea typeface="+mn-lt"/>
                <a:cs typeface="+mn-lt"/>
              </a:rPr>
              <a:t>Clean</a:t>
            </a:r>
            <a:r>
              <a:rPr lang="tr-TR" b="1" dirty="0">
                <a:latin typeface="Calibri"/>
                <a:ea typeface="+mn-lt"/>
                <a:cs typeface="+mn-lt"/>
              </a:rPr>
              <a:t> </a:t>
            </a:r>
            <a:r>
              <a:rPr lang="tr-TR" b="1" dirty="0" err="1">
                <a:latin typeface="Calibri"/>
                <a:ea typeface="+mn-lt"/>
                <a:cs typeface="+mn-lt"/>
              </a:rPr>
              <a:t>Code</a:t>
            </a:r>
            <a:r>
              <a:rPr lang="tr-TR" dirty="0">
                <a:latin typeface="Calibri"/>
                <a:ea typeface="+mn-lt"/>
                <a:cs typeface="+mn-lt"/>
              </a:rPr>
              <a:t>’ yazmaya çalışır.</a:t>
            </a:r>
            <a:endParaRPr lang="tr-TR"/>
          </a:p>
        </p:txBody>
      </p:sp>
      <p:grpSp>
        <p:nvGrpSpPr>
          <p:cNvPr id="6" name="Group 9">
            <a:extLst>
              <a:ext uri="{FF2B5EF4-FFF2-40B4-BE49-F238E27FC236}">
                <a16:creationId xmlns:a16="http://schemas.microsoft.com/office/drawing/2014/main" id="{022A4EFE-0FAE-441E-B2D5-21996A48DC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2785A38D-4016-4F81-982F-D3F6305398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D3BBA26-50B7-407D-B968-0FD1F1999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1CBB9C-7F53-453F-B850-AC6FB6EFB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8D5963D-3E99-4D4B-A67C-9D1CEA0AC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4BCA36D4-F12F-342F-F7C3-D798100DAA59}"/>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14/32</a:t>
            </a:r>
          </a:p>
        </p:txBody>
      </p:sp>
    </p:spTree>
    <p:extLst>
      <p:ext uri="{BB962C8B-B14F-4D97-AF65-F5344CB8AC3E}">
        <p14:creationId xmlns:p14="http://schemas.microsoft.com/office/powerpoint/2010/main" val="1095535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53D92F93-3B93-2721-BFCD-F694DFD5AE54}"/>
              </a:ext>
            </a:extLst>
          </p:cNvPr>
          <p:cNvPicPr>
            <a:picLocks noChangeAspect="1"/>
          </p:cNvPicPr>
          <p:nvPr/>
        </p:nvPicPr>
        <p:blipFill>
          <a:blip r:embed="rId2"/>
          <a:stretch>
            <a:fillRect/>
          </a:stretch>
        </p:blipFill>
        <p:spPr>
          <a:xfrm>
            <a:off x="2574306" y="271377"/>
            <a:ext cx="6634513" cy="595283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Metin kutusu 2">
            <a:extLst>
              <a:ext uri="{FF2B5EF4-FFF2-40B4-BE49-F238E27FC236}">
                <a16:creationId xmlns:a16="http://schemas.microsoft.com/office/drawing/2014/main" id="{F4616D5C-BDB8-4D21-105D-C0BECF66FB92}"/>
              </a:ext>
            </a:extLst>
          </p:cNvPr>
          <p:cNvSpPr txBox="1"/>
          <p:nvPr/>
        </p:nvSpPr>
        <p:spPr>
          <a:xfrm>
            <a:off x="2425389" y="6284474"/>
            <a:ext cx="816826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800" dirty="0">
                <a:latin typeface="Calibri"/>
                <a:ea typeface="+mn-lt"/>
                <a:cs typeface="+mn-lt"/>
                <a:hlinkClick r:id="rId3"/>
              </a:rPr>
              <a:t>[3] https://medium.com/backticks-tildes/the-s-o-l-i-d-principles-in-pictures-b34ce2f1e898</a:t>
            </a:r>
            <a:endParaRPr lang="tr-TR" sz="1000" dirty="0">
              <a:latin typeface="Calibri"/>
              <a:cs typeface="Calibri"/>
              <a:hlinkClick r:id="rId3"/>
            </a:endParaRPr>
          </a:p>
        </p:txBody>
      </p:sp>
      <p:sp>
        <p:nvSpPr>
          <p:cNvPr id="5" name="Metin kutusu 4">
            <a:extLst>
              <a:ext uri="{FF2B5EF4-FFF2-40B4-BE49-F238E27FC236}">
                <a16:creationId xmlns:a16="http://schemas.microsoft.com/office/drawing/2014/main" id="{8581BDDB-82EB-0478-CFB1-95A4B7FFC0B5}"/>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15/32</a:t>
            </a:r>
          </a:p>
        </p:txBody>
      </p:sp>
    </p:spTree>
    <p:extLst>
      <p:ext uri="{BB962C8B-B14F-4D97-AF65-F5344CB8AC3E}">
        <p14:creationId xmlns:p14="http://schemas.microsoft.com/office/powerpoint/2010/main" val="241595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22233E25-B66B-2A0F-156E-FA1850D96AEB}"/>
              </a:ext>
            </a:extLst>
          </p:cNvPr>
          <p:cNvPicPr>
            <a:picLocks noChangeAspect="1"/>
          </p:cNvPicPr>
          <p:nvPr/>
        </p:nvPicPr>
        <p:blipFill>
          <a:blip r:embed="rId2"/>
          <a:stretch>
            <a:fillRect/>
          </a:stretch>
        </p:blipFill>
        <p:spPr>
          <a:xfrm>
            <a:off x="812181" y="2527167"/>
            <a:ext cx="10456126" cy="1627103"/>
          </a:xfrm>
          <a:prstGeom prst="rect">
            <a:avLst/>
          </a:prstGeom>
        </p:spPr>
      </p:pic>
      <p:sp>
        <p:nvSpPr>
          <p:cNvPr id="3" name="Metin kutusu 2">
            <a:extLst>
              <a:ext uri="{FF2B5EF4-FFF2-40B4-BE49-F238E27FC236}">
                <a16:creationId xmlns:a16="http://schemas.microsoft.com/office/drawing/2014/main" id="{2D4694C7-F594-0899-EE81-4799C5CF6406}"/>
              </a:ext>
            </a:extLst>
          </p:cNvPr>
          <p:cNvSpPr txBox="1"/>
          <p:nvPr/>
        </p:nvSpPr>
        <p:spPr>
          <a:xfrm>
            <a:off x="780584" y="892097"/>
            <a:ext cx="1049143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Beş ilkenin tartışmasız en karmaşık olanı bu ilkedir. </a:t>
            </a:r>
            <a:endParaRPr lang="tr-TR" sz="1600" dirty="0">
              <a:latin typeface="Calibri"/>
              <a:ea typeface="+mn-lt"/>
              <a:cs typeface="Calibri"/>
            </a:endParaRPr>
          </a:p>
          <a:p>
            <a:endParaRPr lang="tr-TR" sz="1600" dirty="0">
              <a:latin typeface="Calibri"/>
              <a:ea typeface="+mn-lt"/>
              <a:cs typeface="+mn-lt"/>
            </a:endParaRPr>
          </a:p>
          <a:p>
            <a:r>
              <a:rPr lang="tr-TR" sz="1600" dirty="0">
                <a:latin typeface="Calibri"/>
                <a:ea typeface="+mn-lt"/>
                <a:cs typeface="+mn-lt"/>
              </a:rPr>
              <a:t>Basitçe söylemek gerekirse, eğer </a:t>
            </a:r>
            <a:r>
              <a:rPr lang="tr-TR" sz="1600" b="1" dirty="0">
                <a:latin typeface="Calibri"/>
                <a:ea typeface="+mn-lt"/>
                <a:cs typeface="+mn-lt"/>
              </a:rPr>
              <a:t>A sınıfı B sınıfının bir alt türüyse</a:t>
            </a:r>
            <a:r>
              <a:rPr lang="tr-TR" sz="1600" dirty="0">
                <a:latin typeface="Calibri"/>
                <a:ea typeface="+mn-lt"/>
                <a:cs typeface="+mn-lt"/>
              </a:rPr>
              <a:t> </a:t>
            </a:r>
            <a:r>
              <a:rPr lang="tr-TR" sz="1600" b="1" dirty="0">
                <a:latin typeface="Calibri"/>
                <a:ea typeface="+mn-lt"/>
                <a:cs typeface="+mn-lt"/>
              </a:rPr>
              <a:t>, programımızın davranışını bozmadan B'yi  A  ile  değiştirebilmeliyiz</a:t>
            </a:r>
            <a:r>
              <a:rPr lang="tr-TR" sz="1600" dirty="0">
                <a:latin typeface="Calibri"/>
                <a:ea typeface="+mn-lt"/>
                <a:cs typeface="+mn-lt"/>
              </a:rPr>
              <a:t>. </a:t>
            </a:r>
            <a:endParaRPr lang="tr-TR" sz="1600">
              <a:latin typeface="Calibri"/>
              <a:ea typeface="+mn-lt"/>
              <a:cs typeface="Calibri"/>
            </a:endParaRPr>
          </a:p>
          <a:p>
            <a:endParaRPr lang="tr-TR" sz="1600" dirty="0">
              <a:latin typeface="Calibri"/>
              <a:ea typeface="+mn-lt"/>
              <a:cs typeface="+mn-lt"/>
            </a:endParaRPr>
          </a:p>
          <a:p>
            <a:r>
              <a:rPr lang="tr-TR" sz="1600" dirty="0">
                <a:latin typeface="Calibri"/>
                <a:ea typeface="+mn-lt"/>
                <a:cs typeface="+mn-lt"/>
              </a:rPr>
              <a:t>Bu kavramı anlamamıza yardımcı olması için doğrudan koda geçelim:</a:t>
            </a:r>
            <a:endParaRPr lang="tr-TR" sz="1600" dirty="0">
              <a:latin typeface="Calibri"/>
              <a:cs typeface="Calibri"/>
            </a:endParaRPr>
          </a:p>
        </p:txBody>
      </p:sp>
      <p:sp>
        <p:nvSpPr>
          <p:cNvPr id="4" name="Metin kutusu 3">
            <a:extLst>
              <a:ext uri="{FF2B5EF4-FFF2-40B4-BE49-F238E27FC236}">
                <a16:creationId xmlns:a16="http://schemas.microsoft.com/office/drawing/2014/main" id="{C97A13CE-4B55-55EC-6FCB-B13700000279}"/>
              </a:ext>
            </a:extLst>
          </p:cNvPr>
          <p:cNvSpPr txBox="1"/>
          <p:nvPr/>
        </p:nvSpPr>
        <p:spPr>
          <a:xfrm>
            <a:off x="854926" y="4367561"/>
            <a:ext cx="104542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Yukarıda, tüm arabaların yerine getirmesi gereken birkaç yöntemle basit bir Araba  arayüzü tanımladık : </a:t>
            </a:r>
            <a:endParaRPr lang="tr-TR"/>
          </a:p>
          <a:p>
            <a:endParaRPr lang="tr-TR" sz="1600" dirty="0">
              <a:latin typeface="Calibri"/>
              <a:ea typeface="+mn-lt"/>
              <a:cs typeface="+mn-lt"/>
            </a:endParaRPr>
          </a:p>
          <a:p>
            <a:pPr marL="342900" indent="-342900">
              <a:buAutoNum type="arabicPeriod"/>
            </a:pPr>
            <a:r>
              <a:rPr lang="tr-TR" sz="1600" dirty="0">
                <a:latin typeface="Calibri"/>
                <a:ea typeface="+mn-lt"/>
                <a:cs typeface="+mn-lt"/>
              </a:rPr>
              <a:t>Motoru açmak</a:t>
            </a:r>
            <a:endParaRPr lang="tr-TR" dirty="0">
              <a:latin typeface="Consolas"/>
              <a:ea typeface="+mn-lt"/>
              <a:cs typeface="+mn-lt"/>
            </a:endParaRPr>
          </a:p>
          <a:p>
            <a:pPr marL="342900" indent="-342900">
              <a:buAutoNum type="arabicPeriod"/>
            </a:pPr>
            <a:r>
              <a:rPr lang="tr-TR" sz="1600" dirty="0">
                <a:latin typeface="Calibri"/>
                <a:ea typeface="+mn-lt"/>
                <a:cs typeface="+mn-lt"/>
              </a:rPr>
              <a:t>İleri doğru hızlanmak</a:t>
            </a:r>
            <a:endParaRPr lang="tr-TR" dirty="0"/>
          </a:p>
        </p:txBody>
      </p:sp>
      <p:sp>
        <p:nvSpPr>
          <p:cNvPr id="6" name="Metin kutusu 5">
            <a:extLst>
              <a:ext uri="{FF2B5EF4-FFF2-40B4-BE49-F238E27FC236}">
                <a16:creationId xmlns:a16="http://schemas.microsoft.com/office/drawing/2014/main" id="{FCB78494-F8E3-BAD9-B145-3A6041890C6B}"/>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16/32</a:t>
            </a:r>
          </a:p>
        </p:txBody>
      </p:sp>
    </p:spTree>
    <p:extLst>
      <p:ext uri="{BB962C8B-B14F-4D97-AF65-F5344CB8AC3E}">
        <p14:creationId xmlns:p14="http://schemas.microsoft.com/office/powerpoint/2010/main" val="270101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FF0428EC-72BD-52D7-5872-080E1D4ABE68}"/>
              </a:ext>
            </a:extLst>
          </p:cNvPr>
          <p:cNvPicPr>
            <a:picLocks noChangeAspect="1"/>
          </p:cNvPicPr>
          <p:nvPr/>
        </p:nvPicPr>
        <p:blipFill>
          <a:blip r:embed="rId2"/>
          <a:stretch>
            <a:fillRect/>
          </a:stretch>
        </p:blipFill>
        <p:spPr>
          <a:xfrm>
            <a:off x="737840" y="1119843"/>
            <a:ext cx="10047247" cy="4228018"/>
          </a:xfrm>
          <a:prstGeom prst="rect">
            <a:avLst/>
          </a:prstGeom>
        </p:spPr>
      </p:pic>
      <p:sp>
        <p:nvSpPr>
          <p:cNvPr id="3" name="Metin kutusu 2">
            <a:extLst>
              <a:ext uri="{FF2B5EF4-FFF2-40B4-BE49-F238E27FC236}">
                <a16:creationId xmlns:a16="http://schemas.microsoft.com/office/drawing/2014/main" id="{D32EC509-C089-026F-2FB8-6BCD0F0B78FE}"/>
              </a:ext>
            </a:extLst>
          </p:cNvPr>
          <p:cNvSpPr txBox="1"/>
          <p:nvPr/>
        </p:nvSpPr>
        <p:spPr>
          <a:xfrm>
            <a:off x="724829" y="724829"/>
            <a:ext cx="100639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Arayüzümüzü</a:t>
            </a:r>
            <a:r>
              <a:rPr lang="tr-TR" sz="1600" dirty="0">
                <a:latin typeface="Calibri"/>
                <a:ea typeface="+mn-lt"/>
                <a:cs typeface="+mn-lt"/>
              </a:rPr>
              <a:t> uygulayalım ve yöntemler için bazı kodlar verelim:</a:t>
            </a:r>
            <a:endParaRPr lang="tr-TR" dirty="0">
              <a:latin typeface="Consolas"/>
            </a:endParaRPr>
          </a:p>
        </p:txBody>
      </p:sp>
      <p:sp>
        <p:nvSpPr>
          <p:cNvPr id="4" name="Metin kutusu 3">
            <a:extLst>
              <a:ext uri="{FF2B5EF4-FFF2-40B4-BE49-F238E27FC236}">
                <a16:creationId xmlns:a16="http://schemas.microsoft.com/office/drawing/2014/main" id="{DFAE9441-FBE2-CFF3-EB5D-85E627E9723D}"/>
              </a:ext>
            </a:extLst>
          </p:cNvPr>
          <p:cNvSpPr txBox="1"/>
          <p:nvPr/>
        </p:nvSpPr>
        <p:spPr>
          <a:xfrm>
            <a:off x="780585" y="5529146"/>
            <a:ext cx="101011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Kodumuzun açıkladığı gibi, açabileceğimiz bir motorumuz var ve gücü artırabiliyoruz.</a:t>
            </a:r>
            <a:endParaRPr lang="tr-TR">
              <a:latin typeface="Calibri"/>
            </a:endParaRPr>
          </a:p>
        </p:txBody>
      </p:sp>
      <p:sp>
        <p:nvSpPr>
          <p:cNvPr id="6" name="Metin kutusu 5">
            <a:extLst>
              <a:ext uri="{FF2B5EF4-FFF2-40B4-BE49-F238E27FC236}">
                <a16:creationId xmlns:a16="http://schemas.microsoft.com/office/drawing/2014/main" id="{D8869347-4E6E-6F16-2A2F-2DEB76633A09}"/>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17/32</a:t>
            </a:r>
          </a:p>
        </p:txBody>
      </p:sp>
    </p:spTree>
    <p:extLst>
      <p:ext uri="{BB962C8B-B14F-4D97-AF65-F5344CB8AC3E}">
        <p14:creationId xmlns:p14="http://schemas.microsoft.com/office/powerpoint/2010/main" val="79364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D97F7E99-6139-016D-7BDE-14AC5766C147}"/>
              </a:ext>
            </a:extLst>
          </p:cNvPr>
          <p:cNvPicPr>
            <a:picLocks noChangeAspect="1"/>
          </p:cNvPicPr>
          <p:nvPr/>
        </p:nvPicPr>
        <p:blipFill>
          <a:blip r:embed="rId2"/>
          <a:stretch>
            <a:fillRect/>
          </a:stretch>
        </p:blipFill>
        <p:spPr>
          <a:xfrm>
            <a:off x="617035" y="1510331"/>
            <a:ext cx="11032273" cy="2982412"/>
          </a:xfrm>
          <a:prstGeom prst="rect">
            <a:avLst/>
          </a:prstGeom>
        </p:spPr>
      </p:pic>
      <p:sp>
        <p:nvSpPr>
          <p:cNvPr id="3" name="Metin kutusu 2">
            <a:extLst>
              <a:ext uri="{FF2B5EF4-FFF2-40B4-BE49-F238E27FC236}">
                <a16:creationId xmlns:a16="http://schemas.microsoft.com/office/drawing/2014/main" id="{7F367CAD-54E1-2F44-954B-0DEC76122D75}"/>
              </a:ext>
            </a:extLst>
          </p:cNvPr>
          <p:cNvSpPr txBox="1"/>
          <p:nvPr/>
        </p:nvSpPr>
        <p:spPr>
          <a:xfrm>
            <a:off x="631901" y="1040780"/>
            <a:ext cx="110118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Ama</a:t>
            </a:r>
            <a:r>
              <a:rPr lang="tr-TR" sz="1600" dirty="0">
                <a:latin typeface="Calibri"/>
                <a:ea typeface="+mn-lt"/>
                <a:cs typeface="+mn-lt"/>
              </a:rPr>
              <a:t> bekleyin - şimdi elektrikli arabalar çağında yaşıyoruz.</a:t>
            </a:r>
            <a:endParaRPr lang="tr-TR" sz="1600" dirty="0">
              <a:latin typeface="Consolas"/>
            </a:endParaRPr>
          </a:p>
        </p:txBody>
      </p:sp>
      <p:sp>
        <p:nvSpPr>
          <p:cNvPr id="4" name="Metin kutusu 3">
            <a:extLst>
              <a:ext uri="{FF2B5EF4-FFF2-40B4-BE49-F238E27FC236}">
                <a16:creationId xmlns:a16="http://schemas.microsoft.com/office/drawing/2014/main" id="{2FA4B84E-F5CF-CC71-4CEB-DFC6B3FA85E5}"/>
              </a:ext>
            </a:extLst>
          </p:cNvPr>
          <p:cNvSpPr txBox="1"/>
          <p:nvPr/>
        </p:nvSpPr>
        <p:spPr>
          <a:xfrm>
            <a:off x="613316" y="4646341"/>
            <a:ext cx="11123341"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Karışıma motoru olmayan bir araba atarak, programımızın davranışını doğal olarak değiştiriyoruz. Bu, </a:t>
            </a:r>
            <a:r>
              <a:rPr lang="tr-TR" sz="1600" b="1" dirty="0" err="1">
                <a:latin typeface="Calibri"/>
                <a:ea typeface="+mn-lt"/>
                <a:cs typeface="+mn-lt"/>
              </a:rPr>
              <a:t>Liskov</a:t>
            </a:r>
            <a:r>
              <a:rPr lang="tr-TR" sz="1600" b="1" dirty="0">
                <a:latin typeface="Calibri"/>
                <a:ea typeface="+mn-lt"/>
                <a:cs typeface="+mn-lt"/>
              </a:rPr>
              <a:t> ikamesinin açık bir ihlalidir ve düzeltilmesi önceki iki ilkemizden biraz daha zordur.</a:t>
            </a:r>
            <a:endParaRPr lang="tr-TR" sz="1600">
              <a:latin typeface="Calibri"/>
              <a:cs typeface="Calibri"/>
            </a:endParaRPr>
          </a:p>
          <a:p>
            <a:endParaRPr lang="tr-TR" sz="1600" b="1" dirty="0">
              <a:latin typeface="Calibri"/>
              <a:ea typeface="+mn-lt"/>
              <a:cs typeface="+mn-lt"/>
            </a:endParaRPr>
          </a:p>
          <a:p>
            <a:r>
              <a:rPr lang="tr-TR" sz="1600" b="1" dirty="0">
                <a:latin typeface="Calibri"/>
                <a:ea typeface="+mn-lt"/>
                <a:cs typeface="+mn-lt"/>
              </a:rPr>
              <a:t>Olası bir çözüm</a:t>
            </a:r>
            <a:r>
              <a:rPr lang="tr-TR" sz="1600" dirty="0">
                <a:latin typeface="Calibri"/>
                <a:ea typeface="+mn-lt"/>
                <a:cs typeface="+mn-lt"/>
              </a:rPr>
              <a:t>, modelimizi, Arabamızın motorsuz durumunu hesaba katan arayüzlere dönüştürmek </a:t>
            </a:r>
            <a:r>
              <a:rPr lang="tr-TR" sz="1600" i="1" dirty="0">
                <a:latin typeface="Calibri"/>
                <a:ea typeface="+mn-lt"/>
                <a:cs typeface="+mn-lt"/>
              </a:rPr>
              <a:t>olabilir</a:t>
            </a:r>
            <a:r>
              <a:rPr lang="tr-TR" sz="1600" dirty="0">
                <a:latin typeface="Calibri"/>
                <a:ea typeface="+mn-lt"/>
                <a:cs typeface="+mn-lt"/>
              </a:rPr>
              <a:t>.</a:t>
            </a:r>
            <a:endParaRPr lang="tr-TR" sz="1600" dirty="0">
              <a:latin typeface="Calibri"/>
              <a:cs typeface="Calibri"/>
            </a:endParaRPr>
          </a:p>
          <a:p>
            <a:pPr algn="l"/>
            <a:endParaRPr lang="tr-TR" dirty="0"/>
          </a:p>
        </p:txBody>
      </p:sp>
      <p:sp>
        <p:nvSpPr>
          <p:cNvPr id="6" name="Metin kutusu 5">
            <a:extLst>
              <a:ext uri="{FF2B5EF4-FFF2-40B4-BE49-F238E27FC236}">
                <a16:creationId xmlns:a16="http://schemas.microsoft.com/office/drawing/2014/main" id="{1FE3EEA2-6494-8E04-664B-ABDF35D3AD9C}"/>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18/32</a:t>
            </a:r>
          </a:p>
        </p:txBody>
      </p:sp>
    </p:spTree>
    <p:extLst>
      <p:ext uri="{BB962C8B-B14F-4D97-AF65-F5344CB8AC3E}">
        <p14:creationId xmlns:p14="http://schemas.microsoft.com/office/powerpoint/2010/main" val="374941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2BD9C-8488-4BBB-13DB-7DF7A0E6D0DA}"/>
              </a:ext>
            </a:extLst>
          </p:cNvPr>
          <p:cNvSpPr>
            <a:spLocks noGrp="1"/>
          </p:cNvSpPr>
          <p:nvPr>
            <p:ph type="title"/>
          </p:nvPr>
        </p:nvSpPr>
        <p:spPr>
          <a:xfrm>
            <a:off x="1219200" y="365125"/>
            <a:ext cx="10287000" cy="1577975"/>
          </a:xfrm>
        </p:spPr>
        <p:txBody>
          <a:bodyPr>
            <a:normAutofit fontScale="90000"/>
          </a:bodyPr>
          <a:lstStyle/>
          <a:p>
            <a:r>
              <a:rPr lang="tr-TR" sz="5000" i="0" dirty="0">
                <a:ea typeface="+mj-lt"/>
                <a:cs typeface="+mj-lt"/>
              </a:rPr>
              <a:t>4- </a:t>
            </a:r>
            <a:r>
              <a:rPr lang="tr-TR" sz="5000" i="0" dirty="0" err="1">
                <a:ea typeface="+mj-lt"/>
                <a:cs typeface="+mj-lt"/>
              </a:rPr>
              <a:t>Interface</a:t>
            </a:r>
            <a:r>
              <a:rPr lang="tr-TR" sz="5000" i="0" dirty="0">
                <a:ea typeface="+mj-lt"/>
                <a:cs typeface="+mj-lt"/>
              </a:rPr>
              <a:t> </a:t>
            </a:r>
            <a:r>
              <a:rPr lang="tr-TR" sz="5000" i="0" dirty="0" err="1">
                <a:ea typeface="+mj-lt"/>
                <a:cs typeface="+mj-lt"/>
              </a:rPr>
              <a:t>Segregation</a:t>
            </a:r>
            <a:r>
              <a:rPr lang="tr-TR" sz="5000" i="0" dirty="0">
                <a:ea typeface="+mj-lt"/>
                <a:cs typeface="+mj-lt"/>
              </a:rPr>
              <a:t> </a:t>
            </a:r>
            <a:r>
              <a:rPr lang="tr-TR" sz="5000" i="0" dirty="0" err="1">
                <a:ea typeface="+mj-lt"/>
                <a:cs typeface="+mj-lt"/>
              </a:rPr>
              <a:t>Principle</a:t>
            </a:r>
            <a:endParaRPr lang="tr-TR" dirty="0" err="1">
              <a:ea typeface="+mj-lt"/>
              <a:cs typeface="+mj-lt"/>
            </a:endParaRPr>
          </a:p>
        </p:txBody>
      </p:sp>
      <p:sp>
        <p:nvSpPr>
          <p:cNvPr id="3" name="İçerik Yer Tutucusu 2">
            <a:extLst>
              <a:ext uri="{FF2B5EF4-FFF2-40B4-BE49-F238E27FC236}">
                <a16:creationId xmlns:a16="http://schemas.microsoft.com/office/drawing/2014/main" id="{77C61B5A-48E8-8DA7-C08B-964E1C6DB319}"/>
              </a:ext>
            </a:extLst>
          </p:cNvPr>
          <p:cNvSpPr>
            <a:spLocks noGrp="1"/>
          </p:cNvSpPr>
          <p:nvPr>
            <p:ph idx="1"/>
          </p:nvPr>
        </p:nvSpPr>
        <p:spPr>
          <a:xfrm>
            <a:off x="1218862" y="2293434"/>
            <a:ext cx="9009354" cy="3581400"/>
          </a:xfrm>
        </p:spPr>
        <p:txBody>
          <a:bodyPr vert="horz" lIns="91440" tIns="45720" rIns="91440" bIns="45720" rtlCol="0" anchor="t">
            <a:normAutofit/>
          </a:bodyPr>
          <a:lstStyle/>
          <a:p>
            <a:pPr marL="0" indent="0">
              <a:buNone/>
            </a:pPr>
            <a:r>
              <a:rPr lang="tr-TR" dirty="0">
                <a:latin typeface="Calibri"/>
                <a:ea typeface="+mn-lt"/>
                <a:cs typeface="+mn-lt"/>
              </a:rPr>
              <a:t>“Arayüz Ayırımı” prensibinde; bir </a:t>
            </a:r>
            <a:r>
              <a:rPr lang="tr-TR" dirty="0" err="1">
                <a:latin typeface="Calibri"/>
                <a:ea typeface="+mn-lt"/>
                <a:cs typeface="+mn-lt"/>
              </a:rPr>
              <a:t>interface’e</a:t>
            </a:r>
            <a:r>
              <a:rPr lang="tr-TR" dirty="0">
                <a:latin typeface="Calibri"/>
                <a:ea typeface="+mn-lt"/>
                <a:cs typeface="+mn-lt"/>
              </a:rPr>
              <a:t> gerekenden fazla sorumluluk eklemek yerine, daha özelleştirilmiş birden fazla </a:t>
            </a:r>
            <a:r>
              <a:rPr lang="tr-TR" dirty="0" err="1">
                <a:latin typeface="Calibri"/>
                <a:ea typeface="+mn-lt"/>
                <a:cs typeface="+mn-lt"/>
              </a:rPr>
              <a:t>interface</a:t>
            </a:r>
            <a:r>
              <a:rPr lang="tr-TR" dirty="0">
                <a:latin typeface="Calibri"/>
                <a:ea typeface="+mn-lt"/>
                <a:cs typeface="+mn-lt"/>
              </a:rPr>
              <a:t> oluşturulmalıdır. </a:t>
            </a:r>
            <a:endParaRPr lang="tr-TR"/>
          </a:p>
          <a:p>
            <a:pPr marL="0" indent="0">
              <a:buNone/>
            </a:pPr>
            <a:r>
              <a:rPr lang="tr-TR" dirty="0">
                <a:latin typeface="Calibri"/>
                <a:ea typeface="+mn-lt"/>
                <a:cs typeface="+mn-lt"/>
              </a:rPr>
              <a:t>Nesneler, ihtiyacı olmayan özellik veya metotlar içeren </a:t>
            </a:r>
            <a:r>
              <a:rPr lang="tr-TR" dirty="0" err="1">
                <a:latin typeface="Calibri"/>
                <a:ea typeface="+mn-lt"/>
                <a:cs typeface="+mn-lt"/>
              </a:rPr>
              <a:t>interface’leri</a:t>
            </a:r>
            <a:r>
              <a:rPr lang="tr-TR" dirty="0">
                <a:latin typeface="Calibri"/>
                <a:ea typeface="+mn-lt"/>
                <a:cs typeface="+mn-lt"/>
              </a:rPr>
              <a:t> miras almaya zorlanmamalıdır. Sizin de fark ettiğiniz üzere “</a:t>
            </a:r>
            <a:r>
              <a:rPr lang="tr-TR" dirty="0" err="1">
                <a:latin typeface="Calibri"/>
                <a:ea typeface="+mn-lt"/>
                <a:cs typeface="+mn-lt"/>
              </a:rPr>
              <a:t>Single</a:t>
            </a:r>
            <a:r>
              <a:rPr lang="tr-TR" dirty="0">
                <a:latin typeface="Calibri"/>
                <a:ea typeface="+mn-lt"/>
                <a:cs typeface="+mn-lt"/>
              </a:rPr>
              <a:t> </a:t>
            </a:r>
            <a:r>
              <a:rPr lang="tr-TR" dirty="0" err="1">
                <a:latin typeface="Calibri"/>
                <a:ea typeface="+mn-lt"/>
                <a:cs typeface="+mn-lt"/>
              </a:rPr>
              <a:t>Responsibility</a:t>
            </a:r>
            <a:r>
              <a:rPr lang="tr-TR" dirty="0">
                <a:latin typeface="Calibri"/>
                <a:ea typeface="+mn-lt"/>
                <a:cs typeface="+mn-lt"/>
              </a:rPr>
              <a:t>” ve “</a:t>
            </a:r>
            <a:r>
              <a:rPr lang="tr-TR" dirty="0" err="1">
                <a:latin typeface="Calibri"/>
                <a:ea typeface="+mn-lt"/>
                <a:cs typeface="+mn-lt"/>
              </a:rPr>
              <a:t>Interface</a:t>
            </a:r>
            <a:r>
              <a:rPr lang="tr-TR" dirty="0">
                <a:latin typeface="Calibri"/>
                <a:ea typeface="+mn-lt"/>
                <a:cs typeface="+mn-lt"/>
              </a:rPr>
              <a:t> </a:t>
            </a:r>
            <a:r>
              <a:rPr lang="tr-TR" dirty="0" err="1">
                <a:latin typeface="Calibri"/>
                <a:ea typeface="+mn-lt"/>
                <a:cs typeface="+mn-lt"/>
              </a:rPr>
              <a:t>Segregation</a:t>
            </a:r>
            <a:r>
              <a:rPr lang="tr-TR" dirty="0">
                <a:latin typeface="Calibri"/>
                <a:ea typeface="+mn-lt"/>
                <a:cs typeface="+mn-lt"/>
              </a:rPr>
              <a:t>” prensipleri birbirine oldukça benzemekte ve aynı amaca hizmet etmektedirler. </a:t>
            </a:r>
            <a:endParaRPr lang="tr-TR">
              <a:latin typeface="Consolas"/>
              <a:ea typeface="+mn-lt"/>
              <a:cs typeface="+mn-lt"/>
            </a:endParaRPr>
          </a:p>
          <a:p>
            <a:pPr marL="0" indent="0">
              <a:buNone/>
            </a:pPr>
            <a:r>
              <a:rPr lang="tr-TR" dirty="0">
                <a:latin typeface="Calibri"/>
                <a:ea typeface="+mn-lt"/>
                <a:cs typeface="+mn-lt"/>
              </a:rPr>
              <a:t>Ancak burada gözden kaçırılmaması gereken </a:t>
            </a:r>
            <a:r>
              <a:rPr lang="tr-TR" b="1" dirty="0">
                <a:latin typeface="Calibri"/>
                <a:ea typeface="+mn-lt"/>
                <a:cs typeface="+mn-lt"/>
              </a:rPr>
              <a:t>en önemli husus</a:t>
            </a:r>
            <a:r>
              <a:rPr lang="tr-TR" dirty="0">
                <a:latin typeface="Calibri"/>
                <a:ea typeface="+mn-lt"/>
                <a:cs typeface="+mn-lt"/>
              </a:rPr>
              <a:t> şudur ki; ‘</a:t>
            </a:r>
            <a:r>
              <a:rPr lang="tr-TR" dirty="0" err="1">
                <a:latin typeface="Calibri"/>
                <a:ea typeface="+mn-lt"/>
                <a:cs typeface="+mn-lt"/>
              </a:rPr>
              <a:t>Interface</a:t>
            </a:r>
            <a:r>
              <a:rPr lang="tr-TR" dirty="0">
                <a:latin typeface="Calibri"/>
                <a:ea typeface="+mn-lt"/>
                <a:cs typeface="+mn-lt"/>
              </a:rPr>
              <a:t> </a:t>
            </a:r>
            <a:r>
              <a:rPr lang="tr-TR" dirty="0" err="1">
                <a:latin typeface="Calibri"/>
                <a:ea typeface="+mn-lt"/>
                <a:cs typeface="+mn-lt"/>
              </a:rPr>
              <a:t>Segregation</a:t>
            </a:r>
            <a:r>
              <a:rPr lang="tr-TR" dirty="0">
                <a:latin typeface="Calibri"/>
                <a:ea typeface="+mn-lt"/>
                <a:cs typeface="+mn-lt"/>
              </a:rPr>
              <a:t>’ prensibi </a:t>
            </a:r>
            <a:r>
              <a:rPr lang="tr-TR" b="1" dirty="0" err="1">
                <a:latin typeface="Calibri"/>
                <a:ea typeface="+mn-lt"/>
                <a:cs typeface="+mn-lt"/>
              </a:rPr>
              <a:t>interface’ler</a:t>
            </a:r>
            <a:r>
              <a:rPr lang="tr-TR" dirty="0">
                <a:latin typeface="Calibri"/>
                <a:ea typeface="+mn-lt"/>
                <a:cs typeface="+mn-lt"/>
              </a:rPr>
              <a:t> ile ilgilenirken, ‘</a:t>
            </a:r>
            <a:r>
              <a:rPr lang="tr-TR" dirty="0" err="1">
                <a:latin typeface="Calibri"/>
                <a:ea typeface="+mn-lt"/>
                <a:cs typeface="+mn-lt"/>
              </a:rPr>
              <a:t>Single</a:t>
            </a:r>
            <a:r>
              <a:rPr lang="tr-TR" dirty="0">
                <a:latin typeface="Calibri"/>
                <a:ea typeface="+mn-lt"/>
                <a:cs typeface="+mn-lt"/>
              </a:rPr>
              <a:t> </a:t>
            </a:r>
            <a:r>
              <a:rPr lang="tr-TR" dirty="0" err="1">
                <a:latin typeface="Calibri"/>
                <a:ea typeface="+mn-lt"/>
                <a:cs typeface="+mn-lt"/>
              </a:rPr>
              <a:t>Responsibility</a:t>
            </a:r>
            <a:r>
              <a:rPr lang="tr-TR" dirty="0">
                <a:latin typeface="Calibri"/>
                <a:ea typeface="+mn-lt"/>
                <a:cs typeface="+mn-lt"/>
              </a:rPr>
              <a:t>’ prensibi </a:t>
            </a:r>
            <a:r>
              <a:rPr lang="tr-TR" b="1" dirty="0" err="1">
                <a:latin typeface="Calibri"/>
                <a:ea typeface="+mn-lt"/>
                <a:cs typeface="+mn-lt"/>
              </a:rPr>
              <a:t>class’lar</a:t>
            </a:r>
            <a:r>
              <a:rPr lang="tr-TR" dirty="0">
                <a:latin typeface="Calibri"/>
                <a:ea typeface="+mn-lt"/>
                <a:cs typeface="+mn-lt"/>
              </a:rPr>
              <a:t> ile ilgilenmektedir.</a:t>
            </a:r>
            <a:endParaRPr lang="tr-TR"/>
          </a:p>
        </p:txBody>
      </p:sp>
      <p:grpSp>
        <p:nvGrpSpPr>
          <p:cNvPr id="6" name="Group 9">
            <a:extLst>
              <a:ext uri="{FF2B5EF4-FFF2-40B4-BE49-F238E27FC236}">
                <a16:creationId xmlns:a16="http://schemas.microsoft.com/office/drawing/2014/main" id="{022A4EFE-0FAE-441E-B2D5-21996A48DC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2785A38D-4016-4F81-982F-D3F6305398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D3BBA26-50B7-407D-B968-0FD1F1999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1CBB9C-7F53-453F-B850-AC6FB6EFB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8D5963D-3E99-4D4B-A67C-9D1CEA0AC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79263636-813E-F4E4-47A9-CB48C2D356AD}"/>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19/32</a:t>
            </a:r>
          </a:p>
        </p:txBody>
      </p:sp>
    </p:spTree>
    <p:extLst>
      <p:ext uri="{BB962C8B-B14F-4D97-AF65-F5344CB8AC3E}">
        <p14:creationId xmlns:p14="http://schemas.microsoft.com/office/powerpoint/2010/main" val="183866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E0F0262-97E0-A4C8-DEA6-C2FD25A7EC4F}"/>
              </a:ext>
            </a:extLst>
          </p:cNvPr>
          <p:cNvSpPr>
            <a:spLocks noGrp="1"/>
          </p:cNvSpPr>
          <p:nvPr>
            <p:ph type="title"/>
          </p:nvPr>
        </p:nvSpPr>
        <p:spPr>
          <a:xfrm>
            <a:off x="1219199" y="365125"/>
            <a:ext cx="5509684" cy="1578930"/>
          </a:xfrm>
        </p:spPr>
        <p:txBody>
          <a:bodyPr>
            <a:normAutofit/>
          </a:bodyPr>
          <a:lstStyle/>
          <a:p>
            <a:r>
              <a:rPr lang="tr-TR" dirty="0"/>
              <a:t>SOLID Prensipleri Nedir?</a:t>
            </a:r>
          </a:p>
        </p:txBody>
      </p:sp>
      <p:sp>
        <p:nvSpPr>
          <p:cNvPr id="3" name="İçerik Yer Tutucusu 2">
            <a:extLst>
              <a:ext uri="{FF2B5EF4-FFF2-40B4-BE49-F238E27FC236}">
                <a16:creationId xmlns:a16="http://schemas.microsoft.com/office/drawing/2014/main" id="{99829734-1494-510A-1E8E-5F9C10BFB1C5}"/>
              </a:ext>
            </a:extLst>
          </p:cNvPr>
          <p:cNvSpPr>
            <a:spLocks noGrp="1"/>
          </p:cNvSpPr>
          <p:nvPr>
            <p:ph idx="1"/>
          </p:nvPr>
        </p:nvSpPr>
        <p:spPr>
          <a:xfrm>
            <a:off x="1219200" y="2331288"/>
            <a:ext cx="5509684" cy="3840912"/>
          </a:xfrm>
        </p:spPr>
        <p:txBody>
          <a:bodyPr vert="horz" lIns="91440" tIns="45720" rIns="91440" bIns="45720" rtlCol="0" anchor="t">
            <a:normAutofit/>
          </a:bodyPr>
          <a:lstStyle/>
          <a:p>
            <a:pPr marL="0" indent="0">
              <a:buNone/>
            </a:pPr>
            <a:r>
              <a:rPr lang="tr-TR" dirty="0">
                <a:latin typeface="Calibri"/>
                <a:ea typeface="+mn-lt"/>
                <a:cs typeface="+mn-lt"/>
              </a:rPr>
              <a:t>SOLID prensipleri, bir yazılım geliştiricinin Nesne Yönelimli Programlama (OOP) ile yazılım geliştirirken, geliştirdiği yazılımın esnek ve geliştirilmeye uygun olması için uyması gereken kurallar bütünüdür.</a:t>
            </a:r>
            <a:endParaRPr lang="tr-TR">
              <a:latin typeface="Calibri"/>
              <a:ea typeface="Calibri"/>
              <a:cs typeface="Calibri"/>
            </a:endParaRPr>
          </a:p>
          <a:p>
            <a:pPr marL="0" indent="0">
              <a:buNone/>
            </a:pPr>
            <a:r>
              <a:rPr lang="tr-TR" dirty="0">
                <a:latin typeface="Calibri"/>
                <a:ea typeface="+mn-lt"/>
                <a:cs typeface="+mn-lt"/>
              </a:rPr>
              <a:t>Bu prensipler doğrultusunda geliştirdiğimiz uygulamalarımız ne kadar büyük olursa olsun, karmaşıklıklarını azaltabiliriz. </a:t>
            </a:r>
            <a:endParaRPr lang="tr-TR" dirty="0">
              <a:latin typeface="Calibri"/>
              <a:ea typeface="Calibri"/>
              <a:cs typeface="Calibri"/>
            </a:endParaRPr>
          </a:p>
          <a:p>
            <a:pPr marL="0" indent="0">
              <a:buNone/>
            </a:pPr>
            <a:r>
              <a:rPr lang="tr-TR" b="1" dirty="0">
                <a:latin typeface="Calibri"/>
                <a:ea typeface="+mn-lt"/>
                <a:cs typeface="+mn-lt"/>
              </a:rPr>
              <a:t>“</a:t>
            </a:r>
            <a:r>
              <a:rPr lang="tr-TR" b="1" dirty="0" err="1">
                <a:latin typeface="Calibri"/>
                <a:ea typeface="+mn-lt"/>
                <a:cs typeface="+mn-lt"/>
              </a:rPr>
              <a:t>Spaghetti</a:t>
            </a:r>
            <a:r>
              <a:rPr lang="tr-TR" b="1" dirty="0">
                <a:latin typeface="Calibri"/>
                <a:ea typeface="+mn-lt"/>
                <a:cs typeface="+mn-lt"/>
              </a:rPr>
              <a:t> </a:t>
            </a:r>
            <a:r>
              <a:rPr lang="tr-TR" b="1" dirty="0" err="1">
                <a:latin typeface="Calibri"/>
                <a:ea typeface="+mn-lt"/>
                <a:cs typeface="+mn-lt"/>
              </a:rPr>
              <a:t>Code</a:t>
            </a:r>
            <a:r>
              <a:rPr lang="tr-TR" b="1" dirty="0">
                <a:latin typeface="Calibri"/>
                <a:ea typeface="+mn-lt"/>
                <a:cs typeface="+mn-lt"/>
              </a:rPr>
              <a:t>”</a:t>
            </a:r>
            <a:r>
              <a:rPr lang="tr-TR" dirty="0">
                <a:latin typeface="Calibri"/>
                <a:ea typeface="+mn-lt"/>
                <a:cs typeface="+mn-lt"/>
              </a:rPr>
              <a:t> dediğimiz karmaşık kodlar yerine, </a:t>
            </a:r>
            <a:r>
              <a:rPr lang="tr-TR" b="1" dirty="0">
                <a:latin typeface="Calibri"/>
                <a:ea typeface="+mn-lt"/>
                <a:cs typeface="+mn-lt"/>
              </a:rPr>
              <a:t>“</a:t>
            </a:r>
            <a:r>
              <a:rPr lang="tr-TR" b="1" dirty="0" err="1">
                <a:latin typeface="Calibri"/>
                <a:ea typeface="+mn-lt"/>
                <a:cs typeface="+mn-lt"/>
              </a:rPr>
              <a:t>Clean</a:t>
            </a:r>
            <a:r>
              <a:rPr lang="tr-TR" b="1" dirty="0">
                <a:latin typeface="Calibri"/>
                <a:ea typeface="+mn-lt"/>
                <a:cs typeface="+mn-lt"/>
              </a:rPr>
              <a:t> </a:t>
            </a:r>
            <a:r>
              <a:rPr lang="tr-TR" b="1" dirty="0" err="1">
                <a:latin typeface="Calibri"/>
                <a:ea typeface="+mn-lt"/>
                <a:cs typeface="+mn-lt"/>
              </a:rPr>
              <a:t>Code</a:t>
            </a:r>
            <a:r>
              <a:rPr lang="tr-TR" b="1" dirty="0">
                <a:latin typeface="Calibri"/>
                <a:ea typeface="+mn-lt"/>
                <a:cs typeface="+mn-lt"/>
              </a:rPr>
              <a:t>”</a:t>
            </a:r>
            <a:r>
              <a:rPr lang="tr-TR" dirty="0">
                <a:latin typeface="Calibri"/>
                <a:ea typeface="+mn-lt"/>
                <a:cs typeface="+mn-lt"/>
              </a:rPr>
              <a:t> yazmamızı bu prensipler sağlamaktadır.</a:t>
            </a:r>
            <a:endParaRPr lang="tr-TR">
              <a:latin typeface="Calibri"/>
              <a:ea typeface="Calibri"/>
              <a:cs typeface="Calibri"/>
            </a:endParaRPr>
          </a:p>
        </p:txBody>
      </p:sp>
      <p:sp>
        <p:nvSpPr>
          <p:cNvPr id="28"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a:extLst>
              <a:ext uri="{FF2B5EF4-FFF2-40B4-BE49-F238E27FC236}">
                <a16:creationId xmlns:a16="http://schemas.microsoft.com/office/drawing/2014/main" id="{6FCA33CF-F9D2-8574-A9BA-B6E9561B4519}"/>
              </a:ext>
            </a:extLst>
          </p:cNvPr>
          <p:cNvPicPr>
            <a:picLocks noChangeAspect="1"/>
          </p:cNvPicPr>
          <p:nvPr/>
        </p:nvPicPr>
        <p:blipFill>
          <a:blip r:embed="rId2"/>
          <a:stretch>
            <a:fillRect/>
          </a:stretch>
        </p:blipFill>
        <p:spPr>
          <a:xfrm rot="21771272">
            <a:off x="7684579" y="2765430"/>
            <a:ext cx="3582518" cy="1325531"/>
          </a:xfrm>
          <a:prstGeom prst="rect">
            <a:avLst/>
          </a:prstGeom>
        </p:spPr>
      </p:pic>
      <p:grpSp>
        <p:nvGrpSpPr>
          <p:cNvPr id="32" name="Group 31">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3" name="Group 32">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5" name="Straight Connector 34">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7">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etin kutusu 5">
            <a:extLst>
              <a:ext uri="{FF2B5EF4-FFF2-40B4-BE49-F238E27FC236}">
                <a16:creationId xmlns:a16="http://schemas.microsoft.com/office/drawing/2014/main" id="{9A01189A-4E48-76C1-04E3-1974650C1159}"/>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2/32</a:t>
            </a:r>
          </a:p>
        </p:txBody>
      </p:sp>
    </p:spTree>
    <p:extLst>
      <p:ext uri="{BB962C8B-B14F-4D97-AF65-F5344CB8AC3E}">
        <p14:creationId xmlns:p14="http://schemas.microsoft.com/office/powerpoint/2010/main" val="64375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4616D5C-BDB8-4D21-105D-C0BECF66FB92}"/>
              </a:ext>
            </a:extLst>
          </p:cNvPr>
          <p:cNvSpPr txBox="1"/>
          <p:nvPr/>
        </p:nvSpPr>
        <p:spPr>
          <a:xfrm>
            <a:off x="55755" y="6052157"/>
            <a:ext cx="816826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800" dirty="0">
                <a:latin typeface="Calibri"/>
                <a:ea typeface="+mn-lt"/>
                <a:cs typeface="+mn-lt"/>
                <a:hlinkClick r:id="rId2"/>
              </a:rPr>
              <a:t>[4] https://medium.com/backticks-tildes/the-s-o-l-i-d-principles-in-pictures-b34ce2f1e898</a:t>
            </a:r>
            <a:endParaRPr lang="tr-TR" sz="1000" dirty="0">
              <a:latin typeface="Calibri"/>
              <a:cs typeface="Calibri"/>
              <a:hlinkClick r:id="rId2"/>
            </a:endParaRPr>
          </a:p>
        </p:txBody>
      </p:sp>
      <p:pic>
        <p:nvPicPr>
          <p:cNvPr id="4" name="Resim 4" descr="metin, elektronik eşyalar içeren bir resim&#10;&#10;Açıklama otomatik olarak oluşturuldu">
            <a:extLst>
              <a:ext uri="{FF2B5EF4-FFF2-40B4-BE49-F238E27FC236}">
                <a16:creationId xmlns:a16="http://schemas.microsoft.com/office/drawing/2014/main" id="{6DA52232-A6D8-87A1-DDAD-1D7A540710EA}"/>
              </a:ext>
            </a:extLst>
          </p:cNvPr>
          <p:cNvPicPr>
            <a:picLocks noChangeAspect="1"/>
          </p:cNvPicPr>
          <p:nvPr/>
        </p:nvPicPr>
        <p:blipFill>
          <a:blip r:embed="rId3"/>
          <a:stretch>
            <a:fillRect/>
          </a:stretch>
        </p:blipFill>
        <p:spPr>
          <a:xfrm>
            <a:off x="115231" y="163467"/>
            <a:ext cx="11961540" cy="5899162"/>
          </a:xfrm>
          <a:prstGeom prst="rect">
            <a:avLst/>
          </a:prstGeom>
        </p:spPr>
      </p:pic>
      <p:sp>
        <p:nvSpPr>
          <p:cNvPr id="6" name="Metin kutusu 5">
            <a:extLst>
              <a:ext uri="{FF2B5EF4-FFF2-40B4-BE49-F238E27FC236}">
                <a16:creationId xmlns:a16="http://schemas.microsoft.com/office/drawing/2014/main" id="{93B0F369-9615-51EC-2A4A-779E2D02152B}"/>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20/32</a:t>
            </a:r>
          </a:p>
        </p:txBody>
      </p:sp>
    </p:spTree>
    <p:extLst>
      <p:ext uri="{BB962C8B-B14F-4D97-AF65-F5344CB8AC3E}">
        <p14:creationId xmlns:p14="http://schemas.microsoft.com/office/powerpoint/2010/main" val="404807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893D2F40-836C-CE82-7EE7-897CE86D4BEF}"/>
              </a:ext>
            </a:extLst>
          </p:cNvPr>
          <p:cNvPicPr>
            <a:picLocks noChangeAspect="1"/>
          </p:cNvPicPr>
          <p:nvPr/>
        </p:nvPicPr>
        <p:blipFill>
          <a:blip r:embed="rId2"/>
          <a:stretch>
            <a:fillRect/>
          </a:stretch>
        </p:blipFill>
        <p:spPr>
          <a:xfrm>
            <a:off x="561278" y="2304143"/>
            <a:ext cx="11060150" cy="1720030"/>
          </a:xfrm>
          <a:prstGeom prst="rect">
            <a:avLst/>
          </a:prstGeom>
        </p:spPr>
      </p:pic>
      <p:sp>
        <p:nvSpPr>
          <p:cNvPr id="3" name="Metin kutusu 2">
            <a:extLst>
              <a:ext uri="{FF2B5EF4-FFF2-40B4-BE49-F238E27FC236}">
                <a16:creationId xmlns:a16="http://schemas.microsoft.com/office/drawing/2014/main" id="{BFCEEA69-02DB-58AF-AC5C-730040DD61C6}"/>
              </a:ext>
            </a:extLst>
          </p:cNvPr>
          <p:cNvSpPr txBox="1"/>
          <p:nvPr/>
        </p:nvSpPr>
        <p:spPr>
          <a:xfrm>
            <a:off x="659780" y="1235926"/>
            <a:ext cx="109560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Bu örnek için, hayvan bakıcılarını kullanacağız. Ve daha spesifik olarak, ayı kontrolünde çalışacağız.</a:t>
            </a:r>
          </a:p>
          <a:p>
            <a:endParaRPr lang="tr-TR" sz="1600" dirty="0">
              <a:latin typeface="Calibri"/>
              <a:cs typeface="Calibri"/>
            </a:endParaRPr>
          </a:p>
          <a:p>
            <a:r>
              <a:rPr lang="tr-TR" sz="1600" dirty="0">
                <a:latin typeface="Calibri"/>
                <a:ea typeface="+mn-lt"/>
                <a:cs typeface="+mn-lt"/>
              </a:rPr>
              <a:t>Ayı bekçisi olarak rollerimizi özetleyen bir arayüzle başlayalım:</a:t>
            </a:r>
            <a:endParaRPr lang="tr-TR" sz="1600" dirty="0">
              <a:latin typeface="Calibri"/>
            </a:endParaRPr>
          </a:p>
        </p:txBody>
      </p:sp>
      <p:sp>
        <p:nvSpPr>
          <p:cNvPr id="4" name="Metin kutusu 3">
            <a:extLst>
              <a:ext uri="{FF2B5EF4-FFF2-40B4-BE49-F238E27FC236}">
                <a16:creationId xmlns:a16="http://schemas.microsoft.com/office/drawing/2014/main" id="{E32530CC-4F34-BB1A-F529-C6877A4D96BF}"/>
              </a:ext>
            </a:extLst>
          </p:cNvPr>
          <p:cNvSpPr txBox="1"/>
          <p:nvPr/>
        </p:nvSpPr>
        <p:spPr>
          <a:xfrm>
            <a:off x="659780" y="4265341"/>
            <a:ext cx="1091890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Hevesli hayvanat bahçesi sahipleri olarak, sevgili ayılarımızı yıkayıp beslemekten çok mutluyuz. Ama hepimiz onları sevmenin tehlikelerinin fazlasıyla farkındayız. </a:t>
            </a:r>
            <a:endParaRPr lang="tr-TR" sz="1600" dirty="0">
              <a:latin typeface="Calibri"/>
              <a:ea typeface="+mn-lt"/>
              <a:cs typeface="Calibri"/>
            </a:endParaRPr>
          </a:p>
          <a:p>
            <a:endParaRPr lang="tr-TR" sz="1600" dirty="0">
              <a:latin typeface="Calibri"/>
              <a:ea typeface="+mn-lt"/>
              <a:cs typeface="+mn-lt"/>
            </a:endParaRPr>
          </a:p>
          <a:p>
            <a:r>
              <a:rPr lang="tr-TR" sz="1600" dirty="0">
                <a:latin typeface="Calibri"/>
                <a:ea typeface="+mn-lt"/>
                <a:cs typeface="+mn-lt"/>
              </a:rPr>
              <a:t>Ne yazık ki, arayüzümüz oldukça büyük ve ayıyı evcilleştirmek için kodu uygulamaktan başka seçeneğimiz yok.</a:t>
            </a:r>
            <a:endParaRPr lang="tr-TR" sz="1600" dirty="0">
              <a:latin typeface="Calibri"/>
              <a:cs typeface="Calibri"/>
            </a:endParaRPr>
          </a:p>
        </p:txBody>
      </p:sp>
      <p:sp>
        <p:nvSpPr>
          <p:cNvPr id="6" name="Metin kutusu 5">
            <a:extLst>
              <a:ext uri="{FF2B5EF4-FFF2-40B4-BE49-F238E27FC236}">
                <a16:creationId xmlns:a16="http://schemas.microsoft.com/office/drawing/2014/main" id="{AA4A9A10-AFD0-18D9-D2E3-7DBBECD30490}"/>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21/32</a:t>
            </a:r>
          </a:p>
        </p:txBody>
      </p:sp>
    </p:spTree>
    <p:extLst>
      <p:ext uri="{BB962C8B-B14F-4D97-AF65-F5344CB8AC3E}">
        <p14:creationId xmlns:p14="http://schemas.microsoft.com/office/powerpoint/2010/main" val="125509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5026BC98-D579-D283-D83C-6EE0F53A6F7E}"/>
              </a:ext>
            </a:extLst>
          </p:cNvPr>
          <p:cNvPicPr>
            <a:picLocks noChangeAspect="1"/>
          </p:cNvPicPr>
          <p:nvPr/>
        </p:nvPicPr>
        <p:blipFill>
          <a:blip r:embed="rId2"/>
          <a:stretch>
            <a:fillRect/>
          </a:stretch>
        </p:blipFill>
        <p:spPr>
          <a:xfrm>
            <a:off x="858644" y="1833361"/>
            <a:ext cx="10465419" cy="3181985"/>
          </a:xfrm>
          <a:prstGeom prst="rect">
            <a:avLst/>
          </a:prstGeom>
        </p:spPr>
      </p:pic>
      <p:sp>
        <p:nvSpPr>
          <p:cNvPr id="3" name="Metin kutusu 2">
            <a:extLst>
              <a:ext uri="{FF2B5EF4-FFF2-40B4-BE49-F238E27FC236}">
                <a16:creationId xmlns:a16="http://schemas.microsoft.com/office/drawing/2014/main" id="{7D3268CF-E046-B10F-6C28-6EEFFCF1E4C6}"/>
              </a:ext>
            </a:extLst>
          </p:cNvPr>
          <p:cNvSpPr txBox="1"/>
          <p:nvPr/>
        </p:nvSpPr>
        <p:spPr>
          <a:xfrm>
            <a:off x="854927" y="1375317"/>
            <a:ext cx="104821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Bunu </a:t>
            </a:r>
            <a:r>
              <a:rPr lang="tr-TR" sz="1600" b="1" dirty="0">
                <a:latin typeface="Calibri"/>
                <a:ea typeface="+mn-lt"/>
                <a:cs typeface="+mn-lt"/>
              </a:rPr>
              <a:t>, büyük arabirimimizi üç ayrı ara yüze bölerek düzeltelim</a:t>
            </a:r>
            <a:r>
              <a:rPr lang="tr-TR" sz="1600" dirty="0">
                <a:latin typeface="Calibri"/>
                <a:ea typeface="+mn-lt"/>
                <a:cs typeface="+mn-lt"/>
              </a:rPr>
              <a:t> :</a:t>
            </a:r>
            <a:endParaRPr lang="tr-TR" sz="1600">
              <a:latin typeface="Calibri"/>
              <a:cs typeface="Calibri"/>
            </a:endParaRPr>
          </a:p>
        </p:txBody>
      </p:sp>
      <p:sp>
        <p:nvSpPr>
          <p:cNvPr id="5" name="Metin kutusu 4">
            <a:extLst>
              <a:ext uri="{FF2B5EF4-FFF2-40B4-BE49-F238E27FC236}">
                <a16:creationId xmlns:a16="http://schemas.microsoft.com/office/drawing/2014/main" id="{91A9802B-663B-A697-15CF-1FA7FEA31C7F}"/>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22/32</a:t>
            </a:r>
          </a:p>
        </p:txBody>
      </p:sp>
    </p:spTree>
    <p:extLst>
      <p:ext uri="{BB962C8B-B14F-4D97-AF65-F5344CB8AC3E}">
        <p14:creationId xmlns:p14="http://schemas.microsoft.com/office/powerpoint/2010/main" val="43324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12DF602E-5152-A271-EF8E-22E38885DF8D}"/>
              </a:ext>
            </a:extLst>
          </p:cNvPr>
          <p:cNvPicPr>
            <a:picLocks noChangeAspect="1"/>
          </p:cNvPicPr>
          <p:nvPr/>
        </p:nvPicPr>
        <p:blipFill>
          <a:blip r:embed="rId2"/>
          <a:stretch>
            <a:fillRect/>
          </a:stretch>
        </p:blipFill>
        <p:spPr>
          <a:xfrm>
            <a:off x="728547" y="1939569"/>
            <a:ext cx="10725614" cy="2978862"/>
          </a:xfrm>
          <a:prstGeom prst="rect">
            <a:avLst/>
          </a:prstGeom>
        </p:spPr>
      </p:pic>
      <p:sp>
        <p:nvSpPr>
          <p:cNvPr id="3" name="Metin kutusu 2">
            <a:extLst>
              <a:ext uri="{FF2B5EF4-FFF2-40B4-BE49-F238E27FC236}">
                <a16:creationId xmlns:a16="http://schemas.microsoft.com/office/drawing/2014/main" id="{BF56AB0D-6F8D-56DF-2059-3854C2CD6829}"/>
              </a:ext>
            </a:extLst>
          </p:cNvPr>
          <p:cNvSpPr txBox="1"/>
          <p:nvPr/>
        </p:nvSpPr>
        <p:spPr>
          <a:xfrm>
            <a:off x="696951" y="1477536"/>
            <a:ext cx="1076092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Artık arayüz ayrımı sayesinde, yalnızca bizim için önemli olan yöntemleri uygulamakta özgürüz:</a:t>
            </a:r>
            <a:endParaRPr lang="tr-TR" sz="1600" dirty="0">
              <a:latin typeface="Calibri"/>
            </a:endParaRPr>
          </a:p>
        </p:txBody>
      </p:sp>
      <p:sp>
        <p:nvSpPr>
          <p:cNvPr id="5" name="Metin kutusu 4">
            <a:extLst>
              <a:ext uri="{FF2B5EF4-FFF2-40B4-BE49-F238E27FC236}">
                <a16:creationId xmlns:a16="http://schemas.microsoft.com/office/drawing/2014/main" id="{FE1193D9-F7BE-FCDE-1A5A-4F6DC6D69F4C}"/>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23/32</a:t>
            </a:r>
          </a:p>
        </p:txBody>
      </p:sp>
    </p:spTree>
    <p:extLst>
      <p:ext uri="{BB962C8B-B14F-4D97-AF65-F5344CB8AC3E}">
        <p14:creationId xmlns:p14="http://schemas.microsoft.com/office/powerpoint/2010/main" val="28333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61DBACAE-6A80-9883-0180-2D633100E57E}"/>
              </a:ext>
            </a:extLst>
          </p:cNvPr>
          <p:cNvPicPr>
            <a:picLocks noChangeAspect="1"/>
          </p:cNvPicPr>
          <p:nvPr/>
        </p:nvPicPr>
        <p:blipFill>
          <a:blip r:embed="rId2"/>
          <a:stretch>
            <a:fillRect/>
          </a:stretch>
        </p:blipFill>
        <p:spPr>
          <a:xfrm>
            <a:off x="747131" y="2456398"/>
            <a:ext cx="10688443" cy="1945203"/>
          </a:xfrm>
          <a:prstGeom prst="rect">
            <a:avLst/>
          </a:prstGeom>
        </p:spPr>
      </p:pic>
      <p:sp>
        <p:nvSpPr>
          <p:cNvPr id="3" name="Metin kutusu 2">
            <a:extLst>
              <a:ext uri="{FF2B5EF4-FFF2-40B4-BE49-F238E27FC236}">
                <a16:creationId xmlns:a16="http://schemas.microsoft.com/office/drawing/2014/main" id="{95C9CDAA-6D27-4AA1-5F7B-11BE2BDACEBD}"/>
              </a:ext>
            </a:extLst>
          </p:cNvPr>
          <p:cNvSpPr txBox="1"/>
          <p:nvPr/>
        </p:nvSpPr>
        <p:spPr>
          <a:xfrm>
            <a:off x="762000" y="1905000"/>
            <a:ext cx="106958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Ve son olarak, tehlikeli işleri çılgın insanlara bırakabiliriz:</a:t>
            </a:r>
            <a:endParaRPr lang="tr-TR" sz="1600" dirty="0">
              <a:latin typeface="Consolas"/>
            </a:endParaRPr>
          </a:p>
        </p:txBody>
      </p:sp>
      <p:sp>
        <p:nvSpPr>
          <p:cNvPr id="5" name="Metin kutusu 4">
            <a:extLst>
              <a:ext uri="{FF2B5EF4-FFF2-40B4-BE49-F238E27FC236}">
                <a16:creationId xmlns:a16="http://schemas.microsoft.com/office/drawing/2014/main" id="{56CE9839-7837-C39E-17E0-D8ABE7207C3B}"/>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24/32</a:t>
            </a:r>
          </a:p>
        </p:txBody>
      </p:sp>
    </p:spTree>
    <p:extLst>
      <p:ext uri="{BB962C8B-B14F-4D97-AF65-F5344CB8AC3E}">
        <p14:creationId xmlns:p14="http://schemas.microsoft.com/office/powerpoint/2010/main" val="1219225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2BD9C-8488-4BBB-13DB-7DF7A0E6D0DA}"/>
              </a:ext>
            </a:extLst>
          </p:cNvPr>
          <p:cNvSpPr>
            <a:spLocks noGrp="1"/>
          </p:cNvSpPr>
          <p:nvPr>
            <p:ph type="title"/>
          </p:nvPr>
        </p:nvSpPr>
        <p:spPr>
          <a:xfrm>
            <a:off x="1219200" y="365125"/>
            <a:ext cx="10287000" cy="1577975"/>
          </a:xfrm>
        </p:spPr>
        <p:txBody>
          <a:bodyPr>
            <a:normAutofit fontScale="90000"/>
          </a:bodyPr>
          <a:lstStyle/>
          <a:p>
            <a:r>
              <a:rPr lang="tr-TR" sz="5000" i="0" dirty="0">
                <a:ea typeface="+mj-lt"/>
                <a:cs typeface="+mj-lt"/>
              </a:rPr>
              <a:t>5- </a:t>
            </a:r>
            <a:r>
              <a:rPr lang="tr-TR" sz="5000" i="0" dirty="0" err="1">
                <a:ea typeface="+mj-lt"/>
                <a:cs typeface="+mj-lt"/>
              </a:rPr>
              <a:t>Dependency</a:t>
            </a:r>
            <a:r>
              <a:rPr lang="tr-TR" sz="5000" i="0" dirty="0">
                <a:ea typeface="+mj-lt"/>
                <a:cs typeface="+mj-lt"/>
              </a:rPr>
              <a:t> </a:t>
            </a:r>
            <a:r>
              <a:rPr lang="tr-TR" sz="5000" i="0" dirty="0" err="1">
                <a:ea typeface="+mj-lt"/>
                <a:cs typeface="+mj-lt"/>
              </a:rPr>
              <a:t>Inversion</a:t>
            </a:r>
            <a:r>
              <a:rPr lang="tr-TR" sz="5000" i="0" dirty="0">
                <a:ea typeface="+mj-lt"/>
                <a:cs typeface="+mj-lt"/>
              </a:rPr>
              <a:t> </a:t>
            </a:r>
            <a:r>
              <a:rPr lang="tr-TR" sz="5000" i="0" dirty="0" err="1">
                <a:ea typeface="+mj-lt"/>
                <a:cs typeface="+mj-lt"/>
              </a:rPr>
              <a:t>Principle</a:t>
            </a:r>
            <a:endParaRPr lang="tr-TR" dirty="0" err="1">
              <a:ea typeface="+mj-lt"/>
              <a:cs typeface="+mj-lt"/>
            </a:endParaRPr>
          </a:p>
        </p:txBody>
      </p:sp>
      <p:sp>
        <p:nvSpPr>
          <p:cNvPr id="3" name="İçerik Yer Tutucusu 2">
            <a:extLst>
              <a:ext uri="{FF2B5EF4-FFF2-40B4-BE49-F238E27FC236}">
                <a16:creationId xmlns:a16="http://schemas.microsoft.com/office/drawing/2014/main" id="{77C61B5A-48E8-8DA7-C08B-964E1C6DB319}"/>
              </a:ext>
            </a:extLst>
          </p:cNvPr>
          <p:cNvSpPr>
            <a:spLocks noGrp="1"/>
          </p:cNvSpPr>
          <p:nvPr>
            <p:ph idx="1"/>
          </p:nvPr>
        </p:nvSpPr>
        <p:spPr>
          <a:xfrm>
            <a:off x="1218862" y="2293434"/>
            <a:ext cx="9009354" cy="3581400"/>
          </a:xfrm>
        </p:spPr>
        <p:txBody>
          <a:bodyPr vert="horz" lIns="91440" tIns="45720" rIns="91440" bIns="45720" rtlCol="0" anchor="t">
            <a:normAutofit/>
          </a:bodyPr>
          <a:lstStyle/>
          <a:p>
            <a:pPr marL="0" indent="0">
              <a:buNone/>
            </a:pPr>
            <a:r>
              <a:rPr lang="tr-TR" dirty="0">
                <a:latin typeface="Calibri"/>
                <a:ea typeface="+mn-lt"/>
                <a:cs typeface="+mn-lt"/>
              </a:rPr>
              <a:t>Türkçe karşılığı “Bağımlılığın Ters Çevrilmesi” olan bu prensibe göre; alt sınıflarda yapılan değişiklikler üst sınıfları etkilememelidir yani sınıflar arası bağımlılıklar olabildiğince az olmalıdır ve özellikle üst seviye sınıflar, alt seviye sınıflara bağımlı olmamalıdır. </a:t>
            </a:r>
            <a:endParaRPr lang="tr-TR"/>
          </a:p>
          <a:p>
            <a:pPr marL="0" indent="0">
              <a:buNone/>
            </a:pPr>
            <a:r>
              <a:rPr lang="tr-TR" dirty="0">
                <a:latin typeface="Calibri"/>
                <a:ea typeface="+mn-lt"/>
                <a:cs typeface="+mn-lt"/>
              </a:rPr>
              <a:t>Peki burada ne yapmalıyız? Burada yüksek seviye sınıf ile düşük seviye sınıf arasında bir soyutlama katmanı oluşturarak her iki sınıfı da soyut kavramlar üzerinden yönetmeliyiz.</a:t>
            </a:r>
            <a:endParaRPr lang="tr-TR" dirty="0"/>
          </a:p>
        </p:txBody>
      </p:sp>
      <p:grpSp>
        <p:nvGrpSpPr>
          <p:cNvPr id="6" name="Group 9">
            <a:extLst>
              <a:ext uri="{FF2B5EF4-FFF2-40B4-BE49-F238E27FC236}">
                <a16:creationId xmlns:a16="http://schemas.microsoft.com/office/drawing/2014/main" id="{022A4EFE-0FAE-441E-B2D5-21996A48DC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2785A38D-4016-4F81-982F-D3F6305398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D3BBA26-50B7-407D-B968-0FD1F1999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1CBB9C-7F53-453F-B850-AC6FB6EFB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8D5963D-3E99-4D4B-A67C-9D1CEA0AC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3054F68F-A208-C70D-F05C-57628745188B}"/>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25/32</a:t>
            </a:r>
          </a:p>
        </p:txBody>
      </p:sp>
    </p:spTree>
    <p:extLst>
      <p:ext uri="{BB962C8B-B14F-4D97-AF65-F5344CB8AC3E}">
        <p14:creationId xmlns:p14="http://schemas.microsoft.com/office/powerpoint/2010/main" val="176283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53D92F93-3B93-2721-BFCD-F694DFD5AE54}"/>
              </a:ext>
            </a:extLst>
          </p:cNvPr>
          <p:cNvPicPr>
            <a:picLocks noChangeAspect="1"/>
          </p:cNvPicPr>
          <p:nvPr/>
        </p:nvPicPr>
        <p:blipFill>
          <a:blip r:embed="rId2"/>
          <a:stretch>
            <a:fillRect/>
          </a:stretch>
        </p:blipFill>
        <p:spPr>
          <a:xfrm>
            <a:off x="1719380" y="1094562"/>
            <a:ext cx="8753244" cy="467817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Metin kutusu 2">
            <a:extLst>
              <a:ext uri="{FF2B5EF4-FFF2-40B4-BE49-F238E27FC236}">
                <a16:creationId xmlns:a16="http://schemas.microsoft.com/office/drawing/2014/main" id="{F4616D5C-BDB8-4D21-105D-C0BECF66FB92}"/>
              </a:ext>
            </a:extLst>
          </p:cNvPr>
          <p:cNvSpPr txBox="1"/>
          <p:nvPr/>
        </p:nvSpPr>
        <p:spPr>
          <a:xfrm>
            <a:off x="1551877" y="5875596"/>
            <a:ext cx="816826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800" dirty="0">
                <a:latin typeface="Calibri"/>
                <a:ea typeface="+mn-lt"/>
                <a:cs typeface="+mn-lt"/>
                <a:hlinkClick r:id="rId3"/>
              </a:rPr>
              <a:t>[5] https://medium.com/backticks-tildes/the-s-o-l-i-d-principles-in-pictures-b34ce2f1e898</a:t>
            </a:r>
            <a:endParaRPr lang="tr-TR" sz="1000" dirty="0">
              <a:latin typeface="Calibri"/>
              <a:cs typeface="Calibri"/>
              <a:hlinkClick r:id="rId3"/>
            </a:endParaRPr>
          </a:p>
        </p:txBody>
      </p:sp>
      <p:sp>
        <p:nvSpPr>
          <p:cNvPr id="5" name="Metin kutusu 4">
            <a:extLst>
              <a:ext uri="{FF2B5EF4-FFF2-40B4-BE49-F238E27FC236}">
                <a16:creationId xmlns:a16="http://schemas.microsoft.com/office/drawing/2014/main" id="{E9CFC339-9616-BC92-1764-48B0B26FC5E3}"/>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26/32</a:t>
            </a:r>
          </a:p>
        </p:txBody>
      </p:sp>
    </p:spTree>
    <p:extLst>
      <p:ext uri="{BB962C8B-B14F-4D97-AF65-F5344CB8AC3E}">
        <p14:creationId xmlns:p14="http://schemas.microsoft.com/office/powerpoint/2010/main" val="46701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3">
            <a:extLst>
              <a:ext uri="{FF2B5EF4-FFF2-40B4-BE49-F238E27FC236}">
                <a16:creationId xmlns:a16="http://schemas.microsoft.com/office/drawing/2014/main" id="{B2227C27-2936-629D-BF4A-DC29B44D7272}"/>
              </a:ext>
            </a:extLst>
          </p:cNvPr>
          <p:cNvPicPr>
            <a:picLocks noChangeAspect="1"/>
          </p:cNvPicPr>
          <p:nvPr/>
        </p:nvPicPr>
        <p:blipFill>
          <a:blip r:embed="rId2"/>
          <a:stretch>
            <a:fillRect/>
          </a:stretch>
        </p:blipFill>
        <p:spPr>
          <a:xfrm>
            <a:off x="245328" y="773007"/>
            <a:ext cx="10028663" cy="609888"/>
          </a:xfrm>
          <a:prstGeom prst="rect">
            <a:avLst/>
          </a:prstGeom>
        </p:spPr>
      </p:pic>
      <p:sp>
        <p:nvSpPr>
          <p:cNvPr id="4" name="Metin kutusu 3">
            <a:extLst>
              <a:ext uri="{FF2B5EF4-FFF2-40B4-BE49-F238E27FC236}">
                <a16:creationId xmlns:a16="http://schemas.microsoft.com/office/drawing/2014/main" id="{EA52C0F6-0E6D-1B0E-648F-A8513BD6BF93}"/>
              </a:ext>
            </a:extLst>
          </p:cNvPr>
          <p:cNvSpPr txBox="1"/>
          <p:nvPr/>
        </p:nvSpPr>
        <p:spPr>
          <a:xfrm>
            <a:off x="241609" y="362414"/>
            <a:ext cx="1113263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Eski usule gidelim ve kodlu bir Windows 98 bilgisayarı hayata geçirelim:</a:t>
            </a:r>
            <a:endParaRPr lang="tr-TR" sz="1600" dirty="0">
              <a:latin typeface="Consolas"/>
            </a:endParaRPr>
          </a:p>
        </p:txBody>
      </p:sp>
      <p:sp>
        <p:nvSpPr>
          <p:cNvPr id="5" name="Metin kutusu 4">
            <a:extLst>
              <a:ext uri="{FF2B5EF4-FFF2-40B4-BE49-F238E27FC236}">
                <a16:creationId xmlns:a16="http://schemas.microsoft.com/office/drawing/2014/main" id="{E0DE9195-FC4D-8A9C-00EA-DD9E739E98FB}"/>
              </a:ext>
            </a:extLst>
          </p:cNvPr>
          <p:cNvSpPr txBox="1"/>
          <p:nvPr/>
        </p:nvSpPr>
        <p:spPr>
          <a:xfrm>
            <a:off x="241609" y="1496121"/>
            <a:ext cx="116437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Ama</a:t>
            </a:r>
            <a:r>
              <a:rPr lang="tr-TR" sz="1600" dirty="0">
                <a:latin typeface="Calibri"/>
                <a:ea typeface="+mn-lt"/>
                <a:cs typeface="+mn-lt"/>
              </a:rPr>
              <a:t> monitörü ve klavyesi olmayan bir bilgisayar ne işe yarar? </a:t>
            </a:r>
          </a:p>
          <a:p>
            <a:r>
              <a:rPr lang="tr-TR" sz="1600" i="1" dirty="0">
                <a:latin typeface="Calibri"/>
                <a:ea typeface="+mn-lt"/>
                <a:cs typeface="+mn-lt"/>
              </a:rPr>
              <a:t>Oluşturduğumuz her Windows98Computer'ın </a:t>
            </a:r>
            <a:r>
              <a:rPr lang="tr-TR" sz="1600" dirty="0">
                <a:latin typeface="Calibri"/>
                <a:ea typeface="+mn-lt"/>
                <a:cs typeface="+mn-lt"/>
              </a:rPr>
              <a:t> bir </a:t>
            </a:r>
            <a:r>
              <a:rPr lang="tr-TR" sz="1600" i="1" dirty="0" err="1">
                <a:latin typeface="Calibri"/>
                <a:ea typeface="+mn-lt"/>
                <a:cs typeface="+mn-lt"/>
              </a:rPr>
              <a:t>Monitor</a:t>
            </a:r>
            <a:r>
              <a:rPr lang="tr-TR" sz="1600" i="1" dirty="0">
                <a:latin typeface="Calibri"/>
                <a:ea typeface="+mn-lt"/>
                <a:cs typeface="+mn-lt"/>
              </a:rPr>
              <a:t> </a:t>
            </a:r>
            <a:r>
              <a:rPr lang="tr-TR" sz="1600" dirty="0">
                <a:latin typeface="Calibri"/>
                <a:ea typeface="+mn-lt"/>
                <a:cs typeface="+mn-lt"/>
              </a:rPr>
              <a:t> ve </a:t>
            </a:r>
            <a:r>
              <a:rPr lang="tr-TR" sz="1600" i="1" dirty="0" err="1">
                <a:latin typeface="Calibri"/>
                <a:ea typeface="+mn-lt"/>
                <a:cs typeface="+mn-lt"/>
              </a:rPr>
              <a:t>StandardKeyboard</a:t>
            </a:r>
            <a:r>
              <a:rPr lang="tr-TR" sz="1600" dirty="0">
                <a:latin typeface="Calibri"/>
                <a:ea typeface="+mn-lt"/>
                <a:cs typeface="+mn-lt"/>
              </a:rPr>
              <a:t> ile önceden paketlenmiş olarak gelmesi için yapıcımıza her birini ekleyelim :</a:t>
            </a:r>
            <a:endParaRPr lang="tr-TR" sz="1600" dirty="0">
              <a:latin typeface="Consolas"/>
            </a:endParaRPr>
          </a:p>
        </p:txBody>
      </p:sp>
      <p:pic>
        <p:nvPicPr>
          <p:cNvPr id="6" name="Resim 6" descr="metin içeren bir resim&#10;&#10;Açıklama otomatik olarak oluşturuldu">
            <a:extLst>
              <a:ext uri="{FF2B5EF4-FFF2-40B4-BE49-F238E27FC236}">
                <a16:creationId xmlns:a16="http://schemas.microsoft.com/office/drawing/2014/main" id="{9FA60604-5B67-924E-EAEE-87A21383B68E}"/>
              </a:ext>
            </a:extLst>
          </p:cNvPr>
          <p:cNvPicPr>
            <a:picLocks noChangeAspect="1"/>
          </p:cNvPicPr>
          <p:nvPr/>
        </p:nvPicPr>
        <p:blipFill>
          <a:blip r:embed="rId3"/>
          <a:stretch>
            <a:fillRect/>
          </a:stretch>
        </p:blipFill>
        <p:spPr>
          <a:xfrm>
            <a:off x="273205" y="2395798"/>
            <a:ext cx="9192321" cy="2735475"/>
          </a:xfrm>
          <a:prstGeom prst="rect">
            <a:avLst/>
          </a:prstGeom>
        </p:spPr>
      </p:pic>
      <p:sp>
        <p:nvSpPr>
          <p:cNvPr id="7" name="Metin kutusu 6">
            <a:extLst>
              <a:ext uri="{FF2B5EF4-FFF2-40B4-BE49-F238E27FC236}">
                <a16:creationId xmlns:a16="http://schemas.microsoft.com/office/drawing/2014/main" id="{76D32DAA-369A-D7A1-D02D-057A2A161978}"/>
              </a:ext>
            </a:extLst>
          </p:cNvPr>
          <p:cNvSpPr txBox="1"/>
          <p:nvPr/>
        </p:nvSpPr>
        <p:spPr>
          <a:xfrm>
            <a:off x="297365" y="5296829"/>
            <a:ext cx="11346365"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Bu kod çalışacak ve </a:t>
            </a:r>
            <a:r>
              <a:rPr lang="tr-TR" sz="1600" i="1" dirty="0" err="1">
                <a:latin typeface="Calibri"/>
                <a:ea typeface="+mn-lt"/>
                <a:cs typeface="+mn-lt"/>
              </a:rPr>
              <a:t>StandardKeyboard</a:t>
            </a:r>
            <a:r>
              <a:rPr lang="tr-TR" sz="1600" dirty="0">
                <a:latin typeface="Calibri"/>
                <a:ea typeface="+mn-lt"/>
                <a:cs typeface="+mn-lt"/>
              </a:rPr>
              <a:t> ve </a:t>
            </a:r>
            <a:r>
              <a:rPr lang="tr-TR" sz="1600" i="1" dirty="0" err="1">
                <a:latin typeface="Calibri"/>
                <a:ea typeface="+mn-lt"/>
                <a:cs typeface="+mn-lt"/>
              </a:rPr>
              <a:t>Monitor'ü</a:t>
            </a:r>
            <a:r>
              <a:rPr lang="tr-TR" sz="1600" i="1" dirty="0">
                <a:latin typeface="Calibri"/>
                <a:ea typeface="+mn-lt"/>
                <a:cs typeface="+mn-lt"/>
              </a:rPr>
              <a:t> Windows98Computer </a:t>
            </a:r>
            <a:r>
              <a:rPr lang="tr-TR" sz="1600" dirty="0">
                <a:latin typeface="Calibri"/>
                <a:ea typeface="+mn-lt"/>
                <a:cs typeface="+mn-lt"/>
              </a:rPr>
              <a:t> sınıfımızda özgürce  kullanabileceğiz.</a:t>
            </a:r>
            <a:endParaRPr lang="tr-TR" sz="1600">
              <a:latin typeface="Calibri"/>
              <a:cs typeface="Calibri"/>
            </a:endParaRPr>
          </a:p>
          <a:p>
            <a:endParaRPr lang="tr-TR" sz="1600" dirty="0">
              <a:latin typeface="Calibri"/>
              <a:ea typeface="+mn-lt"/>
              <a:cs typeface="+mn-lt"/>
            </a:endParaRPr>
          </a:p>
          <a:p>
            <a:r>
              <a:rPr lang="tr-TR" sz="1600" dirty="0">
                <a:latin typeface="Calibri"/>
                <a:ea typeface="+mn-lt"/>
                <a:cs typeface="+mn-lt"/>
              </a:rPr>
              <a:t>Sorun çözüldü mü? Pek değil. </a:t>
            </a:r>
            <a:r>
              <a:rPr lang="tr-TR" sz="1600" b="1" i="1" dirty="0" err="1">
                <a:latin typeface="Calibri"/>
                <a:ea typeface="+mn-lt"/>
                <a:cs typeface="+mn-lt"/>
              </a:rPr>
              <a:t>StandardKeyboard</a:t>
            </a:r>
            <a:r>
              <a:rPr lang="tr-TR" sz="1600" b="1" i="1" dirty="0">
                <a:latin typeface="Calibri"/>
                <a:ea typeface="+mn-lt"/>
                <a:cs typeface="+mn-lt"/>
              </a:rPr>
              <a:t> </a:t>
            </a:r>
            <a:r>
              <a:rPr lang="tr-TR" sz="1600" b="1" dirty="0">
                <a:latin typeface="Calibri"/>
                <a:ea typeface="+mn-lt"/>
                <a:cs typeface="+mn-lt"/>
              </a:rPr>
              <a:t> ve  </a:t>
            </a:r>
            <a:r>
              <a:rPr lang="tr-TR" sz="1600" b="1" i="1" dirty="0" err="1">
                <a:latin typeface="Calibri"/>
                <a:ea typeface="+mn-lt"/>
                <a:cs typeface="+mn-lt"/>
              </a:rPr>
              <a:t>Monitor'ü</a:t>
            </a:r>
            <a:r>
              <a:rPr lang="tr-TR" sz="1600" b="1" i="1" dirty="0">
                <a:latin typeface="Calibri"/>
                <a:ea typeface="+mn-lt"/>
                <a:cs typeface="+mn-lt"/>
              </a:rPr>
              <a:t>  yeni </a:t>
            </a:r>
            <a:r>
              <a:rPr lang="tr-TR" sz="1600" b="1" dirty="0">
                <a:latin typeface="Calibri"/>
                <a:ea typeface="+mn-lt"/>
                <a:cs typeface="+mn-lt"/>
              </a:rPr>
              <a:t> anahtar kelimeyle bildirerek, bu  üç sınıfı sıkı bir şekilde birbirine bağladık.</a:t>
            </a:r>
            <a:endParaRPr lang="tr-TR" sz="1600" dirty="0">
              <a:latin typeface="Calibri"/>
            </a:endParaRPr>
          </a:p>
          <a:p>
            <a:pPr algn="l"/>
            <a:endParaRPr lang="tr-TR" dirty="0"/>
          </a:p>
        </p:txBody>
      </p:sp>
      <p:sp>
        <p:nvSpPr>
          <p:cNvPr id="9" name="Metin kutusu 8">
            <a:extLst>
              <a:ext uri="{FF2B5EF4-FFF2-40B4-BE49-F238E27FC236}">
                <a16:creationId xmlns:a16="http://schemas.microsoft.com/office/drawing/2014/main" id="{ADE146FF-F5C1-3947-9F5B-A458043D5B5D}"/>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27/32</a:t>
            </a:r>
          </a:p>
        </p:txBody>
      </p:sp>
    </p:spTree>
    <p:extLst>
      <p:ext uri="{BB962C8B-B14F-4D97-AF65-F5344CB8AC3E}">
        <p14:creationId xmlns:p14="http://schemas.microsoft.com/office/powerpoint/2010/main" val="2620870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F7068C81-6F4E-6613-00F4-197ECD25EDEC}"/>
              </a:ext>
            </a:extLst>
          </p:cNvPr>
          <p:cNvPicPr>
            <a:picLocks noChangeAspect="1"/>
          </p:cNvPicPr>
          <p:nvPr/>
        </p:nvPicPr>
        <p:blipFill>
          <a:blip r:embed="rId2"/>
          <a:stretch>
            <a:fillRect/>
          </a:stretch>
        </p:blipFill>
        <p:spPr>
          <a:xfrm>
            <a:off x="830767" y="1318165"/>
            <a:ext cx="10521174" cy="3775623"/>
          </a:xfrm>
          <a:prstGeom prst="rect">
            <a:avLst/>
          </a:prstGeom>
        </p:spPr>
      </p:pic>
      <p:sp>
        <p:nvSpPr>
          <p:cNvPr id="3" name="Metin kutusu 2">
            <a:extLst>
              <a:ext uri="{FF2B5EF4-FFF2-40B4-BE49-F238E27FC236}">
                <a16:creationId xmlns:a16="http://schemas.microsoft.com/office/drawing/2014/main" id="{485FE7C1-DC77-FC85-F8CF-129D530B4760}"/>
              </a:ext>
            </a:extLst>
          </p:cNvPr>
          <p:cNvSpPr txBox="1"/>
          <p:nvPr/>
        </p:nvSpPr>
        <p:spPr>
          <a:xfrm>
            <a:off x="724829" y="353122"/>
            <a:ext cx="1056578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Bu sadece  </a:t>
            </a:r>
            <a:r>
              <a:rPr lang="tr-TR" sz="1600" i="1" dirty="0">
                <a:latin typeface="Calibri"/>
                <a:ea typeface="+mn-lt"/>
                <a:cs typeface="+mn-lt"/>
              </a:rPr>
              <a:t>Windows98Bilgisayarımızı  test etmeyi zorlaştırmakla kalmıyor, aynı zamanda ihtiyaç duyulduğunda  </a:t>
            </a:r>
            <a:r>
              <a:rPr lang="tr-TR" sz="1600" i="1" dirty="0" err="1">
                <a:latin typeface="Calibri"/>
                <a:ea typeface="+mn-lt"/>
                <a:cs typeface="+mn-lt"/>
              </a:rPr>
              <a:t>StandardKeyboard</a:t>
            </a:r>
            <a:r>
              <a:rPr lang="tr-TR" sz="1600" i="1" dirty="0">
                <a:latin typeface="Calibri"/>
                <a:ea typeface="+mn-lt"/>
                <a:cs typeface="+mn-lt"/>
              </a:rPr>
              <a:t> </a:t>
            </a:r>
            <a:r>
              <a:rPr lang="tr-TR" sz="1600" dirty="0">
                <a:latin typeface="Calibri"/>
                <a:ea typeface="+mn-lt"/>
                <a:cs typeface="+mn-lt"/>
              </a:rPr>
              <a:t> sınıfımızı farklı bir sınıfla değiştirme yeteneğimizi de kaybettik . Ve biz de </a:t>
            </a:r>
            <a:r>
              <a:rPr lang="tr-TR" sz="1600" i="1" dirty="0" err="1">
                <a:latin typeface="Calibri"/>
                <a:ea typeface="+mn-lt"/>
                <a:cs typeface="+mn-lt"/>
              </a:rPr>
              <a:t>Monitor</a:t>
            </a:r>
            <a:r>
              <a:rPr lang="tr-TR" sz="1600" dirty="0">
                <a:latin typeface="Calibri"/>
                <a:ea typeface="+mn-lt"/>
                <a:cs typeface="+mn-lt"/>
              </a:rPr>
              <a:t> sınıfımıza takıldık.</a:t>
            </a:r>
            <a:endParaRPr lang="tr-TR" sz="1600">
              <a:latin typeface="Calibri"/>
              <a:cs typeface="Calibri"/>
            </a:endParaRPr>
          </a:p>
          <a:p>
            <a:r>
              <a:rPr lang="tr-TR" sz="1600" i="1" dirty="0">
                <a:latin typeface="Calibri"/>
                <a:ea typeface="+mn-lt"/>
                <a:cs typeface="+mn-lt"/>
              </a:rPr>
              <a:t>Daha genel bir Klavye</a:t>
            </a:r>
            <a:r>
              <a:rPr lang="tr-TR" sz="1600" dirty="0">
                <a:latin typeface="Calibri"/>
                <a:ea typeface="+mn-lt"/>
                <a:cs typeface="+mn-lt"/>
              </a:rPr>
              <a:t> arayüzü ekleyerek ve bunu sınıfımızda kullanarak makinemizi </a:t>
            </a:r>
            <a:r>
              <a:rPr lang="tr-TR" sz="1600" i="1" dirty="0" err="1">
                <a:latin typeface="Calibri"/>
                <a:ea typeface="+mn-lt"/>
                <a:cs typeface="+mn-lt"/>
              </a:rPr>
              <a:t>StandardKeyboard'dan</a:t>
            </a:r>
            <a:r>
              <a:rPr lang="tr-TR" sz="1600" i="1" dirty="0">
                <a:latin typeface="Calibri"/>
                <a:ea typeface="+mn-lt"/>
                <a:cs typeface="+mn-lt"/>
              </a:rPr>
              <a:t> ayıralım:</a:t>
            </a:r>
            <a:endParaRPr lang="tr-TR" sz="1600" dirty="0">
              <a:latin typeface="Calibri"/>
            </a:endParaRPr>
          </a:p>
          <a:p>
            <a:pPr algn="l"/>
            <a:endParaRPr lang="tr-TR" dirty="0"/>
          </a:p>
        </p:txBody>
      </p:sp>
      <p:sp>
        <p:nvSpPr>
          <p:cNvPr id="4" name="Metin kutusu 3">
            <a:extLst>
              <a:ext uri="{FF2B5EF4-FFF2-40B4-BE49-F238E27FC236}">
                <a16:creationId xmlns:a16="http://schemas.microsoft.com/office/drawing/2014/main" id="{2331508F-356F-834F-DF4C-34D3393E4617}"/>
              </a:ext>
            </a:extLst>
          </p:cNvPr>
          <p:cNvSpPr txBox="1"/>
          <p:nvPr/>
        </p:nvSpPr>
        <p:spPr>
          <a:xfrm>
            <a:off x="845634" y="5334000"/>
            <a:ext cx="105936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i="1" dirty="0">
                <a:latin typeface="Calibri"/>
                <a:ea typeface="+mn-lt"/>
                <a:cs typeface="+mn-lt"/>
              </a:rPr>
              <a:t>Burada, Klavye</a:t>
            </a:r>
            <a:r>
              <a:rPr lang="tr-TR" sz="1600" dirty="0">
                <a:latin typeface="Calibri"/>
                <a:ea typeface="+mn-lt"/>
                <a:cs typeface="+mn-lt"/>
              </a:rPr>
              <a:t> bağımlılığını </a:t>
            </a:r>
            <a:r>
              <a:rPr lang="tr-TR" sz="1600" i="1" dirty="0">
                <a:latin typeface="Calibri"/>
                <a:ea typeface="+mn-lt"/>
                <a:cs typeface="+mn-lt"/>
              </a:rPr>
              <a:t>Windows98Machine</a:t>
            </a:r>
            <a:r>
              <a:rPr lang="tr-TR" sz="1600" dirty="0">
                <a:latin typeface="Calibri"/>
                <a:ea typeface="+mn-lt"/>
                <a:cs typeface="+mn-lt"/>
              </a:rPr>
              <a:t> sınıfına eklemeyi kolaylaştırmak için bağımlılık ekleme modelini kullanıyoruz .</a:t>
            </a:r>
            <a:endParaRPr lang="tr-TR" sz="1600" dirty="0">
              <a:latin typeface="Consolas"/>
            </a:endParaRPr>
          </a:p>
        </p:txBody>
      </p:sp>
      <p:sp>
        <p:nvSpPr>
          <p:cNvPr id="6" name="Metin kutusu 5">
            <a:extLst>
              <a:ext uri="{FF2B5EF4-FFF2-40B4-BE49-F238E27FC236}">
                <a16:creationId xmlns:a16="http://schemas.microsoft.com/office/drawing/2014/main" id="{8CB03532-D6DF-DC18-4ABB-D3B944878521}"/>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28/32</a:t>
            </a:r>
          </a:p>
        </p:txBody>
      </p:sp>
    </p:spTree>
    <p:extLst>
      <p:ext uri="{BB962C8B-B14F-4D97-AF65-F5344CB8AC3E}">
        <p14:creationId xmlns:p14="http://schemas.microsoft.com/office/powerpoint/2010/main" val="746762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208081ED-4B4C-C373-A212-4BE224ECE784}"/>
              </a:ext>
            </a:extLst>
          </p:cNvPr>
          <p:cNvPicPr>
            <a:picLocks noChangeAspect="1"/>
          </p:cNvPicPr>
          <p:nvPr/>
        </p:nvPicPr>
        <p:blipFill>
          <a:blip r:embed="rId2"/>
          <a:stretch>
            <a:fillRect/>
          </a:stretch>
        </p:blipFill>
        <p:spPr>
          <a:xfrm>
            <a:off x="672790" y="2485011"/>
            <a:ext cx="10837126" cy="652052"/>
          </a:xfrm>
          <a:prstGeom prst="rect">
            <a:avLst/>
          </a:prstGeom>
        </p:spPr>
      </p:pic>
      <p:sp>
        <p:nvSpPr>
          <p:cNvPr id="3" name="Metin kutusu 2">
            <a:extLst>
              <a:ext uri="{FF2B5EF4-FFF2-40B4-BE49-F238E27FC236}">
                <a16:creationId xmlns:a16="http://schemas.microsoft.com/office/drawing/2014/main" id="{B2B3B3B1-D624-FA7F-22FD-F6737CACED39}"/>
              </a:ext>
            </a:extLst>
          </p:cNvPr>
          <p:cNvSpPr txBox="1"/>
          <p:nvPr/>
        </p:nvSpPr>
        <p:spPr>
          <a:xfrm>
            <a:off x="659780" y="1607633"/>
            <a:ext cx="108259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Ayrıca</a:t>
            </a:r>
            <a:r>
              <a:rPr lang="tr-TR" sz="1600" dirty="0">
                <a:latin typeface="Calibri"/>
                <a:ea typeface="+mn-lt"/>
                <a:cs typeface="+mn-lt"/>
              </a:rPr>
              <a:t>  , </a:t>
            </a:r>
            <a:r>
              <a:rPr lang="tr-TR" sz="1600" i="1" dirty="0">
                <a:latin typeface="Calibri"/>
                <a:ea typeface="+mn-lt"/>
                <a:cs typeface="+mn-lt"/>
              </a:rPr>
              <a:t>Windows98Machine</a:t>
            </a:r>
            <a:r>
              <a:rPr lang="tr-TR" sz="1600" dirty="0">
                <a:latin typeface="Calibri"/>
                <a:ea typeface="+mn-lt"/>
                <a:cs typeface="+mn-lt"/>
              </a:rPr>
              <a:t> sınıfına enjekte etmeye uygun olması için </a:t>
            </a:r>
            <a:r>
              <a:rPr lang="tr-TR" sz="1600" i="1" dirty="0">
                <a:latin typeface="Calibri"/>
                <a:ea typeface="+mn-lt"/>
                <a:cs typeface="+mn-lt"/>
              </a:rPr>
              <a:t>Klavye</a:t>
            </a:r>
            <a:r>
              <a:rPr lang="tr-TR" sz="1600" dirty="0">
                <a:latin typeface="Calibri"/>
                <a:ea typeface="+mn-lt"/>
                <a:cs typeface="+mn-lt"/>
              </a:rPr>
              <a:t> arabirimini uygulamak için </a:t>
            </a:r>
            <a:r>
              <a:rPr lang="tr-TR" sz="1600" i="1" dirty="0" err="1">
                <a:latin typeface="Calibri"/>
                <a:ea typeface="+mn-lt"/>
                <a:cs typeface="+mn-lt"/>
              </a:rPr>
              <a:t>StandardKeyboard</a:t>
            </a:r>
            <a:r>
              <a:rPr lang="tr-TR" sz="1600" dirty="0">
                <a:latin typeface="Calibri"/>
                <a:ea typeface="+mn-lt"/>
                <a:cs typeface="+mn-lt"/>
              </a:rPr>
              <a:t>  sınıfımızı değiştirelim :</a:t>
            </a:r>
            <a:endParaRPr lang="tr-TR" sz="1600" dirty="0">
              <a:latin typeface="Consolas"/>
            </a:endParaRPr>
          </a:p>
        </p:txBody>
      </p:sp>
      <p:sp>
        <p:nvSpPr>
          <p:cNvPr id="4" name="Metin kutusu 3">
            <a:extLst>
              <a:ext uri="{FF2B5EF4-FFF2-40B4-BE49-F238E27FC236}">
                <a16:creationId xmlns:a16="http://schemas.microsoft.com/office/drawing/2014/main" id="{D387285A-568E-21ED-4857-15F6E6EF923A}"/>
              </a:ext>
            </a:extLst>
          </p:cNvPr>
          <p:cNvSpPr txBox="1"/>
          <p:nvPr/>
        </p:nvSpPr>
        <p:spPr>
          <a:xfrm>
            <a:off x="659780" y="3494049"/>
            <a:ext cx="111047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Şimdi</a:t>
            </a:r>
            <a:r>
              <a:rPr lang="tr-TR" sz="1600" dirty="0">
                <a:latin typeface="Calibri"/>
                <a:ea typeface="+mn-lt"/>
                <a:cs typeface="+mn-lt"/>
              </a:rPr>
              <a:t> sınıflarımız ayrıştırıldı ve </a:t>
            </a:r>
            <a:r>
              <a:rPr lang="tr-TR" sz="1600" i="1" dirty="0">
                <a:latin typeface="Calibri"/>
                <a:ea typeface="+mn-lt"/>
                <a:cs typeface="+mn-lt"/>
              </a:rPr>
              <a:t>Klavye</a:t>
            </a:r>
            <a:r>
              <a:rPr lang="tr-TR" sz="1600" dirty="0">
                <a:latin typeface="Calibri"/>
                <a:ea typeface="+mn-lt"/>
                <a:cs typeface="+mn-lt"/>
              </a:rPr>
              <a:t> soyutlaması aracılığıyla iletişim kuruyor. İstersek, farklı bir arayüz uygulaması ile makinemizdeki klavye türünü kolayca değiştirebiliriz. Aynı prensibi </a:t>
            </a:r>
            <a:r>
              <a:rPr lang="tr-TR" sz="1600" i="1" dirty="0" err="1">
                <a:latin typeface="Calibri"/>
                <a:ea typeface="+mn-lt"/>
                <a:cs typeface="+mn-lt"/>
              </a:rPr>
              <a:t>Monitor</a:t>
            </a:r>
            <a:r>
              <a:rPr lang="tr-TR" sz="1600" dirty="0">
                <a:latin typeface="Calibri"/>
                <a:ea typeface="+mn-lt"/>
                <a:cs typeface="+mn-lt"/>
              </a:rPr>
              <a:t> sınıfı için de takip edebiliriz.</a:t>
            </a:r>
          </a:p>
          <a:p>
            <a:endParaRPr lang="tr-TR" sz="1600" dirty="0">
              <a:latin typeface="Calibri"/>
            </a:endParaRPr>
          </a:p>
          <a:p>
            <a:r>
              <a:rPr lang="tr-TR" sz="1600" i="1" dirty="0">
                <a:latin typeface="Calibri"/>
                <a:ea typeface="+mn-lt"/>
                <a:cs typeface="+mn-lt"/>
              </a:rPr>
              <a:t>Bağımlılıkları ayırdık ve Windows98Machine'imizi </a:t>
            </a:r>
            <a:r>
              <a:rPr lang="tr-TR" sz="1600" dirty="0">
                <a:latin typeface="Calibri"/>
                <a:ea typeface="+mn-lt"/>
                <a:cs typeface="+mn-lt"/>
              </a:rPr>
              <a:t> seçtiğimiz test çerçevesiyle test etmekte özgürüz  .</a:t>
            </a:r>
            <a:endParaRPr lang="tr-TR" dirty="0">
              <a:latin typeface="Calibri"/>
            </a:endParaRPr>
          </a:p>
        </p:txBody>
      </p:sp>
      <p:sp>
        <p:nvSpPr>
          <p:cNvPr id="6" name="Metin kutusu 5">
            <a:extLst>
              <a:ext uri="{FF2B5EF4-FFF2-40B4-BE49-F238E27FC236}">
                <a16:creationId xmlns:a16="http://schemas.microsoft.com/office/drawing/2014/main" id="{6A96FC05-A18B-FF21-73B7-C8AD617BD5A2}"/>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29/32</a:t>
            </a:r>
          </a:p>
        </p:txBody>
      </p:sp>
    </p:spTree>
    <p:extLst>
      <p:ext uri="{BB962C8B-B14F-4D97-AF65-F5344CB8AC3E}">
        <p14:creationId xmlns:p14="http://schemas.microsoft.com/office/powerpoint/2010/main" val="360068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9D0D09-BFE6-440B-F1E0-D3829E1B2BE5}"/>
              </a:ext>
            </a:extLst>
          </p:cNvPr>
          <p:cNvSpPr>
            <a:spLocks noGrp="1"/>
          </p:cNvSpPr>
          <p:nvPr>
            <p:ph type="title"/>
          </p:nvPr>
        </p:nvSpPr>
        <p:spPr/>
        <p:txBody>
          <a:bodyPr/>
          <a:lstStyle/>
          <a:p>
            <a:r>
              <a:rPr lang="tr-TR" dirty="0"/>
              <a:t>SOLID Prensiplerinin Nedeni ?</a:t>
            </a:r>
          </a:p>
        </p:txBody>
      </p:sp>
      <p:sp>
        <p:nvSpPr>
          <p:cNvPr id="3" name="İçerik Yer Tutucusu 2">
            <a:extLst>
              <a:ext uri="{FF2B5EF4-FFF2-40B4-BE49-F238E27FC236}">
                <a16:creationId xmlns:a16="http://schemas.microsoft.com/office/drawing/2014/main" id="{5A9A1443-1BED-3874-92E5-32ED2A02204D}"/>
              </a:ext>
            </a:extLst>
          </p:cNvPr>
          <p:cNvSpPr>
            <a:spLocks noGrp="1"/>
          </p:cNvSpPr>
          <p:nvPr>
            <p:ph idx="1"/>
          </p:nvPr>
        </p:nvSpPr>
        <p:spPr/>
        <p:txBody>
          <a:bodyPr vert="horz" lIns="91440" tIns="45720" rIns="91440" bIns="45720" rtlCol="0" anchor="t">
            <a:normAutofit/>
          </a:bodyPr>
          <a:lstStyle/>
          <a:p>
            <a:pPr marL="0" indent="0">
              <a:buNone/>
            </a:pPr>
            <a:r>
              <a:rPr lang="tr-TR" dirty="0">
                <a:latin typeface="Calibri"/>
                <a:ea typeface="+mn-lt"/>
                <a:cs typeface="+mn-lt"/>
              </a:rPr>
              <a:t>SOLID ilkeleri, Robert C. Martin tarafından 2000 yılında yayınlanan </a:t>
            </a:r>
            <a:r>
              <a:rPr lang="tr-TR" b="1" dirty="0">
                <a:solidFill>
                  <a:srgbClr val="000000"/>
                </a:solidFill>
                <a:latin typeface="Calibri"/>
                <a:ea typeface="+mn-lt"/>
                <a:cs typeface="+mn-lt"/>
              </a:rPr>
              <a:t>“Tasarım İlkeleri ve Tasarım Modelleri</a:t>
            </a:r>
            <a:r>
              <a:rPr lang="tr-TR" b="1" dirty="0">
                <a:latin typeface="Calibri"/>
                <a:ea typeface="+mn-lt"/>
                <a:cs typeface="+mn-lt"/>
              </a:rPr>
              <a:t>”</a:t>
            </a:r>
            <a:r>
              <a:rPr lang="tr-TR" dirty="0">
                <a:latin typeface="Calibri"/>
                <a:ea typeface="+mn-lt"/>
                <a:cs typeface="+mn-lt"/>
              </a:rPr>
              <a:t> başlıklı makalesinde tanıtılmıştır.  Bu kavramlar daha sonra, bizi SOLID kısaltmasıyla tanıştıran Michael </a:t>
            </a:r>
            <a:r>
              <a:rPr lang="tr-TR" dirty="0" err="1">
                <a:latin typeface="Calibri"/>
                <a:ea typeface="+mn-lt"/>
                <a:cs typeface="+mn-lt"/>
              </a:rPr>
              <a:t>Feathers</a:t>
            </a:r>
            <a:r>
              <a:rPr lang="tr-TR" dirty="0">
                <a:latin typeface="Calibri"/>
                <a:ea typeface="+mn-lt"/>
                <a:cs typeface="+mn-lt"/>
              </a:rPr>
              <a:t> tarafından oluşturulmuştur. Ve son 20 yılda, bu beş ilke, yazılım yazma şeklimizi değiştirerek nesne yönelimli programlama dünyasında devrim yaratmıştır.</a:t>
            </a:r>
            <a:endParaRPr lang="tr-TR"/>
          </a:p>
          <a:p>
            <a:pPr marL="0" indent="0">
              <a:buNone/>
            </a:pPr>
            <a:r>
              <a:rPr lang="tr-TR" dirty="0">
                <a:latin typeface="Calibri"/>
                <a:ea typeface="+mn-lt"/>
                <a:cs typeface="+mn-lt"/>
              </a:rPr>
              <a:t>Dünya standartlarında yazılım geliştirmemize olanak sağlayan bu prensipleri 5 ana başlıkta ele alabiliriz.</a:t>
            </a:r>
            <a:br>
              <a:rPr lang="tr-TR" dirty="0">
                <a:latin typeface="Calibri"/>
                <a:ea typeface="+mn-lt"/>
                <a:cs typeface="+mn-lt"/>
              </a:rPr>
            </a:br>
            <a:r>
              <a:rPr lang="tr-TR" dirty="0">
                <a:latin typeface="Calibri"/>
                <a:ea typeface="+mn-lt"/>
                <a:cs typeface="+mn-lt"/>
              </a:rPr>
              <a:t>1. </a:t>
            </a:r>
            <a:r>
              <a:rPr lang="tr-TR" b="1" dirty="0">
                <a:latin typeface="Calibri"/>
                <a:ea typeface="+mn-lt"/>
                <a:cs typeface="+mn-lt"/>
              </a:rPr>
              <a:t>S</a:t>
            </a:r>
            <a:r>
              <a:rPr lang="tr-TR" dirty="0">
                <a:latin typeface="Calibri"/>
                <a:ea typeface="+mn-lt"/>
                <a:cs typeface="+mn-lt"/>
              </a:rPr>
              <a:t>-</a:t>
            </a:r>
            <a:r>
              <a:rPr lang="tr-TR" dirty="0" err="1">
                <a:latin typeface="Calibri"/>
                <a:ea typeface="+mn-lt"/>
                <a:cs typeface="+mn-lt"/>
              </a:rPr>
              <a:t>Single</a:t>
            </a:r>
            <a:r>
              <a:rPr lang="tr-TR" dirty="0">
                <a:latin typeface="Calibri"/>
                <a:ea typeface="+mn-lt"/>
                <a:cs typeface="+mn-lt"/>
              </a:rPr>
              <a:t> </a:t>
            </a:r>
            <a:r>
              <a:rPr lang="tr-TR" dirty="0" err="1">
                <a:latin typeface="Calibri"/>
                <a:ea typeface="+mn-lt"/>
                <a:cs typeface="+mn-lt"/>
              </a:rPr>
              <a:t>Responsibility</a:t>
            </a:r>
            <a:r>
              <a:rPr lang="tr-TR" dirty="0">
                <a:latin typeface="Calibri"/>
                <a:ea typeface="+mn-lt"/>
                <a:cs typeface="+mn-lt"/>
              </a:rPr>
              <a:t> </a:t>
            </a:r>
            <a:r>
              <a:rPr lang="tr-TR" dirty="0" err="1">
                <a:latin typeface="Calibri"/>
                <a:ea typeface="+mn-lt"/>
                <a:cs typeface="+mn-lt"/>
              </a:rPr>
              <a:t>Principle</a:t>
            </a:r>
            <a:br>
              <a:rPr lang="tr-TR" dirty="0">
                <a:latin typeface="Calibri"/>
                <a:ea typeface="+mn-lt"/>
                <a:cs typeface="+mn-lt"/>
              </a:rPr>
            </a:br>
            <a:r>
              <a:rPr lang="tr-TR" dirty="0">
                <a:latin typeface="Calibri"/>
                <a:ea typeface="+mn-lt"/>
                <a:cs typeface="+mn-lt"/>
              </a:rPr>
              <a:t>2. </a:t>
            </a:r>
            <a:r>
              <a:rPr lang="tr-TR" b="1" dirty="0">
                <a:latin typeface="Calibri"/>
                <a:ea typeface="+mn-lt"/>
                <a:cs typeface="+mn-lt"/>
              </a:rPr>
              <a:t>O</a:t>
            </a:r>
            <a:r>
              <a:rPr lang="tr-TR" dirty="0">
                <a:latin typeface="Calibri"/>
                <a:ea typeface="+mn-lt"/>
                <a:cs typeface="+mn-lt"/>
              </a:rPr>
              <a:t>-Open/</a:t>
            </a:r>
            <a:r>
              <a:rPr lang="tr-TR" dirty="0" err="1">
                <a:latin typeface="Calibri"/>
                <a:ea typeface="+mn-lt"/>
                <a:cs typeface="+mn-lt"/>
              </a:rPr>
              <a:t>Closed</a:t>
            </a:r>
            <a:r>
              <a:rPr lang="tr-TR" dirty="0">
                <a:latin typeface="Calibri"/>
                <a:ea typeface="+mn-lt"/>
                <a:cs typeface="+mn-lt"/>
              </a:rPr>
              <a:t> </a:t>
            </a:r>
            <a:r>
              <a:rPr lang="tr-TR" dirty="0" err="1">
                <a:latin typeface="Calibri"/>
                <a:ea typeface="+mn-lt"/>
                <a:cs typeface="+mn-lt"/>
              </a:rPr>
              <a:t>Principle</a:t>
            </a:r>
            <a:br>
              <a:rPr lang="tr-TR" dirty="0">
                <a:latin typeface="Calibri"/>
                <a:ea typeface="+mn-lt"/>
                <a:cs typeface="+mn-lt"/>
              </a:rPr>
            </a:br>
            <a:r>
              <a:rPr lang="tr-TR" dirty="0">
                <a:latin typeface="Calibri"/>
                <a:ea typeface="+mn-lt"/>
                <a:cs typeface="+mn-lt"/>
              </a:rPr>
              <a:t>3. </a:t>
            </a:r>
            <a:r>
              <a:rPr lang="tr-TR" b="1" dirty="0">
                <a:latin typeface="Calibri"/>
                <a:ea typeface="+mn-lt"/>
                <a:cs typeface="+mn-lt"/>
              </a:rPr>
              <a:t>L</a:t>
            </a:r>
            <a:r>
              <a:rPr lang="tr-TR" dirty="0">
                <a:latin typeface="Calibri"/>
                <a:ea typeface="+mn-lt"/>
                <a:cs typeface="+mn-lt"/>
              </a:rPr>
              <a:t>-</a:t>
            </a:r>
            <a:r>
              <a:rPr lang="tr-TR" dirty="0" err="1">
                <a:latin typeface="Calibri"/>
                <a:ea typeface="+mn-lt"/>
                <a:cs typeface="+mn-lt"/>
              </a:rPr>
              <a:t>Liskov</a:t>
            </a:r>
            <a:r>
              <a:rPr lang="tr-TR" dirty="0">
                <a:latin typeface="Calibri"/>
                <a:ea typeface="+mn-lt"/>
                <a:cs typeface="+mn-lt"/>
              </a:rPr>
              <a:t> </a:t>
            </a:r>
            <a:r>
              <a:rPr lang="tr-TR" dirty="0" err="1">
                <a:latin typeface="Calibri"/>
                <a:ea typeface="+mn-lt"/>
                <a:cs typeface="+mn-lt"/>
              </a:rPr>
              <a:t>Substitution</a:t>
            </a:r>
            <a:r>
              <a:rPr lang="tr-TR" dirty="0">
                <a:latin typeface="Calibri"/>
                <a:ea typeface="+mn-lt"/>
                <a:cs typeface="+mn-lt"/>
              </a:rPr>
              <a:t> </a:t>
            </a:r>
            <a:r>
              <a:rPr lang="tr-TR" dirty="0" err="1">
                <a:latin typeface="Calibri"/>
                <a:ea typeface="+mn-lt"/>
                <a:cs typeface="+mn-lt"/>
              </a:rPr>
              <a:t>Principle</a:t>
            </a:r>
            <a:br>
              <a:rPr lang="tr-TR" dirty="0">
                <a:latin typeface="Calibri"/>
                <a:ea typeface="+mn-lt"/>
                <a:cs typeface="+mn-lt"/>
              </a:rPr>
            </a:br>
            <a:r>
              <a:rPr lang="tr-TR" dirty="0">
                <a:latin typeface="Calibri"/>
                <a:ea typeface="+mn-lt"/>
                <a:cs typeface="+mn-lt"/>
              </a:rPr>
              <a:t>4. </a:t>
            </a:r>
            <a:r>
              <a:rPr lang="tr-TR" b="1" dirty="0">
                <a:latin typeface="Calibri"/>
                <a:ea typeface="+mn-lt"/>
                <a:cs typeface="+mn-lt"/>
              </a:rPr>
              <a:t>I</a:t>
            </a:r>
            <a:r>
              <a:rPr lang="tr-TR" dirty="0">
                <a:latin typeface="Calibri"/>
                <a:ea typeface="+mn-lt"/>
                <a:cs typeface="+mn-lt"/>
              </a:rPr>
              <a:t>-</a:t>
            </a:r>
            <a:r>
              <a:rPr lang="tr-TR" dirty="0" err="1">
                <a:latin typeface="Calibri"/>
                <a:ea typeface="+mn-lt"/>
                <a:cs typeface="+mn-lt"/>
              </a:rPr>
              <a:t>Interface</a:t>
            </a:r>
            <a:r>
              <a:rPr lang="tr-TR" dirty="0">
                <a:latin typeface="Calibri"/>
                <a:ea typeface="+mn-lt"/>
                <a:cs typeface="+mn-lt"/>
              </a:rPr>
              <a:t> </a:t>
            </a:r>
            <a:r>
              <a:rPr lang="tr-TR" dirty="0" err="1">
                <a:latin typeface="Calibri"/>
                <a:ea typeface="+mn-lt"/>
                <a:cs typeface="+mn-lt"/>
              </a:rPr>
              <a:t>Segregation</a:t>
            </a:r>
            <a:r>
              <a:rPr lang="tr-TR" dirty="0">
                <a:latin typeface="Calibri"/>
                <a:ea typeface="+mn-lt"/>
                <a:cs typeface="+mn-lt"/>
              </a:rPr>
              <a:t> </a:t>
            </a:r>
            <a:r>
              <a:rPr lang="tr-TR" dirty="0" err="1">
                <a:latin typeface="Calibri"/>
                <a:ea typeface="+mn-lt"/>
                <a:cs typeface="+mn-lt"/>
              </a:rPr>
              <a:t>Principle</a:t>
            </a:r>
            <a:br>
              <a:rPr lang="tr-TR" dirty="0">
                <a:latin typeface="Calibri"/>
                <a:ea typeface="+mn-lt"/>
                <a:cs typeface="+mn-lt"/>
              </a:rPr>
            </a:br>
            <a:r>
              <a:rPr lang="tr-TR" dirty="0">
                <a:latin typeface="Calibri"/>
                <a:ea typeface="+mn-lt"/>
                <a:cs typeface="+mn-lt"/>
              </a:rPr>
              <a:t>5. </a:t>
            </a:r>
            <a:r>
              <a:rPr lang="tr-TR" b="1" dirty="0">
                <a:latin typeface="Calibri"/>
                <a:ea typeface="+mn-lt"/>
                <a:cs typeface="+mn-lt"/>
              </a:rPr>
              <a:t>D</a:t>
            </a:r>
            <a:r>
              <a:rPr lang="tr-TR" dirty="0">
                <a:latin typeface="Calibri"/>
                <a:ea typeface="+mn-lt"/>
                <a:cs typeface="+mn-lt"/>
              </a:rPr>
              <a:t>-</a:t>
            </a:r>
            <a:r>
              <a:rPr lang="tr-TR" dirty="0" err="1">
                <a:latin typeface="Calibri"/>
                <a:ea typeface="+mn-lt"/>
                <a:cs typeface="+mn-lt"/>
              </a:rPr>
              <a:t>Dependency</a:t>
            </a:r>
            <a:r>
              <a:rPr lang="tr-TR" dirty="0">
                <a:latin typeface="Calibri"/>
                <a:ea typeface="+mn-lt"/>
                <a:cs typeface="+mn-lt"/>
              </a:rPr>
              <a:t> </a:t>
            </a:r>
            <a:r>
              <a:rPr lang="tr-TR" dirty="0" err="1">
                <a:latin typeface="Calibri"/>
                <a:ea typeface="+mn-lt"/>
                <a:cs typeface="+mn-lt"/>
              </a:rPr>
              <a:t>Inversion</a:t>
            </a:r>
            <a:r>
              <a:rPr lang="tr-TR" dirty="0">
                <a:latin typeface="Calibri"/>
                <a:ea typeface="+mn-lt"/>
                <a:cs typeface="+mn-lt"/>
              </a:rPr>
              <a:t> </a:t>
            </a:r>
            <a:r>
              <a:rPr lang="tr-TR" dirty="0" err="1">
                <a:latin typeface="Calibri"/>
                <a:ea typeface="+mn-lt"/>
                <a:cs typeface="+mn-lt"/>
              </a:rPr>
              <a:t>Principle</a:t>
            </a:r>
            <a:endParaRPr lang="tr-TR" dirty="0">
              <a:latin typeface="Calibri"/>
              <a:ea typeface="Calibri"/>
              <a:cs typeface="Calibri"/>
            </a:endParaRPr>
          </a:p>
        </p:txBody>
      </p:sp>
      <p:sp>
        <p:nvSpPr>
          <p:cNvPr id="5" name="Metin kutusu 4">
            <a:extLst>
              <a:ext uri="{FF2B5EF4-FFF2-40B4-BE49-F238E27FC236}">
                <a16:creationId xmlns:a16="http://schemas.microsoft.com/office/drawing/2014/main" id="{867ABED5-FDF0-942D-2668-A7AB49C37590}"/>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3/32</a:t>
            </a:r>
          </a:p>
        </p:txBody>
      </p:sp>
    </p:spTree>
    <p:extLst>
      <p:ext uri="{BB962C8B-B14F-4D97-AF65-F5344CB8AC3E}">
        <p14:creationId xmlns:p14="http://schemas.microsoft.com/office/powerpoint/2010/main" val="891002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2BD9C-8488-4BBB-13DB-7DF7A0E6D0DA}"/>
              </a:ext>
            </a:extLst>
          </p:cNvPr>
          <p:cNvSpPr>
            <a:spLocks noGrp="1"/>
          </p:cNvSpPr>
          <p:nvPr>
            <p:ph type="title"/>
          </p:nvPr>
        </p:nvSpPr>
        <p:spPr>
          <a:xfrm>
            <a:off x="1219200" y="365125"/>
            <a:ext cx="10287000" cy="1577975"/>
          </a:xfrm>
        </p:spPr>
        <p:txBody>
          <a:bodyPr>
            <a:normAutofit/>
          </a:bodyPr>
          <a:lstStyle/>
          <a:p>
            <a:r>
              <a:rPr lang="tr-TR" sz="5000" b="1" i="0" dirty="0">
                <a:ea typeface="+mj-lt"/>
                <a:cs typeface="+mj-lt"/>
              </a:rPr>
              <a:t>SONUÇ</a:t>
            </a:r>
          </a:p>
        </p:txBody>
      </p:sp>
      <p:sp>
        <p:nvSpPr>
          <p:cNvPr id="3" name="İçerik Yer Tutucusu 2">
            <a:extLst>
              <a:ext uri="{FF2B5EF4-FFF2-40B4-BE49-F238E27FC236}">
                <a16:creationId xmlns:a16="http://schemas.microsoft.com/office/drawing/2014/main" id="{77C61B5A-48E8-8DA7-C08B-964E1C6DB319}"/>
              </a:ext>
            </a:extLst>
          </p:cNvPr>
          <p:cNvSpPr>
            <a:spLocks noGrp="1"/>
          </p:cNvSpPr>
          <p:nvPr>
            <p:ph idx="1"/>
          </p:nvPr>
        </p:nvSpPr>
        <p:spPr>
          <a:xfrm>
            <a:off x="1218862" y="2293434"/>
            <a:ext cx="9009354" cy="3581400"/>
          </a:xfrm>
        </p:spPr>
        <p:txBody>
          <a:bodyPr vert="horz" lIns="91440" tIns="45720" rIns="91440" bIns="45720" rtlCol="0" anchor="t">
            <a:normAutofit/>
          </a:bodyPr>
          <a:lstStyle/>
          <a:p>
            <a:pPr marL="0" indent="0">
              <a:buNone/>
            </a:pPr>
            <a:r>
              <a:rPr lang="tr-TR" dirty="0">
                <a:latin typeface="Calibri"/>
                <a:ea typeface="+mn-lt"/>
                <a:cs typeface="+mn-lt"/>
              </a:rPr>
              <a:t>Geliştirme sırasında SOLID tasarım ilkelerini uygulamak, daha sürdürülebilir, ölçeklenebilir, test edilebilir ve yeniden kullanılabilir sistemlere yol açacaktır. Mevcut ortamda, bu ilkeler mühendisler tarafından küresel olarak kullanılmaktadır. </a:t>
            </a:r>
            <a:endParaRPr lang="tr-TR">
              <a:latin typeface="Consolas"/>
              <a:ea typeface="+mn-lt"/>
              <a:cs typeface="+mn-lt"/>
            </a:endParaRPr>
          </a:p>
          <a:p>
            <a:pPr marL="0" indent="0">
              <a:buNone/>
            </a:pPr>
            <a:r>
              <a:rPr lang="tr-TR" dirty="0">
                <a:latin typeface="Calibri"/>
                <a:ea typeface="+mn-lt"/>
                <a:cs typeface="+mn-lt"/>
              </a:rPr>
              <a:t>Sonuç olarak, iyi kod oluşturmak ve endüstri standartlarını karşılarken rekabetçi tasarım ilkelerini kullanmak için bu ilkeleri kullanmak esastır. </a:t>
            </a:r>
            <a:endParaRPr lang="tr-TR" dirty="0">
              <a:latin typeface="Consolas"/>
              <a:ea typeface="+mn-lt"/>
              <a:cs typeface="+mn-lt"/>
            </a:endParaRPr>
          </a:p>
          <a:p>
            <a:pPr marL="0" indent="0">
              <a:buNone/>
            </a:pPr>
            <a:r>
              <a:rPr lang="tr-TR" dirty="0">
                <a:latin typeface="Calibri"/>
                <a:ea typeface="+mn-lt"/>
                <a:cs typeface="+mn-lt"/>
              </a:rPr>
              <a:t>Bu ilkeleri uygularken ilk başta bunaltıcı gelebilir, onlarla düzenli olarak çalışmak ve </a:t>
            </a:r>
            <a:r>
              <a:rPr lang="tr-TR" b="1" dirty="0">
                <a:latin typeface="Calibri"/>
                <a:ea typeface="+mn-lt"/>
                <a:cs typeface="+mn-lt"/>
              </a:rPr>
              <a:t>ilkelere uygun kod ile olmayan kod</a:t>
            </a:r>
            <a:r>
              <a:rPr lang="tr-TR" dirty="0">
                <a:latin typeface="Calibri"/>
                <a:ea typeface="+mn-lt"/>
                <a:cs typeface="+mn-lt"/>
              </a:rPr>
              <a:t> arasındaki farkları anlamak iyi tasarım süreçlerini daha kolay ve daha verimli hale getirmeye yardımcı olacaktır.</a:t>
            </a:r>
            <a:endParaRPr lang="tr-TR" dirty="0"/>
          </a:p>
        </p:txBody>
      </p:sp>
      <p:grpSp>
        <p:nvGrpSpPr>
          <p:cNvPr id="6" name="Group 9">
            <a:extLst>
              <a:ext uri="{FF2B5EF4-FFF2-40B4-BE49-F238E27FC236}">
                <a16:creationId xmlns:a16="http://schemas.microsoft.com/office/drawing/2014/main" id="{022A4EFE-0FAE-441E-B2D5-21996A48DC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2785A38D-4016-4F81-982F-D3F6305398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D3BBA26-50B7-407D-B968-0FD1F1999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1CBB9C-7F53-453F-B850-AC6FB6EFB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8D5963D-3E99-4D4B-A67C-9D1CEA0AC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11982CBC-63BF-F199-981C-28CF3A2234E5}"/>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30/32</a:t>
            </a:r>
          </a:p>
        </p:txBody>
      </p:sp>
    </p:spTree>
    <p:extLst>
      <p:ext uri="{BB962C8B-B14F-4D97-AF65-F5344CB8AC3E}">
        <p14:creationId xmlns:p14="http://schemas.microsoft.com/office/powerpoint/2010/main" val="309043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F50278-C7F9-7785-DA29-6664DF416BD9}"/>
              </a:ext>
            </a:extLst>
          </p:cNvPr>
          <p:cNvSpPr>
            <a:spLocks noGrp="1"/>
          </p:cNvSpPr>
          <p:nvPr>
            <p:ph type="title"/>
          </p:nvPr>
        </p:nvSpPr>
        <p:spPr>
          <a:xfrm>
            <a:off x="353718" y="80645"/>
            <a:ext cx="6375165" cy="827090"/>
          </a:xfrm>
        </p:spPr>
        <p:txBody>
          <a:bodyPr>
            <a:normAutofit/>
          </a:bodyPr>
          <a:lstStyle/>
          <a:p>
            <a:r>
              <a:rPr lang="tr-TR" b="1" dirty="0"/>
              <a:t>Kaynakça</a:t>
            </a:r>
          </a:p>
        </p:txBody>
      </p:sp>
      <p:sp>
        <p:nvSpPr>
          <p:cNvPr id="10" name="Content Placeholder 10">
            <a:extLst>
              <a:ext uri="{FF2B5EF4-FFF2-40B4-BE49-F238E27FC236}">
                <a16:creationId xmlns:a16="http://schemas.microsoft.com/office/drawing/2014/main" id="{F4C4A1A4-7365-6A53-5316-88668BBAB649}"/>
              </a:ext>
            </a:extLst>
          </p:cNvPr>
          <p:cNvSpPr>
            <a:spLocks noGrp="1"/>
          </p:cNvSpPr>
          <p:nvPr>
            <p:ph idx="1"/>
          </p:nvPr>
        </p:nvSpPr>
        <p:spPr>
          <a:xfrm>
            <a:off x="410163" y="898728"/>
            <a:ext cx="6318721" cy="5499249"/>
          </a:xfrm>
        </p:spPr>
        <p:txBody>
          <a:bodyPr vert="horz" lIns="91440" tIns="45720" rIns="91440" bIns="45720" rtlCol="0" anchor="t">
            <a:noAutofit/>
          </a:bodyPr>
          <a:lstStyle/>
          <a:p>
            <a:r>
              <a:rPr lang="en-US" sz="1400" b="1" i="1" dirty="0">
                <a:latin typeface="Calibri"/>
                <a:ea typeface="+mn-lt"/>
                <a:cs typeface="+mn-lt"/>
                <a:hlinkClick r:id="rId2"/>
              </a:rPr>
              <a:t>https://medium.com/backticks-tildes/the-s-o-l-i-d-principles-in-pictures-b34ce2f1e898</a:t>
            </a:r>
            <a:endParaRPr lang="en-US" sz="1400" b="1" i="1">
              <a:latin typeface="Calibri"/>
              <a:ea typeface="+mn-lt"/>
              <a:cs typeface="+mn-lt"/>
            </a:endParaRPr>
          </a:p>
          <a:p>
            <a:r>
              <a:rPr lang="en-US" sz="1400" b="1" i="1" dirty="0">
                <a:latin typeface="Calibri"/>
                <a:ea typeface="+mn-lt"/>
                <a:cs typeface="+mn-lt"/>
                <a:hlinkClick r:id="rId3"/>
              </a:rPr>
              <a:t>https://www.bmc.com/blogs/solid-design-principles/</a:t>
            </a:r>
            <a:endParaRPr lang="en-US" sz="1400" b="1" i="1">
              <a:latin typeface="Calibri"/>
              <a:ea typeface="+mn-lt"/>
              <a:cs typeface="+mn-lt"/>
            </a:endParaRPr>
          </a:p>
          <a:p>
            <a:r>
              <a:rPr lang="en-US" sz="1400" b="1" i="1" dirty="0">
                <a:latin typeface="Calibri"/>
                <a:ea typeface="+mn-lt"/>
                <a:cs typeface="+mn-lt"/>
                <a:hlinkClick r:id="rId4"/>
              </a:rPr>
              <a:t>https://yazilimcigenclik.com.tr/solid-yazilim-gelistirme-prensipleri/</a:t>
            </a:r>
            <a:endParaRPr lang="en-US" sz="1400" b="1" i="1">
              <a:latin typeface="Calibri"/>
              <a:ea typeface="+mn-lt"/>
              <a:cs typeface="+mn-lt"/>
            </a:endParaRPr>
          </a:p>
          <a:p>
            <a:r>
              <a:rPr lang="en-US" sz="1400" b="1" i="1" dirty="0">
                <a:latin typeface="Calibri"/>
                <a:ea typeface="+mn-lt"/>
                <a:cs typeface="+mn-lt"/>
                <a:hlinkClick r:id="rId5"/>
              </a:rPr>
              <a:t>https://www.baeldung.com/solid-principles</a:t>
            </a:r>
            <a:endParaRPr lang="en-US" sz="1400" b="1" i="1">
              <a:latin typeface="Calibri"/>
              <a:ea typeface="+mn-lt"/>
              <a:cs typeface="+mn-lt"/>
            </a:endParaRPr>
          </a:p>
          <a:p>
            <a:r>
              <a:rPr lang="en-US" sz="1400" b="1" i="1" dirty="0">
                <a:latin typeface="Calibri"/>
                <a:ea typeface="+mn-lt"/>
                <a:cs typeface="+mn-lt"/>
                <a:hlinkClick r:id="rId6"/>
              </a:rPr>
              <a:t>https://dijitalseruven.com/solid-nedir-solid-yazilim-prensipleri-nelerdir/</a:t>
            </a:r>
            <a:endParaRPr lang="en-US" sz="1400" b="1" i="1">
              <a:latin typeface="Calibri"/>
              <a:ea typeface="+mn-lt"/>
              <a:cs typeface="+mn-lt"/>
            </a:endParaRPr>
          </a:p>
          <a:p>
            <a:r>
              <a:rPr lang="en-US" sz="1400" b="1" i="1" dirty="0">
                <a:latin typeface="Calibri"/>
                <a:ea typeface="+mn-lt"/>
                <a:cs typeface="+mn-lt"/>
                <a:hlinkClick r:id="rId7"/>
              </a:rPr>
              <a:t>https://gokhana.medium.com/solid-nedir-solid-yaz%C4%B1l%C4%B1m-prensipleri-nelerdir-40fb9450408e</a:t>
            </a:r>
            <a:endParaRPr lang="en-US" sz="1400" b="1" i="1">
              <a:latin typeface="Calibri"/>
              <a:ea typeface="+mn-lt"/>
              <a:cs typeface="+mn-lt"/>
            </a:endParaRPr>
          </a:p>
          <a:p>
            <a:r>
              <a:rPr lang="en-US" sz="1400" b="1" i="1" dirty="0">
                <a:latin typeface="Calibri"/>
                <a:ea typeface="+mn-lt"/>
                <a:cs typeface="+mn-lt"/>
                <a:hlinkClick r:id="rId8"/>
              </a:rPr>
              <a:t>https://www.digitalocean.com/community/conceptual-articles/s-o-l-i-d-the-first-five-principles-of-object-oriented-design</a:t>
            </a:r>
            <a:endParaRPr lang="en-US" sz="1400" b="1" i="1">
              <a:latin typeface="Calibri"/>
              <a:ea typeface="+mn-lt"/>
              <a:cs typeface="+mn-lt"/>
            </a:endParaRPr>
          </a:p>
          <a:p>
            <a:r>
              <a:rPr lang="en-US" sz="1400" b="1" i="1" dirty="0">
                <a:latin typeface="Calibri"/>
                <a:ea typeface="+mn-lt"/>
                <a:cs typeface="+mn-lt"/>
                <a:hlinkClick r:id="rId9"/>
              </a:rPr>
              <a:t>https://engineering.teknasyon.com/solid-yaz%C4%B1l%C4%B1m-geli%C5%9Ftirme-prensipleri-php-42f26dfc91cd</a:t>
            </a:r>
            <a:endParaRPr lang="en-US" sz="1400" b="1" i="1">
              <a:latin typeface="Calibri"/>
              <a:ea typeface="+mn-lt"/>
              <a:cs typeface="+mn-lt"/>
            </a:endParaRPr>
          </a:p>
          <a:p>
            <a:pPr marL="0" indent="0">
              <a:buNone/>
            </a:pPr>
            <a:r>
              <a:rPr lang="en-US" sz="1400" b="1" dirty="0" err="1">
                <a:latin typeface="Calibri"/>
                <a:ea typeface="+mn-lt"/>
                <a:cs typeface="+mn-lt"/>
              </a:rPr>
              <a:t>Kod</a:t>
            </a:r>
            <a:r>
              <a:rPr lang="en-US" sz="1400" b="1" dirty="0">
                <a:latin typeface="Calibri"/>
                <a:ea typeface="+mn-lt"/>
                <a:cs typeface="+mn-lt"/>
              </a:rPr>
              <a:t> </a:t>
            </a:r>
            <a:r>
              <a:rPr lang="en-US" sz="1400" b="1" dirty="0" err="1">
                <a:latin typeface="Calibri"/>
                <a:ea typeface="+mn-lt"/>
                <a:cs typeface="+mn-lt"/>
              </a:rPr>
              <a:t>örnekleri</a:t>
            </a:r>
            <a:r>
              <a:rPr lang="en-US" sz="1400" b="1" dirty="0">
                <a:latin typeface="Calibri"/>
                <a:ea typeface="+mn-lt"/>
                <a:cs typeface="+mn-lt"/>
              </a:rPr>
              <a:t>: </a:t>
            </a:r>
            <a:endParaRPr lang="en-US" sz="1400" b="1" i="1" dirty="0">
              <a:latin typeface="Calibri"/>
              <a:ea typeface="+mn-lt"/>
              <a:cs typeface="+mn-lt"/>
              <a:hlinkClick r:id="rId10"/>
            </a:endParaRPr>
          </a:p>
          <a:p>
            <a:pPr marL="0" indent="0">
              <a:buNone/>
            </a:pPr>
            <a:r>
              <a:rPr lang="en-US" sz="1400" b="1" i="1" dirty="0">
                <a:latin typeface="Calibri"/>
                <a:ea typeface="+mn-lt"/>
                <a:cs typeface="+mn-lt"/>
                <a:hlinkClick r:id="rId10"/>
              </a:rPr>
              <a:t>https://github.com/eugenp/tutorials/tree/master/patterns-modules/solid</a:t>
            </a:r>
            <a:endParaRPr lang="en-US" sz="1400" b="1" i="1">
              <a:latin typeface="Calibri"/>
              <a:ea typeface="+mn-lt"/>
              <a:cs typeface="+mn-lt"/>
              <a:hlinkClick r:id="" action="ppaction://noaction"/>
            </a:endParaRPr>
          </a:p>
          <a:p>
            <a:pPr marL="0" indent="0">
              <a:buNone/>
            </a:pPr>
            <a:endParaRPr lang="en-US" sz="1400" dirty="0">
              <a:latin typeface="Consolas"/>
              <a:ea typeface="+mn-lt"/>
              <a:cs typeface="+mn-lt"/>
            </a:endParaRPr>
          </a:p>
          <a:p>
            <a:endParaRPr lang="en-US" sz="1500" dirty="0">
              <a:latin typeface="Calibri"/>
              <a:ea typeface="+mn-lt"/>
              <a:cs typeface="+mn-lt"/>
            </a:endParaRPr>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Resim 7">
            <a:extLst>
              <a:ext uri="{FF2B5EF4-FFF2-40B4-BE49-F238E27FC236}">
                <a16:creationId xmlns:a16="http://schemas.microsoft.com/office/drawing/2014/main" id="{4790D28D-D460-B734-62F0-E03A446993A9}"/>
              </a:ext>
            </a:extLst>
          </p:cNvPr>
          <p:cNvPicPr>
            <a:picLocks noChangeAspect="1"/>
          </p:cNvPicPr>
          <p:nvPr/>
        </p:nvPicPr>
        <p:blipFill>
          <a:blip r:embed="rId11"/>
          <a:stretch>
            <a:fillRect/>
          </a:stretch>
        </p:blipFill>
        <p:spPr>
          <a:xfrm rot="171272">
            <a:off x="7684579" y="1540669"/>
            <a:ext cx="3582518" cy="3775052"/>
          </a:xfrm>
          <a:prstGeom prst="rect">
            <a:avLst/>
          </a:prstGeom>
        </p:spPr>
      </p:pic>
      <p:grpSp>
        <p:nvGrpSpPr>
          <p:cNvPr id="15" name="Group 19">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21">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Shape 25">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12">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Metin kutusu 18">
            <a:extLst>
              <a:ext uri="{FF2B5EF4-FFF2-40B4-BE49-F238E27FC236}">
                <a16:creationId xmlns:a16="http://schemas.microsoft.com/office/drawing/2014/main" id="{0C37C20F-8A31-5BAD-0AA5-838570FFC5B2}"/>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31/32</a:t>
            </a:r>
          </a:p>
        </p:txBody>
      </p:sp>
    </p:spTree>
    <p:extLst>
      <p:ext uri="{BB962C8B-B14F-4D97-AF65-F5344CB8AC3E}">
        <p14:creationId xmlns:p14="http://schemas.microsoft.com/office/powerpoint/2010/main" val="105104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58AB3599-B0E3-4E63-988D-82B4B5A61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750A45F-4614-CF1E-ADAB-FCF7D6BA6C7B}"/>
              </a:ext>
            </a:extLst>
          </p:cNvPr>
          <p:cNvSpPr>
            <a:spLocks noGrp="1"/>
          </p:cNvSpPr>
          <p:nvPr>
            <p:ph type="title"/>
          </p:nvPr>
        </p:nvSpPr>
        <p:spPr>
          <a:xfrm>
            <a:off x="1181569" y="1939418"/>
            <a:ext cx="3910383" cy="2968837"/>
          </a:xfrm>
        </p:spPr>
        <p:txBody>
          <a:bodyPr vert="horz" lIns="91440" tIns="45720" rIns="91440" bIns="45720" rtlCol="0" anchor="t">
            <a:normAutofit/>
          </a:bodyPr>
          <a:lstStyle/>
          <a:p>
            <a:r>
              <a:rPr lang="en-US" sz="4400" b="1" dirty="0" err="1"/>
              <a:t>Dinlediğiniz</a:t>
            </a:r>
            <a:r>
              <a:rPr lang="en-US" sz="4400" b="1" dirty="0"/>
              <a:t> </a:t>
            </a:r>
            <a:r>
              <a:rPr lang="en-US" sz="4400" b="1" dirty="0" err="1"/>
              <a:t>için</a:t>
            </a:r>
            <a:r>
              <a:rPr lang="en-US" sz="4400" b="1" dirty="0"/>
              <a:t> </a:t>
            </a:r>
            <a:r>
              <a:rPr lang="en-US" sz="4400" b="1" dirty="0" err="1"/>
              <a:t>teşekkür</a:t>
            </a:r>
            <a:r>
              <a:rPr lang="en-US" sz="4400" b="1" dirty="0"/>
              <a:t> </a:t>
            </a:r>
            <a:r>
              <a:rPr lang="en-US" sz="4400" b="1" dirty="0" err="1"/>
              <a:t>ederim</a:t>
            </a:r>
            <a:r>
              <a:rPr lang="en-US" sz="4400" b="1" dirty="0"/>
              <a:t>...</a:t>
            </a:r>
          </a:p>
        </p:txBody>
      </p:sp>
      <p:pic>
        <p:nvPicPr>
          <p:cNvPr id="3" name="Resim 3">
            <a:extLst>
              <a:ext uri="{FF2B5EF4-FFF2-40B4-BE49-F238E27FC236}">
                <a16:creationId xmlns:a16="http://schemas.microsoft.com/office/drawing/2014/main" id="{778AA811-985F-6922-1D63-7E02E6445FB5}"/>
              </a:ext>
            </a:extLst>
          </p:cNvPr>
          <p:cNvPicPr>
            <a:picLocks noChangeAspect="1"/>
          </p:cNvPicPr>
          <p:nvPr/>
        </p:nvPicPr>
        <p:blipFill>
          <a:blip r:embed="rId2"/>
          <a:stretch>
            <a:fillRect/>
          </a:stretch>
        </p:blipFill>
        <p:spPr>
          <a:xfrm>
            <a:off x="5708221" y="685800"/>
            <a:ext cx="5486400" cy="5486400"/>
          </a:xfrm>
          <a:prstGeom prst="rect">
            <a:avLst/>
          </a:prstGeom>
        </p:spPr>
      </p:pic>
      <p:grpSp>
        <p:nvGrpSpPr>
          <p:cNvPr id="16" name="Group 15">
            <a:extLst>
              <a:ext uri="{FF2B5EF4-FFF2-40B4-BE49-F238E27FC236}">
                <a16:creationId xmlns:a16="http://schemas.microsoft.com/office/drawing/2014/main" id="{37574DA2-E254-4D05-A611-7C09A6499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CCFEC35B-EAE8-44CC-BB7D-C23DA38771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8E146268-2E70-4F07-9F2B-59085B6F4F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73337-CC95-4F8B-B1E1-A3FB3F27D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E9325983-4975-4C3F-8C1C-B1AE5C03F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Metin kutusu 4">
            <a:extLst>
              <a:ext uri="{FF2B5EF4-FFF2-40B4-BE49-F238E27FC236}">
                <a16:creationId xmlns:a16="http://schemas.microsoft.com/office/drawing/2014/main" id="{AE449875-6EA6-8C2A-4BBC-FB8D868DCB3A}"/>
              </a:ext>
            </a:extLst>
          </p:cNvPr>
          <p:cNvSpPr txBox="1"/>
          <p:nvPr/>
        </p:nvSpPr>
        <p:spPr>
          <a:xfrm>
            <a:off x="11561703" y="6575780"/>
            <a:ext cx="6020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32/32</a:t>
            </a:r>
          </a:p>
        </p:txBody>
      </p:sp>
    </p:spTree>
    <p:extLst>
      <p:ext uri="{BB962C8B-B14F-4D97-AF65-F5344CB8AC3E}">
        <p14:creationId xmlns:p14="http://schemas.microsoft.com/office/powerpoint/2010/main" val="287904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82BD9C-8488-4BBB-13DB-7DF7A0E6D0DA}"/>
              </a:ext>
            </a:extLst>
          </p:cNvPr>
          <p:cNvSpPr>
            <a:spLocks noGrp="1"/>
          </p:cNvSpPr>
          <p:nvPr>
            <p:ph type="title"/>
          </p:nvPr>
        </p:nvSpPr>
        <p:spPr>
          <a:xfrm>
            <a:off x="1219200" y="365125"/>
            <a:ext cx="10287000" cy="1577975"/>
          </a:xfrm>
        </p:spPr>
        <p:txBody>
          <a:bodyPr>
            <a:normAutofit/>
          </a:bodyPr>
          <a:lstStyle/>
          <a:p>
            <a:r>
              <a:rPr lang="tr-TR" sz="5000" i="0" dirty="0">
                <a:ea typeface="+mj-lt"/>
                <a:cs typeface="+mj-lt"/>
              </a:rPr>
              <a:t>1- </a:t>
            </a:r>
            <a:r>
              <a:rPr lang="tr-TR" sz="5000" i="0" dirty="0" err="1">
                <a:ea typeface="+mj-lt"/>
                <a:cs typeface="+mj-lt"/>
              </a:rPr>
              <a:t>Single</a:t>
            </a:r>
            <a:r>
              <a:rPr lang="tr-TR" sz="5000" i="0" dirty="0">
                <a:ea typeface="+mj-lt"/>
                <a:cs typeface="+mj-lt"/>
              </a:rPr>
              <a:t> </a:t>
            </a:r>
            <a:r>
              <a:rPr lang="tr-TR" sz="5000" i="0" dirty="0" err="1">
                <a:ea typeface="+mj-lt"/>
                <a:cs typeface="+mj-lt"/>
              </a:rPr>
              <a:t>Responsibility</a:t>
            </a:r>
            <a:r>
              <a:rPr lang="tr-TR" sz="5000" i="0" dirty="0">
                <a:ea typeface="+mj-lt"/>
                <a:cs typeface="+mj-lt"/>
              </a:rPr>
              <a:t> </a:t>
            </a:r>
            <a:r>
              <a:rPr lang="tr-TR" sz="5000" i="0" dirty="0" err="1">
                <a:ea typeface="+mj-lt"/>
                <a:cs typeface="+mj-lt"/>
              </a:rPr>
              <a:t>Principle</a:t>
            </a:r>
            <a:endParaRPr lang="tr-TR" sz="5000"/>
          </a:p>
        </p:txBody>
      </p:sp>
      <p:sp>
        <p:nvSpPr>
          <p:cNvPr id="3" name="İçerik Yer Tutucusu 2">
            <a:extLst>
              <a:ext uri="{FF2B5EF4-FFF2-40B4-BE49-F238E27FC236}">
                <a16:creationId xmlns:a16="http://schemas.microsoft.com/office/drawing/2014/main" id="{77C61B5A-48E8-8DA7-C08B-964E1C6DB319}"/>
              </a:ext>
            </a:extLst>
          </p:cNvPr>
          <p:cNvSpPr>
            <a:spLocks noGrp="1"/>
          </p:cNvSpPr>
          <p:nvPr>
            <p:ph idx="1"/>
          </p:nvPr>
        </p:nvSpPr>
        <p:spPr>
          <a:xfrm>
            <a:off x="1218862" y="2488580"/>
            <a:ext cx="9009354" cy="3581400"/>
          </a:xfrm>
        </p:spPr>
        <p:txBody>
          <a:bodyPr vert="horz" lIns="91440" tIns="45720" rIns="91440" bIns="45720" rtlCol="0" anchor="t">
            <a:normAutofit/>
          </a:bodyPr>
          <a:lstStyle/>
          <a:p>
            <a:pPr marL="0" indent="0">
              <a:buNone/>
            </a:pPr>
            <a:r>
              <a:rPr lang="tr-TR" dirty="0">
                <a:latin typeface="Calibri"/>
                <a:ea typeface="+mn-lt"/>
                <a:cs typeface="+mn-lt"/>
              </a:rPr>
              <a:t>Türkçe karşılığı “Tek Sorumluluk” anlamına gelen bu prensipte amaç; geliştirilen projede bir güncelleme veya değişiklik yapılması istendiğinde kodların içinde kaybolmadan, yalnızca ilgili metoda giderek istenilen değişikliğin yapılmasının sağlanmasıdır. </a:t>
            </a:r>
            <a:endParaRPr lang="tr-TR" dirty="0">
              <a:latin typeface="Calibri"/>
              <a:ea typeface="+mn-lt"/>
              <a:cs typeface="Calibri"/>
            </a:endParaRPr>
          </a:p>
          <a:p>
            <a:pPr marL="0" indent="0">
              <a:buNone/>
            </a:pPr>
            <a:r>
              <a:rPr lang="tr-TR" dirty="0">
                <a:latin typeface="Calibri"/>
                <a:ea typeface="+mn-lt"/>
                <a:cs typeface="+mn-lt"/>
              </a:rPr>
              <a:t>Biraz daha açacak olursak; bir fonksiyona birden fazla iş verip onu birçok işten sorumlu tutmak yerine, her bir iş için ayrı bir metot oluşturmalı ve ilerleyen zamanlarda bir değişiklik yapılacağında da kolaylıkla ilgili metoda giderek gerekli değişiklikleri yapabilmeliyiz.</a:t>
            </a:r>
            <a:endParaRPr lang="tr-TR" dirty="0">
              <a:latin typeface="Calibri"/>
              <a:cs typeface="Calibri"/>
            </a:endParaRPr>
          </a:p>
        </p:txBody>
      </p:sp>
      <p:grpSp>
        <p:nvGrpSpPr>
          <p:cNvPr id="6" name="Group 9">
            <a:extLst>
              <a:ext uri="{FF2B5EF4-FFF2-40B4-BE49-F238E27FC236}">
                <a16:creationId xmlns:a16="http://schemas.microsoft.com/office/drawing/2014/main" id="{022A4EFE-0FAE-441E-B2D5-21996A48DC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2785A38D-4016-4F81-982F-D3F6305398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D3BBA26-50B7-407D-B968-0FD1F1999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1CBB9C-7F53-453F-B850-AC6FB6EFB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8D5963D-3E99-4D4B-A67C-9D1CEA0AC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kutusu 6">
            <a:extLst>
              <a:ext uri="{FF2B5EF4-FFF2-40B4-BE49-F238E27FC236}">
                <a16:creationId xmlns:a16="http://schemas.microsoft.com/office/drawing/2014/main" id="{D51717E8-131B-C0D7-881D-4C00F0EE8DA5}"/>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4/32</a:t>
            </a:r>
          </a:p>
        </p:txBody>
      </p:sp>
    </p:spTree>
    <p:extLst>
      <p:ext uri="{BB962C8B-B14F-4D97-AF65-F5344CB8AC3E}">
        <p14:creationId xmlns:p14="http://schemas.microsoft.com/office/powerpoint/2010/main" val="78425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53D92F93-3B93-2721-BFCD-F694DFD5AE54}"/>
              </a:ext>
            </a:extLst>
          </p:cNvPr>
          <p:cNvPicPr>
            <a:picLocks noChangeAspect="1"/>
          </p:cNvPicPr>
          <p:nvPr/>
        </p:nvPicPr>
        <p:blipFill>
          <a:blip r:embed="rId2"/>
          <a:stretch>
            <a:fillRect/>
          </a:stretch>
        </p:blipFill>
        <p:spPr>
          <a:xfrm>
            <a:off x="1787586" y="515541"/>
            <a:ext cx="8087585" cy="54772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Metin kutusu 2">
            <a:extLst>
              <a:ext uri="{FF2B5EF4-FFF2-40B4-BE49-F238E27FC236}">
                <a16:creationId xmlns:a16="http://schemas.microsoft.com/office/drawing/2014/main" id="{F4616D5C-BDB8-4D21-105D-C0BECF66FB92}"/>
              </a:ext>
            </a:extLst>
          </p:cNvPr>
          <p:cNvSpPr txBox="1"/>
          <p:nvPr/>
        </p:nvSpPr>
        <p:spPr>
          <a:xfrm>
            <a:off x="1635741" y="6040587"/>
            <a:ext cx="816826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800" dirty="0">
                <a:latin typeface="Calibri"/>
                <a:ea typeface="+mn-lt"/>
                <a:cs typeface="+mn-lt"/>
                <a:hlinkClick r:id="rId3"/>
              </a:rPr>
              <a:t>[1] https://medium.com/backticks-tildes/the-s-o-l-i-d-principles-in-pictures-b34ce2f1e898</a:t>
            </a:r>
            <a:endParaRPr lang="tr-TR" sz="1000" dirty="0">
              <a:latin typeface="Calibri"/>
              <a:cs typeface="Calibri"/>
              <a:hlinkClick r:id="rId3"/>
            </a:endParaRPr>
          </a:p>
        </p:txBody>
      </p:sp>
      <p:sp>
        <p:nvSpPr>
          <p:cNvPr id="5" name="Metin kutusu 4">
            <a:extLst>
              <a:ext uri="{FF2B5EF4-FFF2-40B4-BE49-F238E27FC236}">
                <a16:creationId xmlns:a16="http://schemas.microsoft.com/office/drawing/2014/main" id="{DF26CEEF-C319-7AFC-8170-B99E27DB0B2F}"/>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5/32</a:t>
            </a:r>
          </a:p>
        </p:txBody>
      </p:sp>
    </p:spTree>
    <p:extLst>
      <p:ext uri="{BB962C8B-B14F-4D97-AF65-F5344CB8AC3E}">
        <p14:creationId xmlns:p14="http://schemas.microsoft.com/office/powerpoint/2010/main" val="360846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3">
            <a:extLst>
              <a:ext uri="{FF2B5EF4-FFF2-40B4-BE49-F238E27FC236}">
                <a16:creationId xmlns:a16="http://schemas.microsoft.com/office/drawing/2014/main" id="{894522C2-DEF6-239C-5F4F-29C1DB86BB41}"/>
              </a:ext>
            </a:extLst>
          </p:cNvPr>
          <p:cNvPicPr>
            <a:picLocks noChangeAspect="1"/>
          </p:cNvPicPr>
          <p:nvPr/>
        </p:nvPicPr>
        <p:blipFill>
          <a:blip r:embed="rId2"/>
          <a:stretch>
            <a:fillRect/>
          </a:stretch>
        </p:blipFill>
        <p:spPr>
          <a:xfrm>
            <a:off x="599761" y="1788036"/>
            <a:ext cx="10911467" cy="2277881"/>
          </a:xfrm>
          <a:prstGeom prst="rect">
            <a:avLst/>
          </a:prstGeom>
        </p:spPr>
      </p:pic>
      <p:sp>
        <p:nvSpPr>
          <p:cNvPr id="4" name="Metin kutusu 3">
            <a:extLst>
              <a:ext uri="{FF2B5EF4-FFF2-40B4-BE49-F238E27FC236}">
                <a16:creationId xmlns:a16="http://schemas.microsoft.com/office/drawing/2014/main" id="{C03A8B7F-A2E2-9252-FBF2-4E0526032DA5}"/>
              </a:ext>
            </a:extLst>
          </p:cNvPr>
          <p:cNvSpPr txBox="1"/>
          <p:nvPr/>
        </p:nvSpPr>
        <p:spPr>
          <a:xfrm>
            <a:off x="600634" y="1264024"/>
            <a:ext cx="6418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latin typeface="Calibri"/>
                <a:cs typeface="Calibri"/>
              </a:rPr>
              <a:t>Basit bir kitabı temsil eden sınıfa bakalım:</a:t>
            </a:r>
          </a:p>
        </p:txBody>
      </p:sp>
      <p:sp>
        <p:nvSpPr>
          <p:cNvPr id="5" name="Metin kutusu 4">
            <a:extLst>
              <a:ext uri="{FF2B5EF4-FFF2-40B4-BE49-F238E27FC236}">
                <a16:creationId xmlns:a16="http://schemas.microsoft.com/office/drawing/2014/main" id="{98AC6B6A-1841-51A4-F97F-FB9771446EA9}"/>
              </a:ext>
            </a:extLst>
          </p:cNvPr>
          <p:cNvSpPr txBox="1"/>
          <p:nvPr/>
        </p:nvSpPr>
        <p:spPr>
          <a:xfrm>
            <a:off x="600635" y="4231340"/>
            <a:ext cx="9334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latin typeface="Calibri"/>
                <a:ea typeface="+mn-lt"/>
                <a:cs typeface="+mn-lt"/>
              </a:rPr>
              <a:t>Bu kod örneğinde, bir Kitap örneğiyle ilişkili kitabın adı, kitabın yazarı ve metin bilgisini tutuyoruz.</a:t>
            </a:r>
          </a:p>
        </p:txBody>
      </p:sp>
      <p:sp>
        <p:nvSpPr>
          <p:cNvPr id="7" name="Metin kutusu 6">
            <a:extLst>
              <a:ext uri="{FF2B5EF4-FFF2-40B4-BE49-F238E27FC236}">
                <a16:creationId xmlns:a16="http://schemas.microsoft.com/office/drawing/2014/main" id="{452239C3-B237-73EA-5852-1C452C6ABBF8}"/>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6/32</a:t>
            </a:r>
          </a:p>
        </p:txBody>
      </p:sp>
    </p:spTree>
    <p:extLst>
      <p:ext uri="{BB962C8B-B14F-4D97-AF65-F5344CB8AC3E}">
        <p14:creationId xmlns:p14="http://schemas.microsoft.com/office/powerpoint/2010/main" val="41447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0446AD4B-390B-618A-5355-8CEFA9CA99C1}"/>
              </a:ext>
            </a:extLst>
          </p:cNvPr>
          <p:cNvPicPr>
            <a:picLocks noChangeAspect="1"/>
          </p:cNvPicPr>
          <p:nvPr/>
        </p:nvPicPr>
        <p:blipFill>
          <a:blip r:embed="rId2"/>
          <a:stretch>
            <a:fillRect/>
          </a:stretch>
        </p:blipFill>
        <p:spPr>
          <a:xfrm>
            <a:off x="939108" y="798799"/>
            <a:ext cx="9966784" cy="3994080"/>
          </a:xfrm>
          <a:prstGeom prst="rect">
            <a:avLst/>
          </a:prstGeom>
        </p:spPr>
      </p:pic>
      <p:sp>
        <p:nvSpPr>
          <p:cNvPr id="3" name="Metin kutusu 2">
            <a:extLst>
              <a:ext uri="{FF2B5EF4-FFF2-40B4-BE49-F238E27FC236}">
                <a16:creationId xmlns:a16="http://schemas.microsoft.com/office/drawing/2014/main" id="{77312D8C-2875-50BE-FC10-B14FF5FC7EFF}"/>
              </a:ext>
            </a:extLst>
          </p:cNvPr>
          <p:cNvSpPr txBox="1"/>
          <p:nvPr/>
        </p:nvSpPr>
        <p:spPr>
          <a:xfrm>
            <a:off x="938560" y="418171"/>
            <a:ext cx="94413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Kitap özellikleriyle ilgili metot tanımlıyoruz</a:t>
            </a:r>
          </a:p>
        </p:txBody>
      </p:sp>
      <p:sp>
        <p:nvSpPr>
          <p:cNvPr id="4" name="Metin kutusu 3">
            <a:extLst>
              <a:ext uri="{FF2B5EF4-FFF2-40B4-BE49-F238E27FC236}">
                <a16:creationId xmlns:a16="http://schemas.microsoft.com/office/drawing/2014/main" id="{389FF103-A999-348A-6684-553C2F7B49CB}"/>
              </a:ext>
            </a:extLst>
          </p:cNvPr>
          <p:cNvSpPr txBox="1"/>
          <p:nvPr/>
        </p:nvSpPr>
        <p:spPr>
          <a:xfrm>
            <a:off x="938560" y="4906536"/>
            <a:ext cx="957146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latin typeface="Calibri"/>
                <a:cs typeface="Calibri"/>
              </a:rPr>
              <a:t>ReplaceWordInText</a:t>
            </a:r>
            <a:r>
              <a:rPr lang="tr-TR" sz="1600" dirty="0">
                <a:latin typeface="Calibri"/>
                <a:cs typeface="Calibri"/>
              </a:rPr>
              <a:t> fonksiyonuyla </a:t>
            </a:r>
            <a:r>
              <a:rPr lang="tr-TR" sz="1600" dirty="0" err="1">
                <a:latin typeface="Calibri"/>
                <a:cs typeface="Calibri"/>
              </a:rPr>
              <a:t>String</a:t>
            </a:r>
            <a:r>
              <a:rPr lang="tr-TR" sz="1600" dirty="0">
                <a:latin typeface="Calibri"/>
                <a:cs typeface="Calibri"/>
              </a:rPr>
              <a:t> ifade içerisindeki değiştirilmek istenen bütün kelimelerin belirtilen kelimeyle değiştirilmesini sağlıyoruz ve geriye bir </a:t>
            </a:r>
            <a:r>
              <a:rPr lang="tr-TR" sz="1600" dirty="0" err="1">
                <a:latin typeface="Calibri"/>
                <a:cs typeface="Calibri"/>
              </a:rPr>
              <a:t>String</a:t>
            </a:r>
            <a:r>
              <a:rPr lang="tr-TR" sz="1600" dirty="0">
                <a:latin typeface="Calibri"/>
                <a:cs typeface="Calibri"/>
              </a:rPr>
              <a:t> ifade döndürüyoruz.</a:t>
            </a:r>
          </a:p>
          <a:p>
            <a:endParaRPr lang="tr-TR" sz="1600" dirty="0">
              <a:latin typeface="Calibri"/>
              <a:cs typeface="Calibri"/>
            </a:endParaRPr>
          </a:p>
          <a:p>
            <a:r>
              <a:rPr lang="tr-TR" sz="1600" dirty="0" err="1">
                <a:latin typeface="Calibri"/>
                <a:cs typeface="Calibri"/>
              </a:rPr>
              <a:t>IsWordInText</a:t>
            </a:r>
            <a:r>
              <a:rPr lang="tr-TR" sz="1600" dirty="0">
                <a:latin typeface="Calibri"/>
                <a:cs typeface="Calibri"/>
              </a:rPr>
              <a:t> fonksiyonuyla ise istenilen </a:t>
            </a:r>
            <a:r>
              <a:rPr lang="tr-TR" sz="1600" dirty="0" err="1">
                <a:latin typeface="Calibri"/>
                <a:cs typeface="Calibri"/>
              </a:rPr>
              <a:t>Stringin</a:t>
            </a:r>
            <a:r>
              <a:rPr lang="tr-TR" sz="1600" dirty="0">
                <a:latin typeface="Calibri"/>
                <a:cs typeface="Calibri"/>
              </a:rPr>
              <a:t>, </a:t>
            </a:r>
            <a:r>
              <a:rPr lang="tr-TR" sz="1600" dirty="0" err="1">
                <a:latin typeface="Calibri"/>
                <a:cs typeface="Calibri"/>
              </a:rPr>
              <a:t>text</a:t>
            </a:r>
            <a:r>
              <a:rPr lang="tr-TR" sz="1600" dirty="0">
                <a:latin typeface="Calibri"/>
                <a:cs typeface="Calibri"/>
              </a:rPr>
              <a:t> içerisinde var olup olmadığını kontrol ediyoruz.</a:t>
            </a:r>
          </a:p>
        </p:txBody>
      </p:sp>
      <p:sp>
        <p:nvSpPr>
          <p:cNvPr id="6" name="Metin kutusu 5">
            <a:extLst>
              <a:ext uri="{FF2B5EF4-FFF2-40B4-BE49-F238E27FC236}">
                <a16:creationId xmlns:a16="http://schemas.microsoft.com/office/drawing/2014/main" id="{62A17425-1FCC-E975-4793-63AC8E7A97AD}"/>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7/32</a:t>
            </a:r>
          </a:p>
        </p:txBody>
      </p:sp>
    </p:spTree>
    <p:extLst>
      <p:ext uri="{BB962C8B-B14F-4D97-AF65-F5344CB8AC3E}">
        <p14:creationId xmlns:p14="http://schemas.microsoft.com/office/powerpoint/2010/main" val="157604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AA0EC57E-C434-7819-B21B-F71C21DC60DB}"/>
              </a:ext>
            </a:extLst>
          </p:cNvPr>
          <p:cNvPicPr>
            <a:picLocks noChangeAspect="1"/>
          </p:cNvPicPr>
          <p:nvPr/>
        </p:nvPicPr>
        <p:blipFill>
          <a:blip r:embed="rId2"/>
          <a:stretch>
            <a:fillRect/>
          </a:stretch>
        </p:blipFill>
        <p:spPr>
          <a:xfrm>
            <a:off x="772933" y="2279655"/>
            <a:ext cx="10093712" cy="2045711"/>
          </a:xfrm>
          <a:prstGeom prst="rect">
            <a:avLst/>
          </a:prstGeom>
        </p:spPr>
      </p:pic>
      <p:sp>
        <p:nvSpPr>
          <p:cNvPr id="3" name="Metin kutusu 2">
            <a:extLst>
              <a:ext uri="{FF2B5EF4-FFF2-40B4-BE49-F238E27FC236}">
                <a16:creationId xmlns:a16="http://schemas.microsoft.com/office/drawing/2014/main" id="{75F43D70-3808-6EB3-4638-9D70C490CF9F}"/>
              </a:ext>
            </a:extLst>
          </p:cNvPr>
          <p:cNvSpPr txBox="1"/>
          <p:nvPr/>
        </p:nvSpPr>
        <p:spPr>
          <a:xfrm>
            <a:off x="770964" y="1515253"/>
            <a:ext cx="101032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Kitap sınıfımız iyi çalışıyor ve uygulamamızda istediğimiz kadar kitap depolayabiliyoruz. Ancak sakladığımız bu bilgileri konsolumuza gönderemezsek ve okuyamazsak , bilgiyi depolamanın bize ne yararı olabilir ?</a:t>
            </a:r>
          </a:p>
        </p:txBody>
      </p:sp>
      <p:sp>
        <p:nvSpPr>
          <p:cNvPr id="4" name="Metin kutusu 3">
            <a:extLst>
              <a:ext uri="{FF2B5EF4-FFF2-40B4-BE49-F238E27FC236}">
                <a16:creationId xmlns:a16="http://schemas.microsoft.com/office/drawing/2014/main" id="{6C972135-4109-C721-2C31-EB2E29DC0112}"/>
              </a:ext>
            </a:extLst>
          </p:cNvPr>
          <p:cNvSpPr txBox="1"/>
          <p:nvPr/>
        </p:nvSpPr>
        <p:spPr>
          <a:xfrm>
            <a:off x="770965" y="4502468"/>
            <a:ext cx="1009425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Bu yüzden </a:t>
            </a:r>
            <a:r>
              <a:rPr lang="tr-TR" sz="1600" dirty="0" err="1">
                <a:latin typeface="Calibri"/>
                <a:cs typeface="Calibri"/>
              </a:rPr>
              <a:t>printTextToConsole</a:t>
            </a:r>
            <a:r>
              <a:rPr lang="tr-TR" sz="1600" dirty="0">
                <a:latin typeface="Calibri"/>
                <a:cs typeface="Calibri"/>
              </a:rPr>
              <a:t> fonksiyonunu tanımlıyoruz. </a:t>
            </a:r>
            <a:r>
              <a:rPr lang="tr-TR" sz="1600" dirty="0">
                <a:latin typeface="Calibri"/>
                <a:ea typeface="+mn-lt"/>
                <a:cs typeface="+mn-lt"/>
              </a:rPr>
              <a:t>Ancak bu kod, daha önce ana hatlarıyla belirttiğimiz tek sorumluluk ilkesini ihlal ediyor. </a:t>
            </a:r>
            <a:endParaRPr lang="tr-TR" sz="1600" dirty="0">
              <a:latin typeface="Calibri"/>
              <a:ea typeface="+mn-lt"/>
              <a:cs typeface="Calibri"/>
            </a:endParaRPr>
          </a:p>
          <a:p>
            <a:endParaRPr lang="tr-TR" sz="1600" dirty="0">
              <a:latin typeface="Calibri"/>
              <a:ea typeface="+mn-lt"/>
              <a:cs typeface="+mn-lt"/>
            </a:endParaRPr>
          </a:p>
          <a:p>
            <a:endParaRPr lang="tr-TR" sz="1600" dirty="0">
              <a:latin typeface="Calibri"/>
              <a:ea typeface="+mn-lt"/>
              <a:cs typeface="Calibri"/>
            </a:endParaRPr>
          </a:p>
        </p:txBody>
      </p:sp>
      <p:sp>
        <p:nvSpPr>
          <p:cNvPr id="6" name="Metin kutusu 5">
            <a:extLst>
              <a:ext uri="{FF2B5EF4-FFF2-40B4-BE49-F238E27FC236}">
                <a16:creationId xmlns:a16="http://schemas.microsoft.com/office/drawing/2014/main" id="{1028589A-E1EE-3816-040C-76F3E26D5812}"/>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8/32</a:t>
            </a:r>
          </a:p>
        </p:txBody>
      </p:sp>
    </p:spTree>
    <p:extLst>
      <p:ext uri="{BB962C8B-B14F-4D97-AF65-F5344CB8AC3E}">
        <p14:creationId xmlns:p14="http://schemas.microsoft.com/office/powerpoint/2010/main" val="111631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96D6EAAC-9459-8BFF-2F83-4F65EF6F8E92}"/>
              </a:ext>
            </a:extLst>
          </p:cNvPr>
          <p:cNvPicPr>
            <a:picLocks noChangeAspect="1"/>
          </p:cNvPicPr>
          <p:nvPr/>
        </p:nvPicPr>
        <p:blipFill>
          <a:blip r:embed="rId2"/>
          <a:stretch>
            <a:fillRect/>
          </a:stretch>
        </p:blipFill>
        <p:spPr>
          <a:xfrm>
            <a:off x="843230" y="1002341"/>
            <a:ext cx="8836028" cy="2632802"/>
          </a:xfrm>
          <a:prstGeom prst="rect">
            <a:avLst/>
          </a:prstGeom>
        </p:spPr>
      </p:pic>
      <p:sp>
        <p:nvSpPr>
          <p:cNvPr id="3" name="Metin kutusu 2">
            <a:extLst>
              <a:ext uri="{FF2B5EF4-FFF2-40B4-BE49-F238E27FC236}">
                <a16:creationId xmlns:a16="http://schemas.microsoft.com/office/drawing/2014/main" id="{D2EB9EB6-CB07-B8C5-F8B6-328E93A01AA8}"/>
              </a:ext>
            </a:extLst>
          </p:cNvPr>
          <p:cNvSpPr txBox="1"/>
          <p:nvPr/>
        </p:nvSpPr>
        <p:spPr>
          <a:xfrm>
            <a:off x="845633" y="501804"/>
            <a:ext cx="1074234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ea typeface="+mn-lt"/>
                <a:cs typeface="+mn-lt"/>
              </a:rPr>
              <a:t>Bu karışıklığı gidermek için, yalnızca metinlerimizi yazdırmakla ilgilenen ayrı bir sınıf uygulamalıyız.</a:t>
            </a:r>
            <a:endParaRPr lang="tr-TR" sz="1600" dirty="0">
              <a:latin typeface="Consolas"/>
            </a:endParaRPr>
          </a:p>
        </p:txBody>
      </p:sp>
      <p:sp>
        <p:nvSpPr>
          <p:cNvPr id="8" name="Metin kutusu 7">
            <a:extLst>
              <a:ext uri="{FF2B5EF4-FFF2-40B4-BE49-F238E27FC236}">
                <a16:creationId xmlns:a16="http://schemas.microsoft.com/office/drawing/2014/main" id="{461F2F8F-3BEA-C513-7B46-2369F13EF6C4}"/>
              </a:ext>
            </a:extLst>
          </p:cNvPr>
          <p:cNvSpPr txBox="1"/>
          <p:nvPr/>
        </p:nvSpPr>
        <p:spPr>
          <a:xfrm>
            <a:off x="854927" y="4014439"/>
            <a:ext cx="1012902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Calibri"/>
                <a:cs typeface="Calibri"/>
              </a:rPr>
              <a:t>Tek sorumluluk ilkesine dayanarak kodumuzu revize ettik. </a:t>
            </a:r>
            <a:endParaRPr lang="tr-TR" dirty="0">
              <a:latin typeface="Consolas"/>
              <a:cs typeface="Calibri"/>
            </a:endParaRPr>
          </a:p>
          <a:p>
            <a:endParaRPr lang="tr-TR" sz="1600" b="1" dirty="0">
              <a:latin typeface="Calibri"/>
              <a:cs typeface="Calibri"/>
            </a:endParaRPr>
          </a:p>
          <a:p>
            <a:r>
              <a:rPr lang="tr-TR" sz="1600" b="1" dirty="0">
                <a:latin typeface="Calibri"/>
                <a:cs typeface="Calibri"/>
              </a:rPr>
              <a:t>Bu sayede</a:t>
            </a:r>
            <a:r>
              <a:rPr lang="tr-TR" sz="1600" dirty="0">
                <a:latin typeface="Calibri"/>
                <a:cs typeface="Calibri"/>
              </a:rPr>
              <a:t>;</a:t>
            </a:r>
            <a:endParaRPr lang="tr-TR" dirty="0"/>
          </a:p>
          <a:p>
            <a:pPr marL="342900" indent="-342900">
              <a:buAutoNum type="arabicPeriod"/>
            </a:pPr>
            <a:r>
              <a:rPr lang="tr-TR" sz="1600" b="1" dirty="0">
                <a:latin typeface="Calibri"/>
                <a:ea typeface="+mn-lt"/>
                <a:cs typeface="+mn-lt"/>
              </a:rPr>
              <a:t>Test Etme</a:t>
            </a:r>
            <a:r>
              <a:rPr lang="tr-TR" sz="1600" dirty="0">
                <a:latin typeface="Calibri"/>
                <a:ea typeface="+mn-lt"/>
                <a:cs typeface="+mn-lt"/>
              </a:rPr>
              <a:t>  (Tek sorumluluğa sahip bir sınıfın çok daha az test durumu olacaktır.)</a:t>
            </a:r>
            <a:endParaRPr lang="tr-TR" sz="1600" dirty="0">
              <a:latin typeface="Calibri"/>
              <a:cs typeface="Calibri"/>
            </a:endParaRPr>
          </a:p>
          <a:p>
            <a:pPr marL="342900" indent="-342900">
              <a:buAutoNum type="arabicPeriod"/>
            </a:pPr>
            <a:r>
              <a:rPr lang="tr-TR" sz="1600" b="1" dirty="0">
                <a:latin typeface="Calibri"/>
                <a:ea typeface="+mn-lt"/>
                <a:cs typeface="+mn-lt"/>
              </a:rPr>
              <a:t>Daha düşük bağlantı</a:t>
            </a:r>
            <a:r>
              <a:rPr lang="tr-TR" sz="1600" dirty="0">
                <a:latin typeface="Calibri"/>
                <a:ea typeface="+mn-lt"/>
                <a:cs typeface="+mn-lt"/>
              </a:rPr>
              <a:t> (Tek bir sınıftaki daha az işlevsellik, daha az bağımlılığa sahip olacaktır.)</a:t>
            </a:r>
            <a:endParaRPr lang="tr-TR" sz="1600" dirty="0">
              <a:latin typeface="Calibri"/>
              <a:cs typeface="Calibri"/>
            </a:endParaRPr>
          </a:p>
          <a:p>
            <a:pPr marL="342900" indent="-342900">
              <a:buAutoNum type="arabicPeriod"/>
            </a:pPr>
            <a:r>
              <a:rPr lang="tr-TR" sz="1600" b="1" dirty="0">
                <a:latin typeface="Calibri"/>
                <a:ea typeface="+mn-lt"/>
                <a:cs typeface="+mn-lt"/>
              </a:rPr>
              <a:t>Organizasyon</a:t>
            </a:r>
            <a:r>
              <a:rPr lang="tr-TR" sz="1600" dirty="0">
                <a:latin typeface="Calibri"/>
                <a:ea typeface="+mn-lt"/>
                <a:cs typeface="+mn-lt"/>
              </a:rPr>
              <a:t> (Daha küçük, iyi organize edilmiş sınıfları aramak, monolitik olanlardan daha kolaydır.)</a:t>
            </a:r>
            <a:endParaRPr lang="tr-TR" dirty="0">
              <a:latin typeface="Calibri"/>
            </a:endParaRPr>
          </a:p>
          <a:p>
            <a:endParaRPr lang="tr-TR" sz="1600" dirty="0">
              <a:latin typeface="Calibri"/>
              <a:cs typeface="Calibri"/>
            </a:endParaRPr>
          </a:p>
          <a:p>
            <a:r>
              <a:rPr lang="tr-TR" sz="1600" dirty="0">
                <a:latin typeface="Calibri"/>
                <a:cs typeface="Calibri"/>
              </a:rPr>
              <a:t>konularında kolaylık sağlanıldı.</a:t>
            </a:r>
          </a:p>
          <a:p>
            <a:endParaRPr lang="tr-TR" sz="1600" dirty="0">
              <a:latin typeface="Calibri"/>
              <a:cs typeface="Calibri"/>
            </a:endParaRPr>
          </a:p>
        </p:txBody>
      </p:sp>
      <p:sp>
        <p:nvSpPr>
          <p:cNvPr id="10" name="Metin kutusu 9">
            <a:extLst>
              <a:ext uri="{FF2B5EF4-FFF2-40B4-BE49-F238E27FC236}">
                <a16:creationId xmlns:a16="http://schemas.microsoft.com/office/drawing/2014/main" id="{4CEC9478-B4F5-8518-FD5E-44201ACBFCB7}"/>
              </a:ext>
            </a:extLst>
          </p:cNvPr>
          <p:cNvSpPr txBox="1"/>
          <p:nvPr/>
        </p:nvSpPr>
        <p:spPr>
          <a:xfrm>
            <a:off x="11655777" y="6594594"/>
            <a:ext cx="508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100" b="1" i="1" dirty="0"/>
              <a:t>9/32</a:t>
            </a:r>
          </a:p>
        </p:txBody>
      </p:sp>
    </p:spTree>
    <p:extLst>
      <p:ext uri="{BB962C8B-B14F-4D97-AF65-F5344CB8AC3E}">
        <p14:creationId xmlns:p14="http://schemas.microsoft.com/office/powerpoint/2010/main" val="3099792586"/>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32</Slides>
  <Notes>0</Notes>
  <HiddenSlides>0</HiddenSlides>
  <MMClips>0</MMClip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StreetscapeVTI</vt:lpstr>
      <vt:lpstr>SOLID YAZILIM PRENSİPLERİ</vt:lpstr>
      <vt:lpstr>SOLID Prensipleri Nedir?</vt:lpstr>
      <vt:lpstr>SOLID Prensiplerinin Nedeni ?</vt:lpstr>
      <vt:lpstr>1- Single Responsibility Principle</vt:lpstr>
      <vt:lpstr>PowerPoint Sunusu</vt:lpstr>
      <vt:lpstr>PowerPoint Sunusu</vt:lpstr>
      <vt:lpstr>PowerPoint Sunusu</vt:lpstr>
      <vt:lpstr>PowerPoint Sunusu</vt:lpstr>
      <vt:lpstr>PowerPoint Sunusu</vt:lpstr>
      <vt:lpstr>2- Open/Closed Principle</vt:lpstr>
      <vt:lpstr>PowerPoint Sunusu</vt:lpstr>
      <vt:lpstr>PowerPoint Sunusu</vt:lpstr>
      <vt:lpstr>PowerPoint Sunusu</vt:lpstr>
      <vt:lpstr>3- Liskov Substitution Principle</vt:lpstr>
      <vt:lpstr>PowerPoint Sunusu</vt:lpstr>
      <vt:lpstr>PowerPoint Sunusu</vt:lpstr>
      <vt:lpstr>PowerPoint Sunusu</vt:lpstr>
      <vt:lpstr>PowerPoint Sunusu</vt:lpstr>
      <vt:lpstr>4- Interface Segregation Principle</vt:lpstr>
      <vt:lpstr>PowerPoint Sunusu</vt:lpstr>
      <vt:lpstr>PowerPoint Sunusu</vt:lpstr>
      <vt:lpstr>PowerPoint Sunusu</vt:lpstr>
      <vt:lpstr>PowerPoint Sunusu</vt:lpstr>
      <vt:lpstr>PowerPoint Sunusu</vt:lpstr>
      <vt:lpstr>5- Dependency Inversion Principle</vt:lpstr>
      <vt:lpstr>PowerPoint Sunusu</vt:lpstr>
      <vt:lpstr>PowerPoint Sunusu</vt:lpstr>
      <vt:lpstr>PowerPoint Sunusu</vt:lpstr>
      <vt:lpstr>PowerPoint Sunusu</vt:lpstr>
      <vt:lpstr>SONUÇ</vt:lpstr>
      <vt:lpstr>Kaynakça</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652</cp:revision>
  <dcterms:created xsi:type="dcterms:W3CDTF">2022-10-24T15:48:05Z</dcterms:created>
  <dcterms:modified xsi:type="dcterms:W3CDTF">2022-10-25T14:12:46Z</dcterms:modified>
</cp:coreProperties>
</file>