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DM Sans Bold" charset="1" panose="00000000000000000000"/>
      <p:regular r:id="rId14"/>
    </p:embeddedFont>
    <p:embeddedFont>
      <p:font typeface="DM San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png" Type="http://schemas.openxmlformats.org/officeDocument/2006/relationships/image"/><Relationship Id="rId12" Target="../media/image39.png" Type="http://schemas.openxmlformats.org/officeDocument/2006/relationships/image"/><Relationship Id="rId13" Target="../media/image40.png" Type="http://schemas.openxmlformats.org/officeDocument/2006/relationships/image"/><Relationship Id="rId14" Target="../media/image41.png" Type="http://schemas.openxmlformats.org/officeDocument/2006/relationships/image"/><Relationship Id="rId15" Target="../media/image42.png" Type="http://schemas.openxmlformats.org/officeDocument/2006/relationships/image"/><Relationship Id="rId16" Target="../media/image43.png" Type="http://schemas.openxmlformats.org/officeDocument/2006/relationships/image"/><Relationship Id="rId17" Target="../media/image44.png" Type="http://schemas.openxmlformats.org/officeDocument/2006/relationships/image"/><Relationship Id="rId18" Target="../media/image45.png" Type="http://schemas.openxmlformats.org/officeDocument/2006/relationships/image"/><Relationship Id="rId19" Target="../media/image46.png" Type="http://schemas.openxmlformats.org/officeDocument/2006/relationships/image"/><Relationship Id="rId2" Target="../media/image19.png" Type="http://schemas.openxmlformats.org/officeDocument/2006/relationships/image"/><Relationship Id="rId20" Target="../media/image47.png" Type="http://schemas.openxmlformats.org/officeDocument/2006/relationships/image"/><Relationship Id="rId21" Target="../media/image48.sv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Nodejs TODO  Uygulaması</a:t>
            </a:r>
          </a:p>
        </p:txBody>
      </p:sp>
      <p:sp>
        <p:nvSpPr>
          <p:cNvPr name="TextBox 17" id="17"/>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Kaan ŞEREFLİOĞLU</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Hakkımda</a:t>
            </a:r>
          </a:p>
        </p:txBody>
      </p:sp>
      <p:sp>
        <p:nvSpPr>
          <p:cNvPr name="TextBox 4" id="4"/>
          <p:cNvSpPr txBox="true"/>
          <p:nvPr/>
        </p:nvSpPr>
        <p:spPr>
          <a:xfrm rot="0">
            <a:off x="1504950" y="4294533"/>
            <a:ext cx="7707571" cy="199072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Merhaba, ben Kaan. Düzce Üniversitesi Bilgisayar Mühendisliği Bölümü’nden 2024 Eylül itibariyle mezun oldum. Bu güne kadar yapay zeka, mobil programlama, fullstack geliştirme, siber güvenlik, gömülü sistemler, masaüstü uygulama geliştirme gibi bir çok farklı teknolojiyi deneyimleme şansı buldum. </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0" id="10"/>
          <p:cNvSpPr txBox="true"/>
          <p:nvPr/>
        </p:nvSpPr>
        <p:spPr>
          <a:xfrm rot="0">
            <a:off x="1504950" y="6629442"/>
            <a:ext cx="7707571" cy="132397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2023 Ekim ayından beridir Deneyap Türkiye bünyesinde Düzce Atölyesinde eğitmenlik yapıyorum. Bu kapsamda lise-ortaokul çağındaki öğrencilere 11 modülde eğitim veriyorum.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4950" y="4795916"/>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6"/>
            <a:stretch>
              <a:fillRect l="0" t="0" r="0" b="0"/>
            </a:stretch>
          </a:blipFill>
        </p:spPr>
      </p:sp>
      <p:sp>
        <p:nvSpPr>
          <p:cNvPr name="Freeform 5" id="5"/>
          <p:cNvSpPr/>
          <p:nvPr/>
        </p:nvSpPr>
        <p:spPr>
          <a:xfrm flipH="false" flipV="false" rot="0">
            <a:off x="4361332" y="4795916"/>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7"/>
            <a:stretch>
              <a:fillRect l="0" t="0" r="0" b="0"/>
            </a:stretch>
          </a:blipFill>
        </p:spPr>
      </p:sp>
      <p:sp>
        <p:nvSpPr>
          <p:cNvPr name="Freeform 6" id="6"/>
          <p:cNvSpPr/>
          <p:nvPr/>
        </p:nvSpPr>
        <p:spPr>
          <a:xfrm flipH="false" flipV="false" rot="0">
            <a:off x="2932739" y="4795916"/>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8"/>
            <a:stretch>
              <a:fillRect l="0" t="0" r="0" b="0"/>
            </a:stretch>
          </a:blipFill>
        </p:spPr>
      </p:sp>
      <p:sp>
        <p:nvSpPr>
          <p:cNvPr name="Freeform 7" id="7"/>
          <p:cNvSpPr/>
          <p:nvPr/>
        </p:nvSpPr>
        <p:spPr>
          <a:xfrm flipH="false" flipV="false" rot="0">
            <a:off x="5789925" y="4795916"/>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9"/>
            <a:stretch>
              <a:fillRect l="0" t="0" r="0" b="0"/>
            </a:stretch>
          </a:blipFill>
        </p:spPr>
      </p:sp>
      <p:sp>
        <p:nvSpPr>
          <p:cNvPr name="Freeform 8" id="8"/>
          <p:cNvSpPr/>
          <p:nvPr/>
        </p:nvSpPr>
        <p:spPr>
          <a:xfrm flipH="false" flipV="false" rot="0">
            <a:off x="7218518" y="4795916"/>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0"/>
            <a:stretch>
              <a:fillRect l="0" t="0" r="0" b="0"/>
            </a:stretch>
          </a:blipFill>
        </p:spPr>
      </p:sp>
      <p:sp>
        <p:nvSpPr>
          <p:cNvPr name="Freeform 9" id="9"/>
          <p:cNvSpPr/>
          <p:nvPr/>
        </p:nvSpPr>
        <p:spPr>
          <a:xfrm flipH="false" flipV="false" rot="0">
            <a:off x="1504950" y="6167359"/>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1"/>
            <a:stretch>
              <a:fillRect l="0" t="0" r="0" b="0"/>
            </a:stretch>
          </a:blipFill>
        </p:spPr>
      </p:sp>
      <p:sp>
        <p:nvSpPr>
          <p:cNvPr name="Freeform 10" id="10"/>
          <p:cNvSpPr/>
          <p:nvPr/>
        </p:nvSpPr>
        <p:spPr>
          <a:xfrm flipH="false" flipV="false" rot="0">
            <a:off x="2932739" y="6167359"/>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2"/>
            <a:stretch>
              <a:fillRect l="0" t="0" r="0" b="0"/>
            </a:stretch>
          </a:blipFill>
        </p:spPr>
      </p:sp>
      <p:sp>
        <p:nvSpPr>
          <p:cNvPr name="Freeform 11" id="11"/>
          <p:cNvSpPr/>
          <p:nvPr/>
        </p:nvSpPr>
        <p:spPr>
          <a:xfrm flipH="false" flipV="false" rot="0">
            <a:off x="4360529" y="6167359"/>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3"/>
            <a:stretch>
              <a:fillRect l="0" t="0" r="0" b="0"/>
            </a:stretch>
          </a:blipFill>
        </p:spPr>
      </p:sp>
      <p:sp>
        <p:nvSpPr>
          <p:cNvPr name="Freeform 12" id="12"/>
          <p:cNvSpPr/>
          <p:nvPr/>
        </p:nvSpPr>
        <p:spPr>
          <a:xfrm flipH="false" flipV="false" rot="0">
            <a:off x="5789925" y="6167359"/>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4"/>
            <a:stretch>
              <a:fillRect l="0" t="0" r="0" b="0"/>
            </a:stretch>
          </a:blipFill>
        </p:spPr>
      </p:sp>
      <p:sp>
        <p:nvSpPr>
          <p:cNvPr name="Freeform 13" id="13"/>
          <p:cNvSpPr/>
          <p:nvPr/>
        </p:nvSpPr>
        <p:spPr>
          <a:xfrm flipH="false" flipV="false" rot="0">
            <a:off x="7218518" y="6167359"/>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5"/>
            <a:stretch>
              <a:fillRect l="0" t="0" r="0" b="0"/>
            </a:stretch>
          </a:blipFill>
        </p:spPr>
      </p:sp>
      <p:sp>
        <p:nvSpPr>
          <p:cNvPr name="Freeform 14" id="14"/>
          <p:cNvSpPr/>
          <p:nvPr/>
        </p:nvSpPr>
        <p:spPr>
          <a:xfrm flipH="false" flipV="false" rot="0">
            <a:off x="1504950" y="7538802"/>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6"/>
            <a:stretch>
              <a:fillRect l="0" t="0" r="0" b="0"/>
            </a:stretch>
          </a:blipFill>
        </p:spPr>
      </p:sp>
      <p:sp>
        <p:nvSpPr>
          <p:cNvPr name="Freeform 15" id="15"/>
          <p:cNvSpPr/>
          <p:nvPr/>
        </p:nvSpPr>
        <p:spPr>
          <a:xfrm flipH="false" flipV="false" rot="0">
            <a:off x="2932739" y="7538802"/>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7"/>
            <a:stretch>
              <a:fillRect l="0" t="0" r="0" b="0"/>
            </a:stretch>
          </a:blipFill>
        </p:spPr>
      </p:sp>
      <p:sp>
        <p:nvSpPr>
          <p:cNvPr name="Freeform 16" id="16"/>
          <p:cNvSpPr/>
          <p:nvPr/>
        </p:nvSpPr>
        <p:spPr>
          <a:xfrm flipH="false" flipV="false" rot="0">
            <a:off x="4360529" y="7538802"/>
            <a:ext cx="1190468" cy="1190468"/>
          </a:xfrm>
          <a:custGeom>
            <a:avLst/>
            <a:gdLst/>
            <a:ahLst/>
            <a:cxnLst/>
            <a:rect r="r" b="b" t="t" l="l"/>
            <a:pathLst>
              <a:path h="1190468" w="1190468">
                <a:moveTo>
                  <a:pt x="0" y="0"/>
                </a:moveTo>
                <a:lnTo>
                  <a:pt x="1190468" y="0"/>
                </a:lnTo>
                <a:lnTo>
                  <a:pt x="1190468" y="1190468"/>
                </a:lnTo>
                <a:lnTo>
                  <a:pt x="0" y="1190468"/>
                </a:lnTo>
                <a:lnTo>
                  <a:pt x="0" y="0"/>
                </a:lnTo>
                <a:close/>
              </a:path>
            </a:pathLst>
          </a:custGeom>
          <a:blipFill>
            <a:blip r:embed="rId18"/>
            <a:stretch>
              <a:fillRect l="0" t="0" r="0" b="0"/>
            </a:stretch>
          </a:blipFill>
        </p:spPr>
      </p:sp>
      <p:sp>
        <p:nvSpPr>
          <p:cNvPr name="Freeform 17" id="17"/>
          <p:cNvSpPr/>
          <p:nvPr/>
        </p:nvSpPr>
        <p:spPr>
          <a:xfrm flipH="false" flipV="false" rot="0">
            <a:off x="5849549" y="7598425"/>
            <a:ext cx="1071221" cy="1071221"/>
          </a:xfrm>
          <a:custGeom>
            <a:avLst/>
            <a:gdLst/>
            <a:ahLst/>
            <a:cxnLst/>
            <a:rect r="r" b="b" t="t" l="l"/>
            <a:pathLst>
              <a:path h="1071221" w="1071221">
                <a:moveTo>
                  <a:pt x="0" y="0"/>
                </a:moveTo>
                <a:lnTo>
                  <a:pt x="1071221" y="0"/>
                </a:lnTo>
                <a:lnTo>
                  <a:pt x="1071221" y="1071221"/>
                </a:lnTo>
                <a:lnTo>
                  <a:pt x="0" y="1071221"/>
                </a:lnTo>
                <a:lnTo>
                  <a:pt x="0" y="0"/>
                </a:lnTo>
                <a:close/>
              </a:path>
            </a:pathLst>
          </a:custGeom>
          <a:blipFill>
            <a:blip r:embed="rId19"/>
            <a:stretch>
              <a:fillRect l="0" t="0" r="0" b="0"/>
            </a:stretch>
          </a:blipFill>
        </p:spPr>
      </p:sp>
      <p:sp>
        <p:nvSpPr>
          <p:cNvPr name="Freeform 18" id="18"/>
          <p:cNvSpPr/>
          <p:nvPr/>
        </p:nvSpPr>
        <p:spPr>
          <a:xfrm flipH="false" flipV="false" rot="0">
            <a:off x="7259555" y="7598425"/>
            <a:ext cx="1108394" cy="1109202"/>
          </a:xfrm>
          <a:custGeom>
            <a:avLst/>
            <a:gdLst/>
            <a:ahLst/>
            <a:cxnLst/>
            <a:rect r="r" b="b" t="t" l="l"/>
            <a:pathLst>
              <a:path h="1109202" w="1108394">
                <a:moveTo>
                  <a:pt x="0" y="0"/>
                </a:moveTo>
                <a:lnTo>
                  <a:pt x="1108394" y="0"/>
                </a:lnTo>
                <a:lnTo>
                  <a:pt x="1108394" y="1109202"/>
                </a:lnTo>
                <a:lnTo>
                  <a:pt x="0" y="110920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9" id="19"/>
          <p:cNvSpPr txBox="true"/>
          <p:nvPr/>
        </p:nvSpPr>
        <p:spPr>
          <a:xfrm rot="0">
            <a:off x="1504950" y="2420013"/>
            <a:ext cx="8092094" cy="1943100"/>
          </a:xfrm>
          <a:prstGeom prst="rect">
            <a:avLst/>
          </a:prstGeom>
        </p:spPr>
        <p:txBody>
          <a:bodyPr anchor="t" rtlCol="false" tIns="0" lIns="0" bIns="0" rIns="0">
            <a:spAutoFit/>
          </a:bodyPr>
          <a:lstStyle/>
          <a:p>
            <a:pPr algn="l">
              <a:lnSpc>
                <a:spcPts val="7679"/>
              </a:lnSpc>
            </a:pPr>
            <a:r>
              <a:rPr lang="en-US" sz="6399" b="true">
                <a:solidFill>
                  <a:srgbClr val="000000"/>
                </a:solidFill>
                <a:latin typeface="DM Sans Bold"/>
                <a:ea typeface="DM Sans Bold"/>
                <a:cs typeface="DM Sans Bold"/>
                <a:sym typeface="DM Sans Bold"/>
              </a:rPr>
              <a:t>Çalışmış Olduğum Bazı Teknolojiler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659015" y="2938806"/>
            <a:ext cx="7848753" cy="1096014"/>
          </a:xfrm>
          <a:prstGeom prst="rect">
            <a:avLst/>
          </a:prstGeom>
        </p:spPr>
        <p:txBody>
          <a:bodyPr anchor="t" rtlCol="false" tIns="0" lIns="0" bIns="0" rIns="0">
            <a:spAutoFit/>
          </a:bodyPr>
          <a:lstStyle/>
          <a:p>
            <a:pPr algn="l">
              <a:lnSpc>
                <a:spcPts val="8245"/>
              </a:lnSpc>
            </a:pPr>
            <a:r>
              <a:rPr lang="en-US" sz="8500" b="true">
                <a:solidFill>
                  <a:srgbClr val="000000"/>
                </a:solidFill>
                <a:latin typeface="DM Sans Bold"/>
                <a:ea typeface="DM Sans Bold"/>
                <a:cs typeface="DM Sans Bold"/>
                <a:sym typeface="DM Sans Bold"/>
              </a:rPr>
              <a:t>Proje Hakkında</a:t>
            </a:r>
          </a:p>
        </p:txBody>
      </p:sp>
      <p:sp>
        <p:nvSpPr>
          <p:cNvPr name="TextBox 5" id="5"/>
          <p:cNvSpPr txBox="true"/>
          <p:nvPr/>
        </p:nvSpPr>
        <p:spPr>
          <a:xfrm rot="0">
            <a:off x="8659015" y="4493232"/>
            <a:ext cx="7707571" cy="3990975"/>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ea typeface="DM Sans"/>
                <a:cs typeface="DM Sans"/>
                <a:sym typeface="DM Sans"/>
              </a:rPr>
              <a:t>Bu proje, Node.js, EJS ve JSON-Server kullanılarak geliştirilmiş basit bir To-Do Listesi uygulamasıdır. Kullanıcılar, görev ekleyip silebilir ve görevlerini güncelleyebilir. EJS sayesinde sayfalar dinamik olarak oluşturulur. Veriler, JSON-Server ile db.json dosyasında saklanarak bir REST API gibi kullanılmaktadır. Uygulamayı çalıştırmak için bağımlılıkları yükledikten sonra “npm run json-server” ve “npm start” komutlarıyla sunucuları başlatabilirsiniz. Backend sunucusnun çalıştırdığınız konsolda çıkan adrese giderek uygulamanıza aynı ağda bulunan tüm cihazlardan katılabilirsiniz.</a:t>
            </a:r>
          </a:p>
          <a:p>
            <a:pPr algn="just"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1672061" y="1025292"/>
            <a:ext cx="5587239" cy="8233008"/>
            <a:chOff x="0" y="0"/>
            <a:chExt cx="2065940" cy="3044241"/>
          </a:xfrm>
        </p:grpSpPr>
        <p:sp>
          <p:nvSpPr>
            <p:cNvPr name="Freeform 3" id="3"/>
            <p:cNvSpPr/>
            <p:nvPr/>
          </p:nvSpPr>
          <p:spPr>
            <a:xfrm flipH="false" flipV="false" rot="0">
              <a:off x="0" y="0"/>
              <a:ext cx="2065940" cy="3044241"/>
            </a:xfrm>
            <a:custGeom>
              <a:avLst/>
              <a:gdLst/>
              <a:ahLst/>
              <a:cxnLst/>
              <a:rect r="r" b="b" t="t" l="l"/>
              <a:pathLst>
                <a:path h="3044241" w="2065940">
                  <a:moveTo>
                    <a:pt x="20785" y="0"/>
                  </a:moveTo>
                  <a:lnTo>
                    <a:pt x="2045156" y="0"/>
                  </a:lnTo>
                  <a:cubicBezTo>
                    <a:pt x="2056635" y="0"/>
                    <a:pt x="2065940" y="9306"/>
                    <a:pt x="2065940" y="20785"/>
                  </a:cubicBezTo>
                  <a:lnTo>
                    <a:pt x="2065940" y="3023457"/>
                  </a:lnTo>
                  <a:cubicBezTo>
                    <a:pt x="2065940" y="3034936"/>
                    <a:pt x="2056635" y="3044241"/>
                    <a:pt x="2045156" y="3044241"/>
                  </a:cubicBezTo>
                  <a:lnTo>
                    <a:pt x="20785" y="3044241"/>
                  </a:lnTo>
                  <a:cubicBezTo>
                    <a:pt x="9306" y="3044241"/>
                    <a:pt x="0" y="3034936"/>
                    <a:pt x="0" y="3023457"/>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4" id="4"/>
            <p:cNvSpPr txBox="true"/>
            <p:nvPr/>
          </p:nvSpPr>
          <p:spPr>
            <a:xfrm>
              <a:off x="0" y="-38100"/>
              <a:ext cx="2065940" cy="308234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028700" y="1028700"/>
            <a:ext cx="5587239" cy="8229600"/>
            <a:chOff x="0" y="0"/>
            <a:chExt cx="2065940" cy="3042981"/>
          </a:xfrm>
        </p:grpSpPr>
        <p:sp>
          <p:nvSpPr>
            <p:cNvPr name="Freeform 6" id="6"/>
            <p:cNvSpPr/>
            <p:nvPr/>
          </p:nvSpPr>
          <p:spPr>
            <a:xfrm flipH="false" flipV="false" rot="0">
              <a:off x="0" y="0"/>
              <a:ext cx="2065940" cy="3042981"/>
            </a:xfrm>
            <a:custGeom>
              <a:avLst/>
              <a:gdLst/>
              <a:ahLst/>
              <a:cxnLst/>
              <a:rect r="r" b="b" t="t" l="l"/>
              <a:pathLst>
                <a:path h="3042981" w="2065940">
                  <a:moveTo>
                    <a:pt x="20785" y="0"/>
                  </a:moveTo>
                  <a:lnTo>
                    <a:pt x="2045156" y="0"/>
                  </a:lnTo>
                  <a:cubicBezTo>
                    <a:pt x="2056635" y="0"/>
                    <a:pt x="2065940" y="9306"/>
                    <a:pt x="2065940" y="20785"/>
                  </a:cubicBezTo>
                  <a:lnTo>
                    <a:pt x="2065940" y="3022197"/>
                  </a:lnTo>
                  <a:cubicBezTo>
                    <a:pt x="2065940" y="3033675"/>
                    <a:pt x="2056635" y="3042981"/>
                    <a:pt x="2045156" y="3042981"/>
                  </a:cubicBezTo>
                  <a:lnTo>
                    <a:pt x="20785" y="3042981"/>
                  </a:lnTo>
                  <a:cubicBezTo>
                    <a:pt x="9306" y="3042981"/>
                    <a:pt x="0" y="3033675"/>
                    <a:pt x="0" y="3022197"/>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7" id="7"/>
            <p:cNvSpPr txBox="true"/>
            <p:nvPr/>
          </p:nvSpPr>
          <p:spPr>
            <a:xfrm>
              <a:off x="0" y="-38100"/>
              <a:ext cx="2065940" cy="308108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566820" y="1532997"/>
            <a:ext cx="4510998" cy="7217597"/>
          </a:xfrm>
          <a:custGeom>
            <a:avLst/>
            <a:gdLst/>
            <a:ahLst/>
            <a:cxnLst/>
            <a:rect r="r" b="b" t="t" l="l"/>
            <a:pathLst>
              <a:path h="7217597" w="4510998">
                <a:moveTo>
                  <a:pt x="0" y="0"/>
                </a:moveTo>
                <a:lnTo>
                  <a:pt x="4510999" y="0"/>
                </a:lnTo>
                <a:lnTo>
                  <a:pt x="4510999" y="7217597"/>
                </a:lnTo>
                <a:lnTo>
                  <a:pt x="0" y="7217597"/>
                </a:lnTo>
                <a:lnTo>
                  <a:pt x="0" y="0"/>
                </a:lnTo>
                <a:close/>
              </a:path>
            </a:pathLst>
          </a:custGeom>
          <a:blipFill>
            <a:blip r:embed="rId2"/>
            <a:stretch>
              <a:fillRect l="0" t="0" r="0" b="0"/>
            </a:stretch>
          </a:blipFill>
        </p:spPr>
      </p:sp>
      <p:sp>
        <p:nvSpPr>
          <p:cNvPr name="Freeform 9" id="9"/>
          <p:cNvSpPr/>
          <p:nvPr/>
        </p:nvSpPr>
        <p:spPr>
          <a:xfrm flipH="false" flipV="false" rot="0">
            <a:off x="12210181" y="1534701"/>
            <a:ext cx="4510998" cy="7217597"/>
          </a:xfrm>
          <a:custGeom>
            <a:avLst/>
            <a:gdLst/>
            <a:ahLst/>
            <a:cxnLst/>
            <a:rect r="r" b="b" t="t" l="l"/>
            <a:pathLst>
              <a:path h="7217597" w="4510998">
                <a:moveTo>
                  <a:pt x="0" y="0"/>
                </a:moveTo>
                <a:lnTo>
                  <a:pt x="4510999" y="0"/>
                </a:lnTo>
                <a:lnTo>
                  <a:pt x="4510999" y="7217598"/>
                </a:lnTo>
                <a:lnTo>
                  <a:pt x="0" y="7217598"/>
                </a:lnTo>
                <a:lnTo>
                  <a:pt x="0" y="0"/>
                </a:lnTo>
                <a:close/>
              </a:path>
            </a:pathLst>
          </a:custGeom>
          <a:blipFill>
            <a:blip r:embed="rId3"/>
            <a:stretch>
              <a:fillRect l="0" t="0" r="0" b="0"/>
            </a:stretch>
          </a:blipFill>
        </p:spPr>
      </p:sp>
      <p:sp>
        <p:nvSpPr>
          <p:cNvPr name="TextBox 10" id="10"/>
          <p:cNvSpPr txBox="true"/>
          <p:nvPr/>
        </p:nvSpPr>
        <p:spPr>
          <a:xfrm rot="0">
            <a:off x="6995244" y="4025640"/>
            <a:ext cx="4297511" cy="1744604"/>
          </a:xfrm>
          <a:prstGeom prst="rect">
            <a:avLst/>
          </a:prstGeom>
        </p:spPr>
        <p:txBody>
          <a:bodyPr anchor="t" rtlCol="false" tIns="0" lIns="0" bIns="0" rIns="0">
            <a:spAutoFit/>
          </a:bodyPr>
          <a:lstStyle/>
          <a:p>
            <a:pPr algn="ctr" marL="0" indent="0" lvl="1">
              <a:lnSpc>
                <a:spcPts val="6693"/>
              </a:lnSpc>
              <a:spcBef>
                <a:spcPct val="0"/>
              </a:spcBef>
            </a:pPr>
            <a:r>
              <a:rPr lang="en-US" b="true" sz="6900">
                <a:solidFill>
                  <a:srgbClr val="000000"/>
                </a:solidFill>
                <a:latin typeface="DM Sans Bold"/>
                <a:ea typeface="DM Sans Bold"/>
                <a:cs typeface="DM Sans Bold"/>
                <a:sym typeface="DM Sans Bold"/>
              </a:rPr>
              <a:t>Uygulama Sayfaları</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504950" y="1313136"/>
            <a:ext cx="7025086" cy="3247402"/>
          </a:xfrm>
          <a:prstGeom prst="rect">
            <a:avLst/>
          </a:prstGeom>
        </p:spPr>
        <p:txBody>
          <a:bodyPr anchor="t" rtlCol="false" tIns="0" lIns="0" bIns="0" rIns="0">
            <a:spAutoFit/>
          </a:bodyPr>
          <a:lstStyle/>
          <a:p>
            <a:pPr algn="l">
              <a:lnSpc>
                <a:spcPts val="6305"/>
              </a:lnSpc>
            </a:pPr>
            <a:r>
              <a:rPr lang="en-US" sz="6500" b="true">
                <a:solidFill>
                  <a:srgbClr val="000000"/>
                </a:solidFill>
                <a:latin typeface="DM Sans Bold"/>
                <a:ea typeface="DM Sans Bold"/>
                <a:cs typeface="DM Sans Bold"/>
                <a:sym typeface="DM Sans Bold"/>
              </a:rPr>
              <a:t>Projenin Ağdaki Tüm Cihazlardan Bağlanılabilir Yapılması</a:t>
            </a:r>
          </a:p>
        </p:txBody>
      </p:sp>
      <p:sp>
        <p:nvSpPr>
          <p:cNvPr name="TextBox 3" id="3"/>
          <p:cNvSpPr txBox="true"/>
          <p:nvPr/>
        </p:nvSpPr>
        <p:spPr>
          <a:xfrm rot="0">
            <a:off x="1504950" y="4809641"/>
            <a:ext cx="7025086" cy="132397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Bu işlevin eklenebilmesi için projenin çalıştığı cihazın  IPv4 adresine ihtiyacımız var. Bu cihazlarda değişiklik gösterdiği için bu değeri bizim elle girmek yerine otomatik olarak almamız gerekiyor. </a:t>
            </a:r>
          </a:p>
        </p:txBody>
      </p:sp>
      <p:grpSp>
        <p:nvGrpSpPr>
          <p:cNvPr name="Group 4" id="4"/>
          <p:cNvGrpSpPr/>
          <p:nvPr/>
        </p:nvGrpSpPr>
        <p:grpSpPr>
          <a:xfrm rot="0">
            <a:off x="9975489" y="1246268"/>
            <a:ext cx="6998061" cy="1695138"/>
            <a:chOff x="0" y="0"/>
            <a:chExt cx="2342659" cy="567462"/>
          </a:xfrm>
        </p:grpSpPr>
        <p:sp>
          <p:nvSpPr>
            <p:cNvPr name="Freeform 5" id="5"/>
            <p:cNvSpPr/>
            <p:nvPr/>
          </p:nvSpPr>
          <p:spPr>
            <a:xfrm flipH="false" flipV="false" rot="0">
              <a:off x="0" y="0"/>
              <a:ext cx="2342659" cy="567461"/>
            </a:xfrm>
            <a:custGeom>
              <a:avLst/>
              <a:gdLst/>
              <a:ahLst/>
              <a:cxnLst/>
              <a:rect r="r" b="b" t="t" l="l"/>
              <a:pathLst>
                <a:path h="567461" w="2342659">
                  <a:moveTo>
                    <a:pt x="16594" y="0"/>
                  </a:moveTo>
                  <a:lnTo>
                    <a:pt x="2326064" y="0"/>
                  </a:lnTo>
                  <a:cubicBezTo>
                    <a:pt x="2335229" y="0"/>
                    <a:pt x="2342659" y="7430"/>
                    <a:pt x="2342659" y="16594"/>
                  </a:cubicBezTo>
                  <a:lnTo>
                    <a:pt x="2342659" y="550867"/>
                  </a:lnTo>
                  <a:cubicBezTo>
                    <a:pt x="2342659" y="555268"/>
                    <a:pt x="2340910" y="559489"/>
                    <a:pt x="2337798" y="562601"/>
                  </a:cubicBezTo>
                  <a:cubicBezTo>
                    <a:pt x="2334686" y="565713"/>
                    <a:pt x="2330465" y="567461"/>
                    <a:pt x="2326064" y="567461"/>
                  </a:cubicBezTo>
                  <a:lnTo>
                    <a:pt x="16594" y="567461"/>
                  </a:lnTo>
                  <a:cubicBezTo>
                    <a:pt x="7430" y="567461"/>
                    <a:pt x="0" y="560032"/>
                    <a:pt x="0" y="550867"/>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48173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1808408"/>
            <a:ext cx="1088094" cy="704210"/>
          </a:xfrm>
          <a:prstGeom prst="rect">
            <a:avLst/>
          </a:prstGeom>
        </p:spPr>
        <p:txBody>
          <a:bodyPr anchor="t" rtlCol="false" tIns="0" lIns="0" bIns="0" rIns="0">
            <a:spAutoFit/>
          </a:bodyPr>
          <a:lstStyle/>
          <a:p>
            <a:pPr algn="l">
              <a:lnSpc>
                <a:spcPts val="5292"/>
              </a:lnSpc>
            </a:pPr>
            <a:r>
              <a:rPr lang="en-US" sz="5513" spc="-452">
                <a:solidFill>
                  <a:srgbClr val="000000"/>
                </a:solidFill>
                <a:latin typeface="DM Sans"/>
                <a:ea typeface="DM Sans"/>
                <a:cs typeface="DM Sans"/>
                <a:sym typeface="DM Sans"/>
              </a:rPr>
              <a:t>01.</a:t>
            </a:r>
          </a:p>
        </p:txBody>
      </p:sp>
      <p:sp>
        <p:nvSpPr>
          <p:cNvPr name="TextBox 8" id="8"/>
          <p:cNvSpPr txBox="true"/>
          <p:nvPr/>
        </p:nvSpPr>
        <p:spPr>
          <a:xfrm rot="0">
            <a:off x="12218908" y="1721410"/>
            <a:ext cx="4132127" cy="771525"/>
          </a:xfrm>
          <a:prstGeom prst="rect">
            <a:avLst/>
          </a:prstGeom>
        </p:spPr>
        <p:txBody>
          <a:bodyPr anchor="t" rtlCol="false" tIns="0" lIns="0" bIns="0" rIns="0">
            <a:spAutoFit/>
          </a:bodyPr>
          <a:lstStyle/>
          <a:p>
            <a:pPr algn="just" marL="0" indent="0" lvl="0">
              <a:lnSpc>
                <a:spcPts val="2025"/>
              </a:lnSpc>
              <a:spcBef>
                <a:spcPct val="0"/>
              </a:spcBef>
            </a:pPr>
            <a:r>
              <a:rPr lang="en-US" sz="1500" spc="24">
                <a:solidFill>
                  <a:srgbClr val="000000"/>
                </a:solidFill>
                <a:latin typeface="DM Sans"/>
                <a:ea typeface="DM Sans"/>
                <a:cs typeface="DM Sans"/>
                <a:sym typeface="DM Sans"/>
              </a:rPr>
              <a:t>“utils” klasörü içerisinde “network.js” isimli bir dosya oluşturduk. Bu dosya ile sunucunun çalıştığı IPv4 adresi otomatik olarak alınıyor..</a:t>
            </a:r>
          </a:p>
        </p:txBody>
      </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1" id="1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2" id="1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3" id="13"/>
          <p:cNvSpPr txBox="true"/>
          <p:nvPr/>
        </p:nvSpPr>
        <p:spPr>
          <a:xfrm rot="0">
            <a:off x="1504950" y="6381266"/>
            <a:ext cx="7025086" cy="16573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Ayrıca ağdaki diğer cihazların sunucuya katılmasına izin vermek için CORS kullanarak bazı düzenlemeler yapmamız gerkiyor. Aynı şekilde json-server üzerinde tutulan verileri görüntülemek için de bazı ayarlar yapmalıyız.</a:t>
            </a:r>
          </a:p>
        </p:txBody>
      </p:sp>
      <p:sp>
        <p:nvSpPr>
          <p:cNvPr name="TextBox 14" id="14"/>
          <p:cNvSpPr txBox="true"/>
          <p:nvPr/>
        </p:nvSpPr>
        <p:spPr>
          <a:xfrm rot="0">
            <a:off x="1504950" y="8286266"/>
            <a:ext cx="7025086" cy="3238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Yan tarafta yapılanlar adım adım anlatılmıştır.</a:t>
            </a:r>
          </a:p>
        </p:txBody>
      </p:sp>
      <p:grpSp>
        <p:nvGrpSpPr>
          <p:cNvPr name="Group 15" id="15"/>
          <p:cNvGrpSpPr/>
          <p:nvPr/>
        </p:nvGrpSpPr>
        <p:grpSpPr>
          <a:xfrm rot="0">
            <a:off x="9975489" y="3200383"/>
            <a:ext cx="6998061" cy="1695138"/>
            <a:chOff x="0" y="0"/>
            <a:chExt cx="2342659" cy="567462"/>
          </a:xfrm>
        </p:grpSpPr>
        <p:sp>
          <p:nvSpPr>
            <p:cNvPr name="Freeform 16" id="16"/>
            <p:cNvSpPr/>
            <p:nvPr/>
          </p:nvSpPr>
          <p:spPr>
            <a:xfrm flipH="false" flipV="false" rot="0">
              <a:off x="0" y="0"/>
              <a:ext cx="2342659" cy="567461"/>
            </a:xfrm>
            <a:custGeom>
              <a:avLst/>
              <a:gdLst/>
              <a:ahLst/>
              <a:cxnLst/>
              <a:rect r="r" b="b" t="t" l="l"/>
              <a:pathLst>
                <a:path h="567461" w="2342659">
                  <a:moveTo>
                    <a:pt x="16594" y="0"/>
                  </a:moveTo>
                  <a:lnTo>
                    <a:pt x="2326064" y="0"/>
                  </a:lnTo>
                  <a:cubicBezTo>
                    <a:pt x="2335229" y="0"/>
                    <a:pt x="2342659" y="7430"/>
                    <a:pt x="2342659" y="16594"/>
                  </a:cubicBezTo>
                  <a:lnTo>
                    <a:pt x="2342659" y="550867"/>
                  </a:lnTo>
                  <a:cubicBezTo>
                    <a:pt x="2342659" y="555268"/>
                    <a:pt x="2340910" y="559489"/>
                    <a:pt x="2337798" y="562601"/>
                  </a:cubicBezTo>
                  <a:cubicBezTo>
                    <a:pt x="2334686" y="565713"/>
                    <a:pt x="2330465" y="567461"/>
                    <a:pt x="2326064" y="567461"/>
                  </a:cubicBezTo>
                  <a:lnTo>
                    <a:pt x="16594" y="567461"/>
                  </a:lnTo>
                  <a:cubicBezTo>
                    <a:pt x="7430" y="567461"/>
                    <a:pt x="0" y="560032"/>
                    <a:pt x="0" y="550867"/>
                  </a:cubicBezTo>
                  <a:lnTo>
                    <a:pt x="0" y="16594"/>
                  </a:lnTo>
                  <a:cubicBezTo>
                    <a:pt x="0" y="7430"/>
                    <a:pt x="7430" y="0"/>
                    <a:pt x="16594" y="0"/>
                  </a:cubicBezTo>
                  <a:close/>
                </a:path>
              </a:pathLst>
            </a:custGeom>
            <a:solidFill>
              <a:srgbClr val="8AB7E2"/>
            </a:solidFill>
          </p:spPr>
        </p:sp>
        <p:sp>
          <p:nvSpPr>
            <p:cNvPr name="TextBox 17" id="17"/>
            <p:cNvSpPr txBox="true"/>
            <p:nvPr/>
          </p:nvSpPr>
          <p:spPr>
            <a:xfrm>
              <a:off x="0" y="85725"/>
              <a:ext cx="2342659" cy="481737"/>
            </a:xfrm>
            <a:prstGeom prst="rect">
              <a:avLst/>
            </a:prstGeom>
          </p:spPr>
          <p:txBody>
            <a:bodyPr anchor="ctr" rtlCol="false" tIns="50800" lIns="50800" bIns="50800" rIns="50800"/>
            <a:lstStyle/>
            <a:p>
              <a:pPr algn="ctr">
                <a:lnSpc>
                  <a:spcPts val="1925"/>
                </a:lnSpc>
              </a:pPr>
            </a:p>
          </p:txBody>
        </p:sp>
      </p:grpSp>
      <p:sp>
        <p:nvSpPr>
          <p:cNvPr name="TextBox 18" id="18"/>
          <p:cNvSpPr txBox="true"/>
          <p:nvPr/>
        </p:nvSpPr>
        <p:spPr>
          <a:xfrm rot="0">
            <a:off x="10491672" y="3762523"/>
            <a:ext cx="1088094" cy="704210"/>
          </a:xfrm>
          <a:prstGeom prst="rect">
            <a:avLst/>
          </a:prstGeom>
        </p:spPr>
        <p:txBody>
          <a:bodyPr anchor="t" rtlCol="false" tIns="0" lIns="0" bIns="0" rIns="0">
            <a:spAutoFit/>
          </a:bodyPr>
          <a:lstStyle/>
          <a:p>
            <a:pPr algn="l">
              <a:lnSpc>
                <a:spcPts val="5292"/>
              </a:lnSpc>
            </a:pPr>
            <a:r>
              <a:rPr lang="en-US" sz="5513" spc="-452">
                <a:solidFill>
                  <a:srgbClr val="000000"/>
                </a:solidFill>
                <a:latin typeface="DM Sans"/>
                <a:ea typeface="DM Sans"/>
                <a:cs typeface="DM Sans"/>
                <a:sym typeface="DM Sans"/>
              </a:rPr>
              <a:t>02.</a:t>
            </a:r>
          </a:p>
        </p:txBody>
      </p:sp>
      <p:sp>
        <p:nvSpPr>
          <p:cNvPr name="TextBox 19" id="19"/>
          <p:cNvSpPr txBox="true"/>
          <p:nvPr/>
        </p:nvSpPr>
        <p:spPr>
          <a:xfrm rot="0">
            <a:off x="12218908" y="3685050"/>
            <a:ext cx="4132127" cy="706755"/>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000000"/>
                </a:solidFill>
                <a:latin typeface="DM Sans"/>
                <a:ea typeface="DM Sans"/>
                <a:cs typeface="DM Sans"/>
                <a:sym typeface="DM Sans"/>
              </a:rPr>
              <a:t>“npm i cors” komutu ile CORS kurulumunu yaptıktan sonra “server.js” dosyasına CORS eklememizi yapıyoruz.</a:t>
            </a:r>
          </a:p>
        </p:txBody>
      </p:sp>
      <p:grpSp>
        <p:nvGrpSpPr>
          <p:cNvPr name="Group 20" id="20"/>
          <p:cNvGrpSpPr/>
          <p:nvPr/>
        </p:nvGrpSpPr>
        <p:grpSpPr>
          <a:xfrm rot="0">
            <a:off x="9975489" y="5152697"/>
            <a:ext cx="6998061" cy="2378820"/>
            <a:chOff x="0" y="0"/>
            <a:chExt cx="2342659" cy="796330"/>
          </a:xfrm>
        </p:grpSpPr>
        <p:sp>
          <p:nvSpPr>
            <p:cNvPr name="Freeform 21" id="21"/>
            <p:cNvSpPr/>
            <p:nvPr/>
          </p:nvSpPr>
          <p:spPr>
            <a:xfrm flipH="false" flipV="false" rot="0">
              <a:off x="0" y="0"/>
              <a:ext cx="2342659" cy="796330"/>
            </a:xfrm>
            <a:custGeom>
              <a:avLst/>
              <a:gdLst/>
              <a:ahLst/>
              <a:cxnLst/>
              <a:rect r="r" b="b" t="t" l="l"/>
              <a:pathLst>
                <a:path h="796330" w="2342659">
                  <a:moveTo>
                    <a:pt x="16594" y="0"/>
                  </a:moveTo>
                  <a:lnTo>
                    <a:pt x="2326064" y="0"/>
                  </a:lnTo>
                  <a:cubicBezTo>
                    <a:pt x="2335229" y="0"/>
                    <a:pt x="2342659" y="7430"/>
                    <a:pt x="2342659" y="16594"/>
                  </a:cubicBezTo>
                  <a:lnTo>
                    <a:pt x="2342659" y="779735"/>
                  </a:lnTo>
                  <a:cubicBezTo>
                    <a:pt x="2342659" y="788900"/>
                    <a:pt x="2335229" y="796330"/>
                    <a:pt x="2326064" y="796330"/>
                  </a:cubicBezTo>
                  <a:lnTo>
                    <a:pt x="16594" y="796330"/>
                  </a:lnTo>
                  <a:cubicBezTo>
                    <a:pt x="7430" y="796330"/>
                    <a:pt x="0" y="788900"/>
                    <a:pt x="0" y="779735"/>
                  </a:cubicBezTo>
                  <a:lnTo>
                    <a:pt x="0" y="16594"/>
                  </a:lnTo>
                  <a:cubicBezTo>
                    <a:pt x="0" y="7430"/>
                    <a:pt x="7430" y="0"/>
                    <a:pt x="16594" y="0"/>
                  </a:cubicBezTo>
                  <a:close/>
                </a:path>
              </a:pathLst>
            </a:custGeom>
            <a:solidFill>
              <a:srgbClr val="8AB7E2"/>
            </a:solidFill>
          </p:spPr>
        </p:sp>
        <p:sp>
          <p:nvSpPr>
            <p:cNvPr name="TextBox 22" id="22"/>
            <p:cNvSpPr txBox="true"/>
            <p:nvPr/>
          </p:nvSpPr>
          <p:spPr>
            <a:xfrm>
              <a:off x="0" y="85725"/>
              <a:ext cx="2342659" cy="710605"/>
            </a:xfrm>
            <a:prstGeom prst="rect">
              <a:avLst/>
            </a:prstGeom>
          </p:spPr>
          <p:txBody>
            <a:bodyPr anchor="ctr" rtlCol="false" tIns="50800" lIns="50800" bIns="50800" rIns="50800"/>
            <a:lstStyle/>
            <a:p>
              <a:pPr algn="ctr">
                <a:lnSpc>
                  <a:spcPts val="1925"/>
                </a:lnSpc>
              </a:pPr>
            </a:p>
          </p:txBody>
        </p:sp>
      </p:grpSp>
      <p:sp>
        <p:nvSpPr>
          <p:cNvPr name="TextBox 23" id="23"/>
          <p:cNvSpPr txBox="true"/>
          <p:nvPr/>
        </p:nvSpPr>
        <p:spPr>
          <a:xfrm rot="0">
            <a:off x="10491672" y="5714836"/>
            <a:ext cx="1088094" cy="704210"/>
          </a:xfrm>
          <a:prstGeom prst="rect">
            <a:avLst/>
          </a:prstGeom>
        </p:spPr>
        <p:txBody>
          <a:bodyPr anchor="t" rtlCol="false" tIns="0" lIns="0" bIns="0" rIns="0">
            <a:spAutoFit/>
          </a:bodyPr>
          <a:lstStyle/>
          <a:p>
            <a:pPr algn="l">
              <a:lnSpc>
                <a:spcPts val="5292"/>
              </a:lnSpc>
            </a:pPr>
            <a:r>
              <a:rPr lang="en-US" sz="5513" spc="-452">
                <a:solidFill>
                  <a:srgbClr val="000000"/>
                </a:solidFill>
                <a:latin typeface="DM Sans"/>
                <a:ea typeface="DM Sans"/>
                <a:cs typeface="DM Sans"/>
                <a:sym typeface="DM Sans"/>
              </a:rPr>
              <a:t>03.</a:t>
            </a:r>
          </a:p>
        </p:txBody>
      </p:sp>
      <p:sp>
        <p:nvSpPr>
          <p:cNvPr name="TextBox 24" id="24"/>
          <p:cNvSpPr txBox="true"/>
          <p:nvPr/>
        </p:nvSpPr>
        <p:spPr>
          <a:xfrm rot="0">
            <a:off x="12218908" y="5637363"/>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000000"/>
                </a:solidFill>
                <a:latin typeface="DM Sans"/>
                <a:ea typeface="DM Sans"/>
                <a:cs typeface="DM Sans"/>
                <a:sym typeface="DM Sans"/>
              </a:rPr>
              <a:t>Şu anda backende tüm ağ cihazlarından erişilebilir fakat siteye girdiğmizde veriler gözükmeyecektir. Çünkü “json-server” verilerini sadece localhost ile paylaşmış durumda. Bunu çözmek için çalıştırma seçeneklerine “-- host 0.0.0.0” değerini eklememiz gerekiyor.</a:t>
            </a:r>
          </a:p>
        </p:txBody>
      </p:sp>
      <p:grpSp>
        <p:nvGrpSpPr>
          <p:cNvPr name="Group 25" id="25"/>
          <p:cNvGrpSpPr/>
          <p:nvPr/>
        </p:nvGrpSpPr>
        <p:grpSpPr>
          <a:xfrm rot="0">
            <a:off x="9975489" y="7788692"/>
            <a:ext cx="6998061" cy="1695138"/>
            <a:chOff x="0" y="0"/>
            <a:chExt cx="2342659" cy="567462"/>
          </a:xfrm>
        </p:grpSpPr>
        <p:sp>
          <p:nvSpPr>
            <p:cNvPr name="Freeform 26" id="26"/>
            <p:cNvSpPr/>
            <p:nvPr/>
          </p:nvSpPr>
          <p:spPr>
            <a:xfrm flipH="false" flipV="false" rot="0">
              <a:off x="0" y="0"/>
              <a:ext cx="2342659" cy="567461"/>
            </a:xfrm>
            <a:custGeom>
              <a:avLst/>
              <a:gdLst/>
              <a:ahLst/>
              <a:cxnLst/>
              <a:rect r="r" b="b" t="t" l="l"/>
              <a:pathLst>
                <a:path h="567461" w="2342659">
                  <a:moveTo>
                    <a:pt x="16594" y="0"/>
                  </a:moveTo>
                  <a:lnTo>
                    <a:pt x="2326064" y="0"/>
                  </a:lnTo>
                  <a:cubicBezTo>
                    <a:pt x="2335229" y="0"/>
                    <a:pt x="2342659" y="7430"/>
                    <a:pt x="2342659" y="16594"/>
                  </a:cubicBezTo>
                  <a:lnTo>
                    <a:pt x="2342659" y="550867"/>
                  </a:lnTo>
                  <a:cubicBezTo>
                    <a:pt x="2342659" y="555268"/>
                    <a:pt x="2340910" y="559489"/>
                    <a:pt x="2337798" y="562601"/>
                  </a:cubicBezTo>
                  <a:cubicBezTo>
                    <a:pt x="2334686" y="565713"/>
                    <a:pt x="2330465" y="567461"/>
                    <a:pt x="2326064" y="567461"/>
                  </a:cubicBezTo>
                  <a:lnTo>
                    <a:pt x="16594" y="567461"/>
                  </a:lnTo>
                  <a:cubicBezTo>
                    <a:pt x="7430" y="567461"/>
                    <a:pt x="0" y="560032"/>
                    <a:pt x="0" y="550867"/>
                  </a:cubicBezTo>
                  <a:lnTo>
                    <a:pt x="0" y="16594"/>
                  </a:lnTo>
                  <a:cubicBezTo>
                    <a:pt x="0" y="7430"/>
                    <a:pt x="7430" y="0"/>
                    <a:pt x="16594" y="0"/>
                  </a:cubicBezTo>
                  <a:close/>
                </a:path>
              </a:pathLst>
            </a:custGeom>
            <a:solidFill>
              <a:srgbClr val="8AB7E2"/>
            </a:solidFill>
          </p:spPr>
        </p:sp>
        <p:sp>
          <p:nvSpPr>
            <p:cNvPr name="TextBox 27" id="27"/>
            <p:cNvSpPr txBox="true"/>
            <p:nvPr/>
          </p:nvSpPr>
          <p:spPr>
            <a:xfrm>
              <a:off x="0" y="85725"/>
              <a:ext cx="2342659" cy="481737"/>
            </a:xfrm>
            <a:prstGeom prst="rect">
              <a:avLst/>
            </a:prstGeom>
          </p:spPr>
          <p:txBody>
            <a:bodyPr anchor="ctr" rtlCol="false" tIns="50800" lIns="50800" bIns="50800" rIns="50800"/>
            <a:lstStyle/>
            <a:p>
              <a:pPr algn="ctr">
                <a:lnSpc>
                  <a:spcPts val="1925"/>
                </a:lnSpc>
              </a:pPr>
            </a:p>
          </p:txBody>
        </p:sp>
      </p:grpSp>
      <p:sp>
        <p:nvSpPr>
          <p:cNvPr name="TextBox 28" id="28"/>
          <p:cNvSpPr txBox="true"/>
          <p:nvPr/>
        </p:nvSpPr>
        <p:spPr>
          <a:xfrm rot="0">
            <a:off x="10491672" y="8350832"/>
            <a:ext cx="1088094" cy="704210"/>
          </a:xfrm>
          <a:prstGeom prst="rect">
            <a:avLst/>
          </a:prstGeom>
        </p:spPr>
        <p:txBody>
          <a:bodyPr anchor="t" rtlCol="false" tIns="0" lIns="0" bIns="0" rIns="0">
            <a:spAutoFit/>
          </a:bodyPr>
          <a:lstStyle/>
          <a:p>
            <a:pPr algn="l">
              <a:lnSpc>
                <a:spcPts val="5292"/>
              </a:lnSpc>
            </a:pPr>
            <a:r>
              <a:rPr lang="en-US" sz="5513" spc="-452">
                <a:solidFill>
                  <a:srgbClr val="000000"/>
                </a:solidFill>
                <a:latin typeface="DM Sans"/>
                <a:ea typeface="DM Sans"/>
                <a:cs typeface="DM Sans"/>
                <a:sym typeface="DM Sans"/>
              </a:rPr>
              <a:t>04.</a:t>
            </a:r>
          </a:p>
        </p:txBody>
      </p:sp>
      <p:sp>
        <p:nvSpPr>
          <p:cNvPr name="TextBox 29" id="29"/>
          <p:cNvSpPr txBox="true"/>
          <p:nvPr/>
        </p:nvSpPr>
        <p:spPr>
          <a:xfrm rot="0">
            <a:off x="12218908" y="8273359"/>
            <a:ext cx="4132127" cy="706755"/>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000000"/>
                </a:solidFill>
                <a:latin typeface="DM Sans"/>
                <a:ea typeface="DM Sans"/>
                <a:cs typeface="DM Sans"/>
                <a:sym typeface="DM Sans"/>
              </a:rPr>
              <a:t>Son olarak ise “routes/todos” ve “js/todos” dosyalarındaki API_URL değerlerini IPv4 adresine göre alacak şekilde güncelliyoruz.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Projeye Henüz Eklenmeyen Özellikler</a:t>
            </a:r>
          </a:p>
        </p:txBody>
      </p:sp>
      <p:sp>
        <p:nvSpPr>
          <p:cNvPr name="TextBox 5" id="5"/>
          <p:cNvSpPr txBox="true"/>
          <p:nvPr/>
        </p:nvSpPr>
        <p:spPr>
          <a:xfrm rot="0">
            <a:off x="1504950" y="5398770"/>
            <a:ext cx="7707571" cy="132397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Proje ağdaki tüm cihazlarda çalışıyor olsa da veritabanında değişiklik yapıldığında diğer cihazlarda sayfayı yenilemeden bu değişiklik gözükmüyor. Bir “socket.io” bağlantısı ile bu sağlanabilir.</a:t>
            </a:r>
          </a:p>
        </p:txBody>
      </p:sp>
      <p:sp>
        <p:nvSpPr>
          <p:cNvPr name="TextBox 6" id="6"/>
          <p:cNvSpPr txBox="true"/>
          <p:nvPr/>
        </p:nvSpPr>
        <p:spPr>
          <a:xfrm rot="0">
            <a:off x="1504950" y="6894048"/>
            <a:ext cx="7707571" cy="99060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Proje veritabanı olarak “json-server” kullanıyor ve bu da çok basit kalıyor. MongoDB gibi daha gelişmiş veritabanları entegre edilebilir.</a:t>
            </a:r>
          </a:p>
        </p:txBody>
      </p:sp>
      <p:sp>
        <p:nvSpPr>
          <p:cNvPr name="TextBox 7" id="7"/>
          <p:cNvSpPr txBox="true"/>
          <p:nvPr/>
        </p:nvSpPr>
        <p:spPr>
          <a:xfrm rot="0">
            <a:off x="1504950" y="8056098"/>
            <a:ext cx="7707571" cy="132397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Silinen todo verileri saklanmıyor. todos tablosuna “isDeleted” gibi bir değer eklenerek “true” olduğu durumlarda ekranda gözükmemesi sağlanabilir ya da silinen todo verilerini tutacak ayrı bir tablo oluşturulabilir.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1775818" y="2485330"/>
            <a:ext cx="14740544" cy="3899507"/>
          </a:xfrm>
          <a:prstGeom prst="rect">
            <a:avLst/>
          </a:prstGeom>
        </p:spPr>
        <p:txBody>
          <a:bodyPr anchor="t" rtlCol="false" tIns="0" lIns="0" bIns="0" rIns="0">
            <a:spAutoFit/>
          </a:bodyPr>
          <a:lstStyle/>
          <a:p>
            <a:pPr algn="l">
              <a:lnSpc>
                <a:spcPts val="15177"/>
              </a:lnSpc>
            </a:pPr>
            <a:r>
              <a:rPr lang="en-US" sz="13797" b="true">
                <a:solidFill>
                  <a:srgbClr val="000000"/>
                </a:solidFill>
                <a:latin typeface="DM Sans Bold"/>
                <a:ea typeface="DM Sans Bold"/>
                <a:cs typeface="DM Sans Bold"/>
                <a:sym typeface="DM Sans Bold"/>
              </a:rPr>
              <a:t>Dinlediğiniz için Teşekkür Ederim.</a:t>
            </a:r>
          </a:p>
        </p:txBody>
      </p:sp>
      <p:sp>
        <p:nvSpPr>
          <p:cNvPr name="TextBox 16" id="16"/>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Kaan ŞEREFLİOĞLU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DAGhsFwBcNE</dc:identifier>
  <dcterms:modified xsi:type="dcterms:W3CDTF">2011-08-01T06:04:30Z</dcterms:modified>
  <cp:revision>1</cp:revision>
  <dc:title>Nodejs TODO Uygulaması Sunum</dc:title>
</cp:coreProperties>
</file>