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Nuni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18A2C1-6288-4626-BB75-5143FAFD5B19}">
  <a:tblStyle styleId="{3D18A2C1-6288-4626-BB75-5143FAFD5B1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Nuni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33bc5d645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33bc5d645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33629ec8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33629ec8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33bc5d64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33bc5d64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33bc5d64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33bc5d64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33bc5d64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33bc5d64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33bc5d645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33bc5d645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33bc5d645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33bc5d645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33bc5d645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33bc5d645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33629ec82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33629ec82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33629ec8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33629ec8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33629ec8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33629ec8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33bc5d645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33bc5d645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33bc5d645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33bc5d645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33629ec82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33629ec82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33629ec8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33629ec8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33629ec8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33629ec8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33629ec8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33629ec8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33629ec8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33629ec8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33629ec8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33629ec8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33629ec8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33629ec8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33629ec8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33629ec8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50968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accent1"/>
                </a:solidFill>
              </a:rPr>
              <a:t>An Analysis of the Gap Junction Beta 1 Protein</a:t>
            </a:r>
            <a:endParaRPr sz="3600">
              <a:solidFill>
                <a:schemeClr val="accent1"/>
              </a:solidFill>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688625" y="555925"/>
            <a:ext cx="7505700" cy="6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Shannon Entropy-Additional Findings</a:t>
            </a:r>
            <a:endParaRPr>
              <a:solidFill>
                <a:schemeClr val="accent1"/>
              </a:solidFill>
            </a:endParaRPr>
          </a:p>
        </p:txBody>
      </p:sp>
      <p:sp>
        <p:nvSpPr>
          <p:cNvPr id="198" name="Google Shape;198;p22"/>
          <p:cNvSpPr txBox="1"/>
          <p:nvPr>
            <p:ph idx="1" type="body"/>
          </p:nvPr>
        </p:nvSpPr>
        <p:spPr>
          <a:xfrm>
            <a:off x="716150" y="2182275"/>
            <a:ext cx="7839300" cy="1908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No reported mutation for the 96th residue on UniProt.</a:t>
            </a:r>
            <a:endParaRPr sz="1900"/>
          </a:p>
          <a:p>
            <a:pPr indent="-349250" lvl="0" marL="457200" rtl="0" algn="l">
              <a:spcBef>
                <a:spcPts val="0"/>
              </a:spcBef>
              <a:spcAft>
                <a:spcPts val="0"/>
              </a:spcAft>
              <a:buSzPts val="1900"/>
              <a:buChar char="❖"/>
            </a:pPr>
            <a:r>
              <a:rPr lang="en" sz="1900"/>
              <a:t>Residue 135 had an entropy score of 0.</a:t>
            </a:r>
            <a:endParaRPr sz="1900"/>
          </a:p>
          <a:p>
            <a:pPr indent="-349250" lvl="0" marL="457200" rtl="0" algn="l">
              <a:spcBef>
                <a:spcPts val="0"/>
              </a:spcBef>
              <a:spcAft>
                <a:spcPts val="0"/>
              </a:spcAft>
              <a:buSzPts val="1900"/>
              <a:buChar char="❖"/>
            </a:pPr>
            <a:r>
              <a:rPr lang="en" sz="1900"/>
              <a:t>Residue 136 had an entropy score of 2.07.</a:t>
            </a:r>
            <a:endParaRPr sz="1900"/>
          </a:p>
        </p:txBody>
      </p:sp>
      <p:pic>
        <p:nvPicPr>
          <p:cNvPr id="199" name="Google Shape;199;p22"/>
          <p:cNvPicPr preferRelativeResize="0"/>
          <p:nvPr/>
        </p:nvPicPr>
        <p:blipFill>
          <a:blip r:embed="rId3">
            <a:alphaModFix/>
          </a:blip>
          <a:stretch>
            <a:fillRect/>
          </a:stretch>
        </p:blipFill>
        <p:spPr>
          <a:xfrm>
            <a:off x="547175" y="1289875"/>
            <a:ext cx="8239899" cy="737900"/>
          </a:xfrm>
          <a:prstGeom prst="rect">
            <a:avLst/>
          </a:prstGeom>
          <a:noFill/>
          <a:ln>
            <a:noFill/>
          </a:ln>
        </p:spPr>
      </p:pic>
      <p:sp>
        <p:nvSpPr>
          <p:cNvPr id="200" name="Google Shape;200;p22"/>
          <p:cNvSpPr txBox="1"/>
          <p:nvPr/>
        </p:nvSpPr>
        <p:spPr>
          <a:xfrm>
            <a:off x="424875" y="4660700"/>
            <a:ext cx="4808700" cy="21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400"/>
              <a:t>UniProt ConsortiumEuropean Bioinformatics InstituteProtein Information ResourceSIB Swiss Institute of Bioinformatics. “Gap Junction Beta-1 Protein.” UniProt ConsortiumEuropean Bioinformatics InstituteProtein Information ResourceSIB Swiss Institute of Bioinformatics, 2 Dec. 2020, www.uniprot.org/uniprot/P08034. </a:t>
            </a:r>
            <a:endParaRPr sz="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idx="1" type="body"/>
          </p:nvPr>
        </p:nvSpPr>
        <p:spPr>
          <a:xfrm>
            <a:off x="780000" y="1150950"/>
            <a:ext cx="7776900" cy="297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Predicting protein stability against mutations</a:t>
            </a:r>
            <a:endParaRPr sz="1800"/>
          </a:p>
          <a:p>
            <a:pPr indent="-342900" lvl="0" marL="457200" rtl="0" algn="l">
              <a:spcBef>
                <a:spcPts val="0"/>
              </a:spcBef>
              <a:spcAft>
                <a:spcPts val="0"/>
              </a:spcAft>
              <a:buSzPts val="1800"/>
              <a:buChar char="●"/>
            </a:pPr>
            <a:r>
              <a:rPr lang="en" sz="1800"/>
              <a:t>Several tools are available</a:t>
            </a:r>
            <a:endParaRPr sz="1800"/>
          </a:p>
          <a:p>
            <a:pPr indent="-342900" lvl="0" marL="457200" rtl="0" algn="l">
              <a:spcBef>
                <a:spcPts val="0"/>
              </a:spcBef>
              <a:spcAft>
                <a:spcPts val="0"/>
              </a:spcAft>
              <a:buSzPts val="1800"/>
              <a:buChar char="●"/>
            </a:pPr>
            <a:r>
              <a:rPr lang="en" sz="1800"/>
              <a:t>Used Meta-SNP</a:t>
            </a:r>
            <a:endParaRPr sz="1800"/>
          </a:p>
          <a:p>
            <a:pPr indent="-342900" lvl="1" marL="914400" rtl="0" algn="l">
              <a:spcBef>
                <a:spcPts val="0"/>
              </a:spcBef>
              <a:spcAft>
                <a:spcPts val="0"/>
              </a:spcAft>
              <a:buSzPts val="1800"/>
              <a:buChar char="○"/>
            </a:pPr>
            <a:r>
              <a:rPr lang="en" sz="1800"/>
              <a:t>Web-based tool by University of Alabama, Birmingham</a:t>
            </a:r>
            <a:endParaRPr sz="1800"/>
          </a:p>
          <a:p>
            <a:pPr indent="-342900" lvl="1" marL="914400" rtl="0" algn="l">
              <a:spcBef>
                <a:spcPts val="0"/>
              </a:spcBef>
              <a:spcAft>
                <a:spcPts val="0"/>
              </a:spcAft>
              <a:buSzPts val="1800"/>
              <a:buChar char="○"/>
            </a:pPr>
            <a:r>
              <a:rPr lang="en" sz="1800"/>
              <a:t>Binary Classification -&gt; Disease or Polymorphic non-synonymous SNVs</a:t>
            </a:r>
            <a:endParaRPr sz="1800"/>
          </a:p>
          <a:p>
            <a:pPr indent="-342900" lvl="1" marL="914400" rtl="0" algn="l">
              <a:spcBef>
                <a:spcPts val="0"/>
              </a:spcBef>
              <a:spcAft>
                <a:spcPts val="0"/>
              </a:spcAft>
              <a:buSzPts val="1800"/>
              <a:buChar char="○"/>
            </a:pPr>
            <a:r>
              <a:rPr lang="en" sz="1800"/>
              <a:t>Accuracy %7</a:t>
            </a:r>
            <a:r>
              <a:rPr lang="en" sz="1800"/>
              <a:t>9</a:t>
            </a:r>
            <a:endParaRPr sz="1800"/>
          </a:p>
        </p:txBody>
      </p:sp>
      <p:sp>
        <p:nvSpPr>
          <p:cNvPr id="206" name="Google Shape;206;p23"/>
          <p:cNvSpPr txBox="1"/>
          <p:nvPr>
            <p:ph type="title"/>
          </p:nvPr>
        </p:nvSpPr>
        <p:spPr>
          <a:xfrm>
            <a:off x="780000" y="4542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Results - Mutations Prediction</a:t>
            </a:r>
            <a:endParaRPr>
              <a:solidFill>
                <a:schemeClr val="accent1"/>
              </a:solidFill>
            </a:endParaRPr>
          </a:p>
        </p:txBody>
      </p:sp>
      <p:pic>
        <p:nvPicPr>
          <p:cNvPr id="207" name="Google Shape;207;p23"/>
          <p:cNvPicPr preferRelativeResize="0"/>
          <p:nvPr/>
        </p:nvPicPr>
        <p:blipFill>
          <a:blip r:embed="rId3">
            <a:alphaModFix/>
          </a:blip>
          <a:stretch>
            <a:fillRect/>
          </a:stretch>
        </p:blipFill>
        <p:spPr>
          <a:xfrm>
            <a:off x="780000" y="3208998"/>
            <a:ext cx="7505699" cy="14335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idx="1" type="body"/>
          </p:nvPr>
        </p:nvSpPr>
        <p:spPr>
          <a:xfrm>
            <a:off x="780000" y="1408875"/>
            <a:ext cx="7776900" cy="297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b="1" lang="en" sz="1800"/>
              <a:t>Control Predictions</a:t>
            </a:r>
            <a:endParaRPr b="1" sz="1800"/>
          </a:p>
        </p:txBody>
      </p:sp>
      <p:sp>
        <p:nvSpPr>
          <p:cNvPr id="213" name="Google Shape;213;p24"/>
          <p:cNvSpPr txBox="1"/>
          <p:nvPr>
            <p:ph type="title"/>
          </p:nvPr>
        </p:nvSpPr>
        <p:spPr>
          <a:xfrm>
            <a:off x="819150" y="4542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Results - Mutations Prediction</a:t>
            </a:r>
            <a:endParaRPr>
              <a:solidFill>
                <a:schemeClr val="accent1"/>
              </a:solidFill>
            </a:endParaRPr>
          </a:p>
        </p:txBody>
      </p:sp>
      <p:graphicFrame>
        <p:nvGraphicFramePr>
          <p:cNvPr id="214" name="Google Shape;214;p24"/>
          <p:cNvGraphicFramePr/>
          <p:nvPr/>
        </p:nvGraphicFramePr>
        <p:xfrm>
          <a:off x="1549600" y="2087045"/>
          <a:ext cx="3000000" cy="3000000"/>
        </p:xfrm>
        <a:graphic>
          <a:graphicData uri="http://schemas.openxmlformats.org/drawingml/2006/table">
            <a:tbl>
              <a:tblPr>
                <a:noFill/>
                <a:tableStyleId>{3D18A2C1-6288-4626-BB75-5143FAFD5B19}</a:tableStyleId>
              </a:tblPr>
              <a:tblGrid>
                <a:gridCol w="2668450"/>
                <a:gridCol w="2668450"/>
              </a:tblGrid>
              <a:tr h="492925">
                <a:tc>
                  <a:txBody>
                    <a:bodyPr/>
                    <a:lstStyle/>
                    <a:p>
                      <a:pPr indent="0" lvl="0" marL="0" rtl="0" algn="l">
                        <a:spcBef>
                          <a:spcPts val="0"/>
                        </a:spcBef>
                        <a:spcAft>
                          <a:spcPts val="0"/>
                        </a:spcAft>
                        <a:buNone/>
                      </a:pPr>
                      <a:r>
                        <a:rPr b="1" lang="en"/>
                        <a:t>Mutations</a:t>
                      </a:r>
                      <a:endParaRPr b="1"/>
                    </a:p>
                  </a:txBody>
                  <a:tcPr marT="91425" marB="91425" marR="91425" marL="91425"/>
                </a:tc>
                <a:tc>
                  <a:txBody>
                    <a:bodyPr/>
                    <a:lstStyle/>
                    <a:p>
                      <a:pPr indent="0" lvl="0" marL="0" rtl="0" algn="l">
                        <a:spcBef>
                          <a:spcPts val="0"/>
                        </a:spcBef>
                        <a:spcAft>
                          <a:spcPts val="0"/>
                        </a:spcAft>
                        <a:buNone/>
                      </a:pPr>
                      <a:r>
                        <a:rPr b="1" lang="en"/>
                        <a:t>Prediction</a:t>
                      </a:r>
                      <a:endParaRPr b="1"/>
                    </a:p>
                  </a:txBody>
                  <a:tcPr marT="91425" marB="91425" marR="91425" marL="91425"/>
                </a:tc>
              </a:tr>
              <a:tr h="401650">
                <a:tc>
                  <a:txBody>
                    <a:bodyPr/>
                    <a:lstStyle/>
                    <a:p>
                      <a:pPr indent="0" lvl="0" marL="0" rtl="0" algn="l">
                        <a:spcBef>
                          <a:spcPts val="0"/>
                        </a:spcBef>
                        <a:spcAft>
                          <a:spcPts val="0"/>
                        </a:spcAft>
                        <a:buNone/>
                      </a:pPr>
                      <a:r>
                        <a:rPr lang="en"/>
                        <a:t>R75P</a:t>
                      </a:r>
                      <a:endParaRPr/>
                    </a:p>
                  </a:txBody>
                  <a:tcPr marT="91425" marB="91425" marR="91425" marL="91425"/>
                </a:tc>
                <a:tc>
                  <a:txBody>
                    <a:bodyPr/>
                    <a:lstStyle/>
                    <a:p>
                      <a:pPr indent="0" lvl="0" marL="0" rtl="0" algn="l">
                        <a:spcBef>
                          <a:spcPts val="0"/>
                        </a:spcBef>
                        <a:spcAft>
                          <a:spcPts val="0"/>
                        </a:spcAft>
                        <a:buNone/>
                      </a:pPr>
                      <a:r>
                        <a:rPr lang="en"/>
                        <a:t>0.923</a:t>
                      </a:r>
                      <a:endParaRPr/>
                    </a:p>
                  </a:txBody>
                  <a:tcPr marT="91425" marB="91425" marR="91425" marL="91425"/>
                </a:tc>
              </a:tr>
              <a:tr h="401650">
                <a:tc>
                  <a:txBody>
                    <a:bodyPr/>
                    <a:lstStyle/>
                    <a:p>
                      <a:pPr indent="0" lvl="0" marL="0" rtl="0" algn="l">
                        <a:spcBef>
                          <a:spcPts val="0"/>
                        </a:spcBef>
                        <a:spcAft>
                          <a:spcPts val="0"/>
                        </a:spcAft>
                        <a:buNone/>
                      </a:pPr>
                      <a:r>
                        <a:rPr lang="en"/>
                        <a:t>R75Q</a:t>
                      </a:r>
                      <a:endParaRPr/>
                    </a:p>
                  </a:txBody>
                  <a:tcPr marT="91425" marB="91425" marR="91425" marL="91425"/>
                </a:tc>
                <a:tc>
                  <a:txBody>
                    <a:bodyPr/>
                    <a:lstStyle/>
                    <a:p>
                      <a:pPr indent="0" lvl="0" marL="0" rtl="0" algn="l">
                        <a:spcBef>
                          <a:spcPts val="0"/>
                        </a:spcBef>
                        <a:spcAft>
                          <a:spcPts val="0"/>
                        </a:spcAft>
                        <a:buNone/>
                      </a:pPr>
                      <a:r>
                        <a:rPr lang="en"/>
                        <a:t>0.838</a:t>
                      </a:r>
                      <a:endParaRPr/>
                    </a:p>
                  </a:txBody>
                  <a:tcPr marT="91425" marB="91425" marR="91425" marL="91425"/>
                </a:tc>
              </a:tr>
              <a:tr h="401650">
                <a:tc>
                  <a:txBody>
                    <a:bodyPr/>
                    <a:lstStyle/>
                    <a:p>
                      <a:pPr indent="0" lvl="0" marL="0" rtl="0" algn="l">
                        <a:spcBef>
                          <a:spcPts val="0"/>
                        </a:spcBef>
                        <a:spcAft>
                          <a:spcPts val="0"/>
                        </a:spcAft>
                        <a:buNone/>
                      </a:pPr>
                      <a:r>
                        <a:rPr lang="en"/>
                        <a:t>S85C</a:t>
                      </a:r>
                      <a:endParaRPr/>
                    </a:p>
                  </a:txBody>
                  <a:tcPr marT="91425" marB="91425" marR="91425" marL="91425"/>
                </a:tc>
                <a:tc>
                  <a:txBody>
                    <a:bodyPr/>
                    <a:lstStyle/>
                    <a:p>
                      <a:pPr indent="0" lvl="0" marL="0" rtl="0" algn="l">
                        <a:spcBef>
                          <a:spcPts val="0"/>
                        </a:spcBef>
                        <a:spcAft>
                          <a:spcPts val="0"/>
                        </a:spcAft>
                        <a:buNone/>
                      </a:pPr>
                      <a:r>
                        <a:rPr lang="en"/>
                        <a:t>0.601</a:t>
                      </a:r>
                      <a:endParaRPr/>
                    </a:p>
                  </a:txBody>
                  <a:tcPr marT="91425" marB="91425" marR="91425" marL="91425"/>
                </a:tc>
              </a:tr>
              <a:tr h="397800">
                <a:tc>
                  <a:txBody>
                    <a:bodyPr/>
                    <a:lstStyle/>
                    <a:p>
                      <a:pPr indent="0" lvl="0" marL="0" rtl="0" algn="l">
                        <a:spcBef>
                          <a:spcPts val="0"/>
                        </a:spcBef>
                        <a:spcAft>
                          <a:spcPts val="0"/>
                        </a:spcAft>
                        <a:buNone/>
                      </a:pPr>
                      <a:r>
                        <a:rPr lang="en"/>
                        <a:t>V136A</a:t>
                      </a:r>
                      <a:endParaRPr/>
                    </a:p>
                  </a:txBody>
                  <a:tcPr marT="91425" marB="91425" marR="91425" marL="91425"/>
                </a:tc>
                <a:tc>
                  <a:txBody>
                    <a:bodyPr/>
                    <a:lstStyle/>
                    <a:p>
                      <a:pPr indent="0" lvl="0" marL="0" rtl="0" algn="l">
                        <a:spcBef>
                          <a:spcPts val="0"/>
                        </a:spcBef>
                        <a:spcAft>
                          <a:spcPts val="0"/>
                        </a:spcAft>
                        <a:buNone/>
                      </a:pPr>
                      <a:r>
                        <a:rPr lang="en"/>
                        <a:t>0.592</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idx="1" type="body"/>
          </p:nvPr>
        </p:nvSpPr>
        <p:spPr>
          <a:xfrm>
            <a:off x="780000" y="1408875"/>
            <a:ext cx="7776900" cy="297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b="1" lang="en" sz="1800"/>
              <a:t>Model P</a:t>
            </a:r>
            <a:r>
              <a:rPr b="1" lang="en" sz="1800"/>
              <a:t>redictions</a:t>
            </a:r>
            <a:endParaRPr b="1" sz="1800"/>
          </a:p>
        </p:txBody>
      </p:sp>
      <p:sp>
        <p:nvSpPr>
          <p:cNvPr id="220" name="Google Shape;220;p25"/>
          <p:cNvSpPr txBox="1"/>
          <p:nvPr>
            <p:ph type="title"/>
          </p:nvPr>
        </p:nvSpPr>
        <p:spPr>
          <a:xfrm>
            <a:off x="819150" y="4542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Results - Mutations Prediction</a:t>
            </a:r>
            <a:endParaRPr>
              <a:solidFill>
                <a:schemeClr val="accent1"/>
              </a:solidFill>
            </a:endParaRPr>
          </a:p>
        </p:txBody>
      </p:sp>
      <p:graphicFrame>
        <p:nvGraphicFramePr>
          <p:cNvPr id="221" name="Google Shape;221;p25"/>
          <p:cNvGraphicFramePr/>
          <p:nvPr/>
        </p:nvGraphicFramePr>
        <p:xfrm>
          <a:off x="1549600" y="2021820"/>
          <a:ext cx="3000000" cy="3000000"/>
        </p:xfrm>
        <a:graphic>
          <a:graphicData uri="http://schemas.openxmlformats.org/drawingml/2006/table">
            <a:tbl>
              <a:tblPr>
                <a:noFill/>
                <a:tableStyleId>{3D18A2C1-6288-4626-BB75-5143FAFD5B19}</a:tableStyleId>
              </a:tblPr>
              <a:tblGrid>
                <a:gridCol w="2665200"/>
                <a:gridCol w="2665200"/>
              </a:tblGrid>
              <a:tr h="411825">
                <a:tc>
                  <a:txBody>
                    <a:bodyPr/>
                    <a:lstStyle/>
                    <a:p>
                      <a:pPr indent="0" lvl="0" marL="0" rtl="0" algn="l">
                        <a:spcBef>
                          <a:spcPts val="0"/>
                        </a:spcBef>
                        <a:spcAft>
                          <a:spcPts val="0"/>
                        </a:spcAft>
                        <a:buNone/>
                      </a:pPr>
                      <a:r>
                        <a:rPr b="1" lang="en"/>
                        <a:t>Mutations</a:t>
                      </a:r>
                      <a:endParaRPr b="1"/>
                    </a:p>
                  </a:txBody>
                  <a:tcPr marT="91425" marB="91425" marR="91425" marL="91425"/>
                </a:tc>
                <a:tc>
                  <a:txBody>
                    <a:bodyPr/>
                    <a:lstStyle/>
                    <a:p>
                      <a:pPr indent="0" lvl="0" marL="0" rtl="0" algn="l">
                        <a:spcBef>
                          <a:spcPts val="0"/>
                        </a:spcBef>
                        <a:spcAft>
                          <a:spcPts val="0"/>
                        </a:spcAft>
                        <a:buNone/>
                      </a:pPr>
                      <a:r>
                        <a:rPr b="1" lang="en"/>
                        <a:t>Prediction</a:t>
                      </a:r>
                      <a:endParaRPr b="1"/>
                    </a:p>
                  </a:txBody>
                  <a:tcPr marT="91425" marB="91425" marR="91425" marL="91425"/>
                </a:tc>
              </a:tr>
              <a:tr h="335575">
                <a:tc>
                  <a:txBody>
                    <a:bodyPr/>
                    <a:lstStyle/>
                    <a:p>
                      <a:pPr indent="0" lvl="0" marL="0" rtl="0" algn="l">
                        <a:spcBef>
                          <a:spcPts val="0"/>
                        </a:spcBef>
                        <a:spcAft>
                          <a:spcPts val="0"/>
                        </a:spcAft>
                        <a:buNone/>
                      </a:pPr>
                      <a:r>
                        <a:rPr lang="en"/>
                        <a:t>Y135A</a:t>
                      </a:r>
                      <a:endParaRPr/>
                    </a:p>
                  </a:txBody>
                  <a:tcPr marT="91425" marB="91425" marR="91425" marL="91425"/>
                </a:tc>
                <a:tc>
                  <a:txBody>
                    <a:bodyPr/>
                    <a:lstStyle/>
                    <a:p>
                      <a:pPr indent="0" lvl="0" marL="0" rtl="0" algn="l">
                        <a:spcBef>
                          <a:spcPts val="0"/>
                        </a:spcBef>
                        <a:spcAft>
                          <a:spcPts val="0"/>
                        </a:spcAft>
                        <a:buNone/>
                      </a:pPr>
                      <a:r>
                        <a:rPr lang="en"/>
                        <a:t>0.925</a:t>
                      </a:r>
                      <a:endParaRPr/>
                    </a:p>
                  </a:txBody>
                  <a:tcPr marT="91425" marB="91425" marR="91425" marL="91425"/>
                </a:tc>
              </a:tr>
              <a:tr h="335575">
                <a:tc>
                  <a:txBody>
                    <a:bodyPr/>
                    <a:lstStyle/>
                    <a:p>
                      <a:pPr indent="0" lvl="0" marL="0" rtl="0" algn="l">
                        <a:spcBef>
                          <a:spcPts val="0"/>
                        </a:spcBef>
                        <a:spcAft>
                          <a:spcPts val="0"/>
                        </a:spcAft>
                        <a:buNone/>
                      </a:pPr>
                      <a:r>
                        <a:rPr lang="en"/>
                        <a:t>Y135C</a:t>
                      </a:r>
                      <a:endParaRPr/>
                    </a:p>
                  </a:txBody>
                  <a:tcPr marT="91425" marB="91425" marR="91425" marL="91425"/>
                </a:tc>
                <a:tc>
                  <a:txBody>
                    <a:bodyPr/>
                    <a:lstStyle/>
                    <a:p>
                      <a:pPr indent="0" lvl="0" marL="0" rtl="0" algn="l">
                        <a:spcBef>
                          <a:spcPts val="0"/>
                        </a:spcBef>
                        <a:spcAft>
                          <a:spcPts val="0"/>
                        </a:spcAft>
                        <a:buNone/>
                      </a:pPr>
                      <a:r>
                        <a:rPr lang="en"/>
                        <a:t>0.961</a:t>
                      </a:r>
                      <a:endParaRPr/>
                    </a:p>
                  </a:txBody>
                  <a:tcPr marT="91425" marB="91425" marR="91425" marL="91425"/>
                </a:tc>
              </a:tr>
              <a:tr h="335575">
                <a:tc>
                  <a:txBody>
                    <a:bodyPr/>
                    <a:lstStyle/>
                    <a:p>
                      <a:pPr indent="0" lvl="0" marL="0" rtl="0" algn="l">
                        <a:spcBef>
                          <a:spcPts val="0"/>
                        </a:spcBef>
                        <a:spcAft>
                          <a:spcPts val="0"/>
                        </a:spcAft>
                        <a:buNone/>
                      </a:pPr>
                      <a:r>
                        <a:rPr lang="en"/>
                        <a:t>Y135E</a:t>
                      </a:r>
                      <a:endParaRPr/>
                    </a:p>
                  </a:txBody>
                  <a:tcPr marT="91425" marB="91425" marR="91425" marL="91425"/>
                </a:tc>
                <a:tc>
                  <a:txBody>
                    <a:bodyPr/>
                    <a:lstStyle/>
                    <a:p>
                      <a:pPr indent="0" lvl="0" marL="0" rtl="0" algn="l">
                        <a:spcBef>
                          <a:spcPts val="0"/>
                        </a:spcBef>
                        <a:spcAft>
                          <a:spcPts val="0"/>
                        </a:spcAft>
                        <a:buNone/>
                      </a:pPr>
                      <a:r>
                        <a:rPr lang="en"/>
                        <a:t>0.950</a:t>
                      </a:r>
                      <a:endParaRPr/>
                    </a:p>
                  </a:txBody>
                  <a:tcPr marT="91425" marB="91425" marR="91425" marL="91425"/>
                </a:tc>
              </a:tr>
              <a:tr h="332350">
                <a:tc>
                  <a:txBody>
                    <a:bodyPr/>
                    <a:lstStyle/>
                    <a:p>
                      <a:pPr indent="0" lvl="0" marL="0" rtl="0" algn="l">
                        <a:spcBef>
                          <a:spcPts val="0"/>
                        </a:spcBef>
                        <a:spcAft>
                          <a:spcPts val="0"/>
                        </a:spcAft>
                        <a:buNone/>
                      </a:pPr>
                      <a:r>
                        <a:rPr lang="en"/>
                        <a:t>Y135K</a:t>
                      </a:r>
                      <a:endParaRPr/>
                    </a:p>
                  </a:txBody>
                  <a:tcPr marT="91425" marB="91425" marR="91425" marL="91425"/>
                </a:tc>
                <a:tc>
                  <a:txBody>
                    <a:bodyPr/>
                    <a:lstStyle/>
                    <a:p>
                      <a:pPr indent="0" lvl="0" marL="0" rtl="0" algn="l">
                        <a:spcBef>
                          <a:spcPts val="0"/>
                        </a:spcBef>
                        <a:spcAft>
                          <a:spcPts val="0"/>
                        </a:spcAft>
                        <a:buNone/>
                      </a:pPr>
                      <a:r>
                        <a:rPr lang="en"/>
                        <a:t>0.952</a:t>
                      </a:r>
                      <a:endParaRPr/>
                    </a:p>
                  </a:txBody>
                  <a:tcPr marT="91425" marB="91425" marR="91425" marL="91425"/>
                </a:tc>
              </a:tr>
              <a:tr h="335575">
                <a:tc>
                  <a:txBody>
                    <a:bodyPr/>
                    <a:lstStyle/>
                    <a:p>
                      <a:pPr indent="0" lvl="0" marL="0" rtl="0" algn="l">
                        <a:spcBef>
                          <a:spcPts val="0"/>
                        </a:spcBef>
                        <a:spcAft>
                          <a:spcPts val="0"/>
                        </a:spcAft>
                        <a:buNone/>
                      </a:pPr>
                      <a:r>
                        <a:rPr lang="en"/>
                        <a:t>Y135S</a:t>
                      </a:r>
                      <a:endParaRPr/>
                    </a:p>
                  </a:txBody>
                  <a:tcPr marT="91425" marB="91425" marR="91425" marL="91425"/>
                </a:tc>
                <a:tc>
                  <a:txBody>
                    <a:bodyPr/>
                    <a:lstStyle/>
                    <a:p>
                      <a:pPr indent="0" lvl="0" marL="0" rtl="0" algn="l">
                        <a:spcBef>
                          <a:spcPts val="0"/>
                        </a:spcBef>
                        <a:spcAft>
                          <a:spcPts val="0"/>
                        </a:spcAft>
                        <a:buNone/>
                      </a:pPr>
                      <a:r>
                        <a:rPr lang="en"/>
                        <a:t>0.927</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761200" y="515175"/>
            <a:ext cx="7505700" cy="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Phylogenetic </a:t>
            </a:r>
            <a:r>
              <a:rPr lang="en">
                <a:solidFill>
                  <a:schemeClr val="accent1"/>
                </a:solidFill>
              </a:rPr>
              <a:t>Tree</a:t>
            </a:r>
            <a:endParaRPr>
              <a:solidFill>
                <a:schemeClr val="accent1"/>
              </a:solidFill>
            </a:endParaRPr>
          </a:p>
        </p:txBody>
      </p:sp>
      <p:pic>
        <p:nvPicPr>
          <p:cNvPr id="227" name="Google Shape;227;p26"/>
          <p:cNvPicPr preferRelativeResize="0"/>
          <p:nvPr/>
        </p:nvPicPr>
        <p:blipFill>
          <a:blip r:embed="rId3">
            <a:alphaModFix/>
          </a:blip>
          <a:stretch>
            <a:fillRect/>
          </a:stretch>
        </p:blipFill>
        <p:spPr>
          <a:xfrm>
            <a:off x="869825" y="1455000"/>
            <a:ext cx="4217950" cy="2836550"/>
          </a:xfrm>
          <a:prstGeom prst="rect">
            <a:avLst/>
          </a:prstGeom>
          <a:noFill/>
          <a:ln>
            <a:noFill/>
          </a:ln>
        </p:spPr>
      </p:pic>
      <p:sp>
        <p:nvSpPr>
          <p:cNvPr id="228" name="Google Shape;228;p26"/>
          <p:cNvSpPr txBox="1"/>
          <p:nvPr>
            <p:ph idx="1" type="body"/>
          </p:nvPr>
        </p:nvSpPr>
        <p:spPr>
          <a:xfrm>
            <a:off x="5384600" y="1455000"/>
            <a:ext cx="3159300" cy="17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Aligned with </a:t>
            </a:r>
            <a:r>
              <a:rPr b="1" lang="en" sz="1600"/>
              <a:t>MAFFT</a:t>
            </a:r>
            <a:endParaRPr b="1" sz="1600"/>
          </a:p>
          <a:p>
            <a:pPr indent="-330200" lvl="0" marL="457200" rtl="0" algn="l">
              <a:spcBef>
                <a:spcPts val="0"/>
              </a:spcBef>
              <a:spcAft>
                <a:spcPts val="0"/>
              </a:spcAft>
              <a:buSzPts val="1600"/>
              <a:buChar char="●"/>
            </a:pPr>
            <a:r>
              <a:rPr lang="en" sz="1600"/>
              <a:t>Pattern detected manually</a:t>
            </a:r>
            <a:endParaRPr sz="1600"/>
          </a:p>
          <a:p>
            <a:pPr indent="-330200" lvl="0" marL="457200" rtl="0" algn="l">
              <a:spcBef>
                <a:spcPts val="0"/>
              </a:spcBef>
              <a:spcAft>
                <a:spcPts val="0"/>
              </a:spcAft>
              <a:buSzPts val="1600"/>
              <a:buChar char="●"/>
            </a:pPr>
            <a:r>
              <a:rPr b="1" lang="en" sz="1600"/>
              <a:t>Python</a:t>
            </a:r>
            <a:r>
              <a:rPr lang="en" sz="1600"/>
              <a:t> scripts to separate groups</a:t>
            </a:r>
            <a:endParaRPr sz="1600"/>
          </a:p>
          <a:p>
            <a:pPr indent="-330200" lvl="0" marL="457200" rtl="0" algn="l">
              <a:spcBef>
                <a:spcPts val="0"/>
              </a:spcBef>
              <a:spcAft>
                <a:spcPts val="0"/>
              </a:spcAft>
              <a:buSzPts val="1600"/>
              <a:buChar char="●"/>
            </a:pPr>
            <a:r>
              <a:rPr b="1" lang="en" sz="1600"/>
              <a:t>FigTree</a:t>
            </a:r>
            <a:r>
              <a:rPr lang="en" sz="1600"/>
              <a:t> to coloured</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761200" y="515175"/>
            <a:ext cx="7505700" cy="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Phylogenetic Tree</a:t>
            </a:r>
            <a:endParaRPr>
              <a:solidFill>
                <a:schemeClr val="accent1"/>
              </a:solidFill>
            </a:endParaRPr>
          </a:p>
        </p:txBody>
      </p:sp>
      <p:pic>
        <p:nvPicPr>
          <p:cNvPr id="234" name="Google Shape;234;p27"/>
          <p:cNvPicPr preferRelativeResize="0"/>
          <p:nvPr/>
        </p:nvPicPr>
        <p:blipFill rotWithShape="1">
          <a:blip r:embed="rId3">
            <a:alphaModFix/>
          </a:blip>
          <a:srcRect b="6438" l="30714" r="0" t="33109"/>
          <a:stretch/>
        </p:blipFill>
        <p:spPr>
          <a:xfrm>
            <a:off x="564859" y="1455000"/>
            <a:ext cx="4522916" cy="2653925"/>
          </a:xfrm>
          <a:prstGeom prst="rect">
            <a:avLst/>
          </a:prstGeom>
          <a:noFill/>
          <a:ln>
            <a:noFill/>
          </a:ln>
        </p:spPr>
      </p:pic>
      <p:sp>
        <p:nvSpPr>
          <p:cNvPr id="235" name="Google Shape;235;p27"/>
          <p:cNvSpPr txBox="1"/>
          <p:nvPr>
            <p:ph idx="1" type="body"/>
          </p:nvPr>
        </p:nvSpPr>
        <p:spPr>
          <a:xfrm>
            <a:off x="5410700" y="1924563"/>
            <a:ext cx="3159300" cy="17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Coloured with magenta</a:t>
            </a:r>
            <a:endParaRPr sz="1600"/>
          </a:p>
          <a:p>
            <a:pPr indent="-330200" lvl="0" marL="457200" rtl="0" algn="l">
              <a:spcBef>
                <a:spcPts val="0"/>
              </a:spcBef>
              <a:spcAft>
                <a:spcPts val="0"/>
              </a:spcAft>
              <a:buSzPts val="1600"/>
              <a:buChar char="●"/>
            </a:pPr>
            <a:r>
              <a:rPr lang="en" sz="1600"/>
              <a:t>Mostly placed in bottom trees</a:t>
            </a:r>
            <a:endParaRPr sz="1600"/>
          </a:p>
          <a:p>
            <a:pPr indent="-330200" lvl="0" marL="457200" rtl="0" algn="l">
              <a:spcBef>
                <a:spcPts val="0"/>
              </a:spcBef>
              <a:spcAft>
                <a:spcPts val="0"/>
              </a:spcAft>
              <a:buSzPts val="1600"/>
              <a:buChar char="●"/>
            </a:pPr>
            <a:r>
              <a:rPr lang="en" sz="1600"/>
              <a:t>Started with 54 gaps and M</a:t>
            </a:r>
            <a:endParaRPr sz="1600"/>
          </a:p>
          <a:p>
            <a:pPr indent="-330200" lvl="0" marL="457200" rtl="0" algn="l">
              <a:spcBef>
                <a:spcPts val="0"/>
              </a:spcBef>
              <a:spcAft>
                <a:spcPts val="0"/>
              </a:spcAft>
              <a:buSzPts val="1600"/>
              <a:buChar char="●"/>
            </a:pPr>
            <a:r>
              <a:rPr lang="en" sz="1600"/>
              <a:t>Dominant group</a:t>
            </a:r>
            <a:endParaRPr sz="1600"/>
          </a:p>
        </p:txBody>
      </p:sp>
      <p:sp>
        <p:nvSpPr>
          <p:cNvPr id="236" name="Google Shape;236;p27"/>
          <p:cNvSpPr txBox="1"/>
          <p:nvPr>
            <p:ph type="title"/>
          </p:nvPr>
        </p:nvSpPr>
        <p:spPr>
          <a:xfrm>
            <a:off x="5410700" y="1455000"/>
            <a:ext cx="2702700" cy="6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1"/>
                </a:solidFill>
              </a:rPr>
              <a:t>Group 1 -&gt; 883 Sequences</a:t>
            </a:r>
            <a:r>
              <a:rPr lang="en" sz="1500">
                <a:solidFill>
                  <a:schemeClr val="accent1"/>
                </a:solidFill>
              </a:rPr>
              <a:t> </a:t>
            </a:r>
            <a:endParaRPr sz="15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761200" y="515175"/>
            <a:ext cx="7505700" cy="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Phylogenetic Tree</a:t>
            </a:r>
            <a:endParaRPr>
              <a:solidFill>
                <a:schemeClr val="accent1"/>
              </a:solidFill>
            </a:endParaRPr>
          </a:p>
        </p:txBody>
      </p:sp>
      <p:pic>
        <p:nvPicPr>
          <p:cNvPr id="242" name="Google Shape;242;p28"/>
          <p:cNvPicPr preferRelativeResize="0"/>
          <p:nvPr/>
        </p:nvPicPr>
        <p:blipFill rotWithShape="1">
          <a:blip r:embed="rId3">
            <a:alphaModFix/>
          </a:blip>
          <a:srcRect b="77716" l="0" r="38979" t="0"/>
          <a:stretch/>
        </p:blipFill>
        <p:spPr>
          <a:xfrm>
            <a:off x="869825" y="1455000"/>
            <a:ext cx="4547478" cy="1116750"/>
          </a:xfrm>
          <a:prstGeom prst="rect">
            <a:avLst/>
          </a:prstGeom>
          <a:noFill/>
          <a:ln>
            <a:noFill/>
          </a:ln>
        </p:spPr>
      </p:pic>
      <p:sp>
        <p:nvSpPr>
          <p:cNvPr id="243" name="Google Shape;243;p28"/>
          <p:cNvSpPr txBox="1"/>
          <p:nvPr>
            <p:ph idx="1" type="body"/>
          </p:nvPr>
        </p:nvSpPr>
        <p:spPr>
          <a:xfrm>
            <a:off x="869825" y="3223950"/>
            <a:ext cx="5743500" cy="1116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Coloured with red</a:t>
            </a:r>
            <a:endParaRPr sz="1600"/>
          </a:p>
          <a:p>
            <a:pPr indent="-330200" lvl="0" marL="457200" rtl="0" algn="l">
              <a:spcBef>
                <a:spcPts val="0"/>
              </a:spcBef>
              <a:spcAft>
                <a:spcPts val="0"/>
              </a:spcAft>
              <a:buSzPts val="1600"/>
              <a:buChar char="●"/>
            </a:pPr>
            <a:r>
              <a:rPr lang="en" sz="1600"/>
              <a:t>Mostly placed in upper trees</a:t>
            </a:r>
            <a:endParaRPr sz="1600"/>
          </a:p>
          <a:p>
            <a:pPr indent="-330200" lvl="0" marL="457200" rtl="0" algn="l">
              <a:spcBef>
                <a:spcPts val="0"/>
              </a:spcBef>
              <a:spcAft>
                <a:spcPts val="0"/>
              </a:spcAft>
              <a:buSzPts val="1600"/>
              <a:buChar char="●"/>
            </a:pPr>
            <a:r>
              <a:rPr lang="en" sz="1600"/>
              <a:t>Started with 3 gaps and later M</a:t>
            </a:r>
            <a:endParaRPr sz="1600"/>
          </a:p>
        </p:txBody>
      </p:sp>
      <p:sp>
        <p:nvSpPr>
          <p:cNvPr id="244" name="Google Shape;244;p28"/>
          <p:cNvSpPr txBox="1"/>
          <p:nvPr>
            <p:ph type="title"/>
          </p:nvPr>
        </p:nvSpPr>
        <p:spPr>
          <a:xfrm>
            <a:off x="869825" y="2754375"/>
            <a:ext cx="2702700" cy="6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1"/>
                </a:solidFill>
              </a:rPr>
              <a:t>Group 2 -&gt; 85 Sequences </a:t>
            </a:r>
            <a:endParaRPr sz="1500">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761200" y="515175"/>
            <a:ext cx="7505700" cy="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Phylogenetic Tree</a:t>
            </a:r>
            <a:endParaRPr>
              <a:solidFill>
                <a:schemeClr val="accent1"/>
              </a:solidFill>
            </a:endParaRPr>
          </a:p>
        </p:txBody>
      </p:sp>
      <p:sp>
        <p:nvSpPr>
          <p:cNvPr id="250" name="Google Shape;250;p29"/>
          <p:cNvSpPr txBox="1"/>
          <p:nvPr>
            <p:ph idx="1" type="body"/>
          </p:nvPr>
        </p:nvSpPr>
        <p:spPr>
          <a:xfrm>
            <a:off x="761200" y="1867350"/>
            <a:ext cx="5743500" cy="171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Coloured with orange</a:t>
            </a:r>
            <a:endParaRPr sz="1600"/>
          </a:p>
          <a:p>
            <a:pPr indent="-330200" lvl="0" marL="457200" rtl="0" algn="l">
              <a:spcBef>
                <a:spcPts val="0"/>
              </a:spcBef>
              <a:spcAft>
                <a:spcPts val="0"/>
              </a:spcAft>
              <a:buSzPts val="1600"/>
              <a:buChar char="●"/>
            </a:pPr>
            <a:r>
              <a:rPr lang="en" sz="1600"/>
              <a:t>Could placed in anywhere</a:t>
            </a:r>
            <a:endParaRPr sz="1600"/>
          </a:p>
          <a:p>
            <a:pPr indent="-330200" lvl="0" marL="457200" rtl="0" algn="l">
              <a:spcBef>
                <a:spcPts val="0"/>
              </a:spcBef>
              <a:spcAft>
                <a:spcPts val="0"/>
              </a:spcAft>
              <a:buSzPts val="1600"/>
              <a:buChar char="●"/>
            </a:pPr>
            <a:r>
              <a:rPr lang="en" sz="1600"/>
              <a:t>Any pattern is not determined</a:t>
            </a:r>
            <a:endParaRPr sz="1600"/>
          </a:p>
          <a:p>
            <a:pPr indent="-330200" lvl="0" marL="457200" rtl="0" algn="l">
              <a:spcBef>
                <a:spcPts val="0"/>
              </a:spcBef>
              <a:spcAft>
                <a:spcPts val="0"/>
              </a:spcAft>
              <a:buSzPts val="1600"/>
              <a:buChar char="●"/>
            </a:pPr>
            <a:r>
              <a:rPr lang="en" sz="1600"/>
              <a:t>Has outgroup species -&gt; anser cygnoides domesticus (bird)</a:t>
            </a:r>
            <a:endParaRPr sz="1600"/>
          </a:p>
        </p:txBody>
      </p:sp>
      <p:sp>
        <p:nvSpPr>
          <p:cNvPr id="251" name="Google Shape;251;p29"/>
          <p:cNvSpPr txBox="1"/>
          <p:nvPr>
            <p:ph type="title"/>
          </p:nvPr>
        </p:nvSpPr>
        <p:spPr>
          <a:xfrm>
            <a:off x="761200" y="1397775"/>
            <a:ext cx="2702700" cy="6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1"/>
                </a:solidFill>
              </a:rPr>
              <a:t>Group 3 -&gt; 6 Sequences </a:t>
            </a:r>
            <a:endParaRPr sz="150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761200" y="515175"/>
            <a:ext cx="7505700" cy="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Small Sample </a:t>
            </a:r>
            <a:r>
              <a:rPr lang="en">
                <a:solidFill>
                  <a:schemeClr val="accent1"/>
                </a:solidFill>
              </a:rPr>
              <a:t>Maximum Likelihood Tree</a:t>
            </a:r>
            <a:endParaRPr>
              <a:solidFill>
                <a:schemeClr val="accent1"/>
              </a:solidFill>
            </a:endParaRPr>
          </a:p>
        </p:txBody>
      </p:sp>
      <p:pic>
        <p:nvPicPr>
          <p:cNvPr id="257" name="Google Shape;257;p30"/>
          <p:cNvPicPr preferRelativeResize="0"/>
          <p:nvPr/>
        </p:nvPicPr>
        <p:blipFill>
          <a:blip r:embed="rId3">
            <a:alphaModFix/>
          </a:blip>
          <a:stretch>
            <a:fillRect/>
          </a:stretch>
        </p:blipFill>
        <p:spPr>
          <a:xfrm>
            <a:off x="911975" y="1272375"/>
            <a:ext cx="4163105" cy="3403274"/>
          </a:xfrm>
          <a:prstGeom prst="rect">
            <a:avLst/>
          </a:prstGeom>
          <a:noFill/>
          <a:ln>
            <a:noFill/>
          </a:ln>
        </p:spPr>
      </p:pic>
      <p:pic>
        <p:nvPicPr>
          <p:cNvPr id="258" name="Google Shape;258;p30"/>
          <p:cNvPicPr preferRelativeResize="0"/>
          <p:nvPr/>
        </p:nvPicPr>
        <p:blipFill rotWithShape="1">
          <a:blip r:embed="rId4">
            <a:alphaModFix/>
          </a:blip>
          <a:srcRect b="0" l="0" r="7646" t="0"/>
          <a:stretch/>
        </p:blipFill>
        <p:spPr>
          <a:xfrm>
            <a:off x="5755375" y="1241725"/>
            <a:ext cx="1789274" cy="3362925"/>
          </a:xfrm>
          <a:prstGeom prst="rect">
            <a:avLst/>
          </a:prstGeom>
          <a:noFill/>
          <a:ln>
            <a:noFill/>
          </a:ln>
        </p:spPr>
      </p:pic>
      <p:sp>
        <p:nvSpPr>
          <p:cNvPr id="259" name="Google Shape;259;p30"/>
          <p:cNvSpPr/>
          <p:nvPr/>
        </p:nvSpPr>
        <p:spPr>
          <a:xfrm>
            <a:off x="3688650" y="3901075"/>
            <a:ext cx="225300" cy="482700"/>
          </a:xfrm>
          <a:prstGeom prst="rightBrace">
            <a:avLst>
              <a:gd fmla="val 50000" name="adj1"/>
              <a:gd fmla="val 50000" name="adj2"/>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4175775" y="3386200"/>
            <a:ext cx="225300" cy="482700"/>
          </a:xfrm>
          <a:prstGeom prst="rightBrace">
            <a:avLst>
              <a:gd fmla="val 50000" name="adj1"/>
              <a:gd fmla="val 50000"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4302450" y="2783225"/>
            <a:ext cx="225300" cy="482700"/>
          </a:xfrm>
          <a:prstGeom prst="rightBrace">
            <a:avLst>
              <a:gd fmla="val 50000" name="adj1"/>
              <a:gd fmla="val 50000"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4886175" y="2300525"/>
            <a:ext cx="225300" cy="482700"/>
          </a:xfrm>
          <a:prstGeom prst="rightBrace">
            <a:avLst>
              <a:gd fmla="val 50000" name="adj1"/>
              <a:gd fmla="val 50000" name="adj2"/>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4929125" y="1639575"/>
            <a:ext cx="225300" cy="482700"/>
          </a:xfrm>
          <a:prstGeom prst="rightBrace">
            <a:avLst>
              <a:gd fmla="val 50000" name="adj1"/>
              <a:gd fmla="val 50000"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2564500" y="1241725"/>
            <a:ext cx="225300" cy="482700"/>
          </a:xfrm>
          <a:prstGeom prst="rightBrace">
            <a:avLst>
              <a:gd fmla="val 5000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5" name="Google Shape;265;p30"/>
          <p:cNvSpPr txBox="1"/>
          <p:nvPr/>
        </p:nvSpPr>
        <p:spPr>
          <a:xfrm>
            <a:off x="2845475" y="1298125"/>
            <a:ext cx="7788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1"/>
                </a:solidFill>
                <a:latin typeface="Calibri"/>
                <a:ea typeface="Calibri"/>
                <a:cs typeface="Calibri"/>
                <a:sym typeface="Calibri"/>
              </a:rPr>
              <a:t>Fish</a:t>
            </a:r>
            <a:endParaRPr sz="1200">
              <a:solidFill>
                <a:schemeClr val="accent1"/>
              </a:solidFill>
              <a:latin typeface="Calibri"/>
              <a:ea typeface="Calibri"/>
              <a:cs typeface="Calibri"/>
              <a:sym typeface="Calibri"/>
            </a:endParaRPr>
          </a:p>
        </p:txBody>
      </p:sp>
      <p:sp>
        <p:nvSpPr>
          <p:cNvPr id="266" name="Google Shape;266;p30"/>
          <p:cNvSpPr txBox="1"/>
          <p:nvPr/>
        </p:nvSpPr>
        <p:spPr>
          <a:xfrm>
            <a:off x="5154425" y="1672925"/>
            <a:ext cx="7788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2"/>
                </a:solidFill>
                <a:latin typeface="Calibri"/>
                <a:ea typeface="Calibri"/>
                <a:cs typeface="Calibri"/>
                <a:sym typeface="Calibri"/>
              </a:rPr>
              <a:t>Birds</a:t>
            </a:r>
            <a:endParaRPr sz="1200">
              <a:solidFill>
                <a:schemeClr val="accent2"/>
              </a:solidFill>
              <a:latin typeface="Calibri"/>
              <a:ea typeface="Calibri"/>
              <a:cs typeface="Calibri"/>
              <a:sym typeface="Calibri"/>
            </a:endParaRPr>
          </a:p>
        </p:txBody>
      </p:sp>
      <p:sp>
        <p:nvSpPr>
          <p:cNvPr id="267" name="Google Shape;267;p30"/>
          <p:cNvSpPr txBox="1"/>
          <p:nvPr/>
        </p:nvSpPr>
        <p:spPr>
          <a:xfrm>
            <a:off x="5111475" y="2359300"/>
            <a:ext cx="7788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4"/>
                </a:solidFill>
                <a:latin typeface="Calibri"/>
                <a:ea typeface="Calibri"/>
                <a:cs typeface="Calibri"/>
                <a:sym typeface="Calibri"/>
              </a:rPr>
              <a:t>Turtles</a:t>
            </a:r>
            <a:endParaRPr sz="1200">
              <a:solidFill>
                <a:schemeClr val="accent4"/>
              </a:solidFill>
              <a:latin typeface="Calibri"/>
              <a:ea typeface="Calibri"/>
              <a:cs typeface="Calibri"/>
              <a:sym typeface="Calibri"/>
            </a:endParaRPr>
          </a:p>
        </p:txBody>
      </p:sp>
      <p:sp>
        <p:nvSpPr>
          <p:cNvPr id="268" name="Google Shape;268;p30"/>
          <p:cNvSpPr txBox="1"/>
          <p:nvPr/>
        </p:nvSpPr>
        <p:spPr>
          <a:xfrm>
            <a:off x="4488300" y="3454800"/>
            <a:ext cx="8184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5"/>
                </a:solidFill>
                <a:latin typeface="Calibri"/>
                <a:ea typeface="Calibri"/>
                <a:cs typeface="Calibri"/>
                <a:sym typeface="Calibri"/>
              </a:rPr>
              <a:t>Mammals</a:t>
            </a:r>
            <a:endParaRPr sz="1200">
              <a:solidFill>
                <a:schemeClr val="accent5"/>
              </a:solidFill>
              <a:latin typeface="Calibri"/>
              <a:ea typeface="Calibri"/>
              <a:cs typeface="Calibri"/>
              <a:sym typeface="Calibri"/>
            </a:endParaRPr>
          </a:p>
        </p:txBody>
      </p:sp>
      <p:sp>
        <p:nvSpPr>
          <p:cNvPr id="269" name="Google Shape;269;p30"/>
          <p:cNvSpPr txBox="1"/>
          <p:nvPr/>
        </p:nvSpPr>
        <p:spPr>
          <a:xfrm>
            <a:off x="4527750" y="2839475"/>
            <a:ext cx="7788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Calibri"/>
                <a:ea typeface="Calibri"/>
                <a:cs typeface="Calibri"/>
                <a:sym typeface="Calibri"/>
              </a:rPr>
              <a:t>Lizards</a:t>
            </a:r>
            <a:endParaRPr sz="1200">
              <a:solidFill>
                <a:schemeClr val="accent3"/>
              </a:solidFill>
              <a:latin typeface="Calibri"/>
              <a:ea typeface="Calibri"/>
              <a:cs typeface="Calibri"/>
              <a:sym typeface="Calibri"/>
            </a:endParaRPr>
          </a:p>
        </p:txBody>
      </p:sp>
      <p:sp>
        <p:nvSpPr>
          <p:cNvPr id="270" name="Google Shape;270;p30"/>
          <p:cNvSpPr txBox="1"/>
          <p:nvPr/>
        </p:nvSpPr>
        <p:spPr>
          <a:xfrm>
            <a:off x="3974200" y="3957000"/>
            <a:ext cx="11010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6"/>
                </a:solidFill>
                <a:latin typeface="Calibri"/>
                <a:ea typeface="Calibri"/>
                <a:cs typeface="Calibri"/>
                <a:sym typeface="Calibri"/>
              </a:rPr>
              <a:t>Amphibians</a:t>
            </a:r>
            <a:endParaRPr sz="1200">
              <a:solidFill>
                <a:schemeClr val="accent6"/>
              </a:solidFill>
              <a:latin typeface="Calibri"/>
              <a:ea typeface="Calibri"/>
              <a:cs typeface="Calibri"/>
              <a:sym typeface="Calibri"/>
            </a:endParaRPr>
          </a:p>
        </p:txBody>
      </p:sp>
      <p:sp>
        <p:nvSpPr>
          <p:cNvPr id="271" name="Google Shape;271;p30"/>
          <p:cNvSpPr txBox="1"/>
          <p:nvPr/>
        </p:nvSpPr>
        <p:spPr>
          <a:xfrm>
            <a:off x="457050" y="4675650"/>
            <a:ext cx="4808700" cy="21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600"/>
              <a:t>“GenBank Overview.” National Center for Biotechnology Information, U.S. National Library of Medicine, www.ncbi.nlm.nih.gov/genbank/. </a:t>
            </a:r>
            <a:r>
              <a:rPr lang="en" sz="400"/>
              <a:t>. </a:t>
            </a:r>
            <a:endParaRPr sz="8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Discussion </a:t>
            </a:r>
            <a:endParaRPr>
              <a:solidFill>
                <a:schemeClr val="accent1"/>
              </a:solidFill>
            </a:endParaRPr>
          </a:p>
        </p:txBody>
      </p:sp>
      <p:sp>
        <p:nvSpPr>
          <p:cNvPr id="277" name="Google Shape;277;p31"/>
          <p:cNvSpPr txBox="1"/>
          <p:nvPr>
            <p:ph idx="1" type="body"/>
          </p:nvPr>
        </p:nvSpPr>
        <p:spPr>
          <a:xfrm>
            <a:off x="701750" y="1675594"/>
            <a:ext cx="8024700" cy="2448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Conserved </a:t>
            </a:r>
            <a:r>
              <a:rPr b="1" lang="en" sz="1800"/>
              <a:t>Regions</a:t>
            </a:r>
            <a:endParaRPr b="1" sz="1800"/>
          </a:p>
          <a:p>
            <a:pPr indent="-342900" lvl="0" marL="457200" rtl="0" algn="l">
              <a:spcBef>
                <a:spcPts val="1600"/>
              </a:spcBef>
              <a:spcAft>
                <a:spcPts val="0"/>
              </a:spcAft>
              <a:buSzPts val="1800"/>
              <a:buChar char="●"/>
            </a:pPr>
            <a:r>
              <a:rPr lang="en" sz="1800"/>
              <a:t>Most conserved region → second transmembrane</a:t>
            </a:r>
            <a:endParaRPr sz="1800"/>
          </a:p>
          <a:p>
            <a:pPr indent="-342900" lvl="0" marL="457200" rtl="0" algn="l">
              <a:spcBef>
                <a:spcPts val="0"/>
              </a:spcBef>
              <a:spcAft>
                <a:spcPts val="0"/>
              </a:spcAft>
              <a:buSzPts val="1800"/>
              <a:buChar char="●"/>
            </a:pPr>
            <a:r>
              <a:rPr lang="en" sz="1800"/>
              <a:t>Highly conserved residues → 75, 77, 80 → mutations are reported in UniProt</a:t>
            </a:r>
            <a:endParaRPr sz="1800"/>
          </a:p>
          <a:p>
            <a:pPr indent="-342900" lvl="0" marL="457200" rtl="0" algn="l">
              <a:spcBef>
                <a:spcPts val="0"/>
              </a:spcBef>
              <a:spcAft>
                <a:spcPts val="0"/>
              </a:spcAft>
              <a:buSzPts val="1800"/>
              <a:buChar char="●"/>
            </a:pPr>
            <a:r>
              <a:rPr lang="en" sz="1800"/>
              <a:t>Also conserved → 135th </a:t>
            </a:r>
            <a:endParaRPr sz="1800"/>
          </a:p>
          <a:p>
            <a:pPr indent="0" lvl="0" marL="914400" rtl="0" algn="l">
              <a:spcBef>
                <a:spcPts val="1600"/>
              </a:spcBef>
              <a:spcAft>
                <a:spcPts val="16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7415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Charcot Marie Tooth Disease X Dominant 1</a:t>
            </a:r>
            <a:endParaRPr>
              <a:solidFill>
                <a:schemeClr val="accent1"/>
              </a:solidFill>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What is CMTX1?</a:t>
            </a:r>
            <a:endParaRPr sz="1500"/>
          </a:p>
          <a:p>
            <a:pPr indent="-311150" lvl="1" marL="914400" rtl="0" algn="l">
              <a:spcBef>
                <a:spcPts val="0"/>
              </a:spcBef>
              <a:spcAft>
                <a:spcPts val="0"/>
              </a:spcAft>
              <a:buSzPts val="1300"/>
              <a:buChar char="○"/>
            </a:pPr>
            <a:r>
              <a:rPr lang="en" sz="1300"/>
              <a:t>Neurological disorder</a:t>
            </a:r>
            <a:endParaRPr sz="1300"/>
          </a:p>
          <a:p>
            <a:pPr indent="-323850" lvl="0" marL="457200" rtl="0" algn="l">
              <a:spcBef>
                <a:spcPts val="0"/>
              </a:spcBef>
              <a:spcAft>
                <a:spcPts val="0"/>
              </a:spcAft>
              <a:buSzPts val="1500"/>
              <a:buChar char="●"/>
            </a:pPr>
            <a:r>
              <a:rPr lang="en" sz="1500"/>
              <a:t>What are the Symptoms?</a:t>
            </a:r>
            <a:endParaRPr sz="1500"/>
          </a:p>
          <a:p>
            <a:pPr indent="-311150" lvl="1" marL="914400" rtl="0" algn="l">
              <a:spcBef>
                <a:spcPts val="0"/>
              </a:spcBef>
              <a:spcAft>
                <a:spcPts val="0"/>
              </a:spcAft>
              <a:buSzPts val="1300"/>
              <a:buChar char="○"/>
            </a:pPr>
            <a:r>
              <a:rPr lang="en" sz="1300"/>
              <a:t>Muscle weakness and atrophy</a:t>
            </a:r>
            <a:endParaRPr sz="1300"/>
          </a:p>
          <a:p>
            <a:pPr indent="-323850" lvl="0" marL="457200" rtl="0" algn="l">
              <a:spcBef>
                <a:spcPts val="0"/>
              </a:spcBef>
              <a:spcAft>
                <a:spcPts val="0"/>
              </a:spcAft>
              <a:buSzPts val="1500"/>
              <a:buChar char="●"/>
            </a:pPr>
            <a:r>
              <a:rPr lang="en" sz="1500"/>
              <a:t>What causes CMTX1 and </a:t>
            </a:r>
            <a:r>
              <a:rPr lang="en" sz="1500"/>
              <a:t>occurrence</a:t>
            </a:r>
            <a:r>
              <a:rPr lang="en" sz="1500"/>
              <a:t> of it?</a:t>
            </a:r>
            <a:endParaRPr sz="1500"/>
          </a:p>
          <a:p>
            <a:pPr indent="-311150" lvl="1" marL="914400" rtl="0" algn="l">
              <a:spcBef>
                <a:spcPts val="0"/>
              </a:spcBef>
              <a:spcAft>
                <a:spcPts val="0"/>
              </a:spcAft>
              <a:buSzPts val="1300"/>
              <a:buChar char="○"/>
            </a:pPr>
            <a:r>
              <a:rPr lang="en" sz="1300"/>
              <a:t>Mutations in GJB1 (Cx32)</a:t>
            </a:r>
            <a:endParaRPr sz="1300"/>
          </a:p>
          <a:p>
            <a:pPr indent="-311150" lvl="1" marL="914400" rtl="0" algn="l">
              <a:spcBef>
                <a:spcPts val="0"/>
              </a:spcBef>
              <a:spcAft>
                <a:spcPts val="0"/>
              </a:spcAft>
              <a:buSzPts val="1300"/>
              <a:buChar char="○"/>
            </a:pPr>
            <a:r>
              <a:rPr lang="en" sz="1300"/>
              <a:t>%10-%20 of 30 out of 100.000</a:t>
            </a:r>
            <a:endParaRPr sz="1300"/>
          </a:p>
          <a:p>
            <a:pPr indent="0" lvl="0" marL="0" rtl="0" algn="l">
              <a:spcBef>
                <a:spcPts val="1600"/>
              </a:spcBef>
              <a:spcAft>
                <a:spcPts val="1600"/>
              </a:spcAft>
              <a:buNone/>
            </a:pPr>
            <a:r>
              <a:rPr lang="en"/>
              <a:t>	</a:t>
            </a:r>
            <a:endParaRPr sz="1300"/>
          </a:p>
        </p:txBody>
      </p:sp>
      <p:pic>
        <p:nvPicPr>
          <p:cNvPr id="136" name="Google Shape;136;p14"/>
          <p:cNvPicPr preferRelativeResize="0"/>
          <p:nvPr/>
        </p:nvPicPr>
        <p:blipFill>
          <a:blip r:embed="rId3">
            <a:alphaModFix/>
          </a:blip>
          <a:stretch>
            <a:fillRect/>
          </a:stretch>
        </p:blipFill>
        <p:spPr>
          <a:xfrm>
            <a:off x="4748668" y="1800193"/>
            <a:ext cx="3226600" cy="2341400"/>
          </a:xfrm>
          <a:prstGeom prst="rect">
            <a:avLst/>
          </a:prstGeom>
          <a:noFill/>
          <a:ln>
            <a:noFill/>
          </a:ln>
        </p:spPr>
      </p:pic>
      <p:sp>
        <p:nvSpPr>
          <p:cNvPr id="137" name="Google Shape;137;p14"/>
          <p:cNvSpPr txBox="1"/>
          <p:nvPr/>
        </p:nvSpPr>
        <p:spPr>
          <a:xfrm>
            <a:off x="5454325" y="3755300"/>
            <a:ext cx="1815300" cy="2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8" name="Google Shape;138;p14"/>
          <p:cNvSpPr txBox="1"/>
          <p:nvPr/>
        </p:nvSpPr>
        <p:spPr>
          <a:xfrm>
            <a:off x="5036700" y="3693050"/>
            <a:ext cx="2856600" cy="33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i="1" lang="en" sz="1000"/>
              <a:t>(“</a:t>
            </a:r>
            <a:r>
              <a:rPr i="1" lang="en" sz="1000"/>
              <a:t>What Is Charcot-Marie-Tooth Disease?”)</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ph idx="1" type="body"/>
          </p:nvPr>
        </p:nvSpPr>
        <p:spPr>
          <a:xfrm>
            <a:off x="701750" y="1675594"/>
            <a:ext cx="8024700" cy="2448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Mutations</a:t>
            </a:r>
            <a:endParaRPr b="1" sz="1800"/>
          </a:p>
          <a:p>
            <a:pPr indent="-342900" lvl="0" marL="457200" rtl="0" algn="l">
              <a:spcBef>
                <a:spcPts val="1600"/>
              </a:spcBef>
              <a:spcAft>
                <a:spcPts val="0"/>
              </a:spcAft>
              <a:buSzPts val="1800"/>
              <a:buChar char="●"/>
            </a:pPr>
            <a:r>
              <a:rPr lang="en" sz="1800"/>
              <a:t>No publications about 135th residue (according to UniProt)</a:t>
            </a:r>
            <a:endParaRPr sz="1800"/>
          </a:p>
          <a:p>
            <a:pPr indent="-342900" lvl="0" marL="457200" rtl="0" algn="l">
              <a:spcBef>
                <a:spcPts val="0"/>
              </a:spcBef>
              <a:spcAft>
                <a:spcPts val="0"/>
              </a:spcAft>
              <a:buSzPts val="1800"/>
              <a:buChar char="●"/>
            </a:pPr>
            <a:r>
              <a:rPr lang="en" sz="1800"/>
              <a:t>Meta-SNP said Singular Nucleotide Variant → ~90% labeled as disease</a:t>
            </a:r>
            <a:endParaRPr sz="1800"/>
          </a:p>
          <a:p>
            <a:pPr indent="-342900" lvl="0" marL="457200" rtl="0" algn="l">
              <a:spcBef>
                <a:spcPts val="0"/>
              </a:spcBef>
              <a:spcAft>
                <a:spcPts val="0"/>
              </a:spcAft>
              <a:buSzPts val="1800"/>
              <a:buChar char="●"/>
            </a:pPr>
            <a:r>
              <a:rPr lang="en" sz="1800"/>
              <a:t>Further studies needed -&gt; could cause CMTX1 disease (critical residue)</a:t>
            </a:r>
            <a:endParaRPr sz="1800"/>
          </a:p>
          <a:p>
            <a:pPr indent="0" lvl="0" marL="914400" rtl="0" algn="l">
              <a:spcBef>
                <a:spcPts val="1600"/>
              </a:spcBef>
              <a:spcAft>
                <a:spcPts val="1600"/>
              </a:spcAft>
              <a:buNone/>
            </a:pPr>
            <a:r>
              <a:t/>
            </a:r>
            <a:endParaRPr sz="1800"/>
          </a:p>
        </p:txBody>
      </p:sp>
      <p:sp>
        <p:nvSpPr>
          <p:cNvPr id="283" name="Google Shape;283;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Discussion </a:t>
            </a:r>
            <a:endParaRPr>
              <a:solidFill>
                <a:schemeClr val="accen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3"/>
          <p:cNvSpPr txBox="1"/>
          <p:nvPr>
            <p:ph idx="1" type="body"/>
          </p:nvPr>
        </p:nvSpPr>
        <p:spPr>
          <a:xfrm>
            <a:off x="701750" y="1675594"/>
            <a:ext cx="8024700" cy="2448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Phylogenetic Trees</a:t>
            </a:r>
            <a:endParaRPr b="1" sz="1800"/>
          </a:p>
          <a:p>
            <a:pPr indent="-342900" lvl="0" marL="457200" rtl="0" algn="l">
              <a:spcBef>
                <a:spcPts val="1600"/>
              </a:spcBef>
              <a:spcAft>
                <a:spcPts val="0"/>
              </a:spcAft>
              <a:buSzPts val="1800"/>
              <a:buChar char="●"/>
            </a:pPr>
            <a:r>
              <a:rPr lang="en" sz="1800"/>
              <a:t>Deletion (?) → gap in beginning</a:t>
            </a:r>
            <a:endParaRPr sz="1800"/>
          </a:p>
          <a:p>
            <a:pPr indent="-342900" lvl="0" marL="457200" rtl="0" algn="l">
              <a:spcBef>
                <a:spcPts val="0"/>
              </a:spcBef>
              <a:spcAft>
                <a:spcPts val="0"/>
              </a:spcAft>
              <a:buSzPts val="1800"/>
              <a:buChar char="●"/>
            </a:pPr>
            <a:r>
              <a:rPr lang="en" sz="1800"/>
              <a:t>Consist of three groups</a:t>
            </a:r>
            <a:endParaRPr sz="1800"/>
          </a:p>
          <a:p>
            <a:pPr indent="-342900" lvl="0" marL="457200" rtl="0" algn="l">
              <a:spcBef>
                <a:spcPts val="0"/>
              </a:spcBef>
              <a:spcAft>
                <a:spcPts val="0"/>
              </a:spcAft>
              <a:buSzPts val="1800"/>
              <a:buChar char="●"/>
            </a:pPr>
            <a:r>
              <a:rPr lang="en" sz="1800"/>
              <a:t>Same species located on same node in small tree</a:t>
            </a:r>
            <a:endParaRPr sz="1800"/>
          </a:p>
        </p:txBody>
      </p:sp>
      <p:sp>
        <p:nvSpPr>
          <p:cNvPr id="289" name="Google Shape;289;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Discussion </a:t>
            </a:r>
            <a:endParaRPr>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819150" y="487375"/>
            <a:ext cx="7505700" cy="58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References</a:t>
            </a:r>
            <a:endParaRPr>
              <a:solidFill>
                <a:schemeClr val="accent1"/>
              </a:solidFill>
            </a:endParaRPr>
          </a:p>
        </p:txBody>
      </p:sp>
      <p:sp>
        <p:nvSpPr>
          <p:cNvPr id="295" name="Google Shape;295;p34"/>
          <p:cNvSpPr txBox="1"/>
          <p:nvPr>
            <p:ph idx="1" type="body"/>
          </p:nvPr>
        </p:nvSpPr>
        <p:spPr>
          <a:xfrm>
            <a:off x="819150" y="1113675"/>
            <a:ext cx="7505700" cy="3312000"/>
          </a:xfrm>
          <a:prstGeom prst="rect">
            <a:avLst/>
          </a:prstGeom>
        </p:spPr>
        <p:txBody>
          <a:bodyPr anchorCtr="0" anchor="t" bIns="91425" lIns="91425" spcFirstLastPara="1" rIns="91425" wrap="square" tIns="91425">
            <a:noAutofit/>
          </a:bodyPr>
          <a:lstStyle/>
          <a:p>
            <a:pPr indent="-279400" lvl="0" marL="457200" rtl="0" algn="l">
              <a:spcBef>
                <a:spcPts val="1200"/>
              </a:spcBef>
              <a:spcAft>
                <a:spcPts val="0"/>
              </a:spcAft>
              <a:buClr>
                <a:srgbClr val="000000"/>
              </a:buClr>
              <a:buSzPts val="800"/>
              <a:buFont typeface="Arial"/>
              <a:buChar char="●"/>
            </a:pPr>
            <a:r>
              <a:rPr lang="en" sz="1000">
                <a:solidFill>
                  <a:srgbClr val="000000"/>
                </a:solidFill>
                <a:latin typeface="Arial"/>
                <a:ea typeface="Arial"/>
                <a:cs typeface="Arial"/>
                <a:sym typeface="Arial"/>
              </a:rPr>
              <a:t>Abrams, Charles K. “GJB1 Disorders: Charcot Marie Tooth Neuropathy (CMT1X) and Central Nervous System Phenotypes.” </a:t>
            </a:r>
            <a:r>
              <a:rPr i="1" lang="en" sz="1000">
                <a:solidFill>
                  <a:srgbClr val="000000"/>
                </a:solidFill>
                <a:latin typeface="Arial"/>
                <a:ea typeface="Arial"/>
                <a:cs typeface="Arial"/>
                <a:sym typeface="Arial"/>
              </a:rPr>
              <a:t>GeneReviews® [Internet].</a:t>
            </a:r>
            <a:r>
              <a:rPr lang="en" sz="1000">
                <a:solidFill>
                  <a:srgbClr val="000000"/>
                </a:solidFill>
                <a:latin typeface="Arial"/>
                <a:ea typeface="Arial"/>
                <a:cs typeface="Arial"/>
                <a:sym typeface="Arial"/>
              </a:rPr>
              <a:t>, U.S. National Library of Medicine, 20 Feb. 2020, www.ncbi.nlm.nih.gov/books/NBK1374/.</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Bortolozzi, Mario. “What's the Function of Connexin 32 in the Peripheral Nervous System?” </a:t>
            </a:r>
            <a:r>
              <a:rPr i="1" lang="en" sz="1000">
                <a:solidFill>
                  <a:srgbClr val="000000"/>
                </a:solidFill>
                <a:latin typeface="Arial"/>
                <a:ea typeface="Arial"/>
                <a:cs typeface="Arial"/>
                <a:sym typeface="Arial"/>
              </a:rPr>
              <a:t>Frontiers in Molecular Neuroscience</a:t>
            </a:r>
            <a:r>
              <a:rPr lang="en" sz="1000">
                <a:solidFill>
                  <a:srgbClr val="000000"/>
                </a:solidFill>
                <a:latin typeface="Arial"/>
                <a:ea typeface="Arial"/>
                <a:cs typeface="Arial"/>
                <a:sym typeface="Arial"/>
              </a:rPr>
              <a:t>, Frontiers Media S.A., 10 July 2018, www.ncbi.nlm.nih.gov/pmc/articles/PMC6048289/.</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“Diseases - CMT - Types of CMTX.” </a:t>
            </a:r>
            <a:r>
              <a:rPr i="1" lang="en" sz="1000">
                <a:solidFill>
                  <a:srgbClr val="000000"/>
                </a:solidFill>
                <a:latin typeface="Arial"/>
                <a:ea typeface="Arial"/>
                <a:cs typeface="Arial"/>
                <a:sym typeface="Arial"/>
              </a:rPr>
              <a:t>Muscular Dystrophy Association</a:t>
            </a:r>
            <a:r>
              <a:rPr lang="en" sz="1000">
                <a:solidFill>
                  <a:srgbClr val="000000"/>
                </a:solidFill>
                <a:latin typeface="Arial"/>
                <a:ea typeface="Arial"/>
                <a:cs typeface="Arial"/>
                <a:sym typeface="Arial"/>
              </a:rPr>
              <a:t>, 28 Jan. 2020, www.mda.org/disease/charcot-marie-tooth/types/cmtx. </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“Domain Architecture Analysis.” SMART, smart.embl- heidelberg.de/smart/show_motifs.pl?ID=P08034.</a:t>
            </a: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“GenBank Overview.” National Center for Biotechnology Information, U.S. National Library of Medicine, www.ncbi.nlm.nih.gov/genbank/. </a:t>
            </a:r>
            <a:endParaRPr sz="1000">
              <a:solidFill>
                <a:srgbClr val="000000"/>
              </a:solidFill>
              <a:latin typeface="Arial"/>
              <a:ea typeface="Arial"/>
              <a:cs typeface="Arial"/>
              <a:sym typeface="Arial"/>
            </a:endParaRPr>
          </a:p>
          <a:p>
            <a:pPr indent="-285750" lvl="0" marL="457200" rtl="0" algn="l">
              <a:spcBef>
                <a:spcPts val="0"/>
              </a:spcBef>
              <a:spcAft>
                <a:spcPts val="0"/>
              </a:spcAft>
              <a:buClr>
                <a:srgbClr val="000000"/>
              </a:buClr>
              <a:buSzPts val="900"/>
              <a:buFont typeface="Arial"/>
              <a:buChar char="●"/>
            </a:pPr>
            <a:r>
              <a:rPr lang="en" sz="1000">
                <a:solidFill>
                  <a:srgbClr val="000000"/>
                </a:solidFill>
                <a:latin typeface="Arial"/>
                <a:ea typeface="Arial"/>
                <a:cs typeface="Arial"/>
                <a:sym typeface="Arial"/>
              </a:rPr>
              <a:t>Sohl, G. and K. Willecke. "Gap Junctions and the Connexin Protein Family." Cardiovascular Research, vol. 62, no. 2, 2004, pp. 228-232, doi:10.1016/j.cardiores.2003.11.013.</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UniProt ConsortiumEuropean Bioinformatics InstituteProtein Information ResourceSIB Swiss Institute of Bioinformatics. “Gap Junction Beta-1 Protein.” UniProt ConsortiumEuropean Bioinformatics InstituteProtein Information ResourceSIB Swiss Institute of Bioinformatics, 2 Dec. 2020, www.uniprot.org/uniprot/P08034. </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85750" lvl="0" marL="457200" rtl="0" algn="l">
              <a:spcBef>
                <a:spcPts val="0"/>
              </a:spcBef>
              <a:spcAft>
                <a:spcPts val="0"/>
              </a:spcAft>
              <a:buClr>
                <a:srgbClr val="000000"/>
              </a:buClr>
              <a:buSzPts val="900"/>
              <a:buFont typeface="Arial"/>
              <a:buChar char="●"/>
            </a:pPr>
            <a:r>
              <a:rPr i="1" lang="en" sz="1000">
                <a:solidFill>
                  <a:srgbClr val="000000"/>
                </a:solidFill>
                <a:latin typeface="Arial"/>
                <a:ea typeface="Arial"/>
                <a:cs typeface="Arial"/>
                <a:sym typeface="Arial"/>
              </a:rPr>
              <a:t>What Is Charcot-Marie-Tooth Disease?: JuniOrtho™</a:t>
            </a:r>
            <a:r>
              <a:rPr lang="en" sz="1000">
                <a:solidFill>
                  <a:srgbClr val="000000"/>
                </a:solidFill>
                <a:latin typeface="Arial"/>
                <a:ea typeface="Arial"/>
                <a:cs typeface="Arial"/>
                <a:sym typeface="Arial"/>
              </a:rPr>
              <a:t>. 14 Oct. 2020,      www.juniortho.club/patient-support/what-is-charcot-marie-tooth-disease-2/. </a:t>
            </a:r>
            <a:endParaRPr sz="1000">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General Mutation Types (that cause CMTX1)</a:t>
            </a:r>
            <a:endParaRPr>
              <a:solidFill>
                <a:schemeClr val="accent1"/>
              </a:solidFill>
            </a:endParaRPr>
          </a:p>
        </p:txBody>
      </p:sp>
      <p:sp>
        <p:nvSpPr>
          <p:cNvPr id="144" name="Google Shape;144;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Not being </a:t>
            </a:r>
            <a:r>
              <a:rPr lang="en" sz="1900"/>
              <a:t>synthesized</a:t>
            </a:r>
            <a:endParaRPr sz="1900"/>
          </a:p>
          <a:p>
            <a:pPr indent="-349250" lvl="0" marL="457200" rtl="0" algn="l">
              <a:spcBef>
                <a:spcPts val="0"/>
              </a:spcBef>
              <a:spcAft>
                <a:spcPts val="0"/>
              </a:spcAft>
              <a:buSzPts val="1900"/>
              <a:buChar char="●"/>
            </a:pPr>
            <a:r>
              <a:rPr lang="en" sz="1900"/>
              <a:t>Synthesized in limited amounts</a:t>
            </a:r>
            <a:endParaRPr sz="1900"/>
          </a:p>
          <a:p>
            <a:pPr indent="-349250" lvl="0" marL="457200" rtl="0" algn="l">
              <a:spcBef>
                <a:spcPts val="0"/>
              </a:spcBef>
              <a:spcAft>
                <a:spcPts val="0"/>
              </a:spcAft>
              <a:buSzPts val="1900"/>
              <a:buChar char="●"/>
            </a:pPr>
            <a:r>
              <a:rPr lang="en" sz="1900"/>
              <a:t>Does not get properly transported</a:t>
            </a:r>
            <a:endParaRPr sz="1900"/>
          </a:p>
          <a:p>
            <a:pPr indent="-349250" lvl="0" marL="457200" rtl="0" algn="l">
              <a:spcBef>
                <a:spcPts val="0"/>
              </a:spcBef>
              <a:spcAft>
                <a:spcPts val="0"/>
              </a:spcAft>
              <a:buSzPts val="1900"/>
              <a:buChar char="●"/>
            </a:pPr>
            <a:r>
              <a:rPr lang="en" sz="1900"/>
              <a:t>Unable to form gap junctions</a:t>
            </a:r>
            <a:endParaRPr sz="1900"/>
          </a:p>
          <a:p>
            <a:pPr indent="-349250" lvl="0" marL="457200" rtl="0" algn="l">
              <a:spcBef>
                <a:spcPts val="0"/>
              </a:spcBef>
              <a:spcAft>
                <a:spcPts val="0"/>
              </a:spcAft>
              <a:buSzPts val="1900"/>
              <a:buChar char="●"/>
            </a:pPr>
            <a:r>
              <a:rPr lang="en" sz="1900"/>
              <a:t>Limited number of channels</a:t>
            </a:r>
            <a:endParaRPr sz="1900"/>
          </a:p>
          <a:p>
            <a:pPr indent="0" lvl="0" marL="0" rtl="0" algn="l">
              <a:spcBef>
                <a:spcPts val="1600"/>
              </a:spcBef>
              <a:spcAft>
                <a:spcPts val="0"/>
              </a:spcAft>
              <a:buNone/>
            </a:pPr>
            <a:r>
              <a:t/>
            </a:r>
            <a:endParaRPr sz="1900"/>
          </a:p>
          <a:p>
            <a:pPr indent="0" lvl="0" marL="914400" rtl="0" algn="l">
              <a:spcBef>
                <a:spcPts val="1600"/>
              </a:spcBef>
              <a:spcAft>
                <a:spcPts val="160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593800" y="452000"/>
            <a:ext cx="7505700" cy="6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Gap Junction Beta 1 Protein Topology </a:t>
            </a:r>
            <a:endParaRPr>
              <a:solidFill>
                <a:schemeClr val="accent1"/>
              </a:solidFill>
            </a:endParaRPr>
          </a:p>
        </p:txBody>
      </p:sp>
      <p:sp>
        <p:nvSpPr>
          <p:cNvPr id="150" name="Google Shape;150;p16"/>
          <p:cNvSpPr txBox="1"/>
          <p:nvPr>
            <p:ph idx="1" type="body"/>
          </p:nvPr>
        </p:nvSpPr>
        <p:spPr>
          <a:xfrm>
            <a:off x="502125" y="1205825"/>
            <a:ext cx="3630600" cy="3598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First Cytoplasmic Region (1-22)</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First Transmembrane Region (23-45)</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First Extracellular Region (46-75)</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Second Transmembrane Region (76-95)</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Second Cytoplasmic Region (96-130)</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Third Transmembrane Region (131-153)</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Second Extracellular Region (154-191)</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Fourth Transmembrane Region (192-214)</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Cytoplasmic Tail (215-283)</a:t>
            </a:r>
            <a:endParaRPr>
              <a:solidFill>
                <a:srgbClr val="000000"/>
              </a:solidFill>
              <a:latin typeface="Times New Roman"/>
              <a:ea typeface="Times New Roman"/>
              <a:cs typeface="Times New Roman"/>
              <a:sym typeface="Times New Roman"/>
            </a:endParaRPr>
          </a:p>
          <a:p>
            <a:pPr indent="0" lvl="0" marL="45720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45720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45720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457200" rtl="0" algn="l">
              <a:spcBef>
                <a:spcPts val="1600"/>
              </a:spcBef>
              <a:spcAft>
                <a:spcPts val="1600"/>
              </a:spcAft>
              <a:buNone/>
            </a:pPr>
            <a:r>
              <a:t/>
            </a:r>
            <a:endParaRPr/>
          </a:p>
        </p:txBody>
      </p:sp>
      <p:pic>
        <p:nvPicPr>
          <p:cNvPr id="151" name="Google Shape;151;p16"/>
          <p:cNvPicPr preferRelativeResize="0"/>
          <p:nvPr/>
        </p:nvPicPr>
        <p:blipFill>
          <a:blip r:embed="rId3">
            <a:alphaModFix/>
          </a:blip>
          <a:stretch>
            <a:fillRect/>
          </a:stretch>
        </p:blipFill>
        <p:spPr>
          <a:xfrm>
            <a:off x="4300200" y="1205825"/>
            <a:ext cx="4152125" cy="3158525"/>
          </a:xfrm>
          <a:prstGeom prst="rect">
            <a:avLst/>
          </a:prstGeom>
          <a:noFill/>
          <a:ln>
            <a:noFill/>
          </a:ln>
        </p:spPr>
      </p:pic>
      <p:sp>
        <p:nvSpPr>
          <p:cNvPr id="152" name="Google Shape;152;p16"/>
          <p:cNvSpPr txBox="1"/>
          <p:nvPr/>
        </p:nvSpPr>
        <p:spPr>
          <a:xfrm>
            <a:off x="5670075" y="4458475"/>
            <a:ext cx="2589600" cy="2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(Sohl et al)</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748350" y="493825"/>
            <a:ext cx="7505700" cy="7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Gap Junction Beta 1 Protein Domains</a:t>
            </a:r>
            <a:endParaRPr>
              <a:solidFill>
                <a:schemeClr val="accent1"/>
              </a:solidFill>
            </a:endParaRPr>
          </a:p>
        </p:txBody>
      </p:sp>
      <p:pic>
        <p:nvPicPr>
          <p:cNvPr id="158" name="Google Shape;158;p17"/>
          <p:cNvPicPr preferRelativeResize="0"/>
          <p:nvPr/>
        </p:nvPicPr>
        <p:blipFill>
          <a:blip r:embed="rId3">
            <a:alphaModFix/>
          </a:blip>
          <a:stretch>
            <a:fillRect/>
          </a:stretch>
        </p:blipFill>
        <p:spPr>
          <a:xfrm>
            <a:off x="1422675" y="1214500"/>
            <a:ext cx="6038300" cy="1590050"/>
          </a:xfrm>
          <a:prstGeom prst="rect">
            <a:avLst/>
          </a:prstGeom>
          <a:noFill/>
          <a:ln>
            <a:noFill/>
          </a:ln>
        </p:spPr>
      </p:pic>
      <p:pic>
        <p:nvPicPr>
          <p:cNvPr id="159" name="Google Shape;159;p17"/>
          <p:cNvPicPr preferRelativeResize="0"/>
          <p:nvPr/>
        </p:nvPicPr>
        <p:blipFill>
          <a:blip r:embed="rId4">
            <a:alphaModFix/>
          </a:blip>
          <a:stretch>
            <a:fillRect/>
          </a:stretch>
        </p:blipFill>
        <p:spPr>
          <a:xfrm>
            <a:off x="934812" y="2905450"/>
            <a:ext cx="7132782" cy="1590050"/>
          </a:xfrm>
          <a:prstGeom prst="rect">
            <a:avLst/>
          </a:prstGeom>
          <a:noFill/>
          <a:ln>
            <a:noFill/>
          </a:ln>
        </p:spPr>
      </p:pic>
      <p:sp>
        <p:nvSpPr>
          <p:cNvPr id="160" name="Google Shape;160;p17"/>
          <p:cNvSpPr txBox="1"/>
          <p:nvPr/>
        </p:nvSpPr>
        <p:spPr>
          <a:xfrm>
            <a:off x="521450" y="4428950"/>
            <a:ext cx="5233500" cy="28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600"/>
              <a:t>“Domain Architecture Analysis.” SMART, smart.embl- heidelberg.de/smart/show_motifs.pl?ID=P08034.</a:t>
            </a:r>
            <a:endParaRPr sz="1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819150" y="549475"/>
            <a:ext cx="7505700" cy="6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Purpose </a:t>
            </a:r>
            <a:endParaRPr>
              <a:solidFill>
                <a:schemeClr val="accent1"/>
              </a:solidFill>
            </a:endParaRPr>
          </a:p>
        </p:txBody>
      </p:sp>
      <p:sp>
        <p:nvSpPr>
          <p:cNvPr id="166" name="Google Shape;166;p18"/>
          <p:cNvSpPr txBox="1"/>
          <p:nvPr>
            <p:ph idx="1" type="body"/>
          </p:nvPr>
        </p:nvSpPr>
        <p:spPr>
          <a:xfrm>
            <a:off x="786950" y="14049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The aim of this project is to identify the most conserved domains of the GJB1 protein in order to determine the most conserved residues, on which pathogenic mutations can occur, and predict possible mutations on the protein.</a:t>
            </a: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Materials and Methods</a:t>
            </a:r>
            <a:r>
              <a:rPr lang="en"/>
              <a:t> </a:t>
            </a:r>
            <a:endParaRPr/>
          </a:p>
        </p:txBody>
      </p:sp>
      <p:sp>
        <p:nvSpPr>
          <p:cNvPr id="172" name="Google Shape;172;p19"/>
          <p:cNvSpPr txBox="1"/>
          <p:nvPr>
            <p:ph idx="1" type="body"/>
          </p:nvPr>
        </p:nvSpPr>
        <p:spPr>
          <a:xfrm>
            <a:off x="819150" y="1521700"/>
            <a:ext cx="7505700" cy="2916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UniProt</a:t>
            </a:r>
            <a:endParaRPr sz="1600"/>
          </a:p>
          <a:p>
            <a:pPr indent="-330200" lvl="0" marL="457200" rtl="0" algn="l">
              <a:spcBef>
                <a:spcPts val="0"/>
              </a:spcBef>
              <a:spcAft>
                <a:spcPts val="0"/>
              </a:spcAft>
              <a:buSzPts val="1600"/>
              <a:buChar char="●"/>
            </a:pPr>
            <a:r>
              <a:rPr lang="en" sz="1600"/>
              <a:t>BLAST</a:t>
            </a:r>
            <a:endParaRPr sz="1600"/>
          </a:p>
          <a:p>
            <a:pPr indent="-330200" lvl="0" marL="457200" rtl="0" algn="l">
              <a:spcBef>
                <a:spcPts val="0"/>
              </a:spcBef>
              <a:spcAft>
                <a:spcPts val="0"/>
              </a:spcAft>
              <a:buSzPts val="1600"/>
              <a:buChar char="●"/>
            </a:pPr>
            <a:r>
              <a:rPr lang="en" sz="1600"/>
              <a:t>MSAViewer</a:t>
            </a:r>
            <a:endParaRPr sz="1600"/>
          </a:p>
          <a:p>
            <a:pPr indent="-330200" lvl="0" marL="457200" rtl="0" algn="l">
              <a:spcBef>
                <a:spcPts val="0"/>
              </a:spcBef>
              <a:spcAft>
                <a:spcPts val="0"/>
              </a:spcAft>
              <a:buSzPts val="1600"/>
              <a:buChar char="●"/>
            </a:pPr>
            <a:r>
              <a:rPr lang="en" sz="1600"/>
              <a:t>MAFFT</a:t>
            </a:r>
            <a:endParaRPr sz="1600"/>
          </a:p>
          <a:p>
            <a:pPr indent="-330200" lvl="0" marL="457200" rtl="0" algn="l">
              <a:spcBef>
                <a:spcPts val="0"/>
              </a:spcBef>
              <a:spcAft>
                <a:spcPts val="0"/>
              </a:spcAft>
              <a:buSzPts val="1600"/>
              <a:buChar char="●"/>
            </a:pPr>
            <a:r>
              <a:rPr lang="en" sz="1600"/>
              <a:t>MEGA</a:t>
            </a:r>
            <a:endParaRPr sz="1600"/>
          </a:p>
          <a:p>
            <a:pPr indent="-330200" lvl="0" marL="457200" rtl="0" algn="l">
              <a:spcBef>
                <a:spcPts val="0"/>
              </a:spcBef>
              <a:spcAft>
                <a:spcPts val="0"/>
              </a:spcAft>
              <a:buSzPts val="1600"/>
              <a:buChar char="●"/>
            </a:pPr>
            <a:r>
              <a:rPr lang="en" sz="1600"/>
              <a:t>FigTree</a:t>
            </a:r>
            <a:endParaRPr sz="1600"/>
          </a:p>
          <a:p>
            <a:pPr indent="-330200" lvl="0" marL="457200" rtl="0" algn="l">
              <a:spcBef>
                <a:spcPts val="0"/>
              </a:spcBef>
              <a:spcAft>
                <a:spcPts val="0"/>
              </a:spcAft>
              <a:buSzPts val="1600"/>
              <a:buChar char="●"/>
            </a:pPr>
            <a:r>
              <a:rPr lang="en" sz="1600"/>
              <a:t>Python</a:t>
            </a:r>
            <a:endParaRPr sz="1600"/>
          </a:p>
          <a:p>
            <a:pPr indent="-330200" lvl="0" marL="457200" rtl="0" algn="l">
              <a:spcBef>
                <a:spcPts val="0"/>
              </a:spcBef>
              <a:spcAft>
                <a:spcPts val="0"/>
              </a:spcAft>
              <a:buSzPts val="1600"/>
              <a:buChar char="●"/>
            </a:pPr>
            <a:r>
              <a:rPr lang="en" sz="1600"/>
              <a:t>R (ggplot)</a:t>
            </a:r>
            <a:endParaRPr sz="1600"/>
          </a:p>
          <a:p>
            <a:pPr indent="-330200" lvl="0" marL="457200" rtl="0" algn="l">
              <a:spcBef>
                <a:spcPts val="0"/>
              </a:spcBef>
              <a:spcAft>
                <a:spcPts val="0"/>
              </a:spcAft>
              <a:buSzPts val="1600"/>
              <a:buChar char="●"/>
            </a:pPr>
            <a:r>
              <a:rPr lang="en" sz="1600"/>
              <a:t>Meta SNP</a:t>
            </a:r>
            <a:endParaRPr sz="1600"/>
          </a:p>
          <a:p>
            <a:pPr indent="-330200" lvl="0" marL="457200" rtl="0" algn="l">
              <a:spcBef>
                <a:spcPts val="0"/>
              </a:spcBef>
              <a:spcAft>
                <a:spcPts val="0"/>
              </a:spcAft>
              <a:buSzPts val="1600"/>
              <a:buChar char="●"/>
            </a:pPr>
            <a:r>
              <a:rPr lang="en" sz="1600"/>
              <a:t>GenBank</a:t>
            </a:r>
            <a:endParaRPr sz="1600"/>
          </a:p>
        </p:txBody>
      </p:sp>
      <p:pic>
        <p:nvPicPr>
          <p:cNvPr id="173" name="Google Shape;173;p19"/>
          <p:cNvPicPr preferRelativeResize="0"/>
          <p:nvPr/>
        </p:nvPicPr>
        <p:blipFill>
          <a:blip r:embed="rId3">
            <a:alphaModFix/>
          </a:blip>
          <a:stretch>
            <a:fillRect/>
          </a:stretch>
        </p:blipFill>
        <p:spPr>
          <a:xfrm>
            <a:off x="3846725" y="1551886"/>
            <a:ext cx="959299" cy="957639"/>
          </a:xfrm>
          <a:prstGeom prst="rect">
            <a:avLst/>
          </a:prstGeom>
          <a:noFill/>
          <a:ln>
            <a:noFill/>
          </a:ln>
        </p:spPr>
      </p:pic>
      <p:pic>
        <p:nvPicPr>
          <p:cNvPr id="174" name="Google Shape;174;p19"/>
          <p:cNvPicPr preferRelativeResize="0"/>
          <p:nvPr/>
        </p:nvPicPr>
        <p:blipFill>
          <a:blip r:embed="rId4">
            <a:alphaModFix/>
          </a:blip>
          <a:stretch>
            <a:fillRect/>
          </a:stretch>
        </p:blipFill>
        <p:spPr>
          <a:xfrm>
            <a:off x="3583825" y="2986538"/>
            <a:ext cx="1485125" cy="1485175"/>
          </a:xfrm>
          <a:prstGeom prst="rect">
            <a:avLst/>
          </a:prstGeom>
          <a:noFill/>
          <a:ln>
            <a:noFill/>
          </a:ln>
        </p:spPr>
      </p:pic>
      <p:pic>
        <p:nvPicPr>
          <p:cNvPr id="175" name="Google Shape;175;p19"/>
          <p:cNvPicPr preferRelativeResize="0"/>
          <p:nvPr/>
        </p:nvPicPr>
        <p:blipFill>
          <a:blip r:embed="rId5">
            <a:alphaModFix/>
          </a:blip>
          <a:stretch>
            <a:fillRect/>
          </a:stretch>
        </p:blipFill>
        <p:spPr>
          <a:xfrm>
            <a:off x="5395864" y="1521701"/>
            <a:ext cx="1313760" cy="1018000"/>
          </a:xfrm>
          <a:prstGeom prst="rect">
            <a:avLst/>
          </a:prstGeom>
          <a:noFill/>
          <a:ln>
            <a:noFill/>
          </a:ln>
        </p:spPr>
      </p:pic>
      <p:pic>
        <p:nvPicPr>
          <p:cNvPr id="176" name="Google Shape;176;p19"/>
          <p:cNvPicPr preferRelativeResize="0"/>
          <p:nvPr/>
        </p:nvPicPr>
        <p:blipFill>
          <a:blip r:embed="rId6">
            <a:alphaModFix/>
          </a:blip>
          <a:stretch>
            <a:fillRect/>
          </a:stretch>
        </p:blipFill>
        <p:spPr>
          <a:xfrm>
            <a:off x="7425525" y="3005186"/>
            <a:ext cx="937575" cy="1316488"/>
          </a:xfrm>
          <a:prstGeom prst="rect">
            <a:avLst/>
          </a:prstGeom>
          <a:noFill/>
          <a:ln>
            <a:noFill/>
          </a:ln>
        </p:spPr>
      </p:pic>
      <p:pic>
        <p:nvPicPr>
          <p:cNvPr id="177" name="Google Shape;177;p19"/>
          <p:cNvPicPr preferRelativeResize="0"/>
          <p:nvPr/>
        </p:nvPicPr>
        <p:blipFill>
          <a:blip r:embed="rId7">
            <a:alphaModFix/>
          </a:blip>
          <a:stretch>
            <a:fillRect/>
          </a:stretch>
        </p:blipFill>
        <p:spPr>
          <a:xfrm>
            <a:off x="5624200" y="3005174"/>
            <a:ext cx="857125" cy="1447901"/>
          </a:xfrm>
          <a:prstGeom prst="rect">
            <a:avLst/>
          </a:prstGeom>
          <a:noFill/>
          <a:ln>
            <a:noFill/>
          </a:ln>
        </p:spPr>
      </p:pic>
      <p:pic>
        <p:nvPicPr>
          <p:cNvPr id="178" name="Google Shape;178;p19"/>
          <p:cNvPicPr preferRelativeResize="0"/>
          <p:nvPr/>
        </p:nvPicPr>
        <p:blipFill>
          <a:blip r:embed="rId8">
            <a:alphaModFix/>
          </a:blip>
          <a:stretch>
            <a:fillRect/>
          </a:stretch>
        </p:blipFill>
        <p:spPr>
          <a:xfrm>
            <a:off x="7385300" y="1521687"/>
            <a:ext cx="1018025" cy="101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574525" y="562375"/>
            <a:ext cx="7505700" cy="6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Results - Shannon Entropy  </a:t>
            </a:r>
            <a:endParaRPr>
              <a:solidFill>
                <a:schemeClr val="accent1"/>
              </a:solidFill>
            </a:endParaRPr>
          </a:p>
        </p:txBody>
      </p:sp>
      <p:pic>
        <p:nvPicPr>
          <p:cNvPr id="184" name="Google Shape;184;p20"/>
          <p:cNvPicPr preferRelativeResize="0"/>
          <p:nvPr/>
        </p:nvPicPr>
        <p:blipFill>
          <a:blip r:embed="rId3">
            <a:alphaModFix/>
          </a:blip>
          <a:stretch>
            <a:fillRect/>
          </a:stretch>
        </p:blipFill>
        <p:spPr>
          <a:xfrm>
            <a:off x="3991225" y="1216675"/>
            <a:ext cx="4514976" cy="3533449"/>
          </a:xfrm>
          <a:prstGeom prst="rect">
            <a:avLst/>
          </a:prstGeom>
          <a:noFill/>
          <a:ln>
            <a:noFill/>
          </a:ln>
        </p:spPr>
      </p:pic>
      <p:graphicFrame>
        <p:nvGraphicFramePr>
          <p:cNvPr id="185" name="Google Shape;185;p20"/>
          <p:cNvGraphicFramePr/>
          <p:nvPr/>
        </p:nvGraphicFramePr>
        <p:xfrm>
          <a:off x="794800" y="1344763"/>
          <a:ext cx="3000000" cy="3000000"/>
        </p:xfrm>
        <a:graphic>
          <a:graphicData uri="http://schemas.openxmlformats.org/drawingml/2006/table">
            <a:tbl>
              <a:tblPr>
                <a:noFill/>
                <a:tableStyleId>{3D18A2C1-6288-4626-BB75-5143FAFD5B19}</a:tableStyleId>
              </a:tblPr>
              <a:tblGrid>
                <a:gridCol w="1240875"/>
                <a:gridCol w="1240875"/>
              </a:tblGrid>
              <a:tr h="420875">
                <a:tc>
                  <a:txBody>
                    <a:bodyPr/>
                    <a:lstStyle/>
                    <a:p>
                      <a:pPr indent="0" lvl="0" marL="0" rtl="0" algn="l">
                        <a:spcBef>
                          <a:spcPts val="0"/>
                        </a:spcBef>
                        <a:spcAft>
                          <a:spcPts val="0"/>
                        </a:spcAft>
                        <a:buNone/>
                      </a:pPr>
                      <a:r>
                        <a:rPr lang="en" sz="1100"/>
                        <a:t>Cytoplasmic</a:t>
                      </a:r>
                      <a:endParaRPr sz="1100"/>
                    </a:p>
                  </a:txBody>
                  <a:tcPr marT="91425" marB="91425" marR="91425" marL="91425"/>
                </a:tc>
                <a:tc>
                  <a:txBody>
                    <a:bodyPr/>
                    <a:lstStyle/>
                    <a:p>
                      <a:pPr indent="0" lvl="0" marL="0" rtl="0" algn="l">
                        <a:spcBef>
                          <a:spcPts val="0"/>
                        </a:spcBef>
                        <a:spcAft>
                          <a:spcPts val="0"/>
                        </a:spcAft>
                        <a:buNone/>
                      </a:pPr>
                      <a:r>
                        <a:rPr lang="en" sz="1100"/>
                        <a:t>0.954</a:t>
                      </a:r>
                      <a:endParaRPr sz="1100"/>
                    </a:p>
                  </a:txBody>
                  <a:tcPr marT="91425" marB="91425" marR="91425" marL="91425"/>
                </a:tc>
              </a:tr>
              <a:tr h="357050">
                <a:tc>
                  <a:txBody>
                    <a:bodyPr/>
                    <a:lstStyle/>
                    <a:p>
                      <a:pPr indent="0" lvl="0" marL="0" rtl="0" algn="l">
                        <a:spcBef>
                          <a:spcPts val="0"/>
                        </a:spcBef>
                        <a:spcAft>
                          <a:spcPts val="0"/>
                        </a:spcAft>
                        <a:buNone/>
                      </a:pPr>
                      <a:r>
                        <a:rPr lang="en" sz="1100"/>
                        <a:t>Transmembrane</a:t>
                      </a:r>
                      <a:endParaRPr sz="1100"/>
                    </a:p>
                  </a:txBody>
                  <a:tcPr marT="91425" marB="91425" marR="91425" marL="91425"/>
                </a:tc>
                <a:tc>
                  <a:txBody>
                    <a:bodyPr/>
                    <a:lstStyle/>
                    <a:p>
                      <a:pPr indent="0" lvl="0" marL="0" rtl="0" algn="l">
                        <a:spcBef>
                          <a:spcPts val="0"/>
                        </a:spcBef>
                        <a:spcAft>
                          <a:spcPts val="0"/>
                        </a:spcAft>
                        <a:buNone/>
                      </a:pPr>
                      <a:r>
                        <a:rPr lang="en" sz="1100"/>
                        <a:t>0.534</a:t>
                      </a:r>
                      <a:endParaRPr sz="1100"/>
                    </a:p>
                  </a:txBody>
                  <a:tcPr marT="91425" marB="91425" marR="91425" marL="91425"/>
                </a:tc>
              </a:tr>
              <a:tr h="357050">
                <a:tc>
                  <a:txBody>
                    <a:bodyPr/>
                    <a:lstStyle/>
                    <a:p>
                      <a:pPr indent="0" lvl="0" marL="0" rtl="0" algn="l">
                        <a:spcBef>
                          <a:spcPts val="0"/>
                        </a:spcBef>
                        <a:spcAft>
                          <a:spcPts val="0"/>
                        </a:spcAft>
                        <a:buNone/>
                      </a:pPr>
                      <a:r>
                        <a:rPr lang="en" sz="1100"/>
                        <a:t>Extracellular</a:t>
                      </a:r>
                      <a:endParaRPr sz="1100"/>
                    </a:p>
                  </a:txBody>
                  <a:tcPr marT="91425" marB="91425" marR="91425" marL="91425"/>
                </a:tc>
                <a:tc>
                  <a:txBody>
                    <a:bodyPr/>
                    <a:lstStyle/>
                    <a:p>
                      <a:pPr indent="0" lvl="0" marL="0" rtl="0" algn="l">
                        <a:spcBef>
                          <a:spcPts val="0"/>
                        </a:spcBef>
                        <a:spcAft>
                          <a:spcPts val="0"/>
                        </a:spcAft>
                        <a:buNone/>
                      </a:pPr>
                      <a:r>
                        <a:rPr lang="en" sz="1100"/>
                        <a:t>0.469</a:t>
                      </a:r>
                      <a:endParaRPr sz="1100"/>
                    </a:p>
                  </a:txBody>
                  <a:tcPr marT="91425" marB="91425" marR="91425" marL="91425"/>
                </a:tc>
              </a:tr>
              <a:tr h="357050">
                <a:tc>
                  <a:txBody>
                    <a:bodyPr/>
                    <a:lstStyle/>
                    <a:p>
                      <a:pPr indent="0" lvl="0" marL="0" rtl="0" algn="l">
                        <a:spcBef>
                          <a:spcPts val="0"/>
                        </a:spcBef>
                        <a:spcAft>
                          <a:spcPts val="0"/>
                        </a:spcAft>
                        <a:buNone/>
                      </a:pPr>
                      <a:r>
                        <a:rPr lang="en" sz="1100"/>
                        <a:t>Transmembrane</a:t>
                      </a:r>
                      <a:endParaRPr sz="1100"/>
                    </a:p>
                  </a:txBody>
                  <a:tcPr marT="91425" marB="91425" marR="91425" marL="91425"/>
                </a:tc>
                <a:tc>
                  <a:txBody>
                    <a:bodyPr/>
                    <a:lstStyle/>
                    <a:p>
                      <a:pPr indent="0" lvl="0" marL="0" rtl="0" algn="l">
                        <a:spcBef>
                          <a:spcPts val="0"/>
                        </a:spcBef>
                        <a:spcAft>
                          <a:spcPts val="0"/>
                        </a:spcAft>
                        <a:buNone/>
                      </a:pPr>
                      <a:r>
                        <a:rPr lang="en" sz="1100"/>
                        <a:t>0.347</a:t>
                      </a:r>
                      <a:endParaRPr sz="1100"/>
                    </a:p>
                  </a:txBody>
                  <a:tcPr marT="91425" marB="91425" marR="91425" marL="91425"/>
                </a:tc>
              </a:tr>
              <a:tr h="357050">
                <a:tc>
                  <a:txBody>
                    <a:bodyPr/>
                    <a:lstStyle/>
                    <a:p>
                      <a:pPr indent="0" lvl="0" marL="0" rtl="0" algn="l">
                        <a:spcBef>
                          <a:spcPts val="0"/>
                        </a:spcBef>
                        <a:spcAft>
                          <a:spcPts val="0"/>
                        </a:spcAft>
                        <a:buNone/>
                      </a:pPr>
                      <a:r>
                        <a:rPr lang="en" sz="1100"/>
                        <a:t>Cytoplasmic</a:t>
                      </a:r>
                      <a:endParaRPr sz="1100"/>
                    </a:p>
                  </a:txBody>
                  <a:tcPr marT="91425" marB="91425" marR="91425" marL="91425"/>
                </a:tc>
                <a:tc>
                  <a:txBody>
                    <a:bodyPr/>
                    <a:lstStyle/>
                    <a:p>
                      <a:pPr indent="0" lvl="0" marL="0" rtl="0" algn="l">
                        <a:spcBef>
                          <a:spcPts val="0"/>
                        </a:spcBef>
                        <a:spcAft>
                          <a:spcPts val="0"/>
                        </a:spcAft>
                        <a:buNone/>
                      </a:pPr>
                      <a:r>
                        <a:rPr lang="en" sz="1100"/>
                        <a:t>1.948</a:t>
                      </a:r>
                      <a:endParaRPr sz="1100"/>
                    </a:p>
                  </a:txBody>
                  <a:tcPr marT="91425" marB="91425" marR="91425" marL="91425"/>
                </a:tc>
              </a:tr>
              <a:tr h="357050">
                <a:tc>
                  <a:txBody>
                    <a:bodyPr/>
                    <a:lstStyle/>
                    <a:p>
                      <a:pPr indent="0" lvl="0" marL="0" rtl="0" algn="l">
                        <a:spcBef>
                          <a:spcPts val="0"/>
                        </a:spcBef>
                        <a:spcAft>
                          <a:spcPts val="0"/>
                        </a:spcAft>
                        <a:buNone/>
                      </a:pPr>
                      <a:r>
                        <a:rPr lang="en" sz="1100"/>
                        <a:t>Transmembrane</a:t>
                      </a:r>
                      <a:endParaRPr sz="1100"/>
                    </a:p>
                  </a:txBody>
                  <a:tcPr marT="91425" marB="91425" marR="91425" marL="91425"/>
                </a:tc>
                <a:tc>
                  <a:txBody>
                    <a:bodyPr/>
                    <a:lstStyle/>
                    <a:p>
                      <a:pPr indent="0" lvl="0" marL="0" rtl="0" algn="l">
                        <a:spcBef>
                          <a:spcPts val="0"/>
                        </a:spcBef>
                        <a:spcAft>
                          <a:spcPts val="0"/>
                        </a:spcAft>
                        <a:buNone/>
                      </a:pPr>
                      <a:r>
                        <a:rPr lang="en" sz="1100"/>
                        <a:t>0.885</a:t>
                      </a:r>
                      <a:endParaRPr sz="1100"/>
                    </a:p>
                  </a:txBody>
                  <a:tcPr marT="91425" marB="91425" marR="91425" marL="91425"/>
                </a:tc>
              </a:tr>
              <a:tr h="357050">
                <a:tc>
                  <a:txBody>
                    <a:bodyPr/>
                    <a:lstStyle/>
                    <a:p>
                      <a:pPr indent="0" lvl="0" marL="0" rtl="0" algn="l">
                        <a:spcBef>
                          <a:spcPts val="0"/>
                        </a:spcBef>
                        <a:spcAft>
                          <a:spcPts val="0"/>
                        </a:spcAft>
                        <a:buNone/>
                      </a:pPr>
                      <a:r>
                        <a:rPr lang="en" sz="1100"/>
                        <a:t>Extracellular</a:t>
                      </a:r>
                      <a:endParaRPr sz="1100"/>
                    </a:p>
                  </a:txBody>
                  <a:tcPr marT="91425" marB="91425" marR="91425" marL="91425"/>
                </a:tc>
                <a:tc>
                  <a:txBody>
                    <a:bodyPr/>
                    <a:lstStyle/>
                    <a:p>
                      <a:pPr indent="0" lvl="0" marL="0" rtl="0" algn="l">
                        <a:spcBef>
                          <a:spcPts val="0"/>
                        </a:spcBef>
                        <a:spcAft>
                          <a:spcPts val="0"/>
                        </a:spcAft>
                        <a:buNone/>
                      </a:pPr>
                      <a:r>
                        <a:rPr lang="en" sz="1100"/>
                        <a:t>0.746</a:t>
                      </a:r>
                      <a:endParaRPr sz="1100"/>
                    </a:p>
                  </a:txBody>
                  <a:tcPr marT="91425" marB="91425" marR="91425" marL="91425"/>
                </a:tc>
              </a:tr>
              <a:tr h="357050">
                <a:tc>
                  <a:txBody>
                    <a:bodyPr/>
                    <a:lstStyle/>
                    <a:p>
                      <a:pPr indent="0" lvl="0" marL="0" rtl="0" algn="l">
                        <a:spcBef>
                          <a:spcPts val="0"/>
                        </a:spcBef>
                        <a:spcAft>
                          <a:spcPts val="0"/>
                        </a:spcAft>
                        <a:buNone/>
                      </a:pPr>
                      <a:r>
                        <a:rPr lang="en" sz="1100"/>
                        <a:t>Transmembrane</a:t>
                      </a:r>
                      <a:endParaRPr sz="1100"/>
                    </a:p>
                  </a:txBody>
                  <a:tcPr marT="91425" marB="91425" marR="91425" marL="91425"/>
                </a:tc>
                <a:tc>
                  <a:txBody>
                    <a:bodyPr/>
                    <a:lstStyle/>
                    <a:p>
                      <a:pPr indent="0" lvl="0" marL="0" rtl="0" algn="l">
                        <a:spcBef>
                          <a:spcPts val="0"/>
                        </a:spcBef>
                        <a:spcAft>
                          <a:spcPts val="0"/>
                        </a:spcAft>
                        <a:buNone/>
                      </a:pPr>
                      <a:r>
                        <a:rPr lang="en" sz="1100"/>
                        <a:t>1.100</a:t>
                      </a:r>
                      <a:endParaRPr sz="1100"/>
                    </a:p>
                  </a:txBody>
                  <a:tcPr marT="91425" marB="91425" marR="91425" marL="91425"/>
                </a:tc>
              </a:tr>
              <a:tr h="357050">
                <a:tc>
                  <a:txBody>
                    <a:bodyPr/>
                    <a:lstStyle/>
                    <a:p>
                      <a:pPr indent="0" lvl="0" marL="0" rtl="0" algn="l">
                        <a:spcBef>
                          <a:spcPts val="0"/>
                        </a:spcBef>
                        <a:spcAft>
                          <a:spcPts val="0"/>
                        </a:spcAft>
                        <a:buNone/>
                      </a:pPr>
                      <a:r>
                        <a:rPr lang="en" sz="1100"/>
                        <a:t>Cytoplasmic</a:t>
                      </a:r>
                      <a:endParaRPr sz="1100"/>
                    </a:p>
                  </a:txBody>
                  <a:tcPr marT="91425" marB="91425" marR="91425" marL="91425"/>
                </a:tc>
                <a:tc>
                  <a:txBody>
                    <a:bodyPr/>
                    <a:lstStyle/>
                    <a:p>
                      <a:pPr indent="0" lvl="0" marL="0" rtl="0" algn="l">
                        <a:spcBef>
                          <a:spcPts val="0"/>
                        </a:spcBef>
                        <a:spcAft>
                          <a:spcPts val="0"/>
                        </a:spcAft>
                        <a:buNone/>
                      </a:pPr>
                      <a:r>
                        <a:rPr lang="en" sz="1100"/>
                        <a:t>1.677</a:t>
                      </a:r>
                      <a:endParaRPr sz="11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1"/>
          <p:cNvPicPr preferRelativeResize="0"/>
          <p:nvPr/>
        </p:nvPicPr>
        <p:blipFill>
          <a:blip r:embed="rId3">
            <a:alphaModFix/>
          </a:blip>
          <a:stretch>
            <a:fillRect/>
          </a:stretch>
        </p:blipFill>
        <p:spPr>
          <a:xfrm>
            <a:off x="2130825" y="575950"/>
            <a:ext cx="4416050" cy="2811599"/>
          </a:xfrm>
          <a:prstGeom prst="rect">
            <a:avLst/>
          </a:prstGeom>
          <a:noFill/>
          <a:ln>
            <a:noFill/>
          </a:ln>
        </p:spPr>
      </p:pic>
      <p:pic>
        <p:nvPicPr>
          <p:cNvPr id="191" name="Google Shape;191;p21"/>
          <p:cNvPicPr preferRelativeResize="0"/>
          <p:nvPr/>
        </p:nvPicPr>
        <p:blipFill>
          <a:blip r:embed="rId4">
            <a:alphaModFix/>
          </a:blip>
          <a:stretch>
            <a:fillRect/>
          </a:stretch>
        </p:blipFill>
        <p:spPr>
          <a:xfrm>
            <a:off x="1634938" y="3419725"/>
            <a:ext cx="5874125" cy="1094000"/>
          </a:xfrm>
          <a:prstGeom prst="rect">
            <a:avLst/>
          </a:prstGeom>
          <a:noFill/>
          <a:ln>
            <a:noFill/>
          </a:ln>
        </p:spPr>
      </p:pic>
      <p:sp>
        <p:nvSpPr>
          <p:cNvPr id="192" name="Google Shape;192;p21"/>
          <p:cNvSpPr txBox="1"/>
          <p:nvPr/>
        </p:nvSpPr>
        <p:spPr>
          <a:xfrm>
            <a:off x="424875" y="4660700"/>
            <a:ext cx="4808700" cy="21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400"/>
              <a:t>UniProt ConsortiumEuropean Bioinformatics InstituteProtein Information ResourceSIB Swiss Institute of Bioinformatics. “Gap Junction Beta-1 Protein.” UniProt ConsortiumEuropean Bioinformatics InstituteProtein Information ResourceSIB Swiss Institute of Bioinformatics, 2 Dec. 2020, www.uniprot.org/uniprot/P08034. </a:t>
            </a:r>
            <a:endParaRPr sz="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