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68" r:id="rId4"/>
    <p:sldId id="275" r:id="rId5"/>
    <p:sldId id="276" r:id="rId6"/>
    <p:sldId id="293" r:id="rId7"/>
    <p:sldId id="294" r:id="rId8"/>
    <p:sldId id="295" r:id="rId9"/>
    <p:sldId id="298" r:id="rId10"/>
    <p:sldId id="300" r:id="rId11"/>
    <p:sldId id="301" r:id="rId12"/>
    <p:sldId id="302" r:id="rId13"/>
    <p:sldId id="303" r:id="rId14"/>
    <p:sldId id="304" r:id="rId15"/>
    <p:sldId id="263" r:id="rId16"/>
    <p:sldId id="282" r:id="rId17"/>
    <p:sldId id="283" r:id="rId18"/>
    <p:sldId id="292"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48"/>
    <p:restoredTop sz="92936"/>
  </p:normalViewPr>
  <p:slideViewPr>
    <p:cSldViewPr snapToGrid="0" snapToObjects="1">
      <p:cViewPr>
        <p:scale>
          <a:sx n="140" d="100"/>
          <a:sy n="140" d="100"/>
        </p:scale>
        <p:origin x="8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5F7F6F-3579-AD49-94DD-A29133554388}" type="datetimeFigureOut">
              <a:rPr lang="en-RU" smtClean="0"/>
              <a:t>5/20/20</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178618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85F7F6F-3579-AD49-94DD-A29133554388}" type="datetimeFigureOut">
              <a:rPr lang="en-RU" smtClean="0"/>
              <a:t>5/20/20</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246387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85F7F6F-3579-AD49-94DD-A29133554388}" type="datetimeFigureOut">
              <a:rPr lang="en-RU" smtClean="0"/>
              <a:t>5/20/20</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271453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85F7F6F-3579-AD49-94DD-A29133554388}" type="datetimeFigureOut">
              <a:rPr lang="en-RU" smtClean="0"/>
              <a:t>5/20/20</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191435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85F7F6F-3579-AD49-94DD-A29133554388}" type="datetimeFigureOut">
              <a:rPr lang="en-RU" smtClean="0"/>
              <a:t>5/20/20</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262599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85F7F6F-3579-AD49-94DD-A29133554388}" type="datetimeFigureOut">
              <a:rPr lang="en-RU" smtClean="0"/>
              <a:t>5/20/20</a:t>
            </a:fld>
            <a:endParaRPr lang="en-RU"/>
          </a:p>
        </p:txBody>
      </p:sp>
      <p:sp>
        <p:nvSpPr>
          <p:cNvPr id="6" name="Footer Placeholder 5"/>
          <p:cNvSpPr>
            <a:spLocks noGrp="1"/>
          </p:cNvSpPr>
          <p:nvPr>
            <p:ph type="ftr" sz="quarter" idx="11"/>
          </p:nvPr>
        </p:nvSpPr>
        <p:spPr/>
        <p:txBody>
          <a:bodyPr/>
          <a:lstStyle/>
          <a:p>
            <a:endParaRPr lang="en-RU"/>
          </a:p>
        </p:txBody>
      </p:sp>
      <p:sp>
        <p:nvSpPr>
          <p:cNvPr id="7" name="Slide Number Placeholder 6"/>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318969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85F7F6F-3579-AD49-94DD-A29133554388}" type="datetimeFigureOut">
              <a:rPr lang="en-RU" smtClean="0"/>
              <a:t>5/20/20</a:t>
            </a:fld>
            <a:endParaRPr lang="en-RU"/>
          </a:p>
        </p:txBody>
      </p:sp>
      <p:sp>
        <p:nvSpPr>
          <p:cNvPr id="8" name="Footer Placeholder 7"/>
          <p:cNvSpPr>
            <a:spLocks noGrp="1"/>
          </p:cNvSpPr>
          <p:nvPr>
            <p:ph type="ftr" sz="quarter" idx="11"/>
          </p:nvPr>
        </p:nvSpPr>
        <p:spPr/>
        <p:txBody>
          <a:bodyPr/>
          <a:lstStyle/>
          <a:p>
            <a:endParaRPr lang="en-RU"/>
          </a:p>
        </p:txBody>
      </p:sp>
      <p:sp>
        <p:nvSpPr>
          <p:cNvPr id="9" name="Slide Number Placeholder 8"/>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311862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85F7F6F-3579-AD49-94DD-A29133554388}" type="datetimeFigureOut">
              <a:rPr lang="en-RU" smtClean="0"/>
              <a:t>5/20/20</a:t>
            </a:fld>
            <a:endParaRPr lang="en-RU"/>
          </a:p>
        </p:txBody>
      </p:sp>
      <p:sp>
        <p:nvSpPr>
          <p:cNvPr id="4" name="Footer Placeholder 3"/>
          <p:cNvSpPr>
            <a:spLocks noGrp="1"/>
          </p:cNvSpPr>
          <p:nvPr>
            <p:ph type="ftr" sz="quarter" idx="11"/>
          </p:nvPr>
        </p:nvSpPr>
        <p:spPr/>
        <p:txBody>
          <a:bodyPr/>
          <a:lstStyle/>
          <a:p>
            <a:endParaRPr lang="en-RU"/>
          </a:p>
        </p:txBody>
      </p:sp>
      <p:sp>
        <p:nvSpPr>
          <p:cNvPr id="5" name="Slide Number Placeholder 4"/>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344554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F7F6F-3579-AD49-94DD-A29133554388}" type="datetimeFigureOut">
              <a:rPr lang="en-RU" smtClean="0"/>
              <a:t>5/20/20</a:t>
            </a:fld>
            <a:endParaRPr lang="en-RU"/>
          </a:p>
        </p:txBody>
      </p:sp>
      <p:sp>
        <p:nvSpPr>
          <p:cNvPr id="3" name="Footer Placeholder 2"/>
          <p:cNvSpPr>
            <a:spLocks noGrp="1"/>
          </p:cNvSpPr>
          <p:nvPr>
            <p:ph type="ftr" sz="quarter" idx="11"/>
          </p:nvPr>
        </p:nvSpPr>
        <p:spPr/>
        <p:txBody>
          <a:bodyPr/>
          <a:lstStyle/>
          <a:p>
            <a:endParaRPr lang="en-RU"/>
          </a:p>
        </p:txBody>
      </p:sp>
      <p:sp>
        <p:nvSpPr>
          <p:cNvPr id="4" name="Slide Number Placeholder 3"/>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122297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85F7F6F-3579-AD49-94DD-A29133554388}" type="datetimeFigureOut">
              <a:rPr lang="en-RU" smtClean="0"/>
              <a:t>5/20/20</a:t>
            </a:fld>
            <a:endParaRPr lang="en-RU"/>
          </a:p>
        </p:txBody>
      </p:sp>
      <p:sp>
        <p:nvSpPr>
          <p:cNvPr id="6" name="Footer Placeholder 5"/>
          <p:cNvSpPr>
            <a:spLocks noGrp="1"/>
          </p:cNvSpPr>
          <p:nvPr>
            <p:ph type="ftr" sz="quarter" idx="11"/>
          </p:nvPr>
        </p:nvSpPr>
        <p:spPr/>
        <p:txBody>
          <a:bodyPr/>
          <a:lstStyle/>
          <a:p>
            <a:endParaRPr lang="en-RU"/>
          </a:p>
        </p:txBody>
      </p:sp>
      <p:sp>
        <p:nvSpPr>
          <p:cNvPr id="7" name="Slide Number Placeholder 6"/>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353599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85F7F6F-3579-AD49-94DD-A29133554388}" type="datetimeFigureOut">
              <a:rPr lang="en-RU" smtClean="0"/>
              <a:t>5/20/20</a:t>
            </a:fld>
            <a:endParaRPr lang="en-RU"/>
          </a:p>
        </p:txBody>
      </p:sp>
      <p:sp>
        <p:nvSpPr>
          <p:cNvPr id="6" name="Footer Placeholder 5"/>
          <p:cNvSpPr>
            <a:spLocks noGrp="1"/>
          </p:cNvSpPr>
          <p:nvPr>
            <p:ph type="ftr" sz="quarter" idx="11"/>
          </p:nvPr>
        </p:nvSpPr>
        <p:spPr/>
        <p:txBody>
          <a:bodyPr/>
          <a:lstStyle/>
          <a:p>
            <a:endParaRPr lang="en-RU"/>
          </a:p>
        </p:txBody>
      </p:sp>
      <p:sp>
        <p:nvSpPr>
          <p:cNvPr id="7" name="Slide Number Placeholder 6"/>
          <p:cNvSpPr>
            <a:spLocks noGrp="1"/>
          </p:cNvSpPr>
          <p:nvPr>
            <p:ph type="sldNum" sz="quarter" idx="12"/>
          </p:nvPr>
        </p:nvSpPr>
        <p:spPr/>
        <p:txBody>
          <a:bodyPr/>
          <a:lstStyle/>
          <a:p>
            <a:fld id="{57CB91D7-14BC-5441-8872-BA8BB7C7D35A}" type="slidenum">
              <a:rPr lang="en-RU" smtClean="0"/>
              <a:t>‹#›</a:t>
            </a:fld>
            <a:endParaRPr lang="en-RU"/>
          </a:p>
        </p:txBody>
      </p:sp>
    </p:spTree>
    <p:extLst>
      <p:ext uri="{BB962C8B-B14F-4D97-AF65-F5344CB8AC3E}">
        <p14:creationId xmlns:p14="http://schemas.microsoft.com/office/powerpoint/2010/main" val="374636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F7F6F-3579-AD49-94DD-A29133554388}" type="datetimeFigureOut">
              <a:rPr lang="en-RU" smtClean="0"/>
              <a:t>5/20/20</a:t>
            </a:fld>
            <a:endParaRPr lang="en-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B91D7-14BC-5441-8872-BA8BB7C7D35A}" type="slidenum">
              <a:rPr lang="en-RU" smtClean="0"/>
              <a:t>‹#›</a:t>
            </a:fld>
            <a:endParaRPr lang="en-RU"/>
          </a:p>
        </p:txBody>
      </p:sp>
    </p:spTree>
    <p:extLst>
      <p:ext uri="{BB962C8B-B14F-4D97-AF65-F5344CB8AC3E}">
        <p14:creationId xmlns:p14="http://schemas.microsoft.com/office/powerpoint/2010/main" val="2769174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BB83-8311-A84E-B80F-ADC535F95863}"/>
              </a:ext>
            </a:extLst>
          </p:cNvPr>
          <p:cNvSpPr>
            <a:spLocks noGrp="1"/>
          </p:cNvSpPr>
          <p:nvPr>
            <p:ph type="title"/>
          </p:nvPr>
        </p:nvSpPr>
        <p:spPr>
          <a:xfrm>
            <a:off x="375745" y="117437"/>
            <a:ext cx="10515600" cy="523694"/>
          </a:xfrm>
        </p:spPr>
        <p:txBody>
          <a:bodyPr>
            <a:normAutofit fontScale="90000"/>
          </a:bodyPr>
          <a:lstStyle/>
          <a:p>
            <a:r>
              <a:rPr lang="ru-RU" dirty="0"/>
              <a:t>Неправильные глаголы</a:t>
            </a:r>
            <a:endParaRPr lang="en-RU" dirty="0"/>
          </a:p>
        </p:txBody>
      </p:sp>
      <p:graphicFrame>
        <p:nvGraphicFramePr>
          <p:cNvPr id="4" name="Content Placeholder 3">
            <a:extLst>
              <a:ext uri="{FF2B5EF4-FFF2-40B4-BE49-F238E27FC236}">
                <a16:creationId xmlns:a16="http://schemas.microsoft.com/office/drawing/2014/main" id="{2E37769A-E954-CE49-B111-BA6CD67E78D8}"/>
              </a:ext>
            </a:extLst>
          </p:cNvPr>
          <p:cNvGraphicFramePr>
            <a:graphicFrameLocks noGrp="1"/>
          </p:cNvGraphicFramePr>
          <p:nvPr>
            <p:ph idx="1"/>
            <p:extLst>
              <p:ext uri="{D42A27DB-BD31-4B8C-83A1-F6EECF244321}">
                <p14:modId xmlns:p14="http://schemas.microsoft.com/office/powerpoint/2010/main" val="2018147688"/>
              </p:ext>
            </p:extLst>
          </p:nvPr>
        </p:nvGraphicFramePr>
        <p:xfrm>
          <a:off x="207580" y="641131"/>
          <a:ext cx="11511453" cy="5864768"/>
        </p:xfrm>
        <a:graphic>
          <a:graphicData uri="http://schemas.openxmlformats.org/drawingml/2006/table">
            <a:tbl>
              <a:tblPr firstRow="1" bandRow="1">
                <a:tableStyleId>{5C22544A-7EE6-4342-B048-85BDC9FD1C3A}</a:tableStyleId>
              </a:tblPr>
              <a:tblGrid>
                <a:gridCol w="3837151">
                  <a:extLst>
                    <a:ext uri="{9D8B030D-6E8A-4147-A177-3AD203B41FA5}">
                      <a16:colId xmlns:a16="http://schemas.microsoft.com/office/drawing/2014/main" val="2589969591"/>
                    </a:ext>
                  </a:extLst>
                </a:gridCol>
                <a:gridCol w="3837151">
                  <a:extLst>
                    <a:ext uri="{9D8B030D-6E8A-4147-A177-3AD203B41FA5}">
                      <a16:colId xmlns:a16="http://schemas.microsoft.com/office/drawing/2014/main" val="872444994"/>
                    </a:ext>
                  </a:extLst>
                </a:gridCol>
                <a:gridCol w="3837151">
                  <a:extLst>
                    <a:ext uri="{9D8B030D-6E8A-4147-A177-3AD203B41FA5}">
                      <a16:colId xmlns:a16="http://schemas.microsoft.com/office/drawing/2014/main" val="2075454408"/>
                    </a:ext>
                  </a:extLst>
                </a:gridCol>
              </a:tblGrid>
              <a:tr h="418912">
                <a:tc>
                  <a:txBody>
                    <a:bodyPr/>
                    <a:lstStyle/>
                    <a:p>
                      <a:r>
                        <a:rPr lang="ru-RU" dirty="0"/>
                        <a:t>Начальная форма</a:t>
                      </a:r>
                      <a:endParaRPr lang="en-RU" dirty="0"/>
                    </a:p>
                  </a:txBody>
                  <a:tcPr/>
                </a:tc>
                <a:tc>
                  <a:txBody>
                    <a:bodyPr/>
                    <a:lstStyle/>
                    <a:p>
                      <a:r>
                        <a:rPr lang="en-GB" dirty="0"/>
                        <a:t>P</a:t>
                      </a:r>
                      <a:r>
                        <a:rPr lang="en-RU" dirty="0"/>
                        <a:t>ast simple</a:t>
                      </a:r>
                    </a:p>
                  </a:txBody>
                  <a:tcPr/>
                </a:tc>
                <a:tc>
                  <a:txBody>
                    <a:bodyPr/>
                    <a:lstStyle/>
                    <a:p>
                      <a:r>
                        <a:rPr lang="ru-RU" dirty="0"/>
                        <a:t>Перевод </a:t>
                      </a:r>
                      <a:endParaRPr lang="en-RU" dirty="0"/>
                    </a:p>
                  </a:txBody>
                  <a:tcPr/>
                </a:tc>
                <a:extLst>
                  <a:ext uri="{0D108BD9-81ED-4DB2-BD59-A6C34878D82A}">
                    <a16:rowId xmlns:a16="http://schemas.microsoft.com/office/drawing/2014/main" val="546892104"/>
                  </a:ext>
                </a:extLst>
              </a:tr>
              <a:tr h="418912">
                <a:tc>
                  <a:txBody>
                    <a:bodyPr/>
                    <a:lstStyle/>
                    <a:p>
                      <a:r>
                        <a:rPr lang="en-RU" dirty="0"/>
                        <a:t>be</a:t>
                      </a:r>
                    </a:p>
                  </a:txBody>
                  <a:tcPr/>
                </a:tc>
                <a:tc>
                  <a:txBody>
                    <a:bodyPr/>
                    <a:lstStyle/>
                    <a:p>
                      <a:r>
                        <a:rPr lang="en-GB" dirty="0"/>
                        <a:t>w</a:t>
                      </a:r>
                      <a:r>
                        <a:rPr lang="en-RU" dirty="0"/>
                        <a:t>as / were </a:t>
                      </a:r>
                    </a:p>
                  </a:txBody>
                  <a:tcPr/>
                </a:tc>
                <a:tc>
                  <a:txBody>
                    <a:bodyPr/>
                    <a:lstStyle/>
                    <a:p>
                      <a:r>
                        <a:rPr lang="ru-RU" dirty="0"/>
                        <a:t>быть</a:t>
                      </a:r>
                      <a:endParaRPr lang="en-RU" dirty="0"/>
                    </a:p>
                  </a:txBody>
                  <a:tcPr/>
                </a:tc>
                <a:extLst>
                  <a:ext uri="{0D108BD9-81ED-4DB2-BD59-A6C34878D82A}">
                    <a16:rowId xmlns:a16="http://schemas.microsoft.com/office/drawing/2014/main" val="358917671"/>
                  </a:ext>
                </a:extLst>
              </a:tr>
              <a:tr h="418912">
                <a:tc>
                  <a:txBody>
                    <a:bodyPr/>
                    <a:lstStyle/>
                    <a:p>
                      <a:r>
                        <a:rPr lang="en-GB" dirty="0"/>
                        <a:t>B</a:t>
                      </a:r>
                      <a:r>
                        <a:rPr lang="en-RU" dirty="0"/>
                        <a:t>ecome</a:t>
                      </a:r>
                    </a:p>
                  </a:txBody>
                  <a:tcPr/>
                </a:tc>
                <a:tc>
                  <a:txBody>
                    <a:bodyPr/>
                    <a:lstStyle/>
                    <a:p>
                      <a:r>
                        <a:rPr lang="en-RU" dirty="0"/>
                        <a:t>became</a:t>
                      </a:r>
                    </a:p>
                  </a:txBody>
                  <a:tcPr/>
                </a:tc>
                <a:tc>
                  <a:txBody>
                    <a:bodyPr/>
                    <a:lstStyle/>
                    <a:p>
                      <a:r>
                        <a:rPr lang="ru-RU" dirty="0"/>
                        <a:t>становиться</a:t>
                      </a:r>
                      <a:endParaRPr lang="en-RU" dirty="0"/>
                    </a:p>
                  </a:txBody>
                  <a:tcPr/>
                </a:tc>
                <a:extLst>
                  <a:ext uri="{0D108BD9-81ED-4DB2-BD59-A6C34878D82A}">
                    <a16:rowId xmlns:a16="http://schemas.microsoft.com/office/drawing/2014/main" val="1110373584"/>
                  </a:ext>
                </a:extLst>
              </a:tr>
              <a:tr h="418912">
                <a:tc>
                  <a:txBody>
                    <a:bodyPr/>
                    <a:lstStyle/>
                    <a:p>
                      <a:r>
                        <a:rPr lang="en-RU" dirty="0"/>
                        <a:t>begin</a:t>
                      </a:r>
                    </a:p>
                  </a:txBody>
                  <a:tcPr/>
                </a:tc>
                <a:tc>
                  <a:txBody>
                    <a:bodyPr/>
                    <a:lstStyle/>
                    <a:p>
                      <a:r>
                        <a:rPr lang="en-RU" dirty="0"/>
                        <a:t>began</a:t>
                      </a:r>
                    </a:p>
                  </a:txBody>
                  <a:tcPr/>
                </a:tc>
                <a:tc>
                  <a:txBody>
                    <a:bodyPr/>
                    <a:lstStyle/>
                    <a:p>
                      <a:r>
                        <a:rPr lang="ru-RU" dirty="0"/>
                        <a:t>начинать </a:t>
                      </a:r>
                      <a:endParaRPr lang="en-RU" dirty="0"/>
                    </a:p>
                  </a:txBody>
                  <a:tcPr/>
                </a:tc>
                <a:extLst>
                  <a:ext uri="{0D108BD9-81ED-4DB2-BD59-A6C34878D82A}">
                    <a16:rowId xmlns:a16="http://schemas.microsoft.com/office/drawing/2014/main" val="3700510878"/>
                  </a:ext>
                </a:extLst>
              </a:tr>
              <a:tr h="418912">
                <a:tc>
                  <a:txBody>
                    <a:bodyPr/>
                    <a:lstStyle/>
                    <a:p>
                      <a:r>
                        <a:rPr lang="en-RU" dirty="0"/>
                        <a:t>break</a:t>
                      </a:r>
                    </a:p>
                  </a:txBody>
                  <a:tcPr/>
                </a:tc>
                <a:tc>
                  <a:txBody>
                    <a:bodyPr/>
                    <a:lstStyle/>
                    <a:p>
                      <a:r>
                        <a:rPr lang="en-RU" dirty="0"/>
                        <a:t>broke</a:t>
                      </a:r>
                    </a:p>
                  </a:txBody>
                  <a:tcPr/>
                </a:tc>
                <a:tc>
                  <a:txBody>
                    <a:bodyPr/>
                    <a:lstStyle/>
                    <a:p>
                      <a:r>
                        <a:rPr lang="ru-RU" dirty="0"/>
                        <a:t>ломать</a:t>
                      </a:r>
                      <a:endParaRPr lang="en-RU" dirty="0"/>
                    </a:p>
                  </a:txBody>
                  <a:tcPr/>
                </a:tc>
                <a:extLst>
                  <a:ext uri="{0D108BD9-81ED-4DB2-BD59-A6C34878D82A}">
                    <a16:rowId xmlns:a16="http://schemas.microsoft.com/office/drawing/2014/main" val="4018934398"/>
                  </a:ext>
                </a:extLst>
              </a:tr>
              <a:tr h="418912">
                <a:tc>
                  <a:txBody>
                    <a:bodyPr/>
                    <a:lstStyle/>
                    <a:p>
                      <a:r>
                        <a:rPr lang="en-RU" dirty="0"/>
                        <a:t>build</a:t>
                      </a:r>
                    </a:p>
                  </a:txBody>
                  <a:tcPr/>
                </a:tc>
                <a:tc>
                  <a:txBody>
                    <a:bodyPr/>
                    <a:lstStyle/>
                    <a:p>
                      <a:r>
                        <a:rPr lang="en-US" dirty="0"/>
                        <a:t>built</a:t>
                      </a:r>
                      <a:endParaRPr lang="ru-RU" dirty="0"/>
                    </a:p>
                  </a:txBody>
                  <a:tcPr/>
                </a:tc>
                <a:tc>
                  <a:txBody>
                    <a:bodyPr/>
                    <a:lstStyle/>
                    <a:p>
                      <a:r>
                        <a:rPr lang="ru-RU" dirty="0"/>
                        <a:t>строить</a:t>
                      </a:r>
                      <a:endParaRPr lang="en-RU" dirty="0"/>
                    </a:p>
                  </a:txBody>
                  <a:tcPr/>
                </a:tc>
                <a:extLst>
                  <a:ext uri="{0D108BD9-81ED-4DB2-BD59-A6C34878D82A}">
                    <a16:rowId xmlns:a16="http://schemas.microsoft.com/office/drawing/2014/main" val="488477437"/>
                  </a:ext>
                </a:extLst>
              </a:tr>
              <a:tr h="418912">
                <a:tc>
                  <a:txBody>
                    <a:bodyPr/>
                    <a:lstStyle/>
                    <a:p>
                      <a:r>
                        <a:rPr lang="en-RU" dirty="0"/>
                        <a:t>buy</a:t>
                      </a:r>
                    </a:p>
                  </a:txBody>
                  <a:tcPr/>
                </a:tc>
                <a:tc>
                  <a:txBody>
                    <a:bodyPr/>
                    <a:lstStyle/>
                    <a:p>
                      <a:r>
                        <a:rPr lang="en-RU" dirty="0"/>
                        <a:t>bought</a:t>
                      </a:r>
                    </a:p>
                  </a:txBody>
                  <a:tcPr/>
                </a:tc>
                <a:tc>
                  <a:txBody>
                    <a:bodyPr/>
                    <a:lstStyle/>
                    <a:p>
                      <a:r>
                        <a:rPr lang="ru-RU" dirty="0"/>
                        <a:t>покупать</a:t>
                      </a:r>
                      <a:endParaRPr lang="en-RU" dirty="0"/>
                    </a:p>
                  </a:txBody>
                  <a:tcPr/>
                </a:tc>
                <a:extLst>
                  <a:ext uri="{0D108BD9-81ED-4DB2-BD59-A6C34878D82A}">
                    <a16:rowId xmlns:a16="http://schemas.microsoft.com/office/drawing/2014/main" val="4078863890"/>
                  </a:ext>
                </a:extLst>
              </a:tr>
              <a:tr h="418912">
                <a:tc>
                  <a:txBody>
                    <a:bodyPr/>
                    <a:lstStyle/>
                    <a:p>
                      <a:r>
                        <a:rPr lang="en-RU" dirty="0"/>
                        <a:t>come</a:t>
                      </a:r>
                    </a:p>
                  </a:txBody>
                  <a:tcPr/>
                </a:tc>
                <a:tc>
                  <a:txBody>
                    <a:bodyPr/>
                    <a:lstStyle/>
                    <a:p>
                      <a:r>
                        <a:rPr lang="en-RU" dirty="0"/>
                        <a:t>came</a:t>
                      </a:r>
                    </a:p>
                  </a:txBody>
                  <a:tcPr/>
                </a:tc>
                <a:tc>
                  <a:txBody>
                    <a:bodyPr/>
                    <a:lstStyle/>
                    <a:p>
                      <a:r>
                        <a:rPr lang="ru-RU" dirty="0"/>
                        <a:t>приходить</a:t>
                      </a:r>
                      <a:endParaRPr lang="en-RU" dirty="0"/>
                    </a:p>
                  </a:txBody>
                  <a:tcPr/>
                </a:tc>
                <a:extLst>
                  <a:ext uri="{0D108BD9-81ED-4DB2-BD59-A6C34878D82A}">
                    <a16:rowId xmlns:a16="http://schemas.microsoft.com/office/drawing/2014/main" val="719740659"/>
                  </a:ext>
                </a:extLst>
              </a:tr>
              <a:tr h="418912">
                <a:tc>
                  <a:txBody>
                    <a:bodyPr/>
                    <a:lstStyle/>
                    <a:p>
                      <a:r>
                        <a:rPr lang="en-RU" dirty="0"/>
                        <a:t>cut</a:t>
                      </a:r>
                    </a:p>
                  </a:txBody>
                  <a:tcPr/>
                </a:tc>
                <a:tc>
                  <a:txBody>
                    <a:bodyPr/>
                    <a:lstStyle/>
                    <a:p>
                      <a:r>
                        <a:rPr lang="en-RU" dirty="0"/>
                        <a:t>cut</a:t>
                      </a:r>
                    </a:p>
                  </a:txBody>
                  <a:tcPr/>
                </a:tc>
                <a:tc>
                  <a:txBody>
                    <a:bodyPr/>
                    <a:lstStyle/>
                    <a:p>
                      <a:r>
                        <a:rPr lang="ru-RU" dirty="0"/>
                        <a:t>резать</a:t>
                      </a:r>
                      <a:endParaRPr lang="en-RU" dirty="0"/>
                    </a:p>
                  </a:txBody>
                  <a:tcPr/>
                </a:tc>
                <a:extLst>
                  <a:ext uri="{0D108BD9-81ED-4DB2-BD59-A6C34878D82A}">
                    <a16:rowId xmlns:a16="http://schemas.microsoft.com/office/drawing/2014/main" val="2496446864"/>
                  </a:ext>
                </a:extLst>
              </a:tr>
              <a:tr h="418912">
                <a:tc>
                  <a:txBody>
                    <a:bodyPr/>
                    <a:lstStyle/>
                    <a:p>
                      <a:r>
                        <a:rPr lang="en-GB" dirty="0"/>
                        <a:t>d</a:t>
                      </a:r>
                      <a:r>
                        <a:rPr lang="en-RU" dirty="0"/>
                        <a:t>o</a:t>
                      </a:r>
                    </a:p>
                  </a:txBody>
                  <a:tcPr/>
                </a:tc>
                <a:tc>
                  <a:txBody>
                    <a:bodyPr/>
                    <a:lstStyle/>
                    <a:p>
                      <a:r>
                        <a:rPr lang="en-RU" dirty="0"/>
                        <a:t>did</a:t>
                      </a:r>
                    </a:p>
                  </a:txBody>
                  <a:tcPr/>
                </a:tc>
                <a:tc>
                  <a:txBody>
                    <a:bodyPr/>
                    <a:lstStyle/>
                    <a:p>
                      <a:r>
                        <a:rPr lang="ru-RU" dirty="0"/>
                        <a:t>делать</a:t>
                      </a:r>
                      <a:endParaRPr lang="en-RU" dirty="0"/>
                    </a:p>
                  </a:txBody>
                  <a:tcPr/>
                </a:tc>
                <a:extLst>
                  <a:ext uri="{0D108BD9-81ED-4DB2-BD59-A6C34878D82A}">
                    <a16:rowId xmlns:a16="http://schemas.microsoft.com/office/drawing/2014/main" val="2805803022"/>
                  </a:ext>
                </a:extLst>
              </a:tr>
              <a:tr h="418912">
                <a:tc>
                  <a:txBody>
                    <a:bodyPr/>
                    <a:lstStyle/>
                    <a:p>
                      <a:r>
                        <a:rPr lang="en-RU" dirty="0"/>
                        <a:t>draw</a:t>
                      </a:r>
                    </a:p>
                  </a:txBody>
                  <a:tcPr/>
                </a:tc>
                <a:tc>
                  <a:txBody>
                    <a:bodyPr/>
                    <a:lstStyle/>
                    <a:p>
                      <a:r>
                        <a:rPr lang="en-RU" dirty="0"/>
                        <a:t>drew</a:t>
                      </a:r>
                    </a:p>
                  </a:txBody>
                  <a:tcPr/>
                </a:tc>
                <a:tc>
                  <a:txBody>
                    <a:bodyPr/>
                    <a:lstStyle/>
                    <a:p>
                      <a:r>
                        <a:rPr lang="ru-RU" dirty="0"/>
                        <a:t>рисовать</a:t>
                      </a:r>
                      <a:endParaRPr lang="en-RU" dirty="0"/>
                    </a:p>
                  </a:txBody>
                  <a:tcPr/>
                </a:tc>
                <a:extLst>
                  <a:ext uri="{0D108BD9-81ED-4DB2-BD59-A6C34878D82A}">
                    <a16:rowId xmlns:a16="http://schemas.microsoft.com/office/drawing/2014/main" val="738173963"/>
                  </a:ext>
                </a:extLst>
              </a:tr>
              <a:tr h="418912">
                <a:tc>
                  <a:txBody>
                    <a:bodyPr/>
                    <a:lstStyle/>
                    <a:p>
                      <a:r>
                        <a:rPr lang="en-RU" dirty="0"/>
                        <a:t>drink</a:t>
                      </a:r>
                    </a:p>
                  </a:txBody>
                  <a:tcPr/>
                </a:tc>
                <a:tc>
                  <a:txBody>
                    <a:bodyPr/>
                    <a:lstStyle/>
                    <a:p>
                      <a:r>
                        <a:rPr lang="en-RU" dirty="0"/>
                        <a:t>drank</a:t>
                      </a:r>
                    </a:p>
                  </a:txBody>
                  <a:tcPr/>
                </a:tc>
                <a:tc>
                  <a:txBody>
                    <a:bodyPr/>
                    <a:lstStyle/>
                    <a:p>
                      <a:r>
                        <a:rPr lang="ru-RU" dirty="0"/>
                        <a:t>пить</a:t>
                      </a:r>
                      <a:endParaRPr lang="en-RU" dirty="0"/>
                    </a:p>
                  </a:txBody>
                  <a:tcPr/>
                </a:tc>
                <a:extLst>
                  <a:ext uri="{0D108BD9-81ED-4DB2-BD59-A6C34878D82A}">
                    <a16:rowId xmlns:a16="http://schemas.microsoft.com/office/drawing/2014/main" val="697674688"/>
                  </a:ext>
                </a:extLst>
              </a:tr>
              <a:tr h="418912">
                <a:tc>
                  <a:txBody>
                    <a:bodyPr/>
                    <a:lstStyle/>
                    <a:p>
                      <a:r>
                        <a:rPr lang="en-RU" dirty="0"/>
                        <a:t>eat</a:t>
                      </a:r>
                    </a:p>
                  </a:txBody>
                  <a:tcPr/>
                </a:tc>
                <a:tc>
                  <a:txBody>
                    <a:bodyPr/>
                    <a:lstStyle/>
                    <a:p>
                      <a:r>
                        <a:rPr lang="en-RU" dirty="0"/>
                        <a:t>ate</a:t>
                      </a:r>
                    </a:p>
                  </a:txBody>
                  <a:tcPr/>
                </a:tc>
                <a:tc>
                  <a:txBody>
                    <a:bodyPr/>
                    <a:lstStyle/>
                    <a:p>
                      <a:r>
                        <a:rPr lang="ru-RU" dirty="0"/>
                        <a:t>есть</a:t>
                      </a:r>
                      <a:endParaRPr lang="en-RU" dirty="0"/>
                    </a:p>
                  </a:txBody>
                  <a:tcPr/>
                </a:tc>
                <a:extLst>
                  <a:ext uri="{0D108BD9-81ED-4DB2-BD59-A6C34878D82A}">
                    <a16:rowId xmlns:a16="http://schemas.microsoft.com/office/drawing/2014/main" val="1391927745"/>
                  </a:ext>
                </a:extLst>
              </a:tr>
              <a:tr h="418912">
                <a:tc>
                  <a:txBody>
                    <a:bodyPr/>
                    <a:lstStyle/>
                    <a:p>
                      <a:r>
                        <a:rPr lang="en-RU" dirty="0"/>
                        <a:t>fall</a:t>
                      </a:r>
                    </a:p>
                  </a:txBody>
                  <a:tcPr/>
                </a:tc>
                <a:tc>
                  <a:txBody>
                    <a:bodyPr/>
                    <a:lstStyle/>
                    <a:p>
                      <a:r>
                        <a:rPr lang="en-RU" dirty="0"/>
                        <a:t>fell</a:t>
                      </a:r>
                    </a:p>
                  </a:txBody>
                  <a:tcPr/>
                </a:tc>
                <a:tc>
                  <a:txBody>
                    <a:bodyPr/>
                    <a:lstStyle/>
                    <a:p>
                      <a:r>
                        <a:rPr lang="ru-RU" dirty="0"/>
                        <a:t>падать</a:t>
                      </a:r>
                      <a:endParaRPr lang="en-RU" dirty="0"/>
                    </a:p>
                  </a:txBody>
                  <a:tcPr/>
                </a:tc>
                <a:extLst>
                  <a:ext uri="{0D108BD9-81ED-4DB2-BD59-A6C34878D82A}">
                    <a16:rowId xmlns:a16="http://schemas.microsoft.com/office/drawing/2014/main" val="520362388"/>
                  </a:ext>
                </a:extLst>
              </a:tr>
            </a:tbl>
          </a:graphicData>
        </a:graphic>
      </p:graphicFrame>
    </p:spTree>
    <p:extLst>
      <p:ext uri="{BB962C8B-B14F-4D97-AF65-F5344CB8AC3E}">
        <p14:creationId xmlns:p14="http://schemas.microsoft.com/office/powerpoint/2010/main" val="239896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813A46E-426F-BB4E-B550-DF48852C3790}"/>
              </a:ext>
            </a:extLst>
          </p:cNvPr>
          <p:cNvSpPr>
            <a:spLocks noGrp="1"/>
          </p:cNvSpPr>
          <p:nvPr>
            <p:ph idx="1"/>
          </p:nvPr>
        </p:nvSpPr>
        <p:spPr>
          <a:xfrm>
            <a:off x="351503" y="527767"/>
            <a:ext cx="11565194" cy="5917278"/>
          </a:xfrm>
        </p:spPr>
        <p:txBody>
          <a:bodyPr/>
          <a:lstStyle/>
          <a:p>
            <a:pPr marL="0" indent="0" fontAlgn="base">
              <a:buNone/>
            </a:pPr>
            <a:r>
              <a:rPr lang="en" b="1" i="1" dirty="0"/>
              <a:t>Exercise 2.</a:t>
            </a:r>
            <a:r>
              <a:rPr lang="en" i="1" dirty="0"/>
              <a:t> Write in a, an, some, any.</a:t>
            </a:r>
            <a:endParaRPr lang="en" dirty="0"/>
          </a:p>
          <a:p>
            <a:pPr marL="0" indent="0" fontAlgn="base">
              <a:buNone/>
            </a:pPr>
            <a:r>
              <a:rPr lang="en" sz="3600" dirty="0"/>
              <a:t>There's ____</a:t>
            </a:r>
            <a:r>
              <a:rPr lang="en-US" sz="3600" dirty="0"/>
              <a:t>an</a:t>
            </a:r>
            <a:r>
              <a:rPr lang="en" sz="3600" dirty="0"/>
              <a:t>__angel on the top.</a:t>
            </a:r>
          </a:p>
          <a:p>
            <a:pPr marL="0" indent="0" fontAlgn="base">
              <a:buNone/>
            </a:pPr>
            <a:r>
              <a:rPr lang="en" sz="3600" dirty="0"/>
              <a:t>There are ___</a:t>
            </a:r>
            <a:r>
              <a:rPr lang="en" sz="3600" dirty="0" err="1"/>
              <a:t>some___ornaments</a:t>
            </a:r>
            <a:r>
              <a:rPr lang="en" sz="3600" dirty="0"/>
              <a:t> on the tree.</a:t>
            </a:r>
          </a:p>
          <a:p>
            <a:pPr marL="0" indent="0" fontAlgn="base">
              <a:buNone/>
            </a:pPr>
            <a:r>
              <a:rPr lang="en" sz="3600" dirty="0"/>
              <a:t>Are there ___</a:t>
            </a:r>
            <a:r>
              <a:rPr lang="en" sz="3600" dirty="0" err="1"/>
              <a:t>any___lights</a:t>
            </a:r>
            <a:r>
              <a:rPr lang="en" sz="3600" dirty="0"/>
              <a:t> on the tree?</a:t>
            </a:r>
          </a:p>
          <a:p>
            <a:pPr marL="0" indent="0" fontAlgn="base">
              <a:buNone/>
            </a:pPr>
            <a:r>
              <a:rPr lang="en" sz="3600" dirty="0"/>
              <a:t>There isn't ___</a:t>
            </a:r>
            <a:r>
              <a:rPr lang="en" sz="3600" dirty="0" err="1"/>
              <a:t>any___Christmas</a:t>
            </a:r>
            <a:r>
              <a:rPr lang="en" sz="3600" dirty="0"/>
              <a:t> tree in the house.</a:t>
            </a:r>
          </a:p>
          <a:p>
            <a:pPr marL="0" indent="0" fontAlgn="base">
              <a:buNone/>
            </a:pPr>
            <a:r>
              <a:rPr lang="en" sz="3600" dirty="0"/>
              <a:t>There's __some____ jam on the wooden table.</a:t>
            </a:r>
          </a:p>
          <a:p>
            <a:pPr marL="0" indent="0" fontAlgn="base">
              <a:buNone/>
            </a:pPr>
            <a:r>
              <a:rPr lang="en" sz="3600" dirty="0"/>
              <a:t>Is there  ___</a:t>
            </a:r>
            <a:r>
              <a:rPr lang="en" sz="3600" dirty="0" err="1"/>
              <a:t>any___bread</a:t>
            </a:r>
            <a:r>
              <a:rPr lang="en" sz="3600" dirty="0"/>
              <a:t> in the basket?</a:t>
            </a:r>
          </a:p>
          <a:p>
            <a:pPr marL="0" indent="0" fontAlgn="base">
              <a:buNone/>
            </a:pPr>
            <a:r>
              <a:rPr lang="en" sz="3600" dirty="0"/>
              <a:t>There aren't  ___any___ vegetables in the fridge.</a:t>
            </a:r>
          </a:p>
          <a:p>
            <a:pPr marL="0" indent="0" fontAlgn="base">
              <a:buNone/>
            </a:pPr>
            <a:r>
              <a:rPr lang="en" dirty="0"/>
              <a:t> </a:t>
            </a:r>
          </a:p>
          <a:p>
            <a:pPr marL="0" indent="0">
              <a:buNone/>
            </a:pPr>
            <a:endParaRPr lang="ru-RU" dirty="0"/>
          </a:p>
        </p:txBody>
      </p:sp>
    </p:spTree>
    <p:extLst>
      <p:ext uri="{BB962C8B-B14F-4D97-AF65-F5344CB8AC3E}">
        <p14:creationId xmlns:p14="http://schemas.microsoft.com/office/powerpoint/2010/main" val="204826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4502787-A239-C147-B4EA-5258EEB66F15}"/>
              </a:ext>
            </a:extLst>
          </p:cNvPr>
          <p:cNvSpPr>
            <a:spLocks noGrp="1"/>
          </p:cNvSpPr>
          <p:nvPr>
            <p:ph idx="1"/>
          </p:nvPr>
        </p:nvSpPr>
        <p:spPr>
          <a:xfrm>
            <a:off x="250723" y="250723"/>
            <a:ext cx="11103077" cy="5926240"/>
          </a:xfrm>
        </p:spPr>
        <p:txBody>
          <a:bodyPr>
            <a:normAutofit lnSpcReduction="10000"/>
          </a:bodyPr>
          <a:lstStyle/>
          <a:p>
            <a:pPr marL="0" indent="0" fontAlgn="base">
              <a:buNone/>
            </a:pPr>
            <a:r>
              <a:rPr lang="en" b="1" i="1" dirty="0"/>
              <a:t>Exercise 3.</a:t>
            </a:r>
            <a:r>
              <a:rPr lang="en" i="1" dirty="0"/>
              <a:t> Complete the sentences with some/any/no.</a:t>
            </a:r>
            <a:endParaRPr lang="en" dirty="0"/>
          </a:p>
          <a:p>
            <a:pPr marL="0" indent="0" fontAlgn="base">
              <a:buNone/>
            </a:pPr>
            <a:r>
              <a:rPr lang="en" dirty="0"/>
              <a:t>There is _______  tea in the crystal  glass, but it is very hot.</a:t>
            </a:r>
          </a:p>
          <a:p>
            <a:pPr marL="0" indent="0" fontAlgn="base">
              <a:buNone/>
            </a:pPr>
            <a:r>
              <a:rPr lang="en" dirty="0"/>
              <a:t>There is  _______  fresh milk in the fridge. I can't make porridge.</a:t>
            </a:r>
          </a:p>
          <a:p>
            <a:pPr marL="0" indent="0" fontAlgn="base">
              <a:buNone/>
            </a:pPr>
            <a:r>
              <a:rPr lang="en" dirty="0"/>
              <a:t>Are there ________  tasty apples in the bag?</a:t>
            </a:r>
          </a:p>
          <a:p>
            <a:pPr marL="0" indent="0" fontAlgn="base">
              <a:buNone/>
            </a:pPr>
            <a:r>
              <a:rPr lang="en" dirty="0"/>
              <a:t>There isn't _______  jam on the round plate.</a:t>
            </a:r>
          </a:p>
          <a:p>
            <a:pPr marL="0" indent="0" fontAlgn="base">
              <a:buNone/>
            </a:pPr>
            <a:r>
              <a:rPr lang="en" dirty="0"/>
              <a:t>There are _______  bananas on the wooden  table. They are yellow.</a:t>
            </a:r>
          </a:p>
          <a:p>
            <a:pPr marL="0" indent="0" fontAlgn="base">
              <a:buNone/>
            </a:pPr>
            <a:r>
              <a:rPr lang="en" dirty="0"/>
              <a:t>There is  ________ butter on the plate.</a:t>
            </a:r>
          </a:p>
          <a:p>
            <a:pPr marL="0" indent="0" fontAlgn="base">
              <a:buNone/>
            </a:pPr>
            <a:r>
              <a:rPr lang="en" dirty="0"/>
              <a:t>There is ________ cheese on the table, but there’re ____________ cheese sandwiches.</a:t>
            </a:r>
          </a:p>
          <a:p>
            <a:pPr marL="0" indent="0" fontAlgn="base">
              <a:buNone/>
            </a:pPr>
            <a:r>
              <a:rPr lang="en" dirty="0"/>
              <a:t>There isn't  _________ sausage on the table.</a:t>
            </a:r>
          </a:p>
          <a:p>
            <a:pPr marL="0" indent="0" fontAlgn="base">
              <a:buNone/>
            </a:pPr>
            <a:r>
              <a:rPr lang="en" dirty="0"/>
              <a:t>There are  ____________ potatoes in the bag.</a:t>
            </a:r>
          </a:p>
          <a:p>
            <a:pPr marL="0" indent="0" fontAlgn="base">
              <a:buNone/>
            </a:pPr>
            <a:r>
              <a:rPr lang="en" dirty="0"/>
              <a:t>There aren't ______________  bananas on the table, but there are ________  cucumbers there.</a:t>
            </a:r>
          </a:p>
          <a:p>
            <a:pPr marL="0" indent="0">
              <a:buNone/>
            </a:pPr>
            <a:endParaRPr lang="ru-RU" dirty="0"/>
          </a:p>
        </p:txBody>
      </p:sp>
    </p:spTree>
    <p:extLst>
      <p:ext uri="{BB962C8B-B14F-4D97-AF65-F5344CB8AC3E}">
        <p14:creationId xmlns:p14="http://schemas.microsoft.com/office/powerpoint/2010/main" val="407173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F18DA27-9B2A-0441-9E99-82AF84C9DFCF}"/>
              </a:ext>
            </a:extLst>
          </p:cNvPr>
          <p:cNvSpPr>
            <a:spLocks noGrp="1"/>
          </p:cNvSpPr>
          <p:nvPr>
            <p:ph idx="1"/>
          </p:nvPr>
        </p:nvSpPr>
        <p:spPr>
          <a:xfrm>
            <a:off x="176981" y="294968"/>
            <a:ext cx="11176819" cy="5881995"/>
          </a:xfrm>
        </p:spPr>
        <p:txBody>
          <a:bodyPr/>
          <a:lstStyle/>
          <a:p>
            <a:pPr marL="0" indent="0" fontAlgn="base">
              <a:buNone/>
            </a:pPr>
            <a:r>
              <a:rPr lang="en" b="1" i="1" dirty="0"/>
              <a:t>Exercise 4.</a:t>
            </a:r>
            <a:r>
              <a:rPr lang="en" i="1" dirty="0"/>
              <a:t> Complete the sentences with the words</a:t>
            </a:r>
            <a:endParaRPr lang="ru-RU" i="1" dirty="0"/>
          </a:p>
          <a:p>
            <a:pPr marL="0" indent="0" fontAlgn="base">
              <a:buNone/>
            </a:pPr>
            <a:endParaRPr lang="en" dirty="0"/>
          </a:p>
          <a:p>
            <a:pPr marL="0" indent="0" fontAlgn="base">
              <a:buNone/>
            </a:pPr>
            <a:r>
              <a:rPr lang="en" dirty="0">
                <a:highlight>
                  <a:srgbClr val="C0C0C0"/>
                </a:highlight>
              </a:rPr>
              <a:t>Cucumbers, carrots</a:t>
            </a:r>
          </a:p>
          <a:p>
            <a:pPr marL="0" indent="0" fontAlgn="base">
              <a:buNone/>
            </a:pPr>
            <a:endParaRPr lang="ru-RU" dirty="0"/>
          </a:p>
          <a:p>
            <a:pPr marL="0" indent="0" fontAlgn="base">
              <a:buNone/>
            </a:pPr>
            <a:r>
              <a:rPr lang="en" dirty="0"/>
              <a:t>There is some fresh cabbage on the wooden table. There aren't any apples in the big bag, but there are some carrots there. There are no </a:t>
            </a:r>
            <a:r>
              <a:rPr lang="en"/>
              <a:t>green cucumbers </a:t>
            </a:r>
            <a:r>
              <a:rPr lang="en" dirty="0"/>
              <a:t>on the table, but there are some tasty red tomatoes there.</a:t>
            </a:r>
          </a:p>
          <a:p>
            <a:pPr marL="0" indent="0">
              <a:buNone/>
            </a:pPr>
            <a:endParaRPr lang="ru-RU" dirty="0"/>
          </a:p>
        </p:txBody>
      </p:sp>
    </p:spTree>
    <p:extLst>
      <p:ext uri="{BB962C8B-B14F-4D97-AF65-F5344CB8AC3E}">
        <p14:creationId xmlns:p14="http://schemas.microsoft.com/office/powerpoint/2010/main" val="56092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4063BD2-D595-6340-9A29-7004788FABBD}"/>
              </a:ext>
            </a:extLst>
          </p:cNvPr>
          <p:cNvSpPr>
            <a:spLocks noGrp="1"/>
          </p:cNvSpPr>
          <p:nvPr>
            <p:ph idx="1"/>
          </p:nvPr>
        </p:nvSpPr>
        <p:spPr>
          <a:xfrm>
            <a:off x="265471" y="176981"/>
            <a:ext cx="11088329" cy="5999982"/>
          </a:xfrm>
        </p:spPr>
        <p:txBody>
          <a:bodyPr/>
          <a:lstStyle/>
          <a:p>
            <a:pPr marL="0" indent="0" fontAlgn="base">
              <a:buNone/>
            </a:pPr>
            <a:r>
              <a:rPr lang="en" b="1" i="1" dirty="0"/>
              <a:t>Exercise 6.</a:t>
            </a:r>
            <a:r>
              <a:rPr lang="en" i="1" dirty="0"/>
              <a:t> Choose the correct item.</a:t>
            </a:r>
            <a:endParaRPr lang="en" dirty="0"/>
          </a:p>
          <a:p>
            <a:pPr marL="0" indent="0" fontAlgn="base">
              <a:buNone/>
            </a:pPr>
            <a:r>
              <a:rPr lang="en" dirty="0"/>
              <a:t>Is there some/any butter in the fridge?</a:t>
            </a:r>
          </a:p>
          <a:p>
            <a:pPr marL="0" indent="0" fontAlgn="base">
              <a:buNone/>
            </a:pPr>
            <a:r>
              <a:rPr lang="en" dirty="0"/>
              <a:t>There isn't any/no bread in the bag.</a:t>
            </a:r>
          </a:p>
          <a:p>
            <a:pPr marL="0" indent="0" fontAlgn="base">
              <a:buNone/>
            </a:pPr>
            <a:r>
              <a:rPr lang="en" dirty="0"/>
              <a:t>There are some/any cucumbers on the table.</a:t>
            </a:r>
          </a:p>
          <a:p>
            <a:pPr marL="0" indent="0" fontAlgn="base">
              <a:buNone/>
            </a:pPr>
            <a:r>
              <a:rPr lang="en" dirty="0"/>
              <a:t>There are any/no potatoes in the box.</a:t>
            </a:r>
          </a:p>
          <a:p>
            <a:pPr marL="0" indent="0" fontAlgn="base">
              <a:buNone/>
            </a:pPr>
            <a:r>
              <a:rPr lang="en" dirty="0"/>
              <a:t>There is/are some cheese on the shelf.</a:t>
            </a:r>
          </a:p>
          <a:p>
            <a:pPr marL="0" indent="0" fontAlgn="base">
              <a:buNone/>
            </a:pPr>
            <a:r>
              <a:rPr lang="en" dirty="0"/>
              <a:t> </a:t>
            </a:r>
          </a:p>
          <a:p>
            <a:pPr marL="0" indent="0">
              <a:buNone/>
            </a:pPr>
            <a:endParaRPr lang="ru-RU" dirty="0"/>
          </a:p>
        </p:txBody>
      </p:sp>
    </p:spTree>
    <p:extLst>
      <p:ext uri="{BB962C8B-B14F-4D97-AF65-F5344CB8AC3E}">
        <p14:creationId xmlns:p14="http://schemas.microsoft.com/office/powerpoint/2010/main" val="199371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908FD12-23D9-4F47-99E1-FB4B74344B68}"/>
              </a:ext>
            </a:extLst>
          </p:cNvPr>
          <p:cNvSpPr>
            <a:spLocks noGrp="1"/>
          </p:cNvSpPr>
          <p:nvPr>
            <p:ph idx="1"/>
          </p:nvPr>
        </p:nvSpPr>
        <p:spPr>
          <a:xfrm>
            <a:off x="309716" y="221226"/>
            <a:ext cx="11044084" cy="5955737"/>
          </a:xfrm>
        </p:spPr>
        <p:txBody>
          <a:bodyPr>
            <a:normAutofit lnSpcReduction="10000"/>
          </a:bodyPr>
          <a:lstStyle/>
          <a:p>
            <a:pPr marL="0" indent="0" fontAlgn="base">
              <a:buNone/>
            </a:pPr>
            <a:r>
              <a:rPr lang="en" b="1" i="1" dirty="0"/>
              <a:t>Exercise 9.</a:t>
            </a:r>
            <a:r>
              <a:rPr lang="en" i="1" dirty="0"/>
              <a:t> Correct the sentences.</a:t>
            </a:r>
            <a:endParaRPr lang="en" dirty="0"/>
          </a:p>
          <a:p>
            <a:pPr marL="0" indent="0" fontAlgn="base">
              <a:buNone/>
            </a:pPr>
            <a:r>
              <a:rPr lang="en" dirty="0"/>
              <a:t>Are there any milk in the fridge?</a:t>
            </a:r>
          </a:p>
          <a:p>
            <a:pPr marL="0" indent="0" fontAlgn="base">
              <a:buNone/>
            </a:pPr>
            <a:r>
              <a:rPr lang="en" dirty="0"/>
              <a:t>There is no tomatoes in the salad.</a:t>
            </a:r>
          </a:p>
          <a:p>
            <a:pPr marL="0" indent="0" fontAlgn="base">
              <a:buNone/>
            </a:pPr>
            <a:r>
              <a:rPr lang="en" dirty="0"/>
              <a:t>Is there some sugar in this coffee?</a:t>
            </a:r>
          </a:p>
          <a:p>
            <a:pPr marL="0" indent="0" fontAlgn="base">
              <a:buNone/>
            </a:pPr>
            <a:r>
              <a:rPr lang="en" dirty="0"/>
              <a:t>There are some hamburger on the menu.</a:t>
            </a:r>
          </a:p>
          <a:p>
            <a:pPr marL="0" indent="0" fontAlgn="base">
              <a:buNone/>
            </a:pPr>
            <a:r>
              <a:rPr lang="en" dirty="0"/>
              <a:t>I'd like any potatoes, please.</a:t>
            </a:r>
          </a:p>
          <a:p>
            <a:pPr marL="0" indent="0" fontAlgn="base">
              <a:buNone/>
            </a:pPr>
            <a:r>
              <a:rPr lang="en" dirty="0"/>
              <a:t>There are some jam on the bread,</a:t>
            </a:r>
          </a:p>
          <a:p>
            <a:pPr marL="0" indent="0" fontAlgn="base">
              <a:buNone/>
            </a:pPr>
            <a:r>
              <a:rPr lang="en" dirty="0"/>
              <a:t>There's some fly in my soup.</a:t>
            </a:r>
          </a:p>
          <a:p>
            <a:pPr marL="0" indent="0" fontAlgn="base">
              <a:buNone/>
            </a:pPr>
            <a:r>
              <a:rPr lang="en" dirty="0"/>
              <a:t>We've got some banana.</a:t>
            </a:r>
          </a:p>
          <a:p>
            <a:pPr marL="0" indent="0" fontAlgn="base">
              <a:buNone/>
            </a:pPr>
            <a:r>
              <a:rPr lang="en" dirty="0"/>
              <a:t>There isn't some money in my pocket.</a:t>
            </a:r>
          </a:p>
          <a:p>
            <a:pPr marL="0" indent="0" fontAlgn="base">
              <a:buNone/>
            </a:pPr>
            <a:r>
              <a:rPr lang="en" dirty="0"/>
              <a:t>There is some posters on the wall.</a:t>
            </a:r>
          </a:p>
          <a:p>
            <a:pPr marL="0" indent="0" fontAlgn="base">
              <a:buNone/>
            </a:pPr>
            <a:r>
              <a:rPr lang="en" dirty="0"/>
              <a:t>Is there a salt in this soup?</a:t>
            </a:r>
          </a:p>
          <a:p>
            <a:pPr marL="0" indent="0">
              <a:buNone/>
            </a:pPr>
            <a:endParaRPr lang="ru-RU" dirty="0"/>
          </a:p>
        </p:txBody>
      </p:sp>
    </p:spTree>
    <p:extLst>
      <p:ext uri="{BB962C8B-B14F-4D97-AF65-F5344CB8AC3E}">
        <p14:creationId xmlns:p14="http://schemas.microsoft.com/office/powerpoint/2010/main" val="76310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D3F0-E9C9-6A4A-AE98-058F56F41F96}"/>
              </a:ext>
            </a:extLst>
          </p:cNvPr>
          <p:cNvSpPr>
            <a:spLocks noGrp="1"/>
          </p:cNvSpPr>
          <p:nvPr>
            <p:ph type="title"/>
          </p:nvPr>
        </p:nvSpPr>
        <p:spPr>
          <a:xfrm>
            <a:off x="280852" y="0"/>
            <a:ext cx="10515600" cy="1325563"/>
          </a:xfrm>
        </p:spPr>
        <p:txBody>
          <a:bodyPr/>
          <a:lstStyle/>
          <a:p>
            <a:r>
              <a:rPr lang="ru-RU" dirty="0">
                <a:cs typeface="Al Nile" pitchFamily="2" charset="-78"/>
              </a:rPr>
              <a:t>Сколько времени?</a:t>
            </a:r>
            <a:endParaRPr lang="en-RU" dirty="0">
              <a:cs typeface="Al Nile" pitchFamily="2" charset="-78"/>
            </a:endParaRPr>
          </a:p>
        </p:txBody>
      </p:sp>
      <p:sp>
        <p:nvSpPr>
          <p:cNvPr id="3" name="Content Placeholder 2">
            <a:extLst>
              <a:ext uri="{FF2B5EF4-FFF2-40B4-BE49-F238E27FC236}">
                <a16:creationId xmlns:a16="http://schemas.microsoft.com/office/drawing/2014/main" id="{FFB43A58-8B3A-6941-99EA-A1DA6DBCBA31}"/>
              </a:ext>
            </a:extLst>
          </p:cNvPr>
          <p:cNvSpPr>
            <a:spLocks noGrp="1"/>
          </p:cNvSpPr>
          <p:nvPr>
            <p:ph idx="1"/>
          </p:nvPr>
        </p:nvSpPr>
        <p:spPr>
          <a:xfrm>
            <a:off x="212635" y="1498695"/>
            <a:ext cx="4302760" cy="4351338"/>
          </a:xfrm>
        </p:spPr>
        <p:txBody>
          <a:bodyPr>
            <a:normAutofit fontScale="92500" lnSpcReduction="20000"/>
          </a:bodyPr>
          <a:lstStyle/>
          <a:p>
            <a:pPr fontAlgn="base"/>
            <a:r>
              <a:rPr lang="en-GB" dirty="0">
                <a:latin typeface="+mj-lt"/>
                <a:cs typeface="Al Nile" pitchFamily="2" charset="-78"/>
              </a:rPr>
              <a:t>It’s a quarter to five.</a:t>
            </a:r>
          </a:p>
          <a:p>
            <a:pPr fontAlgn="base"/>
            <a:r>
              <a:rPr lang="en-GB" dirty="0">
                <a:latin typeface="+mj-lt"/>
                <a:cs typeface="Al Nile" pitchFamily="2" charset="-78"/>
              </a:rPr>
              <a:t>It’s twenty to one.</a:t>
            </a:r>
          </a:p>
          <a:p>
            <a:pPr fontAlgn="base"/>
            <a:r>
              <a:rPr lang="en-GB" dirty="0">
                <a:latin typeface="+mj-lt"/>
                <a:cs typeface="Al Nile" pitchFamily="2" charset="-78"/>
              </a:rPr>
              <a:t>It’s half past six.</a:t>
            </a:r>
          </a:p>
          <a:p>
            <a:pPr fontAlgn="base"/>
            <a:r>
              <a:rPr lang="en-GB" dirty="0">
                <a:latin typeface="+mj-lt"/>
                <a:cs typeface="Al Nile" pitchFamily="2" charset="-78"/>
              </a:rPr>
              <a:t>It’s three o’clock.</a:t>
            </a:r>
          </a:p>
          <a:p>
            <a:pPr fontAlgn="base"/>
            <a:r>
              <a:rPr lang="en-GB" dirty="0">
                <a:latin typeface="+mj-lt"/>
                <a:cs typeface="Al Nile" pitchFamily="2" charset="-78"/>
              </a:rPr>
              <a:t>It’s ten past five.</a:t>
            </a:r>
          </a:p>
          <a:p>
            <a:pPr fontAlgn="base"/>
            <a:r>
              <a:rPr lang="en-GB" dirty="0">
                <a:latin typeface="+mj-lt"/>
                <a:cs typeface="Al Nile" pitchFamily="2" charset="-78"/>
              </a:rPr>
              <a:t>It’s twenty-five to three.</a:t>
            </a:r>
          </a:p>
          <a:p>
            <a:pPr fontAlgn="base"/>
            <a:r>
              <a:rPr lang="en-GB" dirty="0">
                <a:latin typeface="+mj-lt"/>
                <a:cs typeface="Al Nile" pitchFamily="2" charset="-78"/>
              </a:rPr>
              <a:t>It’s five to ten.</a:t>
            </a:r>
          </a:p>
          <a:p>
            <a:pPr fontAlgn="base"/>
            <a:r>
              <a:rPr lang="en-GB" dirty="0">
                <a:latin typeface="+mj-lt"/>
                <a:cs typeface="Al Nile" pitchFamily="2" charset="-78"/>
              </a:rPr>
              <a:t>It’s five past twelve.</a:t>
            </a:r>
          </a:p>
          <a:p>
            <a:pPr fontAlgn="base"/>
            <a:r>
              <a:rPr lang="en-GB" dirty="0">
                <a:latin typeface="+mj-lt"/>
                <a:cs typeface="Al Nile" pitchFamily="2" charset="-78"/>
              </a:rPr>
              <a:t>It’s twenty-five past eight.</a:t>
            </a:r>
          </a:p>
          <a:p>
            <a:pPr fontAlgn="base"/>
            <a:r>
              <a:rPr lang="en-GB" dirty="0">
                <a:latin typeface="+mj-lt"/>
                <a:cs typeface="Al Nile" pitchFamily="2" charset="-78"/>
              </a:rPr>
              <a:t>It’s a quarter past seven.</a:t>
            </a:r>
          </a:p>
          <a:p>
            <a:endParaRPr lang="en-RU" dirty="0">
              <a:latin typeface="+mj-lt"/>
              <a:cs typeface="Al Nile" pitchFamily="2" charset="-78"/>
            </a:endParaRPr>
          </a:p>
        </p:txBody>
      </p:sp>
      <p:sp>
        <p:nvSpPr>
          <p:cNvPr id="4" name="TextBox 3">
            <a:extLst>
              <a:ext uri="{FF2B5EF4-FFF2-40B4-BE49-F238E27FC236}">
                <a16:creationId xmlns:a16="http://schemas.microsoft.com/office/drawing/2014/main" id="{FE628A0B-901A-4C41-972A-A262A644CABF}"/>
              </a:ext>
            </a:extLst>
          </p:cNvPr>
          <p:cNvSpPr txBox="1"/>
          <p:nvPr/>
        </p:nvSpPr>
        <p:spPr>
          <a:xfrm>
            <a:off x="4251235" y="1383274"/>
            <a:ext cx="3133667" cy="4401205"/>
          </a:xfrm>
          <a:prstGeom prst="rect">
            <a:avLst/>
          </a:prstGeom>
          <a:noFill/>
        </p:spPr>
        <p:txBody>
          <a:bodyPr wrap="square" rtlCol="0">
            <a:spAutoFit/>
          </a:bodyPr>
          <a:lstStyle/>
          <a:p>
            <a:pPr marL="285750" indent="-285750" fontAlgn="base">
              <a:buFont typeface="Arial" panose="020B0604020202020204" pitchFamily="34" charset="0"/>
              <a:buChar char="•"/>
            </a:pPr>
            <a:r>
              <a:rPr lang="en-RU" sz="2800" dirty="0">
                <a:latin typeface="+mj-lt"/>
                <a:cs typeface="Al Nile" pitchFamily="2" charset="-78"/>
              </a:rPr>
              <a:t>3:30</a:t>
            </a:r>
          </a:p>
          <a:p>
            <a:pPr marL="285750" indent="-285750" fontAlgn="base">
              <a:buFont typeface="Arial" panose="020B0604020202020204" pitchFamily="34" charset="0"/>
              <a:buChar char="•"/>
            </a:pPr>
            <a:r>
              <a:rPr lang="en-RU" sz="2800" dirty="0">
                <a:latin typeface="+mj-lt"/>
                <a:cs typeface="Al Nile" pitchFamily="2" charset="-78"/>
              </a:rPr>
              <a:t>5:50</a:t>
            </a:r>
            <a:endParaRPr lang="ru-RU" sz="2800" dirty="0">
              <a:latin typeface="+mj-lt"/>
              <a:cs typeface="Al Nile" pitchFamily="2" charset="-78"/>
            </a:endParaRPr>
          </a:p>
          <a:p>
            <a:pPr marL="285750" indent="-285750" fontAlgn="base">
              <a:buFont typeface="Arial" panose="020B0604020202020204" pitchFamily="34" charset="0"/>
              <a:buChar char="•"/>
            </a:pPr>
            <a:r>
              <a:rPr lang="en-RU" sz="2800" dirty="0">
                <a:latin typeface="+mj-lt"/>
                <a:cs typeface="Al Nile" pitchFamily="2" charset="-78"/>
              </a:rPr>
              <a:t>2:15</a:t>
            </a:r>
            <a:endParaRPr lang="ru-RU" sz="2800" dirty="0">
              <a:latin typeface="+mj-lt"/>
              <a:cs typeface="Al Nile" pitchFamily="2" charset="-78"/>
            </a:endParaRPr>
          </a:p>
          <a:p>
            <a:pPr marL="285750" indent="-285750" fontAlgn="base">
              <a:buFont typeface="Arial" panose="020B0604020202020204" pitchFamily="34" charset="0"/>
              <a:buChar char="•"/>
            </a:pPr>
            <a:r>
              <a:rPr lang="en-RU" sz="2800" dirty="0">
                <a:latin typeface="+mj-lt"/>
                <a:cs typeface="Al Nile" pitchFamily="2" charset="-78"/>
              </a:rPr>
              <a:t>11:45</a:t>
            </a:r>
            <a:endParaRPr lang="ru-RU" sz="2800" dirty="0">
              <a:latin typeface="+mj-lt"/>
              <a:cs typeface="Al Nile" pitchFamily="2" charset="-78"/>
            </a:endParaRPr>
          </a:p>
          <a:p>
            <a:pPr marL="285750" indent="-285750" fontAlgn="base">
              <a:buFont typeface="Arial" panose="020B0604020202020204" pitchFamily="34" charset="0"/>
              <a:buChar char="•"/>
            </a:pPr>
            <a:r>
              <a:rPr lang="en-RU" sz="2800" dirty="0">
                <a:latin typeface="+mj-lt"/>
                <a:cs typeface="Al Nile" pitchFamily="2" charset="-78"/>
              </a:rPr>
              <a:t>12:40</a:t>
            </a:r>
            <a:endParaRPr lang="ru-RU" sz="2800" dirty="0">
              <a:latin typeface="+mj-lt"/>
              <a:cs typeface="Al Nile" pitchFamily="2" charset="-78"/>
            </a:endParaRPr>
          </a:p>
          <a:p>
            <a:pPr marL="285750" indent="-285750" fontAlgn="base">
              <a:buFont typeface="Arial" panose="020B0604020202020204" pitchFamily="34" charset="0"/>
              <a:buChar char="•"/>
            </a:pPr>
            <a:r>
              <a:rPr lang="en-RU" sz="2800" dirty="0">
                <a:latin typeface="+mj-lt"/>
                <a:cs typeface="Al Nile" pitchFamily="2" charset="-78"/>
              </a:rPr>
              <a:t>8:30</a:t>
            </a:r>
            <a:endParaRPr lang="ru-RU" sz="2800" dirty="0">
              <a:latin typeface="+mj-lt"/>
              <a:cs typeface="Al Nile" pitchFamily="2" charset="-78"/>
            </a:endParaRPr>
          </a:p>
          <a:p>
            <a:pPr marL="285750" indent="-285750" fontAlgn="base">
              <a:buFont typeface="Arial" panose="020B0604020202020204" pitchFamily="34" charset="0"/>
              <a:buChar char="•"/>
            </a:pPr>
            <a:r>
              <a:rPr lang="en-RU" sz="2800" dirty="0">
                <a:latin typeface="+mj-lt"/>
                <a:cs typeface="Al Nile" pitchFamily="2" charset="-78"/>
              </a:rPr>
              <a:t>11:05</a:t>
            </a:r>
            <a:endParaRPr lang="ru-RU" sz="2800" dirty="0">
              <a:latin typeface="+mj-lt"/>
              <a:cs typeface="Al Nile" pitchFamily="2" charset="-78"/>
            </a:endParaRPr>
          </a:p>
          <a:p>
            <a:pPr marL="285750" indent="-285750" fontAlgn="base">
              <a:buFont typeface="Arial" panose="020B0604020202020204" pitchFamily="34" charset="0"/>
              <a:buChar char="•"/>
            </a:pPr>
            <a:r>
              <a:rPr lang="en-RU" sz="2800" dirty="0">
                <a:latin typeface="+mj-lt"/>
                <a:cs typeface="Al Nile" pitchFamily="2" charset="-78"/>
              </a:rPr>
              <a:t>3:35</a:t>
            </a:r>
            <a:endParaRPr lang="ru-RU" sz="2800" dirty="0">
              <a:latin typeface="+mj-lt"/>
              <a:cs typeface="Al Nile" pitchFamily="2" charset="-78"/>
            </a:endParaRPr>
          </a:p>
          <a:p>
            <a:pPr marL="285750" indent="-285750" fontAlgn="base">
              <a:buFont typeface="Arial" panose="020B0604020202020204" pitchFamily="34" charset="0"/>
              <a:buChar char="•"/>
            </a:pPr>
            <a:r>
              <a:rPr lang="en-RU" sz="2800" dirty="0">
                <a:latin typeface="+mj-lt"/>
                <a:cs typeface="Al Nile" pitchFamily="2" charset="-78"/>
              </a:rPr>
              <a:t>9:00</a:t>
            </a:r>
            <a:endParaRPr lang="ru-RU" sz="2800" dirty="0">
              <a:latin typeface="+mj-lt"/>
              <a:cs typeface="Al Nile" pitchFamily="2" charset="-78"/>
            </a:endParaRPr>
          </a:p>
          <a:p>
            <a:pPr marL="285750" indent="-285750" fontAlgn="base">
              <a:buFont typeface="Arial" panose="020B0604020202020204" pitchFamily="34" charset="0"/>
              <a:buChar char="•"/>
            </a:pPr>
            <a:r>
              <a:rPr lang="en-RU" sz="2800" dirty="0">
                <a:latin typeface="+mj-lt"/>
                <a:cs typeface="Al Nile" pitchFamily="2" charset="-78"/>
              </a:rPr>
              <a:t>10:10</a:t>
            </a:r>
          </a:p>
        </p:txBody>
      </p:sp>
      <p:pic>
        <p:nvPicPr>
          <p:cNvPr id="6" name="Picture 5" descr="A clock hanging on the wall&#10;&#10;Description automatically generated">
            <a:extLst>
              <a:ext uri="{FF2B5EF4-FFF2-40B4-BE49-F238E27FC236}">
                <a16:creationId xmlns:a16="http://schemas.microsoft.com/office/drawing/2014/main" id="{2920E1D0-6684-D049-A60A-233DD32014A6}"/>
              </a:ext>
            </a:extLst>
          </p:cNvPr>
          <p:cNvPicPr>
            <a:picLocks noChangeAspect="1"/>
          </p:cNvPicPr>
          <p:nvPr/>
        </p:nvPicPr>
        <p:blipFill>
          <a:blip r:embed="rId2"/>
          <a:stretch>
            <a:fillRect/>
          </a:stretch>
        </p:blipFill>
        <p:spPr>
          <a:xfrm>
            <a:off x="6260372" y="91628"/>
            <a:ext cx="5650776" cy="6674744"/>
          </a:xfrm>
          <a:prstGeom prst="rect">
            <a:avLst/>
          </a:prstGeom>
        </p:spPr>
      </p:pic>
    </p:spTree>
    <p:extLst>
      <p:ext uri="{BB962C8B-B14F-4D97-AF65-F5344CB8AC3E}">
        <p14:creationId xmlns:p14="http://schemas.microsoft.com/office/powerpoint/2010/main" val="4069890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5E09-E109-6549-A665-E119D0B03290}"/>
              </a:ext>
            </a:extLst>
          </p:cNvPr>
          <p:cNvSpPr>
            <a:spLocks noGrp="1"/>
          </p:cNvSpPr>
          <p:nvPr>
            <p:ph type="title"/>
          </p:nvPr>
        </p:nvSpPr>
        <p:spPr>
          <a:xfrm>
            <a:off x="749300" y="18255"/>
            <a:ext cx="10515600" cy="756445"/>
          </a:xfrm>
        </p:spPr>
        <p:txBody>
          <a:bodyPr/>
          <a:lstStyle/>
          <a:p>
            <a:r>
              <a:rPr lang="en-RU" dirty="0"/>
              <a:t>Past Continous </a:t>
            </a:r>
          </a:p>
        </p:txBody>
      </p:sp>
      <p:pic>
        <p:nvPicPr>
          <p:cNvPr id="5" name="Picture 4" descr="A screenshot of a cell phone&#10;&#10;Description automatically generated">
            <a:extLst>
              <a:ext uri="{FF2B5EF4-FFF2-40B4-BE49-F238E27FC236}">
                <a16:creationId xmlns:a16="http://schemas.microsoft.com/office/drawing/2014/main" id="{3EE60C6E-0F72-D040-8B97-C476AB10F7AA}"/>
              </a:ext>
            </a:extLst>
          </p:cNvPr>
          <p:cNvPicPr>
            <a:picLocks noChangeAspect="1"/>
          </p:cNvPicPr>
          <p:nvPr/>
        </p:nvPicPr>
        <p:blipFill>
          <a:blip r:embed="rId2"/>
          <a:stretch>
            <a:fillRect/>
          </a:stretch>
        </p:blipFill>
        <p:spPr>
          <a:xfrm>
            <a:off x="597728" y="548353"/>
            <a:ext cx="10375071" cy="280444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5860444-B68E-C943-874B-F1D9276FDC93}"/>
              </a:ext>
            </a:extLst>
          </p:cNvPr>
          <p:cNvPicPr>
            <a:picLocks noChangeAspect="1"/>
          </p:cNvPicPr>
          <p:nvPr/>
        </p:nvPicPr>
        <p:blipFill>
          <a:blip r:embed="rId3"/>
          <a:stretch>
            <a:fillRect/>
          </a:stretch>
        </p:blipFill>
        <p:spPr>
          <a:xfrm>
            <a:off x="451126" y="3537285"/>
            <a:ext cx="10014778" cy="2650971"/>
          </a:xfrm>
          <a:prstGeom prst="rect">
            <a:avLst/>
          </a:prstGeom>
        </p:spPr>
      </p:pic>
    </p:spTree>
    <p:extLst>
      <p:ext uri="{BB962C8B-B14F-4D97-AF65-F5344CB8AC3E}">
        <p14:creationId xmlns:p14="http://schemas.microsoft.com/office/powerpoint/2010/main" val="59783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6943-C943-4246-9E67-7D0FB328FE95}"/>
              </a:ext>
            </a:extLst>
          </p:cNvPr>
          <p:cNvSpPr>
            <a:spLocks noGrp="1"/>
          </p:cNvSpPr>
          <p:nvPr>
            <p:ph type="title"/>
          </p:nvPr>
        </p:nvSpPr>
        <p:spPr/>
        <p:txBody>
          <a:bodyPr/>
          <a:lstStyle/>
          <a:p>
            <a:r>
              <a:rPr lang="en-RU" dirty="0"/>
              <a:t>Past Continous</a:t>
            </a:r>
          </a:p>
        </p:txBody>
      </p:sp>
      <p:pic>
        <p:nvPicPr>
          <p:cNvPr id="4" name="Content Placeholder 3" descr="A screenshot of a cell phone&#10;&#10;Description automatically generated">
            <a:extLst>
              <a:ext uri="{FF2B5EF4-FFF2-40B4-BE49-F238E27FC236}">
                <a16:creationId xmlns:a16="http://schemas.microsoft.com/office/drawing/2014/main" id="{596A8417-908A-1C42-8D27-2DD8095CFE71}"/>
              </a:ext>
            </a:extLst>
          </p:cNvPr>
          <p:cNvPicPr>
            <a:picLocks noGrp="1" noChangeAspect="1"/>
          </p:cNvPicPr>
          <p:nvPr>
            <p:ph idx="1"/>
          </p:nvPr>
        </p:nvPicPr>
        <p:blipFill>
          <a:blip r:embed="rId2"/>
          <a:stretch>
            <a:fillRect/>
          </a:stretch>
        </p:blipFill>
        <p:spPr>
          <a:xfrm>
            <a:off x="597451" y="1690687"/>
            <a:ext cx="10985585" cy="2801799"/>
          </a:xfrm>
          <a:prstGeom prst="rect">
            <a:avLst/>
          </a:prstGeom>
        </p:spPr>
      </p:pic>
    </p:spTree>
    <p:extLst>
      <p:ext uri="{BB962C8B-B14F-4D97-AF65-F5344CB8AC3E}">
        <p14:creationId xmlns:p14="http://schemas.microsoft.com/office/powerpoint/2010/main" val="281677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EC2A157-0104-F449-9D85-06F9A954D9AC}"/>
              </a:ext>
            </a:extLst>
          </p:cNvPr>
          <p:cNvSpPr>
            <a:spLocks noGrp="1"/>
          </p:cNvSpPr>
          <p:nvPr>
            <p:ph idx="1"/>
          </p:nvPr>
        </p:nvSpPr>
        <p:spPr>
          <a:xfrm>
            <a:off x="208807" y="151204"/>
            <a:ext cx="11773395" cy="6706795"/>
          </a:xfrm>
        </p:spPr>
        <p:txBody>
          <a:bodyPr>
            <a:normAutofit/>
          </a:bodyPr>
          <a:lstStyle/>
          <a:p>
            <a:pPr fontAlgn="base"/>
            <a:r>
              <a:rPr lang="en" sz="3600" dirty="0">
                <a:latin typeface="+mj-lt"/>
              </a:rPr>
              <a:t>I (to write) an English exercise now. I (to write) an English exercise at that time yesterday.</a:t>
            </a:r>
          </a:p>
          <a:p>
            <a:pPr fontAlgn="base"/>
            <a:r>
              <a:rPr lang="en" sz="3600" dirty="0">
                <a:latin typeface="+mj-lt"/>
              </a:rPr>
              <a:t>My little sister (to sleep) now. My little sister (to sleep) at that time yesterday.</a:t>
            </a:r>
          </a:p>
          <a:p>
            <a:pPr fontAlgn="base"/>
            <a:r>
              <a:rPr lang="en" sz="3600" dirty="0">
                <a:latin typeface="+mj-lt"/>
              </a:rPr>
              <a:t>My friends (not to do) their homework now. They (to play) volley­ball.</a:t>
            </a:r>
          </a:p>
          <a:p>
            <a:pPr fontAlgn="base"/>
            <a:r>
              <a:rPr lang="en" sz="3600" dirty="0">
                <a:latin typeface="+mj-lt"/>
              </a:rPr>
              <a:t>My friends (not to do) their homework at seven o’clock yesterday. They to play) volleyball.</a:t>
            </a:r>
          </a:p>
          <a:p>
            <a:pPr fontAlgn="base"/>
            <a:r>
              <a:rPr lang="en" sz="3600" dirty="0">
                <a:latin typeface="+mj-lt"/>
              </a:rPr>
              <a:t>What you (to do) now? — I (to drink) tea. you (to drink) tea at that time yesterday? — No, I (not to drink) tea at this time yesterday, I (to eat) a banana.</a:t>
            </a:r>
          </a:p>
          <a:p>
            <a:pPr marL="0" indent="0">
              <a:buNone/>
            </a:pPr>
            <a:endParaRPr lang="ru-RU" sz="3600" dirty="0">
              <a:latin typeface="+mj-lt"/>
            </a:endParaRPr>
          </a:p>
        </p:txBody>
      </p:sp>
    </p:spTree>
    <p:extLst>
      <p:ext uri="{BB962C8B-B14F-4D97-AF65-F5344CB8AC3E}">
        <p14:creationId xmlns:p14="http://schemas.microsoft.com/office/powerpoint/2010/main" val="227017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CE02-9D98-CD47-A195-713A5EFDAE38}"/>
              </a:ext>
            </a:extLst>
          </p:cNvPr>
          <p:cNvSpPr>
            <a:spLocks noGrp="1"/>
          </p:cNvSpPr>
          <p:nvPr>
            <p:ph type="title"/>
          </p:nvPr>
        </p:nvSpPr>
        <p:spPr>
          <a:xfrm>
            <a:off x="201781" y="129992"/>
            <a:ext cx="10515600" cy="808159"/>
          </a:xfrm>
        </p:spPr>
        <p:txBody>
          <a:bodyPr/>
          <a:lstStyle/>
          <a:p>
            <a:r>
              <a:rPr lang="ru-RU" dirty="0"/>
              <a:t>Упражнения на </a:t>
            </a:r>
            <a:r>
              <a:rPr lang="en-GB" dirty="0"/>
              <a:t>past simple</a:t>
            </a:r>
            <a:endParaRPr lang="en-RU" dirty="0"/>
          </a:p>
        </p:txBody>
      </p:sp>
      <p:sp>
        <p:nvSpPr>
          <p:cNvPr id="3" name="Content Placeholder 2">
            <a:extLst>
              <a:ext uri="{FF2B5EF4-FFF2-40B4-BE49-F238E27FC236}">
                <a16:creationId xmlns:a16="http://schemas.microsoft.com/office/drawing/2014/main" id="{D45BE13B-BC22-B54D-872A-7924B1006A19}"/>
              </a:ext>
            </a:extLst>
          </p:cNvPr>
          <p:cNvSpPr>
            <a:spLocks noGrp="1"/>
          </p:cNvSpPr>
          <p:nvPr>
            <p:ph idx="1"/>
          </p:nvPr>
        </p:nvSpPr>
        <p:spPr>
          <a:xfrm>
            <a:off x="201781" y="938151"/>
            <a:ext cx="11788438" cy="5789857"/>
          </a:xfrm>
        </p:spPr>
        <p:txBody>
          <a:bodyPr>
            <a:normAutofit/>
          </a:bodyPr>
          <a:lstStyle/>
          <a:p>
            <a:pPr fontAlgn="base"/>
            <a:r>
              <a:rPr lang="en-GB" sz="4000" dirty="0">
                <a:latin typeface="+mj-lt"/>
              </a:rPr>
              <a:t>I didn’t ride a bicycle.</a:t>
            </a:r>
          </a:p>
          <a:p>
            <a:pPr fontAlgn="base"/>
            <a:r>
              <a:rPr lang="en-GB" sz="4000" dirty="0">
                <a:latin typeface="+mj-lt"/>
              </a:rPr>
              <a:t>I didn’t pick mushrooms.</a:t>
            </a:r>
          </a:p>
          <a:p>
            <a:pPr fontAlgn="base"/>
            <a:r>
              <a:rPr lang="en-GB" sz="4000" dirty="0">
                <a:latin typeface="+mj-lt"/>
              </a:rPr>
              <a:t>I didn’t open a book.</a:t>
            </a:r>
          </a:p>
          <a:p>
            <a:pPr fontAlgn="base"/>
            <a:r>
              <a:rPr lang="en-GB" sz="4000" dirty="0">
                <a:latin typeface="+mj-lt"/>
              </a:rPr>
              <a:t>I didn’t play any game.</a:t>
            </a:r>
          </a:p>
          <a:p>
            <a:pPr fontAlgn="base"/>
            <a:r>
              <a:rPr lang="en-GB" sz="4000" dirty="0">
                <a:latin typeface="+mj-lt"/>
              </a:rPr>
              <a:t>I didn’t sit by the river.</a:t>
            </a:r>
          </a:p>
          <a:p>
            <a:pPr fontAlgn="base"/>
            <a:r>
              <a:rPr lang="en-GB" sz="4000" dirty="0">
                <a:latin typeface="+mj-lt"/>
              </a:rPr>
              <a:t>I didn’t write letters.</a:t>
            </a:r>
          </a:p>
          <a:p>
            <a:pPr fontAlgn="base"/>
            <a:r>
              <a:rPr lang="en-GB" sz="4000" dirty="0">
                <a:latin typeface="+mj-lt"/>
              </a:rPr>
              <a:t>I didn’t meet my friends.</a:t>
            </a:r>
          </a:p>
          <a:p>
            <a:pPr fontAlgn="base"/>
            <a:r>
              <a:rPr lang="en-GB" sz="4000" dirty="0">
                <a:latin typeface="+mj-lt"/>
              </a:rPr>
              <a:t> I didn’t visit my relatives.</a:t>
            </a:r>
          </a:p>
          <a:p>
            <a:endParaRPr lang="en-RU" sz="5400" dirty="0">
              <a:latin typeface="+mj-lt"/>
            </a:endParaRPr>
          </a:p>
        </p:txBody>
      </p:sp>
    </p:spTree>
    <p:extLst>
      <p:ext uri="{BB962C8B-B14F-4D97-AF65-F5344CB8AC3E}">
        <p14:creationId xmlns:p14="http://schemas.microsoft.com/office/powerpoint/2010/main" val="301598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FEE09F80-027D-3145-9857-AA3959F6FDC6}"/>
              </a:ext>
            </a:extLst>
          </p:cNvPr>
          <p:cNvGraphicFramePr>
            <a:graphicFrameLocks/>
          </p:cNvGraphicFramePr>
          <p:nvPr>
            <p:extLst>
              <p:ext uri="{D42A27DB-BD31-4B8C-83A1-F6EECF244321}">
                <p14:modId xmlns:p14="http://schemas.microsoft.com/office/powerpoint/2010/main" val="2499086376"/>
              </p:ext>
            </p:extLst>
          </p:nvPr>
        </p:nvGraphicFramePr>
        <p:xfrm>
          <a:off x="472439" y="309512"/>
          <a:ext cx="11383230" cy="6143844"/>
        </p:xfrm>
        <a:graphic>
          <a:graphicData uri="http://schemas.openxmlformats.org/drawingml/2006/table">
            <a:tbl>
              <a:tblPr firstRow="1" bandRow="1">
                <a:tableStyleId>{5C22544A-7EE6-4342-B048-85BDC9FD1C3A}</a:tableStyleId>
              </a:tblPr>
              <a:tblGrid>
                <a:gridCol w="3794410">
                  <a:extLst>
                    <a:ext uri="{9D8B030D-6E8A-4147-A177-3AD203B41FA5}">
                      <a16:colId xmlns:a16="http://schemas.microsoft.com/office/drawing/2014/main" val="2589969591"/>
                    </a:ext>
                  </a:extLst>
                </a:gridCol>
                <a:gridCol w="3794410">
                  <a:extLst>
                    <a:ext uri="{9D8B030D-6E8A-4147-A177-3AD203B41FA5}">
                      <a16:colId xmlns:a16="http://schemas.microsoft.com/office/drawing/2014/main" val="872444994"/>
                    </a:ext>
                  </a:extLst>
                </a:gridCol>
                <a:gridCol w="3794410">
                  <a:extLst>
                    <a:ext uri="{9D8B030D-6E8A-4147-A177-3AD203B41FA5}">
                      <a16:colId xmlns:a16="http://schemas.microsoft.com/office/drawing/2014/main" val="2075454408"/>
                    </a:ext>
                  </a:extLst>
                </a:gridCol>
              </a:tblGrid>
              <a:tr h="438846">
                <a:tc>
                  <a:txBody>
                    <a:bodyPr/>
                    <a:lstStyle/>
                    <a:p>
                      <a:r>
                        <a:rPr lang="ru-RU" dirty="0"/>
                        <a:t>Начальная форма</a:t>
                      </a:r>
                      <a:endParaRPr lang="en-RU" dirty="0"/>
                    </a:p>
                  </a:txBody>
                  <a:tcPr/>
                </a:tc>
                <a:tc>
                  <a:txBody>
                    <a:bodyPr/>
                    <a:lstStyle/>
                    <a:p>
                      <a:r>
                        <a:rPr lang="en-GB" dirty="0"/>
                        <a:t>P</a:t>
                      </a:r>
                      <a:r>
                        <a:rPr lang="en-RU" dirty="0"/>
                        <a:t>ast simple</a:t>
                      </a:r>
                    </a:p>
                  </a:txBody>
                  <a:tcPr/>
                </a:tc>
                <a:tc>
                  <a:txBody>
                    <a:bodyPr/>
                    <a:lstStyle/>
                    <a:p>
                      <a:r>
                        <a:rPr lang="ru-RU" dirty="0"/>
                        <a:t>Перевод </a:t>
                      </a:r>
                      <a:endParaRPr lang="en-RU" dirty="0"/>
                    </a:p>
                  </a:txBody>
                  <a:tcPr/>
                </a:tc>
                <a:extLst>
                  <a:ext uri="{0D108BD9-81ED-4DB2-BD59-A6C34878D82A}">
                    <a16:rowId xmlns:a16="http://schemas.microsoft.com/office/drawing/2014/main" val="546892104"/>
                  </a:ext>
                </a:extLst>
              </a:tr>
              <a:tr h="438846">
                <a:tc>
                  <a:txBody>
                    <a:bodyPr/>
                    <a:lstStyle/>
                    <a:p>
                      <a:r>
                        <a:rPr lang="en-RU" dirty="0"/>
                        <a:t> feel</a:t>
                      </a:r>
                    </a:p>
                  </a:txBody>
                  <a:tcPr/>
                </a:tc>
                <a:tc>
                  <a:txBody>
                    <a:bodyPr/>
                    <a:lstStyle/>
                    <a:p>
                      <a:r>
                        <a:rPr lang="en-RU" dirty="0"/>
                        <a:t>felt</a:t>
                      </a:r>
                    </a:p>
                  </a:txBody>
                  <a:tcPr/>
                </a:tc>
                <a:tc>
                  <a:txBody>
                    <a:bodyPr/>
                    <a:lstStyle/>
                    <a:p>
                      <a:r>
                        <a:rPr lang="ru-RU" dirty="0"/>
                        <a:t>чувствовать</a:t>
                      </a:r>
                      <a:endParaRPr lang="en-RU" dirty="0"/>
                    </a:p>
                  </a:txBody>
                  <a:tcPr/>
                </a:tc>
                <a:extLst>
                  <a:ext uri="{0D108BD9-81ED-4DB2-BD59-A6C34878D82A}">
                    <a16:rowId xmlns:a16="http://schemas.microsoft.com/office/drawing/2014/main" val="358917671"/>
                  </a:ext>
                </a:extLst>
              </a:tr>
              <a:tr h="438846">
                <a:tc>
                  <a:txBody>
                    <a:bodyPr/>
                    <a:lstStyle/>
                    <a:p>
                      <a:r>
                        <a:rPr lang="en-RU" dirty="0"/>
                        <a:t> find</a:t>
                      </a:r>
                    </a:p>
                  </a:txBody>
                  <a:tcPr/>
                </a:tc>
                <a:tc>
                  <a:txBody>
                    <a:bodyPr/>
                    <a:lstStyle/>
                    <a:p>
                      <a:r>
                        <a:rPr lang="en-RU" dirty="0"/>
                        <a:t>found</a:t>
                      </a:r>
                    </a:p>
                  </a:txBody>
                  <a:tcPr/>
                </a:tc>
                <a:tc>
                  <a:txBody>
                    <a:bodyPr/>
                    <a:lstStyle/>
                    <a:p>
                      <a:r>
                        <a:rPr lang="ru-RU" dirty="0"/>
                        <a:t>находить</a:t>
                      </a:r>
                      <a:endParaRPr lang="en-RU" dirty="0"/>
                    </a:p>
                  </a:txBody>
                  <a:tcPr/>
                </a:tc>
                <a:extLst>
                  <a:ext uri="{0D108BD9-81ED-4DB2-BD59-A6C34878D82A}">
                    <a16:rowId xmlns:a16="http://schemas.microsoft.com/office/drawing/2014/main" val="1110373584"/>
                  </a:ext>
                </a:extLst>
              </a:tr>
              <a:tr h="438846">
                <a:tc>
                  <a:txBody>
                    <a:bodyPr/>
                    <a:lstStyle/>
                    <a:p>
                      <a:r>
                        <a:rPr lang="en-RU" dirty="0"/>
                        <a:t> fly</a:t>
                      </a:r>
                    </a:p>
                  </a:txBody>
                  <a:tcPr/>
                </a:tc>
                <a:tc>
                  <a:txBody>
                    <a:bodyPr/>
                    <a:lstStyle/>
                    <a:p>
                      <a:r>
                        <a:rPr lang="en-RU" dirty="0"/>
                        <a:t>flew</a:t>
                      </a:r>
                    </a:p>
                  </a:txBody>
                  <a:tcPr/>
                </a:tc>
                <a:tc>
                  <a:txBody>
                    <a:bodyPr/>
                    <a:lstStyle/>
                    <a:p>
                      <a:r>
                        <a:rPr lang="ru-RU" dirty="0"/>
                        <a:t>летать</a:t>
                      </a:r>
                      <a:endParaRPr lang="en-RU" dirty="0"/>
                    </a:p>
                  </a:txBody>
                  <a:tcPr/>
                </a:tc>
                <a:extLst>
                  <a:ext uri="{0D108BD9-81ED-4DB2-BD59-A6C34878D82A}">
                    <a16:rowId xmlns:a16="http://schemas.microsoft.com/office/drawing/2014/main" val="3700510878"/>
                  </a:ext>
                </a:extLst>
              </a:tr>
              <a:tr h="438846">
                <a:tc>
                  <a:txBody>
                    <a:bodyPr/>
                    <a:lstStyle/>
                    <a:p>
                      <a:r>
                        <a:rPr lang="en-RU" dirty="0"/>
                        <a:t> give</a:t>
                      </a:r>
                    </a:p>
                  </a:txBody>
                  <a:tcPr/>
                </a:tc>
                <a:tc>
                  <a:txBody>
                    <a:bodyPr/>
                    <a:lstStyle/>
                    <a:p>
                      <a:r>
                        <a:rPr lang="en-RU" dirty="0"/>
                        <a:t>gave</a:t>
                      </a:r>
                    </a:p>
                  </a:txBody>
                  <a:tcPr/>
                </a:tc>
                <a:tc>
                  <a:txBody>
                    <a:bodyPr/>
                    <a:lstStyle/>
                    <a:p>
                      <a:r>
                        <a:rPr lang="ru-RU" dirty="0"/>
                        <a:t>давать</a:t>
                      </a:r>
                      <a:endParaRPr lang="en-RU" dirty="0"/>
                    </a:p>
                  </a:txBody>
                  <a:tcPr/>
                </a:tc>
                <a:extLst>
                  <a:ext uri="{0D108BD9-81ED-4DB2-BD59-A6C34878D82A}">
                    <a16:rowId xmlns:a16="http://schemas.microsoft.com/office/drawing/2014/main" val="4018934398"/>
                  </a:ext>
                </a:extLst>
              </a:tr>
              <a:tr h="438846">
                <a:tc>
                  <a:txBody>
                    <a:bodyPr/>
                    <a:lstStyle/>
                    <a:p>
                      <a:r>
                        <a:rPr lang="en-RU" dirty="0"/>
                        <a:t> go</a:t>
                      </a:r>
                    </a:p>
                  </a:txBody>
                  <a:tcPr/>
                </a:tc>
                <a:tc>
                  <a:txBody>
                    <a:bodyPr/>
                    <a:lstStyle/>
                    <a:p>
                      <a:r>
                        <a:rPr lang="en-RU" dirty="0"/>
                        <a:t>went</a:t>
                      </a:r>
                    </a:p>
                  </a:txBody>
                  <a:tcPr/>
                </a:tc>
                <a:tc>
                  <a:txBody>
                    <a:bodyPr/>
                    <a:lstStyle/>
                    <a:p>
                      <a:r>
                        <a:rPr lang="ru-RU" dirty="0"/>
                        <a:t>идти</a:t>
                      </a:r>
                      <a:endParaRPr lang="en-RU" dirty="0"/>
                    </a:p>
                  </a:txBody>
                  <a:tcPr/>
                </a:tc>
                <a:extLst>
                  <a:ext uri="{0D108BD9-81ED-4DB2-BD59-A6C34878D82A}">
                    <a16:rowId xmlns:a16="http://schemas.microsoft.com/office/drawing/2014/main" val="488477437"/>
                  </a:ext>
                </a:extLst>
              </a:tr>
              <a:tr h="438846">
                <a:tc>
                  <a:txBody>
                    <a:bodyPr/>
                    <a:lstStyle/>
                    <a:p>
                      <a:r>
                        <a:rPr lang="en-RU" dirty="0"/>
                        <a:t> have</a:t>
                      </a:r>
                    </a:p>
                  </a:txBody>
                  <a:tcPr/>
                </a:tc>
                <a:tc>
                  <a:txBody>
                    <a:bodyPr/>
                    <a:lstStyle/>
                    <a:p>
                      <a:r>
                        <a:rPr lang="en-RU" dirty="0"/>
                        <a:t>had</a:t>
                      </a:r>
                    </a:p>
                  </a:txBody>
                  <a:tcPr/>
                </a:tc>
                <a:tc>
                  <a:txBody>
                    <a:bodyPr/>
                    <a:lstStyle/>
                    <a:p>
                      <a:r>
                        <a:rPr lang="ru-RU" dirty="0"/>
                        <a:t>иметь</a:t>
                      </a:r>
                      <a:endParaRPr lang="en-RU" dirty="0"/>
                    </a:p>
                  </a:txBody>
                  <a:tcPr/>
                </a:tc>
                <a:extLst>
                  <a:ext uri="{0D108BD9-81ED-4DB2-BD59-A6C34878D82A}">
                    <a16:rowId xmlns:a16="http://schemas.microsoft.com/office/drawing/2014/main" val="4078863890"/>
                  </a:ext>
                </a:extLst>
              </a:tr>
              <a:tr h="438846">
                <a:tc>
                  <a:txBody>
                    <a:bodyPr/>
                    <a:lstStyle/>
                    <a:p>
                      <a:r>
                        <a:rPr lang="en-RU" dirty="0"/>
                        <a:t> hear</a:t>
                      </a:r>
                    </a:p>
                  </a:txBody>
                  <a:tcPr/>
                </a:tc>
                <a:tc>
                  <a:txBody>
                    <a:bodyPr/>
                    <a:lstStyle/>
                    <a:p>
                      <a:r>
                        <a:rPr lang="en-RU" dirty="0"/>
                        <a:t>heard</a:t>
                      </a:r>
                    </a:p>
                  </a:txBody>
                  <a:tcPr/>
                </a:tc>
                <a:tc>
                  <a:txBody>
                    <a:bodyPr/>
                    <a:lstStyle/>
                    <a:p>
                      <a:r>
                        <a:rPr lang="ru-RU" dirty="0"/>
                        <a:t>слышать</a:t>
                      </a:r>
                      <a:endParaRPr lang="en-RU" dirty="0"/>
                    </a:p>
                  </a:txBody>
                  <a:tcPr/>
                </a:tc>
                <a:extLst>
                  <a:ext uri="{0D108BD9-81ED-4DB2-BD59-A6C34878D82A}">
                    <a16:rowId xmlns:a16="http://schemas.microsoft.com/office/drawing/2014/main" val="719740659"/>
                  </a:ext>
                </a:extLst>
              </a:tr>
              <a:tr h="438846">
                <a:tc>
                  <a:txBody>
                    <a:bodyPr/>
                    <a:lstStyle/>
                    <a:p>
                      <a:r>
                        <a:rPr lang="en-RU" dirty="0"/>
                        <a:t> hide</a:t>
                      </a:r>
                    </a:p>
                  </a:txBody>
                  <a:tcPr/>
                </a:tc>
                <a:tc>
                  <a:txBody>
                    <a:bodyPr/>
                    <a:lstStyle/>
                    <a:p>
                      <a:r>
                        <a:rPr lang="en-RU" dirty="0"/>
                        <a:t>hid</a:t>
                      </a:r>
                    </a:p>
                  </a:txBody>
                  <a:tcPr/>
                </a:tc>
                <a:tc>
                  <a:txBody>
                    <a:bodyPr/>
                    <a:lstStyle/>
                    <a:p>
                      <a:r>
                        <a:rPr lang="ru-RU" dirty="0"/>
                        <a:t>прятаться</a:t>
                      </a:r>
                      <a:endParaRPr lang="en-RU" dirty="0"/>
                    </a:p>
                  </a:txBody>
                  <a:tcPr/>
                </a:tc>
                <a:extLst>
                  <a:ext uri="{0D108BD9-81ED-4DB2-BD59-A6C34878D82A}">
                    <a16:rowId xmlns:a16="http://schemas.microsoft.com/office/drawing/2014/main" val="2496446864"/>
                  </a:ext>
                </a:extLst>
              </a:tr>
              <a:tr h="438846">
                <a:tc>
                  <a:txBody>
                    <a:bodyPr/>
                    <a:lstStyle/>
                    <a:p>
                      <a:r>
                        <a:rPr lang="en-US" dirty="0"/>
                        <a:t> know</a:t>
                      </a:r>
                      <a:endParaRPr lang="en-RU" dirty="0"/>
                    </a:p>
                  </a:txBody>
                  <a:tcPr/>
                </a:tc>
                <a:tc>
                  <a:txBody>
                    <a:bodyPr/>
                    <a:lstStyle/>
                    <a:p>
                      <a:r>
                        <a:rPr lang="en-RU" dirty="0"/>
                        <a:t>knew</a:t>
                      </a:r>
                    </a:p>
                  </a:txBody>
                  <a:tcPr/>
                </a:tc>
                <a:tc>
                  <a:txBody>
                    <a:bodyPr/>
                    <a:lstStyle/>
                    <a:p>
                      <a:r>
                        <a:rPr lang="ru-RU" dirty="0"/>
                        <a:t>знать</a:t>
                      </a:r>
                      <a:endParaRPr lang="en-RU" dirty="0"/>
                    </a:p>
                  </a:txBody>
                  <a:tcPr/>
                </a:tc>
                <a:extLst>
                  <a:ext uri="{0D108BD9-81ED-4DB2-BD59-A6C34878D82A}">
                    <a16:rowId xmlns:a16="http://schemas.microsoft.com/office/drawing/2014/main" val="2805803022"/>
                  </a:ext>
                </a:extLst>
              </a:tr>
              <a:tr h="438846">
                <a:tc>
                  <a:txBody>
                    <a:bodyPr/>
                    <a:lstStyle/>
                    <a:p>
                      <a:r>
                        <a:rPr lang="en-RU" dirty="0"/>
                        <a:t>lay</a:t>
                      </a:r>
                    </a:p>
                  </a:txBody>
                  <a:tcPr/>
                </a:tc>
                <a:tc>
                  <a:txBody>
                    <a:bodyPr/>
                    <a:lstStyle/>
                    <a:p>
                      <a:r>
                        <a:rPr lang="en-GB" dirty="0"/>
                        <a:t>laid</a:t>
                      </a:r>
                      <a:endParaRPr lang="en-RU" dirty="0"/>
                    </a:p>
                  </a:txBody>
                  <a:tcPr/>
                </a:tc>
                <a:tc>
                  <a:txBody>
                    <a:bodyPr/>
                    <a:lstStyle/>
                    <a:p>
                      <a:r>
                        <a:rPr lang="ru-RU" dirty="0"/>
                        <a:t>класть</a:t>
                      </a:r>
                      <a:endParaRPr lang="en-RU" dirty="0"/>
                    </a:p>
                  </a:txBody>
                  <a:tcPr/>
                </a:tc>
                <a:extLst>
                  <a:ext uri="{0D108BD9-81ED-4DB2-BD59-A6C34878D82A}">
                    <a16:rowId xmlns:a16="http://schemas.microsoft.com/office/drawing/2014/main" val="738173963"/>
                  </a:ext>
                </a:extLst>
              </a:tr>
              <a:tr h="438846">
                <a:tc>
                  <a:txBody>
                    <a:bodyPr/>
                    <a:lstStyle/>
                    <a:p>
                      <a:r>
                        <a:rPr lang="en-RU" dirty="0"/>
                        <a:t>leave</a:t>
                      </a:r>
                    </a:p>
                  </a:txBody>
                  <a:tcPr/>
                </a:tc>
                <a:tc>
                  <a:txBody>
                    <a:bodyPr/>
                    <a:lstStyle/>
                    <a:p>
                      <a:r>
                        <a:rPr lang="en-RU" dirty="0"/>
                        <a:t>left</a:t>
                      </a:r>
                    </a:p>
                  </a:txBody>
                  <a:tcPr/>
                </a:tc>
                <a:tc>
                  <a:txBody>
                    <a:bodyPr/>
                    <a:lstStyle/>
                    <a:p>
                      <a:r>
                        <a:rPr lang="ru-RU" dirty="0"/>
                        <a:t>покидать</a:t>
                      </a:r>
                      <a:endParaRPr lang="en-RU" dirty="0"/>
                    </a:p>
                  </a:txBody>
                  <a:tcPr/>
                </a:tc>
                <a:extLst>
                  <a:ext uri="{0D108BD9-81ED-4DB2-BD59-A6C34878D82A}">
                    <a16:rowId xmlns:a16="http://schemas.microsoft.com/office/drawing/2014/main" val="697674688"/>
                  </a:ext>
                </a:extLst>
              </a:tr>
              <a:tr h="438846">
                <a:tc>
                  <a:txBody>
                    <a:bodyPr/>
                    <a:lstStyle/>
                    <a:p>
                      <a:r>
                        <a:rPr lang="en-RU" dirty="0"/>
                        <a:t>make</a:t>
                      </a:r>
                    </a:p>
                  </a:txBody>
                  <a:tcPr/>
                </a:tc>
                <a:tc>
                  <a:txBody>
                    <a:bodyPr/>
                    <a:lstStyle/>
                    <a:p>
                      <a:r>
                        <a:rPr lang="en-RU" dirty="0"/>
                        <a:t>made</a:t>
                      </a:r>
                    </a:p>
                  </a:txBody>
                  <a:tcPr/>
                </a:tc>
                <a:tc>
                  <a:txBody>
                    <a:bodyPr/>
                    <a:lstStyle/>
                    <a:p>
                      <a:r>
                        <a:rPr lang="ru-RU" dirty="0"/>
                        <a:t>делать</a:t>
                      </a:r>
                      <a:endParaRPr lang="en-RU" dirty="0"/>
                    </a:p>
                  </a:txBody>
                  <a:tcPr/>
                </a:tc>
                <a:extLst>
                  <a:ext uri="{0D108BD9-81ED-4DB2-BD59-A6C34878D82A}">
                    <a16:rowId xmlns:a16="http://schemas.microsoft.com/office/drawing/2014/main" val="1391927745"/>
                  </a:ext>
                </a:extLst>
              </a:tr>
              <a:tr h="438846">
                <a:tc>
                  <a:txBody>
                    <a:bodyPr/>
                    <a:lstStyle/>
                    <a:p>
                      <a:r>
                        <a:rPr lang="en-RU" dirty="0"/>
                        <a:t>meet</a:t>
                      </a:r>
                    </a:p>
                  </a:txBody>
                  <a:tcPr/>
                </a:tc>
                <a:tc>
                  <a:txBody>
                    <a:bodyPr/>
                    <a:lstStyle/>
                    <a:p>
                      <a:r>
                        <a:rPr lang="en-RU" dirty="0"/>
                        <a:t>met</a:t>
                      </a:r>
                    </a:p>
                  </a:txBody>
                  <a:tcPr/>
                </a:tc>
                <a:tc>
                  <a:txBody>
                    <a:bodyPr/>
                    <a:lstStyle/>
                    <a:p>
                      <a:r>
                        <a:rPr lang="ru-RU" dirty="0"/>
                        <a:t>встречаться</a:t>
                      </a:r>
                      <a:endParaRPr lang="en-RU" dirty="0"/>
                    </a:p>
                  </a:txBody>
                  <a:tcPr/>
                </a:tc>
                <a:extLst>
                  <a:ext uri="{0D108BD9-81ED-4DB2-BD59-A6C34878D82A}">
                    <a16:rowId xmlns:a16="http://schemas.microsoft.com/office/drawing/2014/main" val="520362388"/>
                  </a:ext>
                </a:extLst>
              </a:tr>
            </a:tbl>
          </a:graphicData>
        </a:graphic>
      </p:graphicFrame>
    </p:spTree>
    <p:extLst>
      <p:ext uri="{BB962C8B-B14F-4D97-AF65-F5344CB8AC3E}">
        <p14:creationId xmlns:p14="http://schemas.microsoft.com/office/powerpoint/2010/main" val="21088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D7EAD45-D39C-8C4D-8F7D-F6D23581D22A}"/>
              </a:ext>
            </a:extLst>
          </p:cNvPr>
          <p:cNvGraphicFramePr>
            <a:graphicFrameLocks noGrp="1"/>
          </p:cNvGraphicFramePr>
          <p:nvPr>
            <p:ph idx="1"/>
            <p:extLst>
              <p:ext uri="{D42A27DB-BD31-4B8C-83A1-F6EECF244321}">
                <p14:modId xmlns:p14="http://schemas.microsoft.com/office/powerpoint/2010/main" val="3211402662"/>
              </p:ext>
            </p:extLst>
          </p:nvPr>
        </p:nvGraphicFramePr>
        <p:xfrm>
          <a:off x="554419" y="406728"/>
          <a:ext cx="11311758" cy="6130712"/>
        </p:xfrm>
        <a:graphic>
          <a:graphicData uri="http://schemas.openxmlformats.org/drawingml/2006/table">
            <a:tbl>
              <a:tblPr firstRow="1" bandRow="1">
                <a:tableStyleId>{5C22544A-7EE6-4342-B048-85BDC9FD1C3A}</a:tableStyleId>
              </a:tblPr>
              <a:tblGrid>
                <a:gridCol w="3770586">
                  <a:extLst>
                    <a:ext uri="{9D8B030D-6E8A-4147-A177-3AD203B41FA5}">
                      <a16:colId xmlns:a16="http://schemas.microsoft.com/office/drawing/2014/main" val="2711916112"/>
                    </a:ext>
                  </a:extLst>
                </a:gridCol>
                <a:gridCol w="3770586">
                  <a:extLst>
                    <a:ext uri="{9D8B030D-6E8A-4147-A177-3AD203B41FA5}">
                      <a16:colId xmlns:a16="http://schemas.microsoft.com/office/drawing/2014/main" val="734307358"/>
                    </a:ext>
                  </a:extLst>
                </a:gridCol>
                <a:gridCol w="3770586">
                  <a:extLst>
                    <a:ext uri="{9D8B030D-6E8A-4147-A177-3AD203B41FA5}">
                      <a16:colId xmlns:a16="http://schemas.microsoft.com/office/drawing/2014/main" val="1883369943"/>
                    </a:ext>
                  </a:extLst>
                </a:gridCol>
              </a:tblGrid>
              <a:tr h="437908">
                <a:tc>
                  <a:txBody>
                    <a:bodyPr/>
                    <a:lstStyle/>
                    <a:p>
                      <a:r>
                        <a:rPr lang="ru-RU" dirty="0"/>
                        <a:t>Начальная форма</a:t>
                      </a:r>
                      <a:endParaRPr lang="en-RU" dirty="0"/>
                    </a:p>
                  </a:txBody>
                  <a:tcPr/>
                </a:tc>
                <a:tc>
                  <a:txBody>
                    <a:bodyPr/>
                    <a:lstStyle/>
                    <a:p>
                      <a:r>
                        <a:rPr lang="en-GB" dirty="0"/>
                        <a:t>P</a:t>
                      </a:r>
                      <a:r>
                        <a:rPr lang="en-RU" dirty="0"/>
                        <a:t>ast simple</a:t>
                      </a:r>
                    </a:p>
                  </a:txBody>
                  <a:tcPr/>
                </a:tc>
                <a:tc>
                  <a:txBody>
                    <a:bodyPr/>
                    <a:lstStyle/>
                    <a:p>
                      <a:r>
                        <a:rPr lang="ru-RU" dirty="0"/>
                        <a:t>Перевод </a:t>
                      </a:r>
                      <a:endParaRPr lang="en-RU" dirty="0"/>
                    </a:p>
                  </a:txBody>
                  <a:tcPr/>
                </a:tc>
                <a:extLst>
                  <a:ext uri="{0D108BD9-81ED-4DB2-BD59-A6C34878D82A}">
                    <a16:rowId xmlns:a16="http://schemas.microsoft.com/office/drawing/2014/main" val="1757720229"/>
                  </a:ext>
                </a:extLst>
              </a:tr>
              <a:tr h="437908">
                <a:tc>
                  <a:txBody>
                    <a:bodyPr/>
                    <a:lstStyle/>
                    <a:p>
                      <a:r>
                        <a:rPr lang="en-US" dirty="0"/>
                        <a:t>pay</a:t>
                      </a:r>
                      <a:endParaRPr lang="en-RU" dirty="0"/>
                    </a:p>
                  </a:txBody>
                  <a:tcPr/>
                </a:tc>
                <a:tc>
                  <a:txBody>
                    <a:bodyPr/>
                    <a:lstStyle/>
                    <a:p>
                      <a:r>
                        <a:rPr lang="en-RU" dirty="0"/>
                        <a:t>paid</a:t>
                      </a:r>
                    </a:p>
                  </a:txBody>
                  <a:tcPr/>
                </a:tc>
                <a:tc>
                  <a:txBody>
                    <a:bodyPr/>
                    <a:lstStyle/>
                    <a:p>
                      <a:r>
                        <a:rPr lang="ru-RU" dirty="0"/>
                        <a:t>платить</a:t>
                      </a:r>
                      <a:endParaRPr lang="en-RU" dirty="0"/>
                    </a:p>
                  </a:txBody>
                  <a:tcPr/>
                </a:tc>
                <a:extLst>
                  <a:ext uri="{0D108BD9-81ED-4DB2-BD59-A6C34878D82A}">
                    <a16:rowId xmlns:a16="http://schemas.microsoft.com/office/drawing/2014/main" val="2669243011"/>
                  </a:ext>
                </a:extLst>
              </a:tr>
              <a:tr h="437908">
                <a:tc>
                  <a:txBody>
                    <a:bodyPr/>
                    <a:lstStyle/>
                    <a:p>
                      <a:r>
                        <a:rPr lang="en-RU" dirty="0"/>
                        <a:t>put</a:t>
                      </a:r>
                    </a:p>
                  </a:txBody>
                  <a:tcPr/>
                </a:tc>
                <a:tc>
                  <a:txBody>
                    <a:bodyPr/>
                    <a:lstStyle/>
                    <a:p>
                      <a:r>
                        <a:rPr lang="en-RU" dirty="0"/>
                        <a:t>put</a:t>
                      </a:r>
                    </a:p>
                  </a:txBody>
                  <a:tcPr/>
                </a:tc>
                <a:tc>
                  <a:txBody>
                    <a:bodyPr/>
                    <a:lstStyle/>
                    <a:p>
                      <a:r>
                        <a:rPr lang="ru-RU" dirty="0"/>
                        <a:t>класть</a:t>
                      </a:r>
                      <a:endParaRPr lang="en-RU" dirty="0"/>
                    </a:p>
                  </a:txBody>
                  <a:tcPr/>
                </a:tc>
                <a:extLst>
                  <a:ext uri="{0D108BD9-81ED-4DB2-BD59-A6C34878D82A}">
                    <a16:rowId xmlns:a16="http://schemas.microsoft.com/office/drawing/2014/main" val="3405852330"/>
                  </a:ext>
                </a:extLst>
              </a:tr>
              <a:tr h="437908">
                <a:tc>
                  <a:txBody>
                    <a:bodyPr/>
                    <a:lstStyle/>
                    <a:p>
                      <a:r>
                        <a:rPr lang="en-RU" dirty="0"/>
                        <a:t>read</a:t>
                      </a:r>
                    </a:p>
                  </a:txBody>
                  <a:tcPr/>
                </a:tc>
                <a:tc>
                  <a:txBody>
                    <a:bodyPr/>
                    <a:lstStyle/>
                    <a:p>
                      <a:r>
                        <a:rPr lang="en-RU" dirty="0"/>
                        <a:t>read</a:t>
                      </a:r>
                    </a:p>
                  </a:txBody>
                  <a:tcPr/>
                </a:tc>
                <a:tc>
                  <a:txBody>
                    <a:bodyPr/>
                    <a:lstStyle/>
                    <a:p>
                      <a:r>
                        <a:rPr lang="ru-RU" dirty="0"/>
                        <a:t>читать</a:t>
                      </a:r>
                      <a:endParaRPr lang="en-RU" dirty="0"/>
                    </a:p>
                  </a:txBody>
                  <a:tcPr/>
                </a:tc>
                <a:extLst>
                  <a:ext uri="{0D108BD9-81ED-4DB2-BD59-A6C34878D82A}">
                    <a16:rowId xmlns:a16="http://schemas.microsoft.com/office/drawing/2014/main" val="3793791220"/>
                  </a:ext>
                </a:extLst>
              </a:tr>
              <a:tr h="437908">
                <a:tc>
                  <a:txBody>
                    <a:bodyPr/>
                    <a:lstStyle/>
                    <a:p>
                      <a:r>
                        <a:rPr lang="en-RU" dirty="0"/>
                        <a:t>ride</a:t>
                      </a:r>
                    </a:p>
                  </a:txBody>
                  <a:tcPr/>
                </a:tc>
                <a:tc>
                  <a:txBody>
                    <a:bodyPr/>
                    <a:lstStyle/>
                    <a:p>
                      <a:r>
                        <a:rPr lang="en-RU" dirty="0"/>
                        <a:t>rode</a:t>
                      </a:r>
                    </a:p>
                  </a:txBody>
                  <a:tcPr/>
                </a:tc>
                <a:tc>
                  <a:txBody>
                    <a:bodyPr/>
                    <a:lstStyle/>
                    <a:p>
                      <a:r>
                        <a:rPr lang="ru-RU" dirty="0"/>
                        <a:t>Ездить верхом</a:t>
                      </a:r>
                      <a:endParaRPr lang="en-RU" dirty="0"/>
                    </a:p>
                  </a:txBody>
                  <a:tcPr/>
                </a:tc>
                <a:extLst>
                  <a:ext uri="{0D108BD9-81ED-4DB2-BD59-A6C34878D82A}">
                    <a16:rowId xmlns:a16="http://schemas.microsoft.com/office/drawing/2014/main" val="908390975"/>
                  </a:ext>
                </a:extLst>
              </a:tr>
              <a:tr h="437908">
                <a:tc>
                  <a:txBody>
                    <a:bodyPr/>
                    <a:lstStyle/>
                    <a:p>
                      <a:r>
                        <a:rPr lang="en-RU" dirty="0"/>
                        <a:t>rise</a:t>
                      </a:r>
                    </a:p>
                  </a:txBody>
                  <a:tcPr/>
                </a:tc>
                <a:tc>
                  <a:txBody>
                    <a:bodyPr/>
                    <a:lstStyle/>
                    <a:p>
                      <a:r>
                        <a:rPr lang="en-RU" dirty="0"/>
                        <a:t>rose</a:t>
                      </a:r>
                    </a:p>
                  </a:txBody>
                  <a:tcPr/>
                </a:tc>
                <a:tc>
                  <a:txBody>
                    <a:bodyPr/>
                    <a:lstStyle/>
                    <a:p>
                      <a:r>
                        <a:rPr lang="ru-RU" dirty="0"/>
                        <a:t>подниматься</a:t>
                      </a:r>
                      <a:endParaRPr lang="en-RU" dirty="0"/>
                    </a:p>
                  </a:txBody>
                  <a:tcPr/>
                </a:tc>
                <a:extLst>
                  <a:ext uri="{0D108BD9-81ED-4DB2-BD59-A6C34878D82A}">
                    <a16:rowId xmlns:a16="http://schemas.microsoft.com/office/drawing/2014/main" val="2846509394"/>
                  </a:ext>
                </a:extLst>
              </a:tr>
              <a:tr h="437908">
                <a:tc>
                  <a:txBody>
                    <a:bodyPr/>
                    <a:lstStyle/>
                    <a:p>
                      <a:r>
                        <a:rPr lang="en-RU" dirty="0"/>
                        <a:t>run</a:t>
                      </a:r>
                    </a:p>
                  </a:txBody>
                  <a:tcPr/>
                </a:tc>
                <a:tc>
                  <a:txBody>
                    <a:bodyPr/>
                    <a:lstStyle/>
                    <a:p>
                      <a:r>
                        <a:rPr lang="en-RU" dirty="0"/>
                        <a:t>ran</a:t>
                      </a:r>
                    </a:p>
                  </a:txBody>
                  <a:tcPr/>
                </a:tc>
                <a:tc>
                  <a:txBody>
                    <a:bodyPr/>
                    <a:lstStyle/>
                    <a:p>
                      <a:r>
                        <a:rPr lang="ru-RU" dirty="0"/>
                        <a:t>бежать</a:t>
                      </a:r>
                      <a:endParaRPr lang="en-RU" dirty="0"/>
                    </a:p>
                  </a:txBody>
                  <a:tcPr/>
                </a:tc>
                <a:extLst>
                  <a:ext uri="{0D108BD9-81ED-4DB2-BD59-A6C34878D82A}">
                    <a16:rowId xmlns:a16="http://schemas.microsoft.com/office/drawing/2014/main" val="482702856"/>
                  </a:ext>
                </a:extLst>
              </a:tr>
              <a:tr h="437908">
                <a:tc>
                  <a:txBody>
                    <a:bodyPr/>
                    <a:lstStyle/>
                    <a:p>
                      <a:r>
                        <a:rPr lang="en-RU" dirty="0"/>
                        <a:t>say</a:t>
                      </a:r>
                    </a:p>
                  </a:txBody>
                  <a:tcPr/>
                </a:tc>
                <a:tc>
                  <a:txBody>
                    <a:bodyPr/>
                    <a:lstStyle/>
                    <a:p>
                      <a:r>
                        <a:rPr lang="en-RU" dirty="0"/>
                        <a:t>said</a:t>
                      </a:r>
                    </a:p>
                  </a:txBody>
                  <a:tcPr/>
                </a:tc>
                <a:tc>
                  <a:txBody>
                    <a:bodyPr/>
                    <a:lstStyle/>
                    <a:p>
                      <a:r>
                        <a:rPr lang="ru-RU" dirty="0"/>
                        <a:t>сказать</a:t>
                      </a:r>
                      <a:endParaRPr lang="en-RU" dirty="0"/>
                    </a:p>
                  </a:txBody>
                  <a:tcPr/>
                </a:tc>
                <a:extLst>
                  <a:ext uri="{0D108BD9-81ED-4DB2-BD59-A6C34878D82A}">
                    <a16:rowId xmlns:a16="http://schemas.microsoft.com/office/drawing/2014/main" val="286653834"/>
                  </a:ext>
                </a:extLst>
              </a:tr>
              <a:tr h="437908">
                <a:tc>
                  <a:txBody>
                    <a:bodyPr/>
                    <a:lstStyle/>
                    <a:p>
                      <a:r>
                        <a:rPr lang="en-RU" dirty="0"/>
                        <a:t>see</a:t>
                      </a:r>
                    </a:p>
                  </a:txBody>
                  <a:tcPr/>
                </a:tc>
                <a:tc>
                  <a:txBody>
                    <a:bodyPr/>
                    <a:lstStyle/>
                    <a:p>
                      <a:r>
                        <a:rPr lang="en-RU" dirty="0"/>
                        <a:t>saw</a:t>
                      </a:r>
                    </a:p>
                  </a:txBody>
                  <a:tcPr/>
                </a:tc>
                <a:tc>
                  <a:txBody>
                    <a:bodyPr/>
                    <a:lstStyle/>
                    <a:p>
                      <a:r>
                        <a:rPr lang="ru-RU" dirty="0"/>
                        <a:t>видеть</a:t>
                      </a:r>
                      <a:endParaRPr lang="en-RU" dirty="0"/>
                    </a:p>
                  </a:txBody>
                  <a:tcPr/>
                </a:tc>
                <a:extLst>
                  <a:ext uri="{0D108BD9-81ED-4DB2-BD59-A6C34878D82A}">
                    <a16:rowId xmlns:a16="http://schemas.microsoft.com/office/drawing/2014/main" val="1169258448"/>
                  </a:ext>
                </a:extLst>
              </a:tr>
              <a:tr h="437908">
                <a:tc>
                  <a:txBody>
                    <a:bodyPr/>
                    <a:lstStyle/>
                    <a:p>
                      <a:r>
                        <a:rPr lang="en-RU" dirty="0"/>
                        <a:t>sell</a:t>
                      </a:r>
                    </a:p>
                  </a:txBody>
                  <a:tcPr/>
                </a:tc>
                <a:tc>
                  <a:txBody>
                    <a:bodyPr/>
                    <a:lstStyle/>
                    <a:p>
                      <a:r>
                        <a:rPr lang="en-RU" dirty="0"/>
                        <a:t>sold</a:t>
                      </a:r>
                    </a:p>
                  </a:txBody>
                  <a:tcPr/>
                </a:tc>
                <a:tc>
                  <a:txBody>
                    <a:bodyPr/>
                    <a:lstStyle/>
                    <a:p>
                      <a:r>
                        <a:rPr lang="ru-RU" dirty="0"/>
                        <a:t>продавать</a:t>
                      </a:r>
                      <a:endParaRPr lang="en-RU" dirty="0"/>
                    </a:p>
                  </a:txBody>
                  <a:tcPr/>
                </a:tc>
                <a:extLst>
                  <a:ext uri="{0D108BD9-81ED-4DB2-BD59-A6C34878D82A}">
                    <a16:rowId xmlns:a16="http://schemas.microsoft.com/office/drawing/2014/main" val="1364640866"/>
                  </a:ext>
                </a:extLst>
              </a:tr>
              <a:tr h="437908">
                <a:tc>
                  <a:txBody>
                    <a:bodyPr/>
                    <a:lstStyle/>
                    <a:p>
                      <a:r>
                        <a:rPr lang="en-RU" dirty="0"/>
                        <a:t>send</a:t>
                      </a:r>
                    </a:p>
                  </a:txBody>
                  <a:tcPr/>
                </a:tc>
                <a:tc>
                  <a:txBody>
                    <a:bodyPr/>
                    <a:lstStyle/>
                    <a:p>
                      <a:r>
                        <a:rPr lang="en-RU" dirty="0"/>
                        <a:t>sent</a:t>
                      </a:r>
                    </a:p>
                  </a:txBody>
                  <a:tcPr/>
                </a:tc>
                <a:tc>
                  <a:txBody>
                    <a:bodyPr/>
                    <a:lstStyle/>
                    <a:p>
                      <a:r>
                        <a:rPr lang="ru-RU" dirty="0"/>
                        <a:t>отправлять</a:t>
                      </a:r>
                      <a:endParaRPr lang="en-RU" dirty="0"/>
                    </a:p>
                  </a:txBody>
                  <a:tcPr/>
                </a:tc>
                <a:extLst>
                  <a:ext uri="{0D108BD9-81ED-4DB2-BD59-A6C34878D82A}">
                    <a16:rowId xmlns:a16="http://schemas.microsoft.com/office/drawing/2014/main" val="935230489"/>
                  </a:ext>
                </a:extLst>
              </a:tr>
              <a:tr h="437908">
                <a:tc>
                  <a:txBody>
                    <a:bodyPr/>
                    <a:lstStyle/>
                    <a:p>
                      <a:r>
                        <a:rPr lang="en-RU" dirty="0"/>
                        <a:t>shake</a:t>
                      </a:r>
                    </a:p>
                  </a:txBody>
                  <a:tcPr/>
                </a:tc>
                <a:tc>
                  <a:txBody>
                    <a:bodyPr/>
                    <a:lstStyle/>
                    <a:p>
                      <a:r>
                        <a:rPr lang="en-RU" dirty="0"/>
                        <a:t>shook</a:t>
                      </a:r>
                    </a:p>
                  </a:txBody>
                  <a:tcPr/>
                </a:tc>
                <a:tc>
                  <a:txBody>
                    <a:bodyPr/>
                    <a:lstStyle/>
                    <a:p>
                      <a:r>
                        <a:rPr lang="ru-RU" dirty="0"/>
                        <a:t>трясти</a:t>
                      </a:r>
                      <a:endParaRPr lang="en-RU" dirty="0"/>
                    </a:p>
                  </a:txBody>
                  <a:tcPr/>
                </a:tc>
                <a:extLst>
                  <a:ext uri="{0D108BD9-81ED-4DB2-BD59-A6C34878D82A}">
                    <a16:rowId xmlns:a16="http://schemas.microsoft.com/office/drawing/2014/main" val="2633700088"/>
                  </a:ext>
                </a:extLst>
              </a:tr>
              <a:tr h="437908">
                <a:tc>
                  <a:txBody>
                    <a:bodyPr/>
                    <a:lstStyle/>
                    <a:p>
                      <a:r>
                        <a:rPr lang="en-RU" dirty="0"/>
                        <a:t>shine</a:t>
                      </a:r>
                    </a:p>
                  </a:txBody>
                  <a:tcPr/>
                </a:tc>
                <a:tc>
                  <a:txBody>
                    <a:bodyPr/>
                    <a:lstStyle/>
                    <a:p>
                      <a:r>
                        <a:rPr lang="en-RU" dirty="0"/>
                        <a:t>shone</a:t>
                      </a:r>
                    </a:p>
                  </a:txBody>
                  <a:tcPr/>
                </a:tc>
                <a:tc>
                  <a:txBody>
                    <a:bodyPr/>
                    <a:lstStyle/>
                    <a:p>
                      <a:r>
                        <a:rPr lang="ru-RU" dirty="0"/>
                        <a:t>сиять</a:t>
                      </a:r>
                      <a:endParaRPr lang="en-RU" dirty="0"/>
                    </a:p>
                  </a:txBody>
                  <a:tcPr/>
                </a:tc>
                <a:extLst>
                  <a:ext uri="{0D108BD9-81ED-4DB2-BD59-A6C34878D82A}">
                    <a16:rowId xmlns:a16="http://schemas.microsoft.com/office/drawing/2014/main" val="4138371104"/>
                  </a:ext>
                </a:extLst>
              </a:tr>
              <a:tr h="437908">
                <a:tc>
                  <a:txBody>
                    <a:bodyPr/>
                    <a:lstStyle/>
                    <a:p>
                      <a:r>
                        <a:rPr lang="en-RU" dirty="0"/>
                        <a:t>sing</a:t>
                      </a:r>
                    </a:p>
                  </a:txBody>
                  <a:tcPr/>
                </a:tc>
                <a:tc>
                  <a:txBody>
                    <a:bodyPr/>
                    <a:lstStyle/>
                    <a:p>
                      <a:r>
                        <a:rPr lang="en-RU" dirty="0"/>
                        <a:t>sang</a:t>
                      </a:r>
                    </a:p>
                  </a:txBody>
                  <a:tcPr/>
                </a:tc>
                <a:tc>
                  <a:txBody>
                    <a:bodyPr/>
                    <a:lstStyle/>
                    <a:p>
                      <a:r>
                        <a:rPr lang="ru-RU" dirty="0"/>
                        <a:t>петь</a:t>
                      </a:r>
                      <a:endParaRPr lang="en-RU" dirty="0"/>
                    </a:p>
                  </a:txBody>
                  <a:tcPr/>
                </a:tc>
                <a:extLst>
                  <a:ext uri="{0D108BD9-81ED-4DB2-BD59-A6C34878D82A}">
                    <a16:rowId xmlns:a16="http://schemas.microsoft.com/office/drawing/2014/main" val="984458432"/>
                  </a:ext>
                </a:extLst>
              </a:tr>
            </a:tbl>
          </a:graphicData>
        </a:graphic>
      </p:graphicFrame>
    </p:spTree>
    <p:extLst>
      <p:ext uri="{BB962C8B-B14F-4D97-AF65-F5344CB8AC3E}">
        <p14:creationId xmlns:p14="http://schemas.microsoft.com/office/powerpoint/2010/main" val="67512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C100506-CB88-6447-9C34-A6C195A05138}"/>
              </a:ext>
            </a:extLst>
          </p:cNvPr>
          <p:cNvGraphicFramePr>
            <a:graphicFrameLocks noGrp="1"/>
          </p:cNvGraphicFramePr>
          <p:nvPr>
            <p:ph idx="1"/>
            <p:extLst>
              <p:ext uri="{D42A27DB-BD31-4B8C-83A1-F6EECF244321}">
                <p14:modId xmlns:p14="http://schemas.microsoft.com/office/powerpoint/2010/main" val="3186481931"/>
              </p:ext>
            </p:extLst>
          </p:nvPr>
        </p:nvGraphicFramePr>
        <p:xfrm>
          <a:off x="304800" y="301624"/>
          <a:ext cx="11506200" cy="5965830"/>
        </p:xfrm>
        <a:graphic>
          <a:graphicData uri="http://schemas.openxmlformats.org/drawingml/2006/table">
            <a:tbl>
              <a:tblPr firstRow="1" bandRow="1">
                <a:tableStyleId>{5C22544A-7EE6-4342-B048-85BDC9FD1C3A}</a:tableStyleId>
              </a:tblPr>
              <a:tblGrid>
                <a:gridCol w="3835400">
                  <a:extLst>
                    <a:ext uri="{9D8B030D-6E8A-4147-A177-3AD203B41FA5}">
                      <a16:colId xmlns:a16="http://schemas.microsoft.com/office/drawing/2014/main" val="37556408"/>
                    </a:ext>
                  </a:extLst>
                </a:gridCol>
                <a:gridCol w="3835400">
                  <a:extLst>
                    <a:ext uri="{9D8B030D-6E8A-4147-A177-3AD203B41FA5}">
                      <a16:colId xmlns:a16="http://schemas.microsoft.com/office/drawing/2014/main" val="2104666007"/>
                    </a:ext>
                  </a:extLst>
                </a:gridCol>
                <a:gridCol w="3835400">
                  <a:extLst>
                    <a:ext uri="{9D8B030D-6E8A-4147-A177-3AD203B41FA5}">
                      <a16:colId xmlns:a16="http://schemas.microsoft.com/office/drawing/2014/main" val="3509448731"/>
                    </a:ext>
                  </a:extLst>
                </a:gridCol>
              </a:tblGrid>
              <a:tr h="458910">
                <a:tc>
                  <a:txBody>
                    <a:bodyPr/>
                    <a:lstStyle/>
                    <a:p>
                      <a:r>
                        <a:rPr lang="ru-RU" dirty="0"/>
                        <a:t>Начальная форма</a:t>
                      </a:r>
                      <a:endParaRPr lang="en-RU" dirty="0"/>
                    </a:p>
                  </a:txBody>
                  <a:tcPr/>
                </a:tc>
                <a:tc>
                  <a:txBody>
                    <a:bodyPr/>
                    <a:lstStyle/>
                    <a:p>
                      <a:r>
                        <a:rPr lang="en-GB" dirty="0"/>
                        <a:t>P</a:t>
                      </a:r>
                      <a:r>
                        <a:rPr lang="en-RU" dirty="0"/>
                        <a:t>ast simple </a:t>
                      </a:r>
                    </a:p>
                  </a:txBody>
                  <a:tcPr/>
                </a:tc>
                <a:tc>
                  <a:txBody>
                    <a:bodyPr/>
                    <a:lstStyle/>
                    <a:p>
                      <a:r>
                        <a:rPr lang="ru-RU" dirty="0"/>
                        <a:t>Перевод </a:t>
                      </a:r>
                      <a:endParaRPr lang="en-RU" dirty="0"/>
                    </a:p>
                  </a:txBody>
                  <a:tcPr/>
                </a:tc>
                <a:extLst>
                  <a:ext uri="{0D108BD9-81ED-4DB2-BD59-A6C34878D82A}">
                    <a16:rowId xmlns:a16="http://schemas.microsoft.com/office/drawing/2014/main" val="2304412583"/>
                  </a:ext>
                </a:extLst>
              </a:tr>
              <a:tr h="458910">
                <a:tc>
                  <a:txBody>
                    <a:bodyPr/>
                    <a:lstStyle/>
                    <a:p>
                      <a:r>
                        <a:rPr lang="en-RU" dirty="0"/>
                        <a:t>sit</a:t>
                      </a:r>
                    </a:p>
                  </a:txBody>
                  <a:tcPr/>
                </a:tc>
                <a:tc>
                  <a:txBody>
                    <a:bodyPr/>
                    <a:lstStyle/>
                    <a:p>
                      <a:r>
                        <a:rPr lang="en-RU" dirty="0"/>
                        <a:t>sit</a:t>
                      </a:r>
                    </a:p>
                  </a:txBody>
                  <a:tcPr/>
                </a:tc>
                <a:tc>
                  <a:txBody>
                    <a:bodyPr/>
                    <a:lstStyle/>
                    <a:p>
                      <a:r>
                        <a:rPr lang="ru-RU" dirty="0"/>
                        <a:t>сидеть</a:t>
                      </a:r>
                      <a:endParaRPr lang="en-RU" dirty="0"/>
                    </a:p>
                  </a:txBody>
                  <a:tcPr/>
                </a:tc>
                <a:extLst>
                  <a:ext uri="{0D108BD9-81ED-4DB2-BD59-A6C34878D82A}">
                    <a16:rowId xmlns:a16="http://schemas.microsoft.com/office/drawing/2014/main" val="789324543"/>
                  </a:ext>
                </a:extLst>
              </a:tr>
              <a:tr h="458910">
                <a:tc>
                  <a:txBody>
                    <a:bodyPr/>
                    <a:lstStyle/>
                    <a:p>
                      <a:r>
                        <a:rPr lang="en-RU" dirty="0"/>
                        <a:t>sleep</a:t>
                      </a:r>
                    </a:p>
                  </a:txBody>
                  <a:tcPr/>
                </a:tc>
                <a:tc>
                  <a:txBody>
                    <a:bodyPr/>
                    <a:lstStyle/>
                    <a:p>
                      <a:r>
                        <a:rPr lang="en-RU" dirty="0"/>
                        <a:t>slept</a:t>
                      </a:r>
                    </a:p>
                  </a:txBody>
                  <a:tcPr/>
                </a:tc>
                <a:tc>
                  <a:txBody>
                    <a:bodyPr/>
                    <a:lstStyle/>
                    <a:p>
                      <a:r>
                        <a:rPr lang="ru-RU" dirty="0"/>
                        <a:t>спать</a:t>
                      </a:r>
                      <a:endParaRPr lang="en-RU" dirty="0"/>
                    </a:p>
                  </a:txBody>
                  <a:tcPr/>
                </a:tc>
                <a:extLst>
                  <a:ext uri="{0D108BD9-81ED-4DB2-BD59-A6C34878D82A}">
                    <a16:rowId xmlns:a16="http://schemas.microsoft.com/office/drawing/2014/main" val="141493780"/>
                  </a:ext>
                </a:extLst>
              </a:tr>
              <a:tr h="458910">
                <a:tc>
                  <a:txBody>
                    <a:bodyPr/>
                    <a:lstStyle/>
                    <a:p>
                      <a:r>
                        <a:rPr lang="en-RU" dirty="0"/>
                        <a:t>smell</a:t>
                      </a:r>
                    </a:p>
                  </a:txBody>
                  <a:tcPr/>
                </a:tc>
                <a:tc>
                  <a:txBody>
                    <a:bodyPr/>
                    <a:lstStyle/>
                    <a:p>
                      <a:r>
                        <a:rPr lang="en-RU" dirty="0"/>
                        <a:t>smelt</a:t>
                      </a:r>
                    </a:p>
                  </a:txBody>
                  <a:tcPr/>
                </a:tc>
                <a:tc>
                  <a:txBody>
                    <a:bodyPr/>
                    <a:lstStyle/>
                    <a:p>
                      <a:r>
                        <a:rPr lang="ru-RU" dirty="0"/>
                        <a:t>пахнуть</a:t>
                      </a:r>
                      <a:endParaRPr lang="en-RU" dirty="0"/>
                    </a:p>
                  </a:txBody>
                  <a:tcPr/>
                </a:tc>
                <a:extLst>
                  <a:ext uri="{0D108BD9-81ED-4DB2-BD59-A6C34878D82A}">
                    <a16:rowId xmlns:a16="http://schemas.microsoft.com/office/drawing/2014/main" val="2716498783"/>
                  </a:ext>
                </a:extLst>
              </a:tr>
              <a:tr h="458910">
                <a:tc>
                  <a:txBody>
                    <a:bodyPr/>
                    <a:lstStyle/>
                    <a:p>
                      <a:r>
                        <a:rPr lang="en-RU" dirty="0"/>
                        <a:t>speak</a:t>
                      </a:r>
                    </a:p>
                  </a:txBody>
                  <a:tcPr/>
                </a:tc>
                <a:tc>
                  <a:txBody>
                    <a:bodyPr/>
                    <a:lstStyle/>
                    <a:p>
                      <a:r>
                        <a:rPr lang="en-RU" dirty="0"/>
                        <a:t>spoke</a:t>
                      </a:r>
                    </a:p>
                  </a:txBody>
                  <a:tcPr/>
                </a:tc>
                <a:tc>
                  <a:txBody>
                    <a:bodyPr/>
                    <a:lstStyle/>
                    <a:p>
                      <a:r>
                        <a:rPr lang="ru-RU" dirty="0"/>
                        <a:t>говорить</a:t>
                      </a:r>
                      <a:endParaRPr lang="en-RU" dirty="0"/>
                    </a:p>
                  </a:txBody>
                  <a:tcPr/>
                </a:tc>
                <a:extLst>
                  <a:ext uri="{0D108BD9-81ED-4DB2-BD59-A6C34878D82A}">
                    <a16:rowId xmlns:a16="http://schemas.microsoft.com/office/drawing/2014/main" val="3793160543"/>
                  </a:ext>
                </a:extLst>
              </a:tr>
              <a:tr h="458910">
                <a:tc>
                  <a:txBody>
                    <a:bodyPr/>
                    <a:lstStyle/>
                    <a:p>
                      <a:r>
                        <a:rPr lang="en-RU" dirty="0"/>
                        <a:t>spend</a:t>
                      </a:r>
                    </a:p>
                  </a:txBody>
                  <a:tcPr/>
                </a:tc>
                <a:tc>
                  <a:txBody>
                    <a:bodyPr/>
                    <a:lstStyle/>
                    <a:p>
                      <a:r>
                        <a:rPr lang="en-RU" dirty="0"/>
                        <a:t>spent</a:t>
                      </a:r>
                    </a:p>
                  </a:txBody>
                  <a:tcPr/>
                </a:tc>
                <a:tc>
                  <a:txBody>
                    <a:bodyPr/>
                    <a:lstStyle/>
                    <a:p>
                      <a:r>
                        <a:rPr lang="ru-RU" dirty="0"/>
                        <a:t>тратить</a:t>
                      </a:r>
                      <a:endParaRPr lang="en-RU" dirty="0"/>
                    </a:p>
                  </a:txBody>
                  <a:tcPr/>
                </a:tc>
                <a:extLst>
                  <a:ext uri="{0D108BD9-81ED-4DB2-BD59-A6C34878D82A}">
                    <a16:rowId xmlns:a16="http://schemas.microsoft.com/office/drawing/2014/main" val="3170053644"/>
                  </a:ext>
                </a:extLst>
              </a:tr>
              <a:tr h="458910">
                <a:tc>
                  <a:txBody>
                    <a:bodyPr/>
                    <a:lstStyle/>
                    <a:p>
                      <a:r>
                        <a:rPr lang="en-RU" dirty="0"/>
                        <a:t>split</a:t>
                      </a:r>
                    </a:p>
                  </a:txBody>
                  <a:tcPr/>
                </a:tc>
                <a:tc>
                  <a:txBody>
                    <a:bodyPr/>
                    <a:lstStyle/>
                    <a:p>
                      <a:r>
                        <a:rPr lang="en-RU" dirty="0"/>
                        <a:t>split</a:t>
                      </a:r>
                    </a:p>
                  </a:txBody>
                  <a:tcPr/>
                </a:tc>
                <a:tc>
                  <a:txBody>
                    <a:bodyPr/>
                    <a:lstStyle/>
                    <a:p>
                      <a:r>
                        <a:rPr lang="ru-RU" dirty="0"/>
                        <a:t>разделять</a:t>
                      </a:r>
                      <a:endParaRPr lang="en-RU" dirty="0"/>
                    </a:p>
                  </a:txBody>
                  <a:tcPr/>
                </a:tc>
                <a:extLst>
                  <a:ext uri="{0D108BD9-81ED-4DB2-BD59-A6C34878D82A}">
                    <a16:rowId xmlns:a16="http://schemas.microsoft.com/office/drawing/2014/main" val="285629847"/>
                  </a:ext>
                </a:extLst>
              </a:tr>
              <a:tr h="458910">
                <a:tc>
                  <a:txBody>
                    <a:bodyPr/>
                    <a:lstStyle/>
                    <a:p>
                      <a:r>
                        <a:rPr lang="en-RU" dirty="0"/>
                        <a:t>stand</a:t>
                      </a:r>
                    </a:p>
                  </a:txBody>
                  <a:tcPr/>
                </a:tc>
                <a:tc>
                  <a:txBody>
                    <a:bodyPr/>
                    <a:lstStyle/>
                    <a:p>
                      <a:r>
                        <a:rPr lang="en-RU" dirty="0"/>
                        <a:t>stood</a:t>
                      </a:r>
                    </a:p>
                  </a:txBody>
                  <a:tcPr/>
                </a:tc>
                <a:tc>
                  <a:txBody>
                    <a:bodyPr/>
                    <a:lstStyle/>
                    <a:p>
                      <a:r>
                        <a:rPr lang="ru-RU" dirty="0"/>
                        <a:t>стоять</a:t>
                      </a:r>
                      <a:endParaRPr lang="en-RU" dirty="0"/>
                    </a:p>
                  </a:txBody>
                  <a:tcPr/>
                </a:tc>
                <a:extLst>
                  <a:ext uri="{0D108BD9-81ED-4DB2-BD59-A6C34878D82A}">
                    <a16:rowId xmlns:a16="http://schemas.microsoft.com/office/drawing/2014/main" val="166687833"/>
                  </a:ext>
                </a:extLst>
              </a:tr>
              <a:tr h="458910">
                <a:tc>
                  <a:txBody>
                    <a:bodyPr/>
                    <a:lstStyle/>
                    <a:p>
                      <a:r>
                        <a:rPr lang="en-RU" dirty="0"/>
                        <a:t>steal</a:t>
                      </a:r>
                    </a:p>
                  </a:txBody>
                  <a:tcPr/>
                </a:tc>
                <a:tc>
                  <a:txBody>
                    <a:bodyPr/>
                    <a:lstStyle/>
                    <a:p>
                      <a:r>
                        <a:rPr lang="en-RU" dirty="0"/>
                        <a:t>stole</a:t>
                      </a:r>
                    </a:p>
                  </a:txBody>
                  <a:tcPr/>
                </a:tc>
                <a:tc>
                  <a:txBody>
                    <a:bodyPr/>
                    <a:lstStyle/>
                    <a:p>
                      <a:r>
                        <a:rPr lang="ru-RU" dirty="0"/>
                        <a:t>воровать</a:t>
                      </a:r>
                      <a:endParaRPr lang="en-RU" dirty="0"/>
                    </a:p>
                  </a:txBody>
                  <a:tcPr/>
                </a:tc>
                <a:extLst>
                  <a:ext uri="{0D108BD9-81ED-4DB2-BD59-A6C34878D82A}">
                    <a16:rowId xmlns:a16="http://schemas.microsoft.com/office/drawing/2014/main" val="994173897"/>
                  </a:ext>
                </a:extLst>
              </a:tr>
              <a:tr h="458910">
                <a:tc>
                  <a:txBody>
                    <a:bodyPr/>
                    <a:lstStyle/>
                    <a:p>
                      <a:r>
                        <a:rPr lang="en-RU" dirty="0"/>
                        <a:t>swim</a:t>
                      </a:r>
                    </a:p>
                  </a:txBody>
                  <a:tcPr/>
                </a:tc>
                <a:tc>
                  <a:txBody>
                    <a:bodyPr/>
                    <a:lstStyle/>
                    <a:p>
                      <a:r>
                        <a:rPr lang="en-RU" dirty="0"/>
                        <a:t>swam</a:t>
                      </a:r>
                    </a:p>
                  </a:txBody>
                  <a:tcPr/>
                </a:tc>
                <a:tc>
                  <a:txBody>
                    <a:bodyPr/>
                    <a:lstStyle/>
                    <a:p>
                      <a:r>
                        <a:rPr lang="ru-RU" dirty="0"/>
                        <a:t>плавать</a:t>
                      </a:r>
                      <a:endParaRPr lang="en-RU" dirty="0"/>
                    </a:p>
                  </a:txBody>
                  <a:tcPr/>
                </a:tc>
                <a:extLst>
                  <a:ext uri="{0D108BD9-81ED-4DB2-BD59-A6C34878D82A}">
                    <a16:rowId xmlns:a16="http://schemas.microsoft.com/office/drawing/2014/main" val="3338884576"/>
                  </a:ext>
                </a:extLst>
              </a:tr>
              <a:tr h="458910">
                <a:tc>
                  <a:txBody>
                    <a:bodyPr/>
                    <a:lstStyle/>
                    <a:p>
                      <a:r>
                        <a:rPr lang="en-GB" dirty="0"/>
                        <a:t>take</a:t>
                      </a:r>
                      <a:endParaRPr lang="en-RU" dirty="0"/>
                    </a:p>
                  </a:txBody>
                  <a:tcPr/>
                </a:tc>
                <a:tc>
                  <a:txBody>
                    <a:bodyPr/>
                    <a:lstStyle/>
                    <a:p>
                      <a:r>
                        <a:rPr lang="en-RU" dirty="0"/>
                        <a:t>took</a:t>
                      </a:r>
                    </a:p>
                  </a:txBody>
                  <a:tcPr/>
                </a:tc>
                <a:tc>
                  <a:txBody>
                    <a:bodyPr/>
                    <a:lstStyle/>
                    <a:p>
                      <a:r>
                        <a:rPr lang="ru-RU" dirty="0"/>
                        <a:t>брать</a:t>
                      </a:r>
                      <a:endParaRPr lang="en-RU" dirty="0"/>
                    </a:p>
                  </a:txBody>
                  <a:tcPr/>
                </a:tc>
                <a:extLst>
                  <a:ext uri="{0D108BD9-81ED-4DB2-BD59-A6C34878D82A}">
                    <a16:rowId xmlns:a16="http://schemas.microsoft.com/office/drawing/2014/main" val="3630304821"/>
                  </a:ext>
                </a:extLst>
              </a:tr>
              <a:tr h="458910">
                <a:tc>
                  <a:txBody>
                    <a:bodyPr/>
                    <a:lstStyle/>
                    <a:p>
                      <a:r>
                        <a:rPr lang="en-RU" dirty="0"/>
                        <a:t>teach</a:t>
                      </a:r>
                    </a:p>
                  </a:txBody>
                  <a:tcPr/>
                </a:tc>
                <a:tc>
                  <a:txBody>
                    <a:bodyPr/>
                    <a:lstStyle/>
                    <a:p>
                      <a:r>
                        <a:rPr lang="en-RU" dirty="0"/>
                        <a:t>taught</a:t>
                      </a:r>
                    </a:p>
                  </a:txBody>
                  <a:tcPr/>
                </a:tc>
                <a:tc>
                  <a:txBody>
                    <a:bodyPr/>
                    <a:lstStyle/>
                    <a:p>
                      <a:r>
                        <a:rPr lang="ru-RU" dirty="0"/>
                        <a:t>учить</a:t>
                      </a:r>
                      <a:endParaRPr lang="en-RU" dirty="0"/>
                    </a:p>
                  </a:txBody>
                  <a:tcPr/>
                </a:tc>
                <a:extLst>
                  <a:ext uri="{0D108BD9-81ED-4DB2-BD59-A6C34878D82A}">
                    <a16:rowId xmlns:a16="http://schemas.microsoft.com/office/drawing/2014/main" val="933270013"/>
                  </a:ext>
                </a:extLst>
              </a:tr>
              <a:tr h="458910">
                <a:tc>
                  <a:txBody>
                    <a:bodyPr/>
                    <a:lstStyle/>
                    <a:p>
                      <a:r>
                        <a:rPr lang="en-RU" dirty="0"/>
                        <a:t>tell</a:t>
                      </a:r>
                    </a:p>
                  </a:txBody>
                  <a:tcPr/>
                </a:tc>
                <a:tc>
                  <a:txBody>
                    <a:bodyPr/>
                    <a:lstStyle/>
                    <a:p>
                      <a:r>
                        <a:rPr lang="en-RU" dirty="0"/>
                        <a:t>told</a:t>
                      </a:r>
                    </a:p>
                  </a:txBody>
                  <a:tcPr/>
                </a:tc>
                <a:tc>
                  <a:txBody>
                    <a:bodyPr/>
                    <a:lstStyle/>
                    <a:p>
                      <a:r>
                        <a:rPr lang="ru-RU" dirty="0"/>
                        <a:t>рассказывать</a:t>
                      </a:r>
                      <a:endParaRPr lang="en-RU" dirty="0"/>
                    </a:p>
                  </a:txBody>
                  <a:tcPr/>
                </a:tc>
                <a:extLst>
                  <a:ext uri="{0D108BD9-81ED-4DB2-BD59-A6C34878D82A}">
                    <a16:rowId xmlns:a16="http://schemas.microsoft.com/office/drawing/2014/main" val="1260183001"/>
                  </a:ext>
                </a:extLst>
              </a:tr>
            </a:tbl>
          </a:graphicData>
        </a:graphic>
      </p:graphicFrame>
    </p:spTree>
    <p:extLst>
      <p:ext uri="{BB962C8B-B14F-4D97-AF65-F5344CB8AC3E}">
        <p14:creationId xmlns:p14="http://schemas.microsoft.com/office/powerpoint/2010/main" val="299364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BA8B87-8603-B44F-B4C8-9E31A6A718E8}"/>
              </a:ext>
            </a:extLst>
          </p:cNvPr>
          <p:cNvGraphicFramePr>
            <a:graphicFrameLocks noGrp="1"/>
          </p:cNvGraphicFramePr>
          <p:nvPr>
            <p:ph idx="1"/>
            <p:extLst>
              <p:ext uri="{D42A27DB-BD31-4B8C-83A1-F6EECF244321}">
                <p14:modId xmlns:p14="http://schemas.microsoft.com/office/powerpoint/2010/main" val="3287176006"/>
              </p:ext>
            </p:extLst>
          </p:nvPr>
        </p:nvGraphicFramePr>
        <p:xfrm>
          <a:off x="323850" y="358774"/>
          <a:ext cx="11372850" cy="6099171"/>
        </p:xfrm>
        <a:graphic>
          <a:graphicData uri="http://schemas.openxmlformats.org/drawingml/2006/table">
            <a:tbl>
              <a:tblPr firstRow="1" bandRow="1">
                <a:tableStyleId>{5C22544A-7EE6-4342-B048-85BDC9FD1C3A}</a:tableStyleId>
              </a:tblPr>
              <a:tblGrid>
                <a:gridCol w="3790950">
                  <a:extLst>
                    <a:ext uri="{9D8B030D-6E8A-4147-A177-3AD203B41FA5}">
                      <a16:colId xmlns:a16="http://schemas.microsoft.com/office/drawing/2014/main" val="1013013445"/>
                    </a:ext>
                  </a:extLst>
                </a:gridCol>
                <a:gridCol w="3790950">
                  <a:extLst>
                    <a:ext uri="{9D8B030D-6E8A-4147-A177-3AD203B41FA5}">
                      <a16:colId xmlns:a16="http://schemas.microsoft.com/office/drawing/2014/main" val="3816543016"/>
                    </a:ext>
                  </a:extLst>
                </a:gridCol>
                <a:gridCol w="3790950">
                  <a:extLst>
                    <a:ext uri="{9D8B030D-6E8A-4147-A177-3AD203B41FA5}">
                      <a16:colId xmlns:a16="http://schemas.microsoft.com/office/drawing/2014/main" val="3760357329"/>
                    </a:ext>
                  </a:extLst>
                </a:gridCol>
              </a:tblGrid>
              <a:tr h="469167">
                <a:tc>
                  <a:txBody>
                    <a:bodyPr/>
                    <a:lstStyle/>
                    <a:p>
                      <a:r>
                        <a:rPr lang="ru-RU" dirty="0"/>
                        <a:t>Начальная форма</a:t>
                      </a:r>
                      <a:endParaRPr lang="en-RU" dirty="0"/>
                    </a:p>
                  </a:txBody>
                  <a:tcPr/>
                </a:tc>
                <a:tc>
                  <a:txBody>
                    <a:bodyPr/>
                    <a:lstStyle/>
                    <a:p>
                      <a:r>
                        <a:rPr lang="en-GB" dirty="0"/>
                        <a:t>P</a:t>
                      </a:r>
                      <a:r>
                        <a:rPr lang="en-RU" dirty="0"/>
                        <a:t>ast simple</a:t>
                      </a:r>
                    </a:p>
                  </a:txBody>
                  <a:tcPr/>
                </a:tc>
                <a:tc>
                  <a:txBody>
                    <a:bodyPr/>
                    <a:lstStyle/>
                    <a:p>
                      <a:r>
                        <a:rPr lang="ru-RU" dirty="0"/>
                        <a:t>Перевод </a:t>
                      </a:r>
                      <a:endParaRPr lang="en-RU" dirty="0"/>
                    </a:p>
                  </a:txBody>
                  <a:tcPr/>
                </a:tc>
                <a:extLst>
                  <a:ext uri="{0D108BD9-81ED-4DB2-BD59-A6C34878D82A}">
                    <a16:rowId xmlns:a16="http://schemas.microsoft.com/office/drawing/2014/main" val="2320068066"/>
                  </a:ext>
                </a:extLst>
              </a:tr>
              <a:tr h="469167">
                <a:tc>
                  <a:txBody>
                    <a:bodyPr/>
                    <a:lstStyle/>
                    <a:p>
                      <a:r>
                        <a:rPr lang="en-RU" dirty="0"/>
                        <a:t>think</a:t>
                      </a:r>
                    </a:p>
                  </a:txBody>
                  <a:tcPr/>
                </a:tc>
                <a:tc>
                  <a:txBody>
                    <a:bodyPr/>
                    <a:lstStyle/>
                    <a:p>
                      <a:r>
                        <a:rPr lang="en-RU" dirty="0"/>
                        <a:t>thought</a:t>
                      </a:r>
                    </a:p>
                  </a:txBody>
                  <a:tcPr/>
                </a:tc>
                <a:tc>
                  <a:txBody>
                    <a:bodyPr/>
                    <a:lstStyle/>
                    <a:p>
                      <a:r>
                        <a:rPr lang="ru-RU" dirty="0"/>
                        <a:t>думать</a:t>
                      </a:r>
                      <a:endParaRPr lang="en-RU" dirty="0"/>
                    </a:p>
                  </a:txBody>
                  <a:tcPr/>
                </a:tc>
                <a:extLst>
                  <a:ext uri="{0D108BD9-81ED-4DB2-BD59-A6C34878D82A}">
                    <a16:rowId xmlns:a16="http://schemas.microsoft.com/office/drawing/2014/main" val="3772879907"/>
                  </a:ext>
                </a:extLst>
              </a:tr>
              <a:tr h="469167">
                <a:tc>
                  <a:txBody>
                    <a:bodyPr/>
                    <a:lstStyle/>
                    <a:p>
                      <a:r>
                        <a:rPr lang="en-RU" dirty="0"/>
                        <a:t>throw</a:t>
                      </a:r>
                    </a:p>
                  </a:txBody>
                  <a:tcPr/>
                </a:tc>
                <a:tc>
                  <a:txBody>
                    <a:bodyPr/>
                    <a:lstStyle/>
                    <a:p>
                      <a:r>
                        <a:rPr lang="en-RU" dirty="0"/>
                        <a:t>threw</a:t>
                      </a:r>
                    </a:p>
                  </a:txBody>
                  <a:tcPr/>
                </a:tc>
                <a:tc>
                  <a:txBody>
                    <a:bodyPr/>
                    <a:lstStyle/>
                    <a:p>
                      <a:r>
                        <a:rPr lang="ru-RU" dirty="0"/>
                        <a:t>бросать</a:t>
                      </a:r>
                      <a:endParaRPr lang="en-RU" dirty="0"/>
                    </a:p>
                  </a:txBody>
                  <a:tcPr/>
                </a:tc>
                <a:extLst>
                  <a:ext uri="{0D108BD9-81ED-4DB2-BD59-A6C34878D82A}">
                    <a16:rowId xmlns:a16="http://schemas.microsoft.com/office/drawing/2014/main" val="2908672954"/>
                  </a:ext>
                </a:extLst>
              </a:tr>
              <a:tr h="469167">
                <a:tc>
                  <a:txBody>
                    <a:bodyPr/>
                    <a:lstStyle/>
                    <a:p>
                      <a:r>
                        <a:rPr lang="en-RU" dirty="0"/>
                        <a:t>understand</a:t>
                      </a:r>
                    </a:p>
                  </a:txBody>
                  <a:tcPr/>
                </a:tc>
                <a:tc>
                  <a:txBody>
                    <a:bodyPr/>
                    <a:lstStyle/>
                    <a:p>
                      <a:r>
                        <a:rPr lang="en-RU" dirty="0"/>
                        <a:t>understood</a:t>
                      </a:r>
                    </a:p>
                  </a:txBody>
                  <a:tcPr/>
                </a:tc>
                <a:tc>
                  <a:txBody>
                    <a:bodyPr/>
                    <a:lstStyle/>
                    <a:p>
                      <a:r>
                        <a:rPr lang="ru-RU" dirty="0"/>
                        <a:t>понимать</a:t>
                      </a:r>
                      <a:endParaRPr lang="en-RU" dirty="0"/>
                    </a:p>
                  </a:txBody>
                  <a:tcPr/>
                </a:tc>
                <a:extLst>
                  <a:ext uri="{0D108BD9-81ED-4DB2-BD59-A6C34878D82A}">
                    <a16:rowId xmlns:a16="http://schemas.microsoft.com/office/drawing/2014/main" val="1920070652"/>
                  </a:ext>
                </a:extLst>
              </a:tr>
              <a:tr h="469167">
                <a:tc>
                  <a:txBody>
                    <a:bodyPr/>
                    <a:lstStyle/>
                    <a:p>
                      <a:r>
                        <a:rPr lang="en-RU" dirty="0"/>
                        <a:t>wake</a:t>
                      </a:r>
                    </a:p>
                  </a:txBody>
                  <a:tcPr/>
                </a:tc>
                <a:tc>
                  <a:txBody>
                    <a:bodyPr/>
                    <a:lstStyle/>
                    <a:p>
                      <a:r>
                        <a:rPr lang="en-RU" dirty="0"/>
                        <a:t>woke</a:t>
                      </a:r>
                    </a:p>
                  </a:txBody>
                  <a:tcPr/>
                </a:tc>
                <a:tc>
                  <a:txBody>
                    <a:bodyPr/>
                    <a:lstStyle/>
                    <a:p>
                      <a:r>
                        <a:rPr lang="ru-RU" dirty="0"/>
                        <a:t>будить</a:t>
                      </a:r>
                      <a:endParaRPr lang="en-RU" dirty="0"/>
                    </a:p>
                  </a:txBody>
                  <a:tcPr/>
                </a:tc>
                <a:extLst>
                  <a:ext uri="{0D108BD9-81ED-4DB2-BD59-A6C34878D82A}">
                    <a16:rowId xmlns:a16="http://schemas.microsoft.com/office/drawing/2014/main" val="3310684493"/>
                  </a:ext>
                </a:extLst>
              </a:tr>
              <a:tr h="469167">
                <a:tc>
                  <a:txBody>
                    <a:bodyPr/>
                    <a:lstStyle/>
                    <a:p>
                      <a:r>
                        <a:rPr lang="en-RU" dirty="0"/>
                        <a:t>wear</a:t>
                      </a:r>
                    </a:p>
                  </a:txBody>
                  <a:tcPr/>
                </a:tc>
                <a:tc>
                  <a:txBody>
                    <a:bodyPr/>
                    <a:lstStyle/>
                    <a:p>
                      <a:r>
                        <a:rPr lang="en-RU" dirty="0"/>
                        <a:t>wore</a:t>
                      </a:r>
                    </a:p>
                  </a:txBody>
                  <a:tcPr/>
                </a:tc>
                <a:tc>
                  <a:txBody>
                    <a:bodyPr/>
                    <a:lstStyle/>
                    <a:p>
                      <a:r>
                        <a:rPr lang="ru-RU" dirty="0"/>
                        <a:t>носить</a:t>
                      </a:r>
                      <a:endParaRPr lang="en-RU" dirty="0"/>
                    </a:p>
                  </a:txBody>
                  <a:tcPr/>
                </a:tc>
                <a:extLst>
                  <a:ext uri="{0D108BD9-81ED-4DB2-BD59-A6C34878D82A}">
                    <a16:rowId xmlns:a16="http://schemas.microsoft.com/office/drawing/2014/main" val="2523696805"/>
                  </a:ext>
                </a:extLst>
              </a:tr>
              <a:tr h="469167">
                <a:tc>
                  <a:txBody>
                    <a:bodyPr/>
                    <a:lstStyle/>
                    <a:p>
                      <a:r>
                        <a:rPr lang="en-RU" dirty="0"/>
                        <a:t>win</a:t>
                      </a:r>
                    </a:p>
                  </a:txBody>
                  <a:tcPr/>
                </a:tc>
                <a:tc>
                  <a:txBody>
                    <a:bodyPr/>
                    <a:lstStyle/>
                    <a:p>
                      <a:r>
                        <a:rPr lang="en-RU" dirty="0"/>
                        <a:t>won</a:t>
                      </a:r>
                    </a:p>
                  </a:txBody>
                  <a:tcPr/>
                </a:tc>
                <a:tc>
                  <a:txBody>
                    <a:bodyPr/>
                    <a:lstStyle/>
                    <a:p>
                      <a:r>
                        <a:rPr lang="ru-RU" dirty="0"/>
                        <a:t>побеждать</a:t>
                      </a:r>
                      <a:endParaRPr lang="en-RU" dirty="0"/>
                    </a:p>
                  </a:txBody>
                  <a:tcPr/>
                </a:tc>
                <a:extLst>
                  <a:ext uri="{0D108BD9-81ED-4DB2-BD59-A6C34878D82A}">
                    <a16:rowId xmlns:a16="http://schemas.microsoft.com/office/drawing/2014/main" val="785777564"/>
                  </a:ext>
                </a:extLst>
              </a:tr>
              <a:tr h="469167">
                <a:tc>
                  <a:txBody>
                    <a:bodyPr/>
                    <a:lstStyle/>
                    <a:p>
                      <a:r>
                        <a:rPr lang="en-RU" dirty="0"/>
                        <a:t>write</a:t>
                      </a:r>
                    </a:p>
                  </a:txBody>
                  <a:tcPr/>
                </a:tc>
                <a:tc>
                  <a:txBody>
                    <a:bodyPr/>
                    <a:lstStyle/>
                    <a:p>
                      <a:r>
                        <a:rPr lang="en-RU" dirty="0"/>
                        <a:t>wrote</a:t>
                      </a:r>
                    </a:p>
                  </a:txBody>
                  <a:tcPr/>
                </a:tc>
                <a:tc>
                  <a:txBody>
                    <a:bodyPr/>
                    <a:lstStyle/>
                    <a:p>
                      <a:r>
                        <a:rPr lang="ru-RU" dirty="0"/>
                        <a:t>писать</a:t>
                      </a:r>
                      <a:endParaRPr lang="en-RU" dirty="0"/>
                    </a:p>
                  </a:txBody>
                  <a:tcPr/>
                </a:tc>
                <a:extLst>
                  <a:ext uri="{0D108BD9-81ED-4DB2-BD59-A6C34878D82A}">
                    <a16:rowId xmlns:a16="http://schemas.microsoft.com/office/drawing/2014/main" val="3051102745"/>
                  </a:ext>
                </a:extLst>
              </a:tr>
              <a:tr h="469167">
                <a:tc>
                  <a:txBody>
                    <a:bodyPr/>
                    <a:lstStyle/>
                    <a:p>
                      <a:endParaRPr lang="en-RU"/>
                    </a:p>
                  </a:txBody>
                  <a:tcPr/>
                </a:tc>
                <a:tc>
                  <a:txBody>
                    <a:bodyPr/>
                    <a:lstStyle/>
                    <a:p>
                      <a:endParaRPr lang="en-RU"/>
                    </a:p>
                  </a:txBody>
                  <a:tcPr/>
                </a:tc>
                <a:tc>
                  <a:txBody>
                    <a:bodyPr/>
                    <a:lstStyle/>
                    <a:p>
                      <a:endParaRPr lang="en-RU"/>
                    </a:p>
                  </a:txBody>
                  <a:tcPr/>
                </a:tc>
                <a:extLst>
                  <a:ext uri="{0D108BD9-81ED-4DB2-BD59-A6C34878D82A}">
                    <a16:rowId xmlns:a16="http://schemas.microsoft.com/office/drawing/2014/main" val="101469360"/>
                  </a:ext>
                </a:extLst>
              </a:tr>
              <a:tr h="469167">
                <a:tc>
                  <a:txBody>
                    <a:bodyPr/>
                    <a:lstStyle/>
                    <a:p>
                      <a:endParaRPr lang="en-RU"/>
                    </a:p>
                  </a:txBody>
                  <a:tcPr/>
                </a:tc>
                <a:tc>
                  <a:txBody>
                    <a:bodyPr/>
                    <a:lstStyle/>
                    <a:p>
                      <a:endParaRPr lang="en-RU"/>
                    </a:p>
                  </a:txBody>
                  <a:tcPr/>
                </a:tc>
                <a:tc>
                  <a:txBody>
                    <a:bodyPr/>
                    <a:lstStyle/>
                    <a:p>
                      <a:endParaRPr lang="en-RU"/>
                    </a:p>
                  </a:txBody>
                  <a:tcPr/>
                </a:tc>
                <a:extLst>
                  <a:ext uri="{0D108BD9-81ED-4DB2-BD59-A6C34878D82A}">
                    <a16:rowId xmlns:a16="http://schemas.microsoft.com/office/drawing/2014/main" val="3143007592"/>
                  </a:ext>
                </a:extLst>
              </a:tr>
              <a:tr h="469167">
                <a:tc>
                  <a:txBody>
                    <a:bodyPr/>
                    <a:lstStyle/>
                    <a:p>
                      <a:endParaRPr lang="en-RU"/>
                    </a:p>
                  </a:txBody>
                  <a:tcPr/>
                </a:tc>
                <a:tc>
                  <a:txBody>
                    <a:bodyPr/>
                    <a:lstStyle/>
                    <a:p>
                      <a:endParaRPr lang="en-RU"/>
                    </a:p>
                  </a:txBody>
                  <a:tcPr/>
                </a:tc>
                <a:tc>
                  <a:txBody>
                    <a:bodyPr/>
                    <a:lstStyle/>
                    <a:p>
                      <a:endParaRPr lang="en-RU"/>
                    </a:p>
                  </a:txBody>
                  <a:tcPr/>
                </a:tc>
                <a:extLst>
                  <a:ext uri="{0D108BD9-81ED-4DB2-BD59-A6C34878D82A}">
                    <a16:rowId xmlns:a16="http://schemas.microsoft.com/office/drawing/2014/main" val="3178496102"/>
                  </a:ext>
                </a:extLst>
              </a:tr>
              <a:tr h="469167">
                <a:tc>
                  <a:txBody>
                    <a:bodyPr/>
                    <a:lstStyle/>
                    <a:p>
                      <a:endParaRPr lang="en-RU"/>
                    </a:p>
                  </a:txBody>
                  <a:tcPr/>
                </a:tc>
                <a:tc>
                  <a:txBody>
                    <a:bodyPr/>
                    <a:lstStyle/>
                    <a:p>
                      <a:endParaRPr lang="en-RU"/>
                    </a:p>
                  </a:txBody>
                  <a:tcPr/>
                </a:tc>
                <a:tc>
                  <a:txBody>
                    <a:bodyPr/>
                    <a:lstStyle/>
                    <a:p>
                      <a:endParaRPr lang="en-RU"/>
                    </a:p>
                  </a:txBody>
                  <a:tcPr/>
                </a:tc>
                <a:extLst>
                  <a:ext uri="{0D108BD9-81ED-4DB2-BD59-A6C34878D82A}">
                    <a16:rowId xmlns:a16="http://schemas.microsoft.com/office/drawing/2014/main" val="3729344694"/>
                  </a:ext>
                </a:extLst>
              </a:tr>
              <a:tr h="469167">
                <a:tc>
                  <a:txBody>
                    <a:bodyPr/>
                    <a:lstStyle/>
                    <a:p>
                      <a:endParaRPr lang="en-RU"/>
                    </a:p>
                  </a:txBody>
                  <a:tcPr/>
                </a:tc>
                <a:tc>
                  <a:txBody>
                    <a:bodyPr/>
                    <a:lstStyle/>
                    <a:p>
                      <a:endParaRPr lang="en-RU" dirty="0"/>
                    </a:p>
                  </a:txBody>
                  <a:tcPr/>
                </a:tc>
                <a:tc>
                  <a:txBody>
                    <a:bodyPr/>
                    <a:lstStyle/>
                    <a:p>
                      <a:endParaRPr lang="en-RU" dirty="0"/>
                    </a:p>
                  </a:txBody>
                  <a:tcPr/>
                </a:tc>
                <a:extLst>
                  <a:ext uri="{0D108BD9-81ED-4DB2-BD59-A6C34878D82A}">
                    <a16:rowId xmlns:a16="http://schemas.microsoft.com/office/drawing/2014/main" val="424213098"/>
                  </a:ext>
                </a:extLst>
              </a:tr>
            </a:tbl>
          </a:graphicData>
        </a:graphic>
      </p:graphicFrame>
    </p:spTree>
    <p:extLst>
      <p:ext uri="{BB962C8B-B14F-4D97-AF65-F5344CB8AC3E}">
        <p14:creationId xmlns:p14="http://schemas.microsoft.com/office/powerpoint/2010/main" val="241716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9853A20-C24F-B14A-926D-38A4DDF293EC}"/>
              </a:ext>
            </a:extLst>
          </p:cNvPr>
          <p:cNvPicPr>
            <a:picLocks noChangeAspect="1"/>
          </p:cNvPicPr>
          <p:nvPr/>
        </p:nvPicPr>
        <p:blipFill>
          <a:blip r:embed="rId2"/>
          <a:stretch>
            <a:fillRect/>
          </a:stretch>
        </p:blipFill>
        <p:spPr>
          <a:xfrm>
            <a:off x="4368799" y="751840"/>
            <a:ext cx="7798030" cy="5340668"/>
          </a:xfrm>
          <a:prstGeom prst="rect">
            <a:avLst/>
          </a:prstGeom>
        </p:spPr>
      </p:pic>
      <p:sp>
        <p:nvSpPr>
          <p:cNvPr id="2" name="Заголовок 1">
            <a:extLst>
              <a:ext uri="{FF2B5EF4-FFF2-40B4-BE49-F238E27FC236}">
                <a16:creationId xmlns:a16="http://schemas.microsoft.com/office/drawing/2014/main" id="{58F962DF-C599-F341-8D76-496DBE0766CB}"/>
              </a:ext>
            </a:extLst>
          </p:cNvPr>
          <p:cNvSpPr>
            <a:spLocks noGrp="1"/>
          </p:cNvSpPr>
          <p:nvPr>
            <p:ph type="title"/>
          </p:nvPr>
        </p:nvSpPr>
        <p:spPr>
          <a:xfrm>
            <a:off x="454742" y="365125"/>
            <a:ext cx="10515600" cy="1325563"/>
          </a:xfrm>
        </p:spPr>
        <p:txBody>
          <a:bodyPr>
            <a:normAutofit/>
          </a:bodyPr>
          <a:lstStyle/>
          <a:p>
            <a:r>
              <a:rPr lang="en" sz="4800" b="1" dirty="0"/>
              <a:t>The jackal and the elephant</a:t>
            </a:r>
            <a:endParaRPr lang="ru-RU" sz="4800" dirty="0"/>
          </a:p>
        </p:txBody>
      </p:sp>
    </p:spTree>
    <p:extLst>
      <p:ext uri="{BB962C8B-B14F-4D97-AF65-F5344CB8AC3E}">
        <p14:creationId xmlns:p14="http://schemas.microsoft.com/office/powerpoint/2010/main" val="166235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42081BD-9C77-B24D-8862-C7C324471512}"/>
              </a:ext>
            </a:extLst>
          </p:cNvPr>
          <p:cNvSpPr>
            <a:spLocks noGrp="1"/>
          </p:cNvSpPr>
          <p:nvPr>
            <p:ph idx="1"/>
          </p:nvPr>
        </p:nvSpPr>
        <p:spPr>
          <a:xfrm>
            <a:off x="-1" y="0"/>
            <a:ext cx="12078929" cy="6858000"/>
          </a:xfrm>
        </p:spPr>
        <p:txBody>
          <a:bodyPr>
            <a:noAutofit/>
          </a:bodyPr>
          <a:lstStyle/>
          <a:p>
            <a:pPr marL="0" indent="0" fontAlgn="base">
              <a:buNone/>
            </a:pPr>
            <a:r>
              <a:rPr lang="en" sz="3600" dirty="0">
                <a:latin typeface="+mj-lt"/>
              </a:rPr>
              <a:t>The jackal lived in a very untidy old house.</a:t>
            </a:r>
          </a:p>
          <a:p>
            <a:pPr marL="0" indent="0" fontAlgn="base">
              <a:buNone/>
            </a:pPr>
            <a:r>
              <a:rPr lang="en" sz="3600" dirty="0">
                <a:latin typeface="+mj-lt"/>
              </a:rPr>
              <a:t>He didn’t want to clean or repair it. He was lazy and never took care of his house.</a:t>
            </a:r>
          </a:p>
          <a:p>
            <a:pPr marL="0" indent="0" fontAlgn="base">
              <a:buNone/>
            </a:pPr>
            <a:r>
              <a:rPr lang="en" sz="3600" dirty="0">
                <a:latin typeface="+mj-lt"/>
              </a:rPr>
              <a:t>That is why the roof of his house had holes in it.</a:t>
            </a:r>
          </a:p>
          <a:p>
            <a:pPr marL="0" indent="0" fontAlgn="base">
              <a:buNone/>
            </a:pPr>
            <a:r>
              <a:rPr lang="en" sz="3600" dirty="0">
                <a:latin typeface="+mj-lt"/>
              </a:rPr>
              <a:t>One day an elephant was walking past the jackal’s house. The elephant was very, very large and heavy. He tripped on the stone, fell right on top of jackal’s house and broke the roof. The jackal cried, «Oh, my house! It’s broken! What can I do ? Where will I live ?”</a:t>
            </a:r>
          </a:p>
          <a:p>
            <a:pPr marL="0" indent="0" fontAlgn="base">
              <a:buNone/>
            </a:pPr>
            <a:r>
              <a:rPr lang="en" sz="3600" dirty="0">
                <a:latin typeface="+mj-lt"/>
              </a:rPr>
              <a:t>The elephant said, “I’m sorry for that! I’ll make a new strong roof for your house!” The elephant worked hard to make a new beautiful roof for the jackal’s house. But the jackal wasn’t happy. </a:t>
            </a:r>
          </a:p>
        </p:txBody>
      </p:sp>
    </p:spTree>
    <p:extLst>
      <p:ext uri="{BB962C8B-B14F-4D97-AF65-F5344CB8AC3E}">
        <p14:creationId xmlns:p14="http://schemas.microsoft.com/office/powerpoint/2010/main" val="364835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D89A8D7-B801-1643-9B70-487AA2CE36A0}"/>
              </a:ext>
            </a:extLst>
          </p:cNvPr>
          <p:cNvSpPr>
            <a:spLocks noGrp="1"/>
          </p:cNvSpPr>
          <p:nvPr>
            <p:ph idx="1"/>
          </p:nvPr>
        </p:nvSpPr>
        <p:spPr>
          <a:xfrm>
            <a:off x="0" y="0"/>
            <a:ext cx="12192000" cy="6858000"/>
          </a:xfrm>
        </p:spPr>
        <p:txBody>
          <a:bodyPr>
            <a:noAutofit/>
          </a:bodyPr>
          <a:lstStyle/>
          <a:p>
            <a:pPr marL="0" indent="0">
              <a:buNone/>
            </a:pPr>
            <a:r>
              <a:rPr lang="en" sz="3600" dirty="0">
                <a:latin typeface="+mj-lt"/>
              </a:rPr>
              <a:t>He thought, “The elephant is afraid of me! He said, he was sorry and he’s making a new roof now . So, he’s afraid of me! A huge elephant is afraid of me! I’ll tell him to make a new house for me!”</a:t>
            </a:r>
            <a:br>
              <a:rPr lang="en" sz="3600" dirty="0">
                <a:latin typeface="+mj-lt"/>
              </a:rPr>
            </a:br>
            <a:r>
              <a:rPr lang="en" sz="3600" dirty="0">
                <a:latin typeface="+mj-lt"/>
              </a:rPr>
              <a:t>Soon the new roof was ready. The elephant wanted to go home but the jackal didn’t let him do it . He said, “Hey, you ! Do you think that a new roof is enough? No, it’s not enough ! I want a new house ! You must build a new house for me!” It wasn’t fair and the elephant was really angry with the jackal . He came to the jackal’s house and sat on it with all his huge heavy body. The house with its new beautiful roof was broken. The elephant didn’t say a word and left.</a:t>
            </a:r>
          </a:p>
          <a:p>
            <a:pPr marL="0" indent="0" fontAlgn="base">
              <a:buNone/>
            </a:pPr>
            <a:r>
              <a:rPr lang="en" sz="3600" dirty="0">
                <a:latin typeface="+mj-lt"/>
              </a:rPr>
              <a:t>The jackal never understood why the elephant did so.</a:t>
            </a:r>
          </a:p>
          <a:p>
            <a:pPr marL="0" indent="0">
              <a:buNone/>
            </a:pPr>
            <a:endParaRPr lang="ru-RU" sz="3600" dirty="0">
              <a:latin typeface="+mj-lt"/>
            </a:endParaRPr>
          </a:p>
        </p:txBody>
      </p:sp>
    </p:spTree>
    <p:extLst>
      <p:ext uri="{BB962C8B-B14F-4D97-AF65-F5344CB8AC3E}">
        <p14:creationId xmlns:p14="http://schemas.microsoft.com/office/powerpoint/2010/main" val="90928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DCC68-90EC-EA40-A220-801CD6463C28}"/>
              </a:ext>
            </a:extLst>
          </p:cNvPr>
          <p:cNvSpPr>
            <a:spLocks noGrp="1"/>
          </p:cNvSpPr>
          <p:nvPr>
            <p:ph type="title"/>
          </p:nvPr>
        </p:nvSpPr>
        <p:spPr/>
        <p:txBody>
          <a:bodyPr/>
          <a:lstStyle/>
          <a:p>
            <a:r>
              <a:rPr lang="ru-RU" dirty="0"/>
              <a:t>Употребление </a:t>
            </a:r>
            <a:r>
              <a:rPr lang="en-US" dirty="0"/>
              <a:t>some, any </a:t>
            </a:r>
            <a:r>
              <a:rPr lang="ru-RU" dirty="0"/>
              <a:t>и </a:t>
            </a:r>
            <a:r>
              <a:rPr lang="en-US" dirty="0"/>
              <a:t>no</a:t>
            </a:r>
            <a:endParaRPr lang="ru-RU" dirty="0"/>
          </a:p>
        </p:txBody>
      </p:sp>
      <p:pic>
        <p:nvPicPr>
          <p:cNvPr id="5" name="Объект 4" descr="Изображение выглядит как снимок экрана&#10;&#10;Автоматически созданное описание">
            <a:extLst>
              <a:ext uri="{FF2B5EF4-FFF2-40B4-BE49-F238E27FC236}">
                <a16:creationId xmlns:a16="http://schemas.microsoft.com/office/drawing/2014/main" id="{5A8BC383-98BA-1B44-BFE5-A2D76F41A29B}"/>
              </a:ext>
            </a:extLst>
          </p:cNvPr>
          <p:cNvPicPr>
            <a:picLocks noGrp="1" noChangeAspect="1"/>
          </p:cNvPicPr>
          <p:nvPr>
            <p:ph idx="1"/>
          </p:nvPr>
        </p:nvPicPr>
        <p:blipFill>
          <a:blip r:embed="rId2"/>
          <a:stretch>
            <a:fillRect/>
          </a:stretch>
        </p:blipFill>
        <p:spPr>
          <a:xfrm>
            <a:off x="202095" y="1690688"/>
            <a:ext cx="11995177" cy="3219242"/>
          </a:xfrm>
        </p:spPr>
      </p:pic>
    </p:spTree>
    <p:extLst>
      <p:ext uri="{BB962C8B-B14F-4D97-AF65-F5344CB8AC3E}">
        <p14:creationId xmlns:p14="http://schemas.microsoft.com/office/powerpoint/2010/main" val="37458640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2444</TotalTime>
  <Words>1219</Words>
  <Application>Microsoft Macintosh PowerPoint</Application>
  <PresentationFormat>Широкоэкранный</PresentationFormat>
  <Paragraphs>280</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Calibri</vt:lpstr>
      <vt:lpstr>Calibri Light</vt:lpstr>
      <vt:lpstr>Office Theme</vt:lpstr>
      <vt:lpstr>Неправильные глаголы</vt:lpstr>
      <vt:lpstr>Презентация PowerPoint</vt:lpstr>
      <vt:lpstr>Презентация PowerPoint</vt:lpstr>
      <vt:lpstr>Презентация PowerPoint</vt:lpstr>
      <vt:lpstr>Презентация PowerPoint</vt:lpstr>
      <vt:lpstr>The jackal and the elephant</vt:lpstr>
      <vt:lpstr>Презентация PowerPoint</vt:lpstr>
      <vt:lpstr>Презентация PowerPoint</vt:lpstr>
      <vt:lpstr>Употребление some, any и no</vt:lpstr>
      <vt:lpstr>Презентация PowerPoint</vt:lpstr>
      <vt:lpstr>Презентация PowerPoint</vt:lpstr>
      <vt:lpstr>Презентация PowerPoint</vt:lpstr>
      <vt:lpstr>Презентация PowerPoint</vt:lpstr>
      <vt:lpstr>Презентация PowerPoint</vt:lpstr>
      <vt:lpstr>Сколько времени?</vt:lpstr>
      <vt:lpstr>Past Continous </vt:lpstr>
      <vt:lpstr>Past Continous</vt:lpstr>
      <vt:lpstr>Презентация PowerPoint</vt:lpstr>
      <vt:lpstr>Упражнения на past simple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Old worlds </dc:title>
  <dc:creator>Aleksandra Burzaeva</dc:creator>
  <cp:lastModifiedBy>Microsoft Office User</cp:lastModifiedBy>
  <cp:revision>93</cp:revision>
  <dcterms:created xsi:type="dcterms:W3CDTF">2020-04-18T07:44:31Z</dcterms:created>
  <dcterms:modified xsi:type="dcterms:W3CDTF">2020-05-20T13:16:12Z</dcterms:modified>
</cp:coreProperties>
</file>