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00" r:id="rId2"/>
    <p:sldId id="258" r:id="rId3"/>
    <p:sldId id="261" r:id="rId4"/>
    <p:sldId id="260" r:id="rId5"/>
    <p:sldId id="262" r:id="rId6"/>
    <p:sldId id="264" r:id="rId7"/>
    <p:sldId id="266" r:id="rId8"/>
    <p:sldId id="269" r:id="rId9"/>
    <p:sldId id="273" r:id="rId10"/>
    <p:sldId id="274" r:id="rId11"/>
    <p:sldId id="275" r:id="rId12"/>
    <p:sldId id="276" r:id="rId13"/>
    <p:sldId id="277" r:id="rId14"/>
    <p:sldId id="278" r:id="rId15"/>
    <p:sldId id="279" r:id="rId16"/>
    <p:sldId id="280" r:id="rId17"/>
    <p:sldId id="284" r:id="rId18"/>
    <p:sldId id="301" r:id="rId19"/>
    <p:sldId id="299" r:id="rId20"/>
  </p:sldIdLst>
  <p:sldSz cx="18288000" cy="10287000"/>
  <p:notesSz cx="6858000" cy="9144000"/>
  <p:embeddedFontLst>
    <p:embeddedFont>
      <p:font typeface="Arial Black" panose="020B0A04020102020204" pitchFamily="34" charset="0"/>
      <p:bold r:id="rId21"/>
    </p:embeddedFont>
    <p:embeddedFont>
      <p:font typeface="Calibri" panose="020F0502020204030204" pitchFamily="34" charset="0"/>
      <p:regular r:id="rId22"/>
      <p:bold r:id="rId23"/>
      <p:italic r:id="rId24"/>
      <p:boldItalic r:id="rId25"/>
    </p:embeddedFont>
    <p:embeddedFont>
      <p:font typeface="Findel" panose="020B0604020202020204" charset="0"/>
      <p:regular r:id="rId26"/>
    </p:embeddedFont>
    <p:embeddedFont>
      <p:font typeface="Palatino Linotype" panose="02040502050505030304" pitchFamily="18"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kaaram-lnhs.netlify.app/mapeh'"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flipH="1">
            <a:off x="7492510" y="7429500"/>
            <a:ext cx="3302980" cy="1492320"/>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459873" y="755928"/>
            <a:ext cx="9368254" cy="3539430"/>
          </a:xfrm>
          <a:prstGeom prst="rect">
            <a:avLst/>
          </a:prstGeom>
        </p:spPr>
        <p:txBody>
          <a:bodyPr wrap="square" lIns="0" tIns="0" rIns="0" bIns="0" rtlCol="0" anchor="t">
            <a:spAutoFit/>
          </a:bodyPr>
          <a:lstStyle/>
          <a:p>
            <a:pPr algn="ctr">
              <a:spcBef>
                <a:spcPct val="0"/>
              </a:spcBef>
            </a:pPr>
            <a:r>
              <a:rPr lang="en-US" sz="115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3776246" y="4914900"/>
            <a:ext cx="10735508" cy="1446550"/>
          </a:xfrm>
          <a:prstGeom prst="rect">
            <a:avLst/>
          </a:prstGeom>
          <a:noFill/>
        </p:spPr>
        <p:txBody>
          <a:bodyPr wrap="square" rtlCol="0">
            <a:spAutoFit/>
          </a:bodyPr>
          <a:lstStyle/>
          <a:p>
            <a:pPr algn="ctr"/>
            <a:r>
              <a:rPr lang="en-PH" sz="4400" dirty="0">
                <a:latin typeface="Arial Black" panose="020B0A04020102020204" pitchFamily="34" charset="0"/>
              </a:rPr>
              <a:t>TOPIC 2: </a:t>
            </a:r>
          </a:p>
          <a:p>
            <a:pPr algn="ctr"/>
            <a:r>
              <a:rPr lang="en-PH" sz="4400" dirty="0">
                <a:latin typeface="Arial Black" panose="020B0A04020102020204" pitchFamily="34" charset="0"/>
              </a:rPr>
              <a:t>LOCOMOTOR MOVEMENTS</a:t>
            </a:r>
          </a:p>
        </p:txBody>
      </p:sp>
    </p:spTree>
    <p:extLst>
      <p:ext uri="{BB962C8B-B14F-4D97-AF65-F5344CB8AC3E}">
        <p14:creationId xmlns:p14="http://schemas.microsoft.com/office/powerpoint/2010/main" val="17154969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 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524000" y="3619500"/>
            <a:ext cx="15544800" cy="2124941"/>
          </a:xfrm>
          <a:prstGeom prst="rect">
            <a:avLst/>
          </a:prstGeom>
          <a:noFill/>
        </p:spPr>
        <p:txBody>
          <a:bodyPr wrap="square" rtlCol="0">
            <a:spAutoFit/>
          </a:bodyPr>
          <a:lstStyle/>
          <a:p>
            <a:pPr algn="ctr">
              <a:lnSpc>
                <a:spcPct val="107000"/>
              </a:lnSpc>
              <a:spcAft>
                <a:spcPts val="800"/>
              </a:spcAft>
            </a:pPr>
            <a:r>
              <a:rPr lang="en-PH" sz="6600" dirty="0">
                <a:latin typeface="Palatino Linotype" panose="02040502050505030304" pitchFamily="18" charset="0"/>
                <a:ea typeface="Calibri" panose="020F0502020204030204" pitchFamily="34" charset="0"/>
                <a:cs typeface="Arial" panose="020B0604020202020204" pitchFamily="34" charset="0"/>
              </a:rPr>
              <a:t>5</a:t>
            </a:r>
            <a:r>
              <a:rPr lang="en-PH" sz="6000" dirty="0">
                <a:effectLst/>
                <a:latin typeface="Palatino Linotype" panose="02040502050505030304" pitchFamily="18" charset="0"/>
                <a:ea typeface="Calibri" panose="020F0502020204030204" pitchFamily="34" charset="0"/>
              </a:rPr>
              <a:t>. Galloping- one foot steps forward while the other foot jumps up and back.</a:t>
            </a:r>
            <a:endParaRPr lang="en-US" sz="16600" kern="100" dirty="0">
              <a:effectLst/>
              <a:latin typeface="Palatino Linotype" panose="02040502050505030304" pitchFamily="18"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1364763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 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1600" y="3312887"/>
            <a:ext cx="15544800" cy="3352649"/>
          </a:xfrm>
          <a:prstGeom prst="rect">
            <a:avLst/>
          </a:prstGeom>
          <a:noFill/>
        </p:spPr>
        <p:txBody>
          <a:bodyPr wrap="square" rtlCol="0">
            <a:spAutoFit/>
          </a:bodyPr>
          <a:lstStyle/>
          <a:p>
            <a:pPr algn="ctr">
              <a:lnSpc>
                <a:spcPct val="107000"/>
              </a:lnSpc>
              <a:spcAft>
                <a:spcPts val="800"/>
              </a:spcAft>
            </a:pPr>
            <a:r>
              <a:rPr lang="en-US" sz="6600" dirty="0">
                <a:effectLst/>
                <a:latin typeface="Palatino Linotype" panose="02040502050505030304" pitchFamily="18" charset="0"/>
                <a:ea typeface="Calibri" panose="020F0502020204030204" pitchFamily="34" charset="0"/>
                <a:cs typeface="Arial" panose="020B0604020202020204" pitchFamily="34" charset="0"/>
              </a:rPr>
              <a:t>6</a:t>
            </a:r>
            <a:r>
              <a:rPr lang="en-US" sz="6000" dirty="0">
                <a:effectLst/>
                <a:latin typeface="Palatino Linotype" panose="02040502050505030304" pitchFamily="18" charset="0"/>
                <a:ea typeface="Calibri" panose="020F0502020204030204" pitchFamily="34" charset="0"/>
              </a:rPr>
              <a:t>. </a:t>
            </a:r>
            <a:r>
              <a:rPr lang="en-US" sz="6600" dirty="0">
                <a:effectLst/>
                <a:latin typeface="Palatino Linotype" panose="02040502050505030304" pitchFamily="18" charset="0"/>
                <a:ea typeface="Calibri" panose="020F0502020204030204" pitchFamily="34" charset="0"/>
                <a:cs typeface="Arial" panose="020B0604020202020204" pitchFamily="34" charset="0"/>
              </a:rPr>
              <a:t>Sliding- involves moving sideways while keeping both feet in contact with the ground.</a:t>
            </a:r>
            <a:endParaRPr lang="en-US" sz="16600" kern="100" dirty="0">
              <a:effectLst/>
              <a:latin typeface="Palatino Linotype" panose="02040502050505030304" pitchFamily="18"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869783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1600" y="3969588"/>
            <a:ext cx="15544800" cy="2167068"/>
          </a:xfrm>
          <a:prstGeom prst="rect">
            <a:avLst/>
          </a:prstGeom>
          <a:noFill/>
        </p:spPr>
        <p:txBody>
          <a:bodyPr wrap="square" rtlCol="0">
            <a:spAutoFit/>
          </a:bodyPr>
          <a:lstStyle/>
          <a:p>
            <a:pPr algn="ctr">
              <a:lnSpc>
                <a:spcPct val="107000"/>
              </a:lnSpc>
              <a:spcAft>
                <a:spcPts val="800"/>
              </a:spcAft>
            </a:pPr>
            <a:r>
              <a:rPr lang="en-US" sz="6600" dirty="0">
                <a:effectLst/>
                <a:latin typeface="Palatino Linotype" panose="02040502050505030304" pitchFamily="18" charset="0"/>
                <a:ea typeface="Calibri" panose="020F0502020204030204" pitchFamily="34" charset="0"/>
                <a:cs typeface="Arial" panose="020B0604020202020204" pitchFamily="34" charset="0"/>
              </a:rPr>
              <a:t>7. </a:t>
            </a:r>
            <a:r>
              <a:rPr lang="en-US" sz="6000" dirty="0">
                <a:latin typeface="Palatino Linotype" panose="02040502050505030304" pitchFamily="18" charset="0"/>
                <a:ea typeface="Calibri" panose="020F0502020204030204" pitchFamily="34" charset="0"/>
              </a:rPr>
              <a:t>Crawling- involves moving hands and knees, either forwards or backwards.</a:t>
            </a:r>
            <a:r>
              <a:rPr lang="en-US" sz="6000" dirty="0">
                <a:effectLst/>
                <a:latin typeface="Palatino Linotype" panose="02040502050505030304" pitchFamily="18" charset="0"/>
                <a:ea typeface="Calibri" panose="020F0502020204030204" pitchFamily="34" charset="0"/>
              </a:rPr>
              <a:t> </a:t>
            </a:r>
            <a:endParaRPr lang="en-US" sz="16600" kern="100" dirty="0">
              <a:effectLst/>
              <a:latin typeface="Palatino Linotype" panose="02040502050505030304" pitchFamily="18"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1660358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843463" y="3162300"/>
            <a:ext cx="15544800" cy="3352649"/>
          </a:xfrm>
          <a:prstGeom prst="rect">
            <a:avLst/>
          </a:prstGeom>
          <a:noFill/>
        </p:spPr>
        <p:txBody>
          <a:bodyPr wrap="square" rtlCol="0">
            <a:spAutoFit/>
          </a:bodyPr>
          <a:lstStyle/>
          <a:p>
            <a:pPr algn="ctr">
              <a:lnSpc>
                <a:spcPct val="107000"/>
              </a:lnSpc>
              <a:spcAft>
                <a:spcPts val="800"/>
              </a:spcAft>
            </a:pPr>
            <a:r>
              <a:rPr lang="en-US" sz="6600" dirty="0">
                <a:effectLst/>
                <a:latin typeface="Palatino Linotype" panose="02040502050505030304" pitchFamily="18" charset="0"/>
                <a:ea typeface="Calibri" panose="020F0502020204030204" pitchFamily="34" charset="0"/>
                <a:cs typeface="Arial" panose="020B0604020202020204" pitchFamily="34" charset="0"/>
              </a:rPr>
              <a:t>8. Climbing- involves using the arms and legs to move the body up an object or surface, such as ladder or tree. </a:t>
            </a:r>
            <a:endParaRPr lang="en-US" sz="6600" kern="100" dirty="0">
              <a:effectLst/>
              <a:latin typeface="Palatino Linotype" panose="0204050205050503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07994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81760" y="2771569"/>
            <a:ext cx="15544800" cy="3352649"/>
          </a:xfrm>
          <a:prstGeom prst="rect">
            <a:avLst/>
          </a:prstGeom>
          <a:noFill/>
        </p:spPr>
        <p:txBody>
          <a:bodyPr wrap="square" rtlCol="0">
            <a:spAutoFit/>
          </a:bodyPr>
          <a:lstStyle/>
          <a:p>
            <a:pPr algn="ctr">
              <a:lnSpc>
                <a:spcPct val="107000"/>
              </a:lnSpc>
              <a:spcAft>
                <a:spcPts val="800"/>
              </a:spcAft>
            </a:pPr>
            <a:r>
              <a:rPr lang="en-PH" sz="6600" kern="100" dirty="0">
                <a:effectLst/>
                <a:latin typeface="Palatino Linotype" panose="02040502050505030304" pitchFamily="18" charset="0"/>
                <a:ea typeface="Calibri" panose="020F0502020204030204" pitchFamily="34" charset="0"/>
                <a:cs typeface="Arial" panose="020B0604020202020204" pitchFamily="34" charset="0"/>
              </a:rPr>
              <a:t>9. Hopping- continuous rhythmical locomotor skill, characterized by tacking off on the same foot.</a:t>
            </a:r>
          </a:p>
        </p:txBody>
      </p:sp>
    </p:spTree>
    <p:extLst>
      <p:ext uri="{BB962C8B-B14F-4D97-AF65-F5344CB8AC3E}">
        <p14:creationId xmlns:p14="http://schemas.microsoft.com/office/powerpoint/2010/main" val="24456007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1600" y="2497941"/>
            <a:ext cx="15544800" cy="5526193"/>
          </a:xfrm>
          <a:prstGeom prst="rect">
            <a:avLst/>
          </a:prstGeom>
          <a:noFill/>
        </p:spPr>
        <p:txBody>
          <a:bodyPr wrap="square" rtlCol="0">
            <a:spAutoFit/>
          </a:bodyPr>
          <a:lstStyle/>
          <a:p>
            <a:pPr algn="ctr">
              <a:lnSpc>
                <a:spcPct val="107000"/>
              </a:lnSpc>
              <a:spcAft>
                <a:spcPts val="800"/>
              </a:spcAft>
            </a:pP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10. Marching- refers to the organized, uniformed, steady walking forward in either rhythmic or route-step time; it refers to overland movements on foot of military troops.</a:t>
            </a:r>
            <a:endParaRPr lang="en-PH" sz="6600" kern="100" dirty="0">
              <a:effectLst/>
              <a:latin typeface="Palatino Linotype" panose="0204050205050503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09336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4058" y="3162300"/>
            <a:ext cx="15544800" cy="3352649"/>
          </a:xfrm>
          <a:prstGeom prst="rect">
            <a:avLst/>
          </a:prstGeom>
          <a:noFill/>
        </p:spPr>
        <p:txBody>
          <a:bodyPr wrap="square" rtlCol="0">
            <a:spAutoFit/>
          </a:bodyPr>
          <a:lstStyle/>
          <a:p>
            <a:pPr algn="ctr">
              <a:lnSpc>
                <a:spcPct val="107000"/>
              </a:lnSpc>
              <a:spcAft>
                <a:spcPts val="800"/>
              </a:spcAft>
            </a:pP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11</a:t>
            </a:r>
            <a:r>
              <a:rPr lang="en-US" sz="3600" kern="100" dirty="0">
                <a:latin typeface="Palatino Linotype" panose="02040502050505030304" pitchFamily="18" charset="0"/>
                <a:ea typeface="Calibri" panose="020F0502020204030204" pitchFamily="34" charset="0"/>
                <a:cs typeface="Times New Roman" panose="02020603050405020304" pitchFamily="18" charset="0"/>
              </a:rPr>
              <a:t>.  </a:t>
            </a:r>
            <a:r>
              <a:rPr lang="en-US" sz="6600" kern="100" dirty="0">
                <a:latin typeface="Palatino Linotype" panose="02040502050505030304" pitchFamily="18" charset="0"/>
                <a:ea typeface="Calibri" panose="020F0502020204030204" pitchFamily="34" charset="0"/>
                <a:cs typeface="Times New Roman" panose="02020603050405020304" pitchFamily="18" charset="0"/>
              </a:rPr>
              <a:t>Leaping- characterized by a take-off on one foot, a long flight phase and a landing on the opposite foot.</a:t>
            </a:r>
            <a:endParaRPr lang="en-PH" sz="3600" kern="1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5376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1600" y="2497941"/>
            <a:ext cx="15544800" cy="6017738"/>
          </a:xfrm>
          <a:prstGeom prst="rect">
            <a:avLst/>
          </a:prstGeom>
          <a:noFill/>
        </p:spPr>
        <p:txBody>
          <a:bodyPr wrap="square" rtlCol="0">
            <a:spAutoFit/>
          </a:bodyPr>
          <a:lstStyle/>
          <a:p>
            <a:pPr algn="just">
              <a:lnSpc>
                <a:spcPct val="107000"/>
              </a:lnSpc>
              <a:spcAft>
                <a:spcPts val="800"/>
              </a:spcAft>
            </a:pPr>
            <a:r>
              <a:rPr lang="en-US" sz="3600" kern="100" dirty="0">
                <a:latin typeface="Palatino Linotype" panose="02040502050505030304" pitchFamily="18" charset="0"/>
                <a:ea typeface="Calibri" panose="020F0502020204030204" pitchFamily="34" charset="0"/>
                <a:cs typeface="Times New Roman" panose="02020603050405020304" pitchFamily="18" charset="0"/>
              </a:rPr>
              <a:t>Overall, locomotor movement is an essential aspect of human movement and helps us to navigate our environment in a safe and efficient manner.</a:t>
            </a:r>
          </a:p>
          <a:p>
            <a:pPr algn="just">
              <a:lnSpc>
                <a:spcPct val="107000"/>
              </a:lnSpc>
              <a:spcAft>
                <a:spcPts val="800"/>
              </a:spcAft>
            </a:pPr>
            <a:endParaRPr lang="en-US" sz="3600" kern="100" dirty="0">
              <a:latin typeface="Palatino Linotype" panose="02040502050505030304" pitchFamily="18" charset="0"/>
              <a:ea typeface="Calibri" panose="020F0502020204030204" pitchFamily="34" charset="0"/>
              <a:cs typeface="Times New Roman" panose="02020603050405020304" pitchFamily="18" charset="0"/>
            </a:endParaRPr>
          </a:p>
          <a:p>
            <a:pPr marL="571500" indent="-571500" algn="just">
              <a:lnSpc>
                <a:spcPct val="107000"/>
              </a:lnSpc>
              <a:spcAft>
                <a:spcPts val="800"/>
              </a:spcAft>
              <a:buFontTx/>
              <a:buChar char="-"/>
            </a:pPr>
            <a:r>
              <a:rPr lang="en-US" sz="3600" kern="100" dirty="0">
                <a:latin typeface="Palatino Linotype" panose="02040502050505030304" pitchFamily="18" charset="0"/>
                <a:ea typeface="Calibri" panose="020F0502020204030204" pitchFamily="34" charset="0"/>
                <a:cs typeface="Times New Roman" panose="02020603050405020304" pitchFamily="18" charset="0"/>
              </a:rPr>
              <a:t>FEVY</a:t>
            </a:r>
          </a:p>
          <a:p>
            <a:pPr algn="just">
              <a:lnSpc>
                <a:spcPct val="107000"/>
              </a:lnSpc>
              <a:spcAft>
                <a:spcPts val="800"/>
              </a:spcAft>
            </a:pPr>
            <a:r>
              <a:rPr lang="en-US" sz="3600" kern="100" dirty="0">
                <a:latin typeface="Palatino Linotype" panose="02040502050505030304" pitchFamily="18" charset="0"/>
                <a:ea typeface="Calibri" panose="020F0502020204030204" pitchFamily="34" charset="0"/>
                <a:cs typeface="Times New Roman" panose="02020603050405020304" pitchFamily="18" charset="0"/>
              </a:rPr>
              <a:t>EX NI -----. AY!</a:t>
            </a:r>
          </a:p>
          <a:p>
            <a:pPr algn="just">
              <a:lnSpc>
                <a:spcPct val="107000"/>
              </a:lnSpc>
              <a:spcAft>
                <a:spcPts val="800"/>
              </a:spcAft>
            </a:pPr>
            <a:endParaRPr lang="en-US" sz="3600" kern="100" dirty="0">
              <a:effectLst/>
              <a:latin typeface="Palatino Linotype" panose="02040502050505030304" pitchFamily="18" charset="0"/>
              <a:ea typeface="Calibri" panose="020F0502020204030204" pitchFamily="34" charset="0"/>
              <a:cs typeface="Times New Roman" panose="02020603050405020304" pitchFamily="18" charset="0"/>
            </a:endParaRPr>
          </a:p>
          <a:p>
            <a:pPr marL="571500" indent="-571500" algn="just">
              <a:lnSpc>
                <a:spcPct val="107000"/>
              </a:lnSpc>
              <a:spcAft>
                <a:spcPts val="800"/>
              </a:spcAft>
              <a:buFontTx/>
              <a:buChar char="-"/>
            </a:pPr>
            <a:r>
              <a:rPr lang="en-US" sz="3600" kern="100" dirty="0">
                <a:effectLst/>
                <a:latin typeface="Palatino Linotype" panose="02040502050505030304" pitchFamily="18" charset="0"/>
                <a:ea typeface="Calibri" panose="020F0502020204030204" pitchFamily="34" charset="0"/>
                <a:cs typeface="Times New Roman" panose="02020603050405020304" pitchFamily="18" charset="0"/>
              </a:rPr>
              <a:t>JBOY</a:t>
            </a:r>
          </a:p>
          <a:p>
            <a:pPr>
              <a:lnSpc>
                <a:spcPct val="107000"/>
              </a:lnSpc>
              <a:spcAft>
                <a:spcPts val="800"/>
              </a:spcAft>
            </a:pPr>
            <a:r>
              <a:rPr lang="en-US" sz="3600" kern="100" dirty="0">
                <a:effectLst/>
                <a:latin typeface="Palatino Linotype" panose="02040502050505030304" pitchFamily="18" charset="0"/>
                <a:ea typeface="Calibri" panose="020F0502020204030204" pitchFamily="34" charset="0"/>
                <a:cs typeface="Times New Roman" panose="02020603050405020304" pitchFamily="18" charset="0"/>
              </a:rPr>
              <a:t>WRITER / RESEARCHER / POWERPOINT MAKER / SCIENTIST / OPHTHALMOLOGIST / REPORTER </a:t>
            </a:r>
            <a:r>
              <a:rPr lang="en-PH" sz="3600" kern="100" dirty="0">
                <a:latin typeface="Palatino Linotype" panose="02040502050505030304" pitchFamily="18" charset="0"/>
                <a:ea typeface="Calibri" panose="020F0502020204030204" pitchFamily="34" charset="0"/>
                <a:cs typeface="Times New Roman" panose="02020603050405020304" pitchFamily="18" charset="0"/>
              </a:rPr>
              <a:t>/ MIGO KO JEUSH</a:t>
            </a:r>
            <a:endParaRPr lang="en-US" sz="3600" kern="1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8035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flipH="1">
            <a:off x="457200" y="8977900"/>
            <a:ext cx="2263342" cy="1022601"/>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7" name="TextBox 6">
            <a:extLst>
              <a:ext uri="{FF2B5EF4-FFF2-40B4-BE49-F238E27FC236}">
                <a16:creationId xmlns:a16="http://schemas.microsoft.com/office/drawing/2014/main" id="{43E1562D-C8F0-51A5-35E9-2932A2E897DE}"/>
              </a:ext>
            </a:extLst>
          </p:cNvPr>
          <p:cNvSpPr txBox="1"/>
          <p:nvPr/>
        </p:nvSpPr>
        <p:spPr>
          <a:xfrm>
            <a:off x="9143999" y="511321"/>
            <a:ext cx="7577555" cy="769441"/>
          </a:xfrm>
          <a:prstGeom prst="rect">
            <a:avLst/>
          </a:prstGeom>
          <a:noFill/>
        </p:spPr>
        <p:txBody>
          <a:bodyPr wrap="square" rtlCol="0">
            <a:spAutoFit/>
          </a:bodyPr>
          <a:lstStyle/>
          <a:p>
            <a:pPr algn="ctr"/>
            <a:r>
              <a:rPr lang="en-US" sz="4400" dirty="0">
                <a:latin typeface="Arial Black" panose="020B0A04020102020204" pitchFamily="34" charset="0"/>
              </a:rPr>
              <a:t>D</a:t>
            </a:r>
            <a:r>
              <a:rPr lang="en-PH" sz="4400" dirty="0">
                <a:latin typeface="Arial Black" panose="020B0A04020102020204" pitchFamily="34" charset="0"/>
              </a:rPr>
              <a:t>OWNLOAD OUR FILES</a:t>
            </a:r>
          </a:p>
        </p:txBody>
      </p:sp>
      <p:pic>
        <p:nvPicPr>
          <p:cNvPr id="5" name="Picture 4">
            <a:extLst>
              <a:ext uri="{FF2B5EF4-FFF2-40B4-BE49-F238E27FC236}">
                <a16:creationId xmlns:a16="http://schemas.microsoft.com/office/drawing/2014/main" id="{F37EC5A1-C905-C6D1-9092-B3C30BDBED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813" y="286499"/>
            <a:ext cx="5384677" cy="1174360"/>
          </a:xfrm>
          <a:prstGeom prst="rect">
            <a:avLst/>
          </a:prstGeom>
        </p:spPr>
      </p:pic>
      <p:pic>
        <p:nvPicPr>
          <p:cNvPr id="9" name="Picture 8">
            <a:extLst>
              <a:ext uri="{FF2B5EF4-FFF2-40B4-BE49-F238E27FC236}">
                <a16:creationId xmlns:a16="http://schemas.microsoft.com/office/drawing/2014/main" id="{2D06D065-487D-8110-AB97-FD138F607E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6937" y="1747863"/>
            <a:ext cx="6334125" cy="6334125"/>
          </a:xfrm>
          <a:prstGeom prst="rect">
            <a:avLst/>
          </a:prstGeom>
        </p:spPr>
      </p:pic>
      <p:sp>
        <p:nvSpPr>
          <p:cNvPr id="10" name="TextBox 9">
            <a:extLst>
              <a:ext uri="{FF2B5EF4-FFF2-40B4-BE49-F238E27FC236}">
                <a16:creationId xmlns:a16="http://schemas.microsoft.com/office/drawing/2014/main" id="{CEF01E46-1105-A261-1A57-0B6A68944B25}"/>
              </a:ext>
            </a:extLst>
          </p:cNvPr>
          <p:cNvSpPr txBox="1"/>
          <p:nvPr/>
        </p:nvSpPr>
        <p:spPr>
          <a:xfrm>
            <a:off x="5791199" y="8246749"/>
            <a:ext cx="6705600" cy="584775"/>
          </a:xfrm>
          <a:prstGeom prst="rect">
            <a:avLst/>
          </a:prstGeom>
          <a:noFill/>
        </p:spPr>
        <p:txBody>
          <a:bodyPr wrap="square" rtlCol="0">
            <a:spAutoFit/>
          </a:bodyPr>
          <a:lstStyle/>
          <a:p>
            <a:pPr algn="ctr"/>
            <a:r>
              <a:rPr lang="en-US" sz="3200" dirty="0" err="1">
                <a:latin typeface="Palatino Linotype" panose="02040502050505030304" pitchFamily="18" charset="0"/>
                <a:hlinkClick r:id="rId6"/>
              </a:rPr>
              <a:t>kaaram-lnhs.netlify.app</a:t>
            </a:r>
            <a:r>
              <a:rPr lang="en-US" sz="3200" dirty="0">
                <a:latin typeface="Palatino Linotype" panose="02040502050505030304" pitchFamily="18" charset="0"/>
                <a:hlinkClick r:id="rId6"/>
              </a:rPr>
              <a:t>/</a:t>
            </a:r>
            <a:r>
              <a:rPr lang="en-US" sz="3200" dirty="0" err="1">
                <a:latin typeface="Palatino Linotype" panose="02040502050505030304" pitchFamily="18" charset="0"/>
                <a:hlinkClick r:id="rId6"/>
              </a:rPr>
              <a:t>mapeh</a:t>
            </a:r>
            <a:endParaRPr lang="en-PH" sz="3200" dirty="0">
              <a:latin typeface="Palatino Linotype" panose="02040502050505030304" pitchFamily="18" charset="0"/>
            </a:endParaRPr>
          </a:p>
        </p:txBody>
      </p:sp>
    </p:spTree>
    <p:extLst>
      <p:ext uri="{BB962C8B-B14F-4D97-AF65-F5344CB8AC3E}">
        <p14:creationId xmlns:p14="http://schemas.microsoft.com/office/powerpoint/2010/main" val="1460840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flipH="1">
            <a:off x="7492510" y="7429500"/>
            <a:ext cx="3302980" cy="1492320"/>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459873" y="755928"/>
            <a:ext cx="9368254" cy="3539430"/>
          </a:xfrm>
          <a:prstGeom prst="rect">
            <a:avLst/>
          </a:prstGeom>
        </p:spPr>
        <p:txBody>
          <a:bodyPr wrap="square" lIns="0" tIns="0" rIns="0" bIns="0" rtlCol="0" anchor="t">
            <a:spAutoFit/>
          </a:bodyPr>
          <a:lstStyle/>
          <a:p>
            <a:pPr algn="ctr">
              <a:spcBef>
                <a:spcPct val="0"/>
              </a:spcBef>
            </a:pPr>
            <a:r>
              <a:rPr lang="en-US" sz="115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3776246" y="4914900"/>
            <a:ext cx="10735508" cy="1446550"/>
          </a:xfrm>
          <a:prstGeom prst="rect">
            <a:avLst/>
          </a:prstGeom>
          <a:noFill/>
        </p:spPr>
        <p:txBody>
          <a:bodyPr wrap="square" rtlCol="0">
            <a:spAutoFit/>
          </a:bodyPr>
          <a:lstStyle/>
          <a:p>
            <a:pPr algn="ctr"/>
            <a:r>
              <a:rPr lang="en-PH" sz="4400" dirty="0">
                <a:latin typeface="Arial Black" panose="020B0A04020102020204" pitchFamily="34" charset="0"/>
              </a:rPr>
              <a:t>TOPIC 2</a:t>
            </a:r>
            <a:r>
              <a:rPr lang="en-PH" sz="4400">
                <a:latin typeface="Arial Black" panose="020B0A04020102020204" pitchFamily="34" charset="0"/>
              </a:rPr>
              <a:t>: LOCOMOTOR MOVEMENT</a:t>
            </a:r>
            <a:endParaRPr lang="en-PH" sz="4400" dirty="0">
              <a:latin typeface="Arial Black" panose="020B0A04020102020204" pitchFamily="34" charset="0"/>
            </a:endParaRPr>
          </a:p>
        </p:txBody>
      </p:sp>
    </p:spTree>
    <p:extLst>
      <p:ext uri="{BB962C8B-B14F-4D97-AF65-F5344CB8AC3E}">
        <p14:creationId xmlns:p14="http://schemas.microsoft.com/office/powerpoint/2010/main" val="1241589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465892" y="1023695"/>
            <a:ext cx="4487108" cy="1200329"/>
          </a:xfrm>
          <a:prstGeom prst="rect">
            <a:avLst/>
          </a:prstGeom>
          <a:noFill/>
        </p:spPr>
        <p:txBody>
          <a:bodyPr wrap="square" rtlCol="0">
            <a:spAutoFit/>
          </a:bodyPr>
          <a:lstStyle/>
          <a:p>
            <a:r>
              <a:rPr lang="en-PH" sz="7200" dirty="0">
                <a:latin typeface="Arial Black" panose="020B0A04020102020204" pitchFamily="34" charset="0"/>
              </a:rPr>
              <a:t>TOPIC 2</a:t>
            </a:r>
          </a:p>
        </p:txBody>
      </p:sp>
      <p:sp>
        <p:nvSpPr>
          <p:cNvPr id="10" name="TextBox 9">
            <a:extLst>
              <a:ext uri="{FF2B5EF4-FFF2-40B4-BE49-F238E27FC236}">
                <a16:creationId xmlns:a16="http://schemas.microsoft.com/office/drawing/2014/main" id="{ED4D4820-C645-13CB-5D98-865053D504B1}"/>
              </a:ext>
            </a:extLst>
          </p:cNvPr>
          <p:cNvSpPr txBox="1"/>
          <p:nvPr/>
        </p:nvSpPr>
        <p:spPr>
          <a:xfrm>
            <a:off x="2421523" y="4000500"/>
            <a:ext cx="13444954" cy="2800767"/>
          </a:xfrm>
          <a:prstGeom prst="rect">
            <a:avLst/>
          </a:prstGeom>
          <a:noFill/>
        </p:spPr>
        <p:txBody>
          <a:bodyPr wrap="square" rtlCol="0">
            <a:spAutoFit/>
          </a:bodyPr>
          <a:lstStyle/>
          <a:p>
            <a:pPr algn="ctr"/>
            <a:r>
              <a:rPr lang="en-PH" sz="8800" dirty="0">
                <a:latin typeface="Arial Black" panose="020B0A04020102020204" pitchFamily="34" charset="0"/>
              </a:rPr>
              <a:t>LOCOMOTOR MOVEMENTS</a:t>
            </a:r>
          </a:p>
        </p:txBody>
      </p:sp>
    </p:spTree>
    <p:extLst>
      <p:ext uri="{BB962C8B-B14F-4D97-AF65-F5344CB8AC3E}">
        <p14:creationId xmlns:p14="http://schemas.microsoft.com/office/powerpoint/2010/main" val="3963373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 LOCOMOTOR MOVEMENT</a:t>
            </a:r>
          </a:p>
        </p:txBody>
      </p:sp>
      <p:sp>
        <p:nvSpPr>
          <p:cNvPr id="4" name="TextBox 3">
            <a:extLst>
              <a:ext uri="{FF2B5EF4-FFF2-40B4-BE49-F238E27FC236}">
                <a16:creationId xmlns:a16="http://schemas.microsoft.com/office/drawing/2014/main" id="{65CBB16E-1205-057F-17F6-318865F92F8B}"/>
              </a:ext>
            </a:extLst>
          </p:cNvPr>
          <p:cNvSpPr txBox="1"/>
          <p:nvPr/>
        </p:nvSpPr>
        <p:spPr>
          <a:xfrm>
            <a:off x="1524000" y="3390900"/>
            <a:ext cx="14478000" cy="3170099"/>
          </a:xfrm>
          <a:prstGeom prst="rect">
            <a:avLst/>
          </a:prstGeom>
          <a:noFill/>
        </p:spPr>
        <p:txBody>
          <a:bodyPr wrap="square" rtlCol="0">
            <a:spAutoFit/>
          </a:bodyPr>
          <a:lstStyle/>
          <a:p>
            <a:pPr algn="ctr"/>
            <a:r>
              <a:rPr lang="en-PH" sz="8800" b="1" dirty="0">
                <a:latin typeface="Segoe UI" panose="020B0502040204020203" pitchFamily="34" charset="0"/>
                <a:cs typeface="Segoe UI" panose="020B0502040204020203" pitchFamily="34" charset="0"/>
              </a:rPr>
              <a:t>TEH ANO ABI ANG MGA LOCOMOTOR MOVEMENT?</a:t>
            </a:r>
          </a:p>
          <a:p>
            <a:pPr algn="ctr"/>
            <a:endParaRPr lang="en-PH"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14598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 LOCOMOTOR MOVEMENT</a:t>
            </a:r>
          </a:p>
        </p:txBody>
      </p:sp>
      <p:sp>
        <p:nvSpPr>
          <p:cNvPr id="4" name="TextBox 3">
            <a:extLst>
              <a:ext uri="{FF2B5EF4-FFF2-40B4-BE49-F238E27FC236}">
                <a16:creationId xmlns:a16="http://schemas.microsoft.com/office/drawing/2014/main" id="{65CBB16E-1205-057F-17F6-318865F92F8B}"/>
              </a:ext>
            </a:extLst>
          </p:cNvPr>
          <p:cNvSpPr txBox="1"/>
          <p:nvPr/>
        </p:nvSpPr>
        <p:spPr>
          <a:xfrm>
            <a:off x="1213660" y="1378694"/>
            <a:ext cx="15544800" cy="8391400"/>
          </a:xfrm>
          <a:prstGeom prst="rect">
            <a:avLst/>
          </a:prstGeom>
          <a:noFill/>
        </p:spPr>
        <p:txBody>
          <a:bodyPr wrap="square" rtlCol="0">
            <a:spAutoFit/>
          </a:bodyPr>
          <a:lstStyle/>
          <a:p>
            <a:pPr algn="ctr">
              <a:lnSpc>
                <a:spcPct val="107000"/>
              </a:lnSpc>
              <a:spcAft>
                <a:spcPts val="800"/>
              </a:spcAft>
            </a:pPr>
            <a:r>
              <a:rPr lang="en-PH" sz="7200" kern="100" dirty="0" err="1">
                <a:effectLst/>
                <a:latin typeface="Palatino Linotype" panose="02040502050505030304" pitchFamily="18" charset="0"/>
                <a:ea typeface="Calibri" panose="020F0502020204030204" pitchFamily="34" charset="0"/>
                <a:cs typeface="Times New Roman" panose="02020603050405020304" pitchFamily="18" charset="0"/>
              </a:rPr>
              <a:t>Locomotor</a:t>
            </a:r>
            <a:r>
              <a:rPr lang="en-PH" sz="7200" kern="100" dirty="0">
                <a:effectLst/>
                <a:latin typeface="Palatino Linotype" panose="02040502050505030304" pitchFamily="18" charset="0"/>
                <a:ea typeface="Calibri" panose="020F0502020204030204" pitchFamily="34" charset="0"/>
                <a:cs typeface="Times New Roman" panose="02020603050405020304" pitchFamily="18" charset="0"/>
              </a:rPr>
              <a:t> movement refers to the movement of the body from one place to another. It involves the use of various body parts such as the arms, legs, and trunk to move the body forward, backward, sideways, and diagonally. </a:t>
            </a:r>
          </a:p>
        </p:txBody>
      </p:sp>
    </p:spTree>
    <p:extLst>
      <p:ext uri="{BB962C8B-B14F-4D97-AF65-F5344CB8AC3E}">
        <p14:creationId xmlns:p14="http://schemas.microsoft.com/office/powerpoint/2010/main" val="2008573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 LOCOMOTOR MOVEMENT</a:t>
            </a:r>
          </a:p>
        </p:txBody>
      </p:sp>
      <p:sp>
        <p:nvSpPr>
          <p:cNvPr id="4" name="TextBox 3">
            <a:extLst>
              <a:ext uri="{FF2B5EF4-FFF2-40B4-BE49-F238E27FC236}">
                <a16:creationId xmlns:a16="http://schemas.microsoft.com/office/drawing/2014/main" id="{65CBB16E-1205-057F-17F6-318865F92F8B}"/>
              </a:ext>
            </a:extLst>
          </p:cNvPr>
          <p:cNvSpPr txBox="1"/>
          <p:nvPr/>
        </p:nvSpPr>
        <p:spPr>
          <a:xfrm>
            <a:off x="1366520" y="3238500"/>
            <a:ext cx="15544800" cy="2219518"/>
          </a:xfrm>
          <a:prstGeom prst="rect">
            <a:avLst/>
          </a:prstGeom>
          <a:noFill/>
        </p:spPr>
        <p:txBody>
          <a:bodyPr wrap="square" rtlCol="0">
            <a:spAutoFit/>
          </a:bodyPr>
          <a:lstStyle/>
          <a:p>
            <a:pPr algn="ctr">
              <a:lnSpc>
                <a:spcPct val="107000"/>
              </a:lnSpc>
              <a:spcAft>
                <a:spcPts val="800"/>
              </a:spcAft>
            </a:pPr>
            <a:r>
              <a:rPr lang="en-US" sz="6600" kern="100" dirty="0">
                <a:effectLst/>
                <a:latin typeface="Palatino Linotype" panose="02040502050505030304" pitchFamily="18" charset="0"/>
                <a:ea typeface="Calibri" panose="020F0502020204030204" pitchFamily="34" charset="0"/>
                <a:cs typeface="Times New Roman" panose="02020603050405020304" pitchFamily="18" charset="0"/>
              </a:rPr>
              <a:t>There are severa</a:t>
            </a:r>
            <a:r>
              <a:rPr lang="en-US" sz="6600" kern="100" dirty="0">
                <a:latin typeface="Palatino Linotype" panose="02040502050505030304" pitchFamily="18" charset="0"/>
                <a:ea typeface="Calibri" panose="020F0502020204030204" pitchFamily="34" charset="0"/>
                <a:cs typeface="Times New Roman" panose="02020603050405020304" pitchFamily="18" charset="0"/>
              </a:rPr>
              <a:t>l different types of </a:t>
            </a:r>
            <a:r>
              <a:rPr lang="en-US" sz="6600" kern="100" dirty="0" err="1">
                <a:latin typeface="Palatino Linotype" panose="02040502050505030304" pitchFamily="18" charset="0"/>
                <a:ea typeface="Calibri" panose="020F0502020204030204" pitchFamily="34" charset="0"/>
                <a:cs typeface="Times New Roman" panose="02020603050405020304" pitchFamily="18" charset="0"/>
              </a:rPr>
              <a:t>locomotor</a:t>
            </a:r>
            <a:r>
              <a:rPr lang="en-US" sz="6600" kern="100" dirty="0">
                <a:latin typeface="Palatino Linotype" panose="02040502050505030304" pitchFamily="18" charset="0"/>
                <a:ea typeface="Calibri" panose="020F0502020204030204" pitchFamily="34" charset="0"/>
                <a:cs typeface="Times New Roman" panose="02020603050405020304" pitchFamily="18" charset="0"/>
              </a:rPr>
              <a:t> movement including:</a:t>
            </a:r>
            <a:r>
              <a:rPr lang="en-US" sz="6600" kern="100"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en-PH" sz="6600" kern="1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876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 LOCOMOTOR MOVEMENT</a:t>
            </a:r>
          </a:p>
        </p:txBody>
      </p:sp>
      <p:sp>
        <p:nvSpPr>
          <p:cNvPr id="4" name="TextBox 3">
            <a:extLst>
              <a:ext uri="{FF2B5EF4-FFF2-40B4-BE49-F238E27FC236}">
                <a16:creationId xmlns:a16="http://schemas.microsoft.com/office/drawing/2014/main" id="{65CBB16E-1205-057F-17F6-318865F92F8B}"/>
              </a:ext>
            </a:extLst>
          </p:cNvPr>
          <p:cNvSpPr txBox="1"/>
          <p:nvPr/>
        </p:nvSpPr>
        <p:spPr>
          <a:xfrm>
            <a:off x="1203500" y="2552700"/>
            <a:ext cx="15544800" cy="4439420"/>
          </a:xfrm>
          <a:prstGeom prst="rect">
            <a:avLst/>
          </a:prstGeom>
          <a:noFill/>
        </p:spPr>
        <p:txBody>
          <a:bodyPr wrap="square" rtlCol="0">
            <a:spAutoFit/>
          </a:bodyPr>
          <a:lstStyle/>
          <a:p>
            <a:pPr algn="ctr">
              <a:lnSpc>
                <a:spcPct val="107000"/>
              </a:lnSpc>
              <a:spcAft>
                <a:spcPts val="800"/>
              </a:spcAft>
            </a:pP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1. Walking- This is the most common type of </a:t>
            </a:r>
            <a:r>
              <a:rPr lang="en-US" sz="6600" kern="100" dirty="0" err="1">
                <a:effectLst/>
                <a:latin typeface="Palatino Linotype" panose="02040502050505030304" pitchFamily="18" charset="0"/>
                <a:ea typeface="Calibri" panose="020F0502020204030204" pitchFamily="34" charset="0"/>
                <a:cs typeface="Arial" panose="020B0604020202020204" pitchFamily="34" charset="0"/>
              </a:rPr>
              <a:t>locomotor</a:t>
            </a: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 movement and involves lifting both feet off the ground at the same time.</a:t>
            </a:r>
          </a:p>
        </p:txBody>
      </p:sp>
    </p:spTree>
    <p:extLst>
      <p:ext uri="{BB962C8B-B14F-4D97-AF65-F5344CB8AC3E}">
        <p14:creationId xmlns:p14="http://schemas.microsoft.com/office/powerpoint/2010/main" val="1115967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 LOCOMOTOR MOVEMENT</a:t>
            </a:r>
          </a:p>
        </p:txBody>
      </p:sp>
      <p:sp>
        <p:nvSpPr>
          <p:cNvPr id="13" name="TextBox 12"/>
          <p:cNvSpPr txBox="1"/>
          <p:nvPr/>
        </p:nvSpPr>
        <p:spPr>
          <a:xfrm>
            <a:off x="2111994" y="2781300"/>
            <a:ext cx="14118606" cy="3139321"/>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2. Running- is a faster form of locomotion that involves both feet off the ground at the same time.</a:t>
            </a:r>
          </a:p>
        </p:txBody>
      </p:sp>
    </p:spTree>
    <p:extLst>
      <p:ext uri="{BB962C8B-B14F-4D97-AF65-F5344CB8AC3E}">
        <p14:creationId xmlns:p14="http://schemas.microsoft.com/office/powerpoint/2010/main" val="214276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203500" y="2552700"/>
            <a:ext cx="15544800" cy="3306290"/>
          </a:xfrm>
          <a:prstGeom prst="rect">
            <a:avLst/>
          </a:prstGeom>
          <a:noFill/>
        </p:spPr>
        <p:txBody>
          <a:bodyPr wrap="square" rtlCol="0">
            <a:spAutoFit/>
          </a:bodyPr>
          <a:lstStyle/>
          <a:p>
            <a:pPr algn="ctr">
              <a:lnSpc>
                <a:spcPct val="107000"/>
              </a:lnSpc>
              <a:spcAft>
                <a:spcPts val="800"/>
              </a:spcAft>
            </a:pPr>
            <a:r>
              <a:rPr lang="en-US" sz="6600" kern="100" dirty="0">
                <a:latin typeface="Palatino Linotype" panose="02040502050505030304" pitchFamily="18" charset="0"/>
                <a:ea typeface="Calibri" panose="020F0502020204030204" pitchFamily="34" charset="0"/>
                <a:cs typeface="Arial" panose="020B0604020202020204" pitchFamily="34" charset="0"/>
              </a:rPr>
              <a:t>3. Jumping- involves pushing off the ground with the feet and using the legs to propel the body through the air.</a:t>
            </a:r>
            <a:endParaRPr lang="en-US" sz="7200" kern="1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5227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a:off x="473266" y="9029700"/>
            <a:ext cx="1638728" cy="7403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2: 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81432" y="3004837"/>
            <a:ext cx="15544800" cy="3303918"/>
          </a:xfrm>
          <a:prstGeom prst="rect">
            <a:avLst/>
          </a:prstGeom>
          <a:noFill/>
        </p:spPr>
        <p:txBody>
          <a:bodyPr wrap="square" rtlCol="0">
            <a:spAutoFit/>
          </a:bodyPr>
          <a:lstStyle/>
          <a:p>
            <a:pPr algn="ctr">
              <a:lnSpc>
                <a:spcPct val="107000"/>
              </a:lnSpc>
              <a:spcAft>
                <a:spcPts val="800"/>
              </a:spcAft>
            </a:pP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4. Skipping- combination of steps and hops, where one foot hops while the other steps forward.</a:t>
            </a:r>
          </a:p>
        </p:txBody>
      </p:sp>
    </p:spTree>
    <p:extLst>
      <p:ext uri="{BB962C8B-B14F-4D97-AF65-F5344CB8AC3E}">
        <p14:creationId xmlns:p14="http://schemas.microsoft.com/office/powerpoint/2010/main" val="420114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477</Words>
  <Application>Microsoft Office PowerPoint</Application>
  <PresentationFormat>Custom</PresentationFormat>
  <Paragraphs>61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Segoe UI</vt:lpstr>
      <vt:lpstr>Calibri</vt:lpstr>
      <vt:lpstr>Findel</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MAPEH - PE - REPORTING</dc:title>
  <dc:creator>Calisnao</dc:creator>
  <cp:lastModifiedBy>Cherry Mirra Calisnao</cp:lastModifiedBy>
  <cp:revision>17</cp:revision>
  <dcterms:created xsi:type="dcterms:W3CDTF">2006-08-16T00:00:00Z</dcterms:created>
  <dcterms:modified xsi:type="dcterms:W3CDTF">2023-04-13T11:56:28Z</dcterms:modified>
  <dc:identifier>DAFfas-2yUc</dc:identifier>
</cp:coreProperties>
</file>