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00" r:id="rId2"/>
    <p:sldId id="258" r:id="rId3"/>
    <p:sldId id="261" r:id="rId4"/>
    <p:sldId id="260" r:id="rId5"/>
    <p:sldId id="262" r:id="rId6"/>
    <p:sldId id="264" r:id="rId7"/>
    <p:sldId id="266" r:id="rId8"/>
    <p:sldId id="269" r:id="rId9"/>
    <p:sldId id="273" r:id="rId10"/>
    <p:sldId id="274" r:id="rId11"/>
    <p:sldId id="275" r:id="rId12"/>
    <p:sldId id="276" r:id="rId13"/>
    <p:sldId id="277" r:id="rId14"/>
    <p:sldId id="279" r:id="rId15"/>
    <p:sldId id="284" r:id="rId16"/>
    <p:sldId id="301" r:id="rId17"/>
    <p:sldId id="299" r:id="rId18"/>
  </p:sldIdLst>
  <p:sldSz cx="18288000" cy="10287000"/>
  <p:notesSz cx="6858000" cy="9144000"/>
  <p:embeddedFontLst>
    <p:embeddedFont>
      <p:font typeface="Arial Black" panose="020B0A04020102020204" pitchFamily="34" charset="0"/>
      <p:bold r:id="rId19"/>
    </p:embeddedFont>
    <p:embeddedFont>
      <p:font typeface="Calibri" panose="020F0502020204030204" pitchFamily="34" charset="0"/>
      <p:regular r:id="rId20"/>
      <p:bold r:id="rId21"/>
      <p:italic r:id="rId22"/>
      <p:boldItalic r:id="rId23"/>
    </p:embeddedFont>
    <p:embeddedFont>
      <p:font typeface="Findel" panose="020B0604020202020204" charset="0"/>
      <p:regular r:id="rId24"/>
    </p:embeddedFont>
    <p:embeddedFont>
      <p:font typeface="Palatino Linotype" panose="02040502050505030304" pitchFamily="18"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22" autoAdjust="0"/>
  </p:normalViewPr>
  <p:slideViewPr>
    <p:cSldViewPr>
      <p:cViewPr varScale="1">
        <p:scale>
          <a:sx n="52" d="100"/>
          <a:sy n="52" d="100"/>
        </p:scale>
        <p:origin x="83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kaaram-lnhs.netlify.app/mapeh'"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459873" y="755928"/>
            <a:ext cx="9368254" cy="3539430"/>
          </a:xfrm>
          <a:prstGeom prst="rect">
            <a:avLst/>
          </a:prstGeom>
        </p:spPr>
        <p:txBody>
          <a:bodyPr wrap="square" lIns="0" tIns="0" rIns="0" bIns="0" rtlCol="0" anchor="t">
            <a:spAutoFit/>
          </a:bodyPr>
          <a:lstStyle/>
          <a:p>
            <a:pPr algn="ctr">
              <a:spcBef>
                <a:spcPct val="0"/>
              </a:spcBef>
            </a:pPr>
            <a:r>
              <a:rPr lang="en-US" sz="115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3776246" y="4914900"/>
            <a:ext cx="10735508" cy="1446550"/>
          </a:xfrm>
          <a:prstGeom prst="rect">
            <a:avLst/>
          </a:prstGeom>
          <a:noFill/>
        </p:spPr>
        <p:txBody>
          <a:bodyPr wrap="square" rtlCol="0">
            <a:spAutoFit/>
          </a:bodyPr>
          <a:lstStyle/>
          <a:p>
            <a:pPr algn="ctr"/>
            <a:r>
              <a:rPr lang="en-PH" sz="4400" dirty="0">
                <a:latin typeface="Arial Black" panose="020B0A04020102020204" pitchFamily="34" charset="0"/>
              </a:rPr>
              <a:t>TOPIC 3: NON-LOCOMOTOR MOVEMENT</a:t>
            </a:r>
          </a:p>
        </p:txBody>
      </p:sp>
      <p:grpSp>
        <p:nvGrpSpPr>
          <p:cNvPr id="4" name="Group 3">
            <a:extLst>
              <a:ext uri="{FF2B5EF4-FFF2-40B4-BE49-F238E27FC236}">
                <a16:creationId xmlns:a16="http://schemas.microsoft.com/office/drawing/2014/main" id="{A1517D24-BD6A-0282-8657-FE734B0F0196}"/>
              </a:ext>
            </a:extLst>
          </p:cNvPr>
          <p:cNvGrpSpPr/>
          <p:nvPr/>
        </p:nvGrpSpPr>
        <p:grpSpPr>
          <a:xfrm flipH="1">
            <a:off x="7164090" y="6980992"/>
            <a:ext cx="3959819" cy="1789086"/>
            <a:chOff x="473266" y="9029700"/>
            <a:chExt cx="1638728" cy="740394"/>
          </a:xfrm>
        </p:grpSpPr>
        <p:pic>
          <p:nvPicPr>
            <p:cNvPr id="5" name="Picture 2">
              <a:extLst>
                <a:ext uri="{FF2B5EF4-FFF2-40B4-BE49-F238E27FC236}">
                  <a16:creationId xmlns:a16="http://schemas.microsoft.com/office/drawing/2014/main" id="{C62B8F39-02D5-A154-DFA6-0553E1374D9E}"/>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6" name="Picture 3">
              <a:extLst>
                <a:ext uri="{FF2B5EF4-FFF2-40B4-BE49-F238E27FC236}">
                  <a16:creationId xmlns:a16="http://schemas.microsoft.com/office/drawing/2014/main" id="{7BF23F2B-58B0-FEEB-9491-583A631AB896}"/>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7154969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56360" y="3162300"/>
            <a:ext cx="15544800" cy="2167068"/>
          </a:xfrm>
          <a:prstGeom prst="rect">
            <a:avLst/>
          </a:prstGeom>
          <a:noFill/>
        </p:spPr>
        <p:txBody>
          <a:bodyPr wrap="square" rtlCol="0">
            <a:spAutoFit/>
          </a:bodyPr>
          <a:lstStyle/>
          <a:p>
            <a:pPr algn="ctr">
              <a:lnSpc>
                <a:spcPct val="107000"/>
              </a:lnSpc>
              <a:spcAft>
                <a:spcPts val="800"/>
              </a:spcAft>
            </a:pPr>
            <a:r>
              <a:rPr lang="en-PH" sz="6600" dirty="0">
                <a:effectLst/>
                <a:latin typeface="Palatino Linotype" panose="02040502050505030304" pitchFamily="18" charset="0"/>
                <a:ea typeface="Calibri" panose="020F0502020204030204" pitchFamily="34" charset="0"/>
                <a:cs typeface="Arial" panose="020B0604020202020204" pitchFamily="34" charset="0"/>
              </a:rPr>
              <a:t>5</a:t>
            </a:r>
            <a:r>
              <a:rPr lang="en-PH" sz="6000" dirty="0">
                <a:effectLst/>
                <a:latin typeface="Palatino Linotype" panose="02040502050505030304" pitchFamily="18" charset="0"/>
                <a:ea typeface="Calibri" panose="020F0502020204030204" pitchFamily="34" charset="0"/>
              </a:rPr>
              <a:t>. Raising - elevating a part of the body, usually the arms and legs.</a:t>
            </a:r>
            <a:endParaRPr lang="en-US" sz="16600" kern="100" dirty="0">
              <a:effectLst/>
              <a:latin typeface="Palatino Linotype" panose="02040502050505030304" pitchFamily="18" charset="0"/>
              <a:ea typeface="Calibri" panose="020F0502020204030204"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57C913BA-1BA8-5EE1-AE80-6F3ACD86F3DF}"/>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FD50AB9C-99C9-FA49-3187-96C8E757D762}"/>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949B3A93-1092-6E11-0D34-8668BA8A0F3F}"/>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364763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71600" y="2400300"/>
            <a:ext cx="15544800" cy="5479833"/>
          </a:xfrm>
          <a:prstGeom prst="rect">
            <a:avLst/>
          </a:prstGeom>
          <a:noFill/>
        </p:spPr>
        <p:txBody>
          <a:bodyPr wrap="square" rtlCol="0">
            <a:spAutoFit/>
          </a:bodyPr>
          <a:lstStyle/>
          <a:p>
            <a:pPr algn="ctr">
              <a:lnSpc>
                <a:spcPct val="107000"/>
              </a:lnSpc>
              <a:spcAft>
                <a:spcPts val="800"/>
              </a:spcAft>
            </a:pPr>
            <a:r>
              <a:rPr lang="en-US" sz="6600" dirty="0">
                <a:effectLst/>
                <a:latin typeface="Palatino Linotype" panose="02040502050505030304" pitchFamily="18" charset="0"/>
                <a:ea typeface="Calibri" panose="020F0502020204030204" pitchFamily="34" charset="0"/>
                <a:cs typeface="Arial" panose="020B0604020202020204" pitchFamily="34" charset="0"/>
              </a:rPr>
              <a:t>6</a:t>
            </a:r>
            <a:r>
              <a:rPr lang="en-US" sz="6000" dirty="0">
                <a:effectLst/>
                <a:latin typeface="Palatino Linotype" panose="02040502050505030304" pitchFamily="18" charset="0"/>
                <a:ea typeface="Calibri" panose="020F0502020204030204" pitchFamily="34" charset="0"/>
              </a:rPr>
              <a:t>. Twisting - </a:t>
            </a:r>
            <a:r>
              <a:rPr lang="en-US" sz="6600" dirty="0">
                <a:latin typeface="Palatino Linotype" panose="02040502050505030304" pitchFamily="18" charset="0"/>
              </a:rPr>
              <a:t>the rotation of a selected body part around its long axis. Involves a</a:t>
            </a:r>
            <a:r>
              <a:rPr lang="en-US" sz="6600" b="1" dirty="0">
                <a:latin typeface="Palatino Linotype" panose="02040502050505030304" pitchFamily="18" charset="0"/>
              </a:rPr>
              <a:t> </a:t>
            </a:r>
            <a:r>
              <a:rPr lang="en-US" sz="6600" dirty="0">
                <a:latin typeface="Palatino Linotype" panose="02040502050505030304" pitchFamily="18" charset="0"/>
              </a:rPr>
              <a:t>rotating movement around the axis of the body, while the base of the body remains stable</a:t>
            </a:r>
            <a:r>
              <a:rPr lang="en-US" sz="6600" dirty="0">
                <a:effectLst/>
                <a:latin typeface="Palatino Linotype" panose="02040502050505030304" pitchFamily="18" charset="0"/>
                <a:ea typeface="Calibri" panose="020F0502020204030204" pitchFamily="34" charset="0"/>
                <a:cs typeface="Arial" panose="020B0604020202020204" pitchFamily="34" charset="0"/>
              </a:rPr>
              <a:t>.</a:t>
            </a:r>
            <a:endParaRPr lang="en-US" sz="16600" kern="100" dirty="0">
              <a:effectLst/>
              <a:latin typeface="Palatino Linotype" panose="02040502050505030304" pitchFamily="18" charset="0"/>
              <a:ea typeface="Calibri" panose="020F0502020204030204"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9D58F034-9BAF-0354-58D6-921744CAA59B}"/>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F7955BEE-4516-FC89-C039-21FE2B23B373}"/>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8FA6B3D3-6A2F-0D90-C427-F7D4084E59CA}"/>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3869783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71600" y="4229100"/>
            <a:ext cx="15544800" cy="2265877"/>
          </a:xfrm>
          <a:prstGeom prst="rect">
            <a:avLst/>
          </a:prstGeom>
          <a:noFill/>
        </p:spPr>
        <p:txBody>
          <a:bodyPr wrap="square" rtlCol="0">
            <a:spAutoFit/>
          </a:bodyPr>
          <a:lstStyle/>
          <a:p>
            <a:pPr algn="ctr">
              <a:lnSpc>
                <a:spcPct val="107000"/>
              </a:lnSpc>
              <a:spcAft>
                <a:spcPts val="800"/>
              </a:spcAft>
            </a:pPr>
            <a:r>
              <a:rPr lang="en-US" sz="6600" dirty="0">
                <a:effectLst/>
                <a:latin typeface="Palatino Linotype" panose="02040502050505030304" pitchFamily="18" charset="0"/>
                <a:ea typeface="Calibri" panose="020F0502020204030204" pitchFamily="34" charset="0"/>
                <a:cs typeface="Arial" panose="020B0604020202020204" pitchFamily="34" charset="0"/>
              </a:rPr>
              <a:t>7. Rotating - done by moving a part of the body around the axis</a:t>
            </a:r>
            <a:r>
              <a:rPr lang="en-US" sz="6000" dirty="0">
                <a:latin typeface="Palatino Linotype" panose="02040502050505030304" pitchFamily="18" charset="0"/>
                <a:ea typeface="Calibri" panose="020F0502020204030204" pitchFamily="34" charset="0"/>
              </a:rPr>
              <a:t>.</a:t>
            </a:r>
            <a:r>
              <a:rPr lang="en-US" sz="6000" dirty="0">
                <a:effectLst/>
                <a:latin typeface="Palatino Linotype" panose="02040502050505030304" pitchFamily="18" charset="0"/>
                <a:ea typeface="Calibri" panose="020F0502020204030204" pitchFamily="34" charset="0"/>
              </a:rPr>
              <a:t> </a:t>
            </a:r>
            <a:endParaRPr lang="en-US" sz="16600" kern="100" dirty="0">
              <a:effectLst/>
              <a:latin typeface="Palatino Linotype" panose="02040502050505030304" pitchFamily="18" charset="0"/>
              <a:ea typeface="Calibri" panose="020F0502020204030204" pitchFamily="34" charset="0"/>
              <a:cs typeface="Segoe UI" panose="020B0502040204020203" pitchFamily="34" charset="0"/>
            </a:endParaRPr>
          </a:p>
        </p:txBody>
      </p:sp>
      <p:grpSp>
        <p:nvGrpSpPr>
          <p:cNvPr id="4" name="Group 3">
            <a:extLst>
              <a:ext uri="{FF2B5EF4-FFF2-40B4-BE49-F238E27FC236}">
                <a16:creationId xmlns:a16="http://schemas.microsoft.com/office/drawing/2014/main" id="{3BA9D3E9-D92A-8E73-27F1-5E917E51F805}"/>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B5EFB886-28A8-55F5-3217-569B0932635B}"/>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E8EB7A89-E597-4ECC-58A8-8BF22D153C22}"/>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6603586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843463" y="2805144"/>
            <a:ext cx="15544800" cy="4439420"/>
          </a:xfrm>
          <a:prstGeom prst="rect">
            <a:avLst/>
          </a:prstGeom>
          <a:noFill/>
        </p:spPr>
        <p:txBody>
          <a:bodyPr wrap="square" rtlCol="0">
            <a:spAutoFit/>
          </a:bodyPr>
          <a:lstStyle/>
          <a:p>
            <a:pPr algn="ctr">
              <a:lnSpc>
                <a:spcPct val="107000"/>
              </a:lnSpc>
              <a:spcAft>
                <a:spcPts val="800"/>
              </a:spcAft>
            </a:pPr>
            <a:r>
              <a:rPr lang="en-US" sz="6600" dirty="0">
                <a:effectLst/>
                <a:latin typeface="Palatino Linotype" panose="02040502050505030304" pitchFamily="18" charset="0"/>
                <a:ea typeface="Calibri" panose="020F0502020204030204" pitchFamily="34" charset="0"/>
                <a:cs typeface="Arial" panose="020B0604020202020204" pitchFamily="34" charset="0"/>
              </a:rPr>
              <a:t>8. Swinging - </a:t>
            </a:r>
            <a:r>
              <a:rPr lang="en-US" sz="6600" dirty="0">
                <a:latin typeface="Palatino Linotype" panose="02040502050505030304" pitchFamily="18" charset="0"/>
              </a:rPr>
              <a:t>movements of certain body parts, or even the whole body, without causing the body to travel. For example, swinging your arms back and forth</a:t>
            </a:r>
            <a:r>
              <a:rPr lang="en-US" sz="6600" dirty="0">
                <a:effectLst/>
                <a:latin typeface="Palatino Linotype" panose="02040502050505030304" pitchFamily="18" charset="0"/>
                <a:ea typeface="Calibri" panose="020F0502020204030204" pitchFamily="34" charset="0"/>
                <a:cs typeface="Arial" panose="020B0604020202020204" pitchFamily="34" charset="0"/>
              </a:rPr>
              <a:t>. </a:t>
            </a:r>
            <a:endParaRPr lang="en-US" sz="6600" kern="100" dirty="0">
              <a:effectLst/>
              <a:latin typeface="Palatino Linotype" panose="02040502050505030304" pitchFamily="18" charset="0"/>
              <a:ea typeface="Calibri" panose="020F050202020403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CEA90186-B013-EE04-F5D3-FC0FA7EB29F7}"/>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35CE4C01-273D-BA55-0318-61F617F5D81F}"/>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B10850AB-78FC-C8B6-BFCD-E0132D980F62}"/>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3607994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4" name="TextBox 3"/>
          <p:cNvSpPr txBox="1"/>
          <p:nvPr/>
        </p:nvSpPr>
        <p:spPr>
          <a:xfrm>
            <a:off x="1398897" y="1935386"/>
            <a:ext cx="15490206" cy="6186309"/>
          </a:xfrm>
          <a:prstGeom prst="rect">
            <a:avLst/>
          </a:prstGeom>
          <a:noFill/>
        </p:spPr>
        <p:txBody>
          <a:bodyPr wrap="square" rtlCol="0">
            <a:spAutoFit/>
          </a:bodyPr>
          <a:lstStyle/>
          <a:p>
            <a:pPr algn="ctr"/>
            <a:r>
              <a:rPr lang="en-US" sz="6600" dirty="0">
                <a:latin typeface="Palatino Linotype" panose="02040502050505030304" pitchFamily="18" charset="0"/>
              </a:rPr>
              <a:t>Non-</a:t>
            </a:r>
            <a:r>
              <a:rPr lang="en-US" sz="6600" dirty="0" err="1">
                <a:latin typeface="Palatino Linotype" panose="02040502050505030304" pitchFamily="18" charset="0"/>
              </a:rPr>
              <a:t>locomotor</a:t>
            </a:r>
            <a:r>
              <a:rPr lang="en-US" sz="6600" dirty="0">
                <a:latin typeface="Palatino Linotype" panose="02040502050505030304" pitchFamily="18" charset="0"/>
              </a:rPr>
              <a:t> skills assists with body awareness and spatial awareness such skills allow children to explore the way in which the body can be moved, controlled, or balanced on by the shapes that the body can make.</a:t>
            </a:r>
          </a:p>
        </p:txBody>
      </p:sp>
      <p:grpSp>
        <p:nvGrpSpPr>
          <p:cNvPr id="5" name="Group 4">
            <a:extLst>
              <a:ext uri="{FF2B5EF4-FFF2-40B4-BE49-F238E27FC236}">
                <a16:creationId xmlns:a16="http://schemas.microsoft.com/office/drawing/2014/main" id="{54FCEBC6-E436-8542-DF6A-8D5B8729FD9F}"/>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C3EDFB55-DAEC-3C7B-7512-C1CE074E426D}"/>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CC8544B4-72CE-7FDD-D2A1-C6B3DADD8215}"/>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809336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3:NON-LOCOMOTOR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230866" y="2675717"/>
            <a:ext cx="15544800" cy="5159297"/>
          </a:xfrm>
          <a:prstGeom prst="rect">
            <a:avLst/>
          </a:prstGeom>
          <a:noFill/>
        </p:spPr>
        <p:txBody>
          <a:bodyPr wrap="square" rtlCol="0">
            <a:spAutoFit/>
          </a:bodyPr>
          <a:lstStyle/>
          <a:p>
            <a:pPr algn="ctr">
              <a:lnSpc>
                <a:spcPct val="107000"/>
              </a:lnSpc>
              <a:spcAft>
                <a:spcPts val="800"/>
              </a:spcAft>
            </a:pPr>
            <a:r>
              <a:rPr lang="en-US" sz="4000" kern="100" dirty="0">
                <a:effectLst/>
                <a:latin typeface="Palatino Linotype" panose="02040502050505030304" pitchFamily="18" charset="0"/>
                <a:ea typeface="Calibri" panose="020F0502020204030204" pitchFamily="34" charset="0"/>
                <a:cs typeface="Times New Roman" panose="02020603050405020304" pitchFamily="18" charset="0"/>
              </a:rPr>
              <a:t>Non-locomotor movement development in childhood is important in balanced, flexibility, body control.</a:t>
            </a:r>
          </a:p>
          <a:p>
            <a:pPr algn="just">
              <a:lnSpc>
                <a:spcPct val="107000"/>
              </a:lnSpc>
              <a:spcAft>
                <a:spcPts val="800"/>
              </a:spcAft>
            </a:pPr>
            <a:endParaRPr lang="en-US" sz="3600" kern="1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kern="100" dirty="0">
                <a:latin typeface="Palatino Linotype" panose="02040502050505030304" pitchFamily="18" charset="0"/>
                <a:ea typeface="Calibri" panose="020F0502020204030204" pitchFamily="34" charset="0"/>
                <a:cs typeface="Times New Roman" panose="02020603050405020304" pitchFamily="18" charset="0"/>
              </a:rPr>
              <a:t>Quality Check:</a:t>
            </a:r>
          </a:p>
          <a:p>
            <a:pPr algn="just">
              <a:lnSpc>
                <a:spcPct val="107000"/>
              </a:lnSpc>
              <a:spcAft>
                <a:spcPts val="800"/>
              </a:spcAft>
            </a:pPr>
            <a:r>
              <a:rPr lang="en-US" sz="2800" b="1" kern="100" dirty="0">
                <a:latin typeface="Palatino Linotype" panose="02040502050505030304" pitchFamily="18" charset="0"/>
                <a:ea typeface="Calibri" panose="020F0502020204030204" pitchFamily="34" charset="0"/>
                <a:cs typeface="Times New Roman" panose="02020603050405020304" pitchFamily="18" charset="0"/>
              </a:rPr>
              <a:t>FITZ JYRO CALISNAO</a:t>
            </a:r>
            <a:endParaRPr lang="en-US" sz="2800" b="1" kern="100" dirty="0">
              <a:effectLst/>
              <a:latin typeface="Palatino Linotype" panose="0204050205050503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800" kern="100" dirty="0">
                <a:effectLst/>
                <a:latin typeface="Palatino Linotype" panose="02040502050505030304" pitchFamily="18" charset="0"/>
                <a:ea typeface="Calibri" panose="020F0502020204030204" pitchFamily="34" charset="0"/>
                <a:cs typeface="Times New Roman" panose="02020603050405020304" pitchFamily="18" charset="0"/>
              </a:rPr>
              <a:t>Writer / Researcher / </a:t>
            </a:r>
            <a:r>
              <a:rPr lang="en-US" sz="2800" kern="100" dirty="0" err="1">
                <a:latin typeface="Palatino Linotype" panose="02040502050505030304" pitchFamily="18" charset="0"/>
                <a:ea typeface="Calibri" panose="020F0502020204030204" pitchFamily="34" charset="0"/>
                <a:cs typeface="Times New Roman" panose="02020603050405020304" pitchFamily="18" charset="0"/>
              </a:rPr>
              <a:t>P</a:t>
            </a:r>
            <a:r>
              <a:rPr lang="en-US" sz="2800" kern="100" dirty="0" err="1">
                <a:effectLst/>
                <a:latin typeface="Palatino Linotype" panose="02040502050505030304" pitchFamily="18" charset="0"/>
                <a:ea typeface="Calibri" panose="020F0502020204030204" pitchFamily="34" charset="0"/>
                <a:cs typeface="Times New Roman" panose="02020603050405020304" pitchFamily="18" charset="0"/>
              </a:rPr>
              <a:t>owerpoint</a:t>
            </a:r>
            <a:r>
              <a:rPr lang="en-US" sz="2800" kern="100" dirty="0">
                <a:effectLst/>
                <a:latin typeface="Palatino Linotype" panose="02040502050505030304" pitchFamily="18" charset="0"/>
                <a:ea typeface="Calibri" panose="020F0502020204030204" pitchFamily="34" charset="0"/>
                <a:cs typeface="Times New Roman" panose="02020603050405020304" pitchFamily="18" charset="0"/>
              </a:rPr>
              <a:t> Maker / Scientist / Ophthalmologist / Reporter </a:t>
            </a:r>
            <a:r>
              <a:rPr lang="en-PH" sz="2800" kern="100" dirty="0">
                <a:latin typeface="Palatino Linotype" panose="02040502050505030304" pitchFamily="18" charset="0"/>
                <a:ea typeface="Calibri" panose="020F0502020204030204" pitchFamily="34" charset="0"/>
                <a:cs typeface="Times New Roman" panose="02020603050405020304" pitchFamily="18" charset="0"/>
              </a:rPr>
              <a:t>/ </a:t>
            </a:r>
            <a:r>
              <a:rPr lang="en-PH" sz="2800" b="1" kern="100" dirty="0" err="1">
                <a:latin typeface="Palatino Linotype" panose="02040502050505030304" pitchFamily="18" charset="0"/>
                <a:ea typeface="Calibri" panose="020F0502020204030204" pitchFamily="34" charset="0"/>
                <a:cs typeface="Times New Roman" panose="02020603050405020304" pitchFamily="18" charset="0"/>
              </a:rPr>
              <a:t>Migo</a:t>
            </a:r>
            <a:r>
              <a:rPr lang="en-PH" sz="2800" b="1" kern="100" dirty="0">
                <a:latin typeface="Palatino Linotype" panose="02040502050505030304" pitchFamily="18" charset="0"/>
                <a:ea typeface="Calibri" panose="020F0502020204030204" pitchFamily="34" charset="0"/>
                <a:cs typeface="Times New Roman" panose="02020603050405020304" pitchFamily="18" charset="0"/>
              </a:rPr>
              <a:t> ko JEUSH </a:t>
            </a:r>
            <a:r>
              <a:rPr lang="en-PH" sz="2800" kern="100" dirty="0">
                <a:latin typeface="Palatino Linotype" panose="02040502050505030304" pitchFamily="18" charset="0"/>
                <a:ea typeface="Calibri" panose="020F0502020204030204" pitchFamily="34" charset="0"/>
                <a:cs typeface="Times New Roman" panose="02020603050405020304" pitchFamily="18" charset="0"/>
              </a:rPr>
              <a:t>/ </a:t>
            </a:r>
            <a:r>
              <a:rPr lang="en-PH" sz="2800" kern="100" dirty="0" err="1">
                <a:latin typeface="Palatino Linotype" panose="02040502050505030304" pitchFamily="18" charset="0"/>
                <a:ea typeface="Calibri" panose="020F0502020204030204" pitchFamily="34" charset="0"/>
                <a:cs typeface="Times New Roman" panose="02020603050405020304" pitchFamily="18" charset="0"/>
              </a:rPr>
              <a:t>Programmerist</a:t>
            </a:r>
            <a:r>
              <a:rPr lang="en-PH" sz="2800" kern="100" dirty="0">
                <a:latin typeface="Palatino Linotype" panose="02040502050505030304" pitchFamily="18" charset="0"/>
                <a:ea typeface="Calibri" panose="020F0502020204030204" pitchFamily="34" charset="0"/>
                <a:cs typeface="Times New Roman" panose="02020603050405020304" pitchFamily="18" charset="0"/>
              </a:rPr>
              <a:t> / Naka Notion Pro / Naka </a:t>
            </a:r>
            <a:r>
              <a:rPr lang="en-PH" sz="2800" kern="100" dirty="0" err="1">
                <a:latin typeface="Palatino Linotype" panose="02040502050505030304" pitchFamily="18" charset="0"/>
                <a:ea typeface="Calibri" panose="020F0502020204030204" pitchFamily="34" charset="0"/>
                <a:cs typeface="Times New Roman" panose="02020603050405020304" pitchFamily="18" charset="0"/>
              </a:rPr>
              <a:t>Github</a:t>
            </a:r>
            <a:r>
              <a:rPr lang="en-PH" sz="2800" kern="100" dirty="0">
                <a:latin typeface="Palatino Linotype" panose="02040502050505030304" pitchFamily="18" charset="0"/>
                <a:ea typeface="Calibri" panose="020F0502020204030204" pitchFamily="34" charset="0"/>
                <a:cs typeface="Times New Roman" panose="02020603050405020304" pitchFamily="18" charset="0"/>
              </a:rPr>
              <a:t> Pro / </a:t>
            </a:r>
            <a:r>
              <a:rPr lang="en-PH" sz="2800" kern="100" dirty="0" err="1">
                <a:latin typeface="Palatino Linotype" panose="02040502050505030304" pitchFamily="18" charset="0"/>
                <a:ea typeface="Calibri" panose="020F0502020204030204" pitchFamily="34" charset="0"/>
                <a:cs typeface="Times New Roman" panose="02020603050405020304" pitchFamily="18" charset="0"/>
              </a:rPr>
              <a:t>Taga</a:t>
            </a:r>
            <a:r>
              <a:rPr lang="en-PH" sz="2800" kern="100" dirty="0">
                <a:latin typeface="Palatino Linotype" panose="02040502050505030304" pitchFamily="18" charset="0"/>
                <a:ea typeface="Calibri" panose="020F0502020204030204" pitchFamily="34" charset="0"/>
                <a:cs typeface="Times New Roman" panose="02020603050405020304" pitchFamily="18" charset="0"/>
              </a:rPr>
              <a:t> Finance Spotify / 2 ka </a:t>
            </a:r>
            <a:r>
              <a:rPr lang="en-PH" sz="2800" kern="100" dirty="0" err="1">
                <a:latin typeface="Palatino Linotype" panose="02040502050505030304" pitchFamily="18" charset="0"/>
                <a:ea typeface="Calibri" panose="020F0502020204030204" pitchFamily="34" charset="0"/>
                <a:cs typeface="Times New Roman" panose="02020603050405020304" pitchFamily="18" charset="0"/>
              </a:rPr>
              <a:t>bilog</a:t>
            </a:r>
            <a:r>
              <a:rPr lang="en-PH" sz="2800" kern="100" dirty="0">
                <a:latin typeface="Palatino Linotype" panose="02040502050505030304" pitchFamily="18" charset="0"/>
                <a:ea typeface="Calibri" panose="020F0502020204030204" pitchFamily="34" charset="0"/>
                <a:cs typeface="Times New Roman" panose="02020603050405020304" pitchFamily="18" charset="0"/>
              </a:rPr>
              <a:t> </a:t>
            </a:r>
            <a:r>
              <a:rPr lang="en-PH" sz="2800" kern="100" dirty="0" err="1">
                <a:latin typeface="Palatino Linotype" panose="02040502050505030304" pitchFamily="18" charset="0"/>
                <a:ea typeface="Calibri" panose="020F0502020204030204" pitchFamily="34" charset="0"/>
                <a:cs typeface="Times New Roman" panose="02020603050405020304" pitchFamily="18" charset="0"/>
              </a:rPr>
              <a:t>airbuds</a:t>
            </a:r>
            <a:r>
              <a:rPr lang="en-PH" sz="2800" kern="100" dirty="0">
                <a:latin typeface="Palatino Linotype" panose="02040502050505030304" pitchFamily="18" charset="0"/>
                <a:ea typeface="Calibri" panose="020F0502020204030204" pitchFamily="34" charset="0"/>
                <a:cs typeface="Times New Roman" panose="02020603050405020304" pitchFamily="18" charset="0"/>
              </a:rPr>
              <a:t> / your wiki of bullshit / famous for saying “DIIIIIPOOOTAAAA!” / may OneDrive </a:t>
            </a:r>
            <a:r>
              <a:rPr lang="en-PH" sz="2800" kern="100" dirty="0" err="1">
                <a:latin typeface="Palatino Linotype" panose="02040502050505030304" pitchFamily="18" charset="0"/>
                <a:ea typeface="Calibri" panose="020F0502020204030204" pitchFamily="34" charset="0"/>
                <a:cs typeface="Times New Roman" panose="02020603050405020304" pitchFamily="18" charset="0"/>
              </a:rPr>
              <a:t>nga</a:t>
            </a:r>
            <a:r>
              <a:rPr lang="en-PH" sz="2800" kern="100" dirty="0">
                <a:latin typeface="Palatino Linotype" panose="02040502050505030304" pitchFamily="18" charset="0"/>
                <a:ea typeface="Calibri" panose="020F0502020204030204" pitchFamily="34" charset="0"/>
                <a:cs typeface="Times New Roman" panose="02020603050405020304" pitchFamily="18" charset="0"/>
              </a:rPr>
              <a:t> 1 terabyte </a:t>
            </a:r>
            <a:endParaRPr lang="en-US" sz="2800" kern="1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67DACA85-8487-CC22-1D15-7E007A54E975}"/>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16E0F9F9-DE7D-A318-5AA2-EE5D6BC4A93D}"/>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A2452315-30B7-2707-3331-0EFEEF34C3BA}"/>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2038035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flipH="1">
            <a:off x="457200" y="8977900"/>
            <a:ext cx="2263342" cy="1022601"/>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7" name="TextBox 6">
            <a:extLst>
              <a:ext uri="{FF2B5EF4-FFF2-40B4-BE49-F238E27FC236}">
                <a16:creationId xmlns:a16="http://schemas.microsoft.com/office/drawing/2014/main" id="{43E1562D-C8F0-51A5-35E9-2932A2E897DE}"/>
              </a:ext>
            </a:extLst>
          </p:cNvPr>
          <p:cNvSpPr txBox="1"/>
          <p:nvPr/>
        </p:nvSpPr>
        <p:spPr>
          <a:xfrm>
            <a:off x="9143999" y="511321"/>
            <a:ext cx="7577555" cy="769441"/>
          </a:xfrm>
          <a:prstGeom prst="rect">
            <a:avLst/>
          </a:prstGeom>
          <a:noFill/>
        </p:spPr>
        <p:txBody>
          <a:bodyPr wrap="square" rtlCol="0">
            <a:spAutoFit/>
          </a:bodyPr>
          <a:lstStyle/>
          <a:p>
            <a:pPr algn="ctr"/>
            <a:r>
              <a:rPr lang="en-US" sz="4400" dirty="0">
                <a:latin typeface="Arial Black" panose="020B0A04020102020204" pitchFamily="34" charset="0"/>
              </a:rPr>
              <a:t>D</a:t>
            </a:r>
            <a:r>
              <a:rPr lang="en-PH" sz="4400" dirty="0">
                <a:latin typeface="Arial Black" panose="020B0A04020102020204" pitchFamily="34" charset="0"/>
              </a:rPr>
              <a:t>OWNLOAD OUR FILES</a:t>
            </a:r>
          </a:p>
        </p:txBody>
      </p:sp>
      <p:pic>
        <p:nvPicPr>
          <p:cNvPr id="5" name="Picture 4">
            <a:extLst>
              <a:ext uri="{FF2B5EF4-FFF2-40B4-BE49-F238E27FC236}">
                <a16:creationId xmlns:a16="http://schemas.microsoft.com/office/drawing/2014/main" id="{F37EC5A1-C905-C6D1-9092-B3C30BDBED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813" y="286499"/>
            <a:ext cx="5384677" cy="1174360"/>
          </a:xfrm>
          <a:prstGeom prst="rect">
            <a:avLst/>
          </a:prstGeom>
        </p:spPr>
      </p:pic>
      <p:pic>
        <p:nvPicPr>
          <p:cNvPr id="9" name="Picture 8">
            <a:extLst>
              <a:ext uri="{FF2B5EF4-FFF2-40B4-BE49-F238E27FC236}">
                <a16:creationId xmlns:a16="http://schemas.microsoft.com/office/drawing/2014/main" id="{2D06D065-487D-8110-AB97-FD138F607E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6937" y="1747863"/>
            <a:ext cx="6334125" cy="6334125"/>
          </a:xfrm>
          <a:prstGeom prst="rect">
            <a:avLst/>
          </a:prstGeom>
        </p:spPr>
      </p:pic>
      <p:sp>
        <p:nvSpPr>
          <p:cNvPr id="10" name="TextBox 9">
            <a:extLst>
              <a:ext uri="{FF2B5EF4-FFF2-40B4-BE49-F238E27FC236}">
                <a16:creationId xmlns:a16="http://schemas.microsoft.com/office/drawing/2014/main" id="{CEF01E46-1105-A261-1A57-0B6A68944B25}"/>
              </a:ext>
            </a:extLst>
          </p:cNvPr>
          <p:cNvSpPr txBox="1"/>
          <p:nvPr/>
        </p:nvSpPr>
        <p:spPr>
          <a:xfrm>
            <a:off x="5791199" y="8246749"/>
            <a:ext cx="6705600" cy="584775"/>
          </a:xfrm>
          <a:prstGeom prst="rect">
            <a:avLst/>
          </a:prstGeom>
          <a:noFill/>
        </p:spPr>
        <p:txBody>
          <a:bodyPr wrap="square" rtlCol="0">
            <a:spAutoFit/>
          </a:bodyPr>
          <a:lstStyle/>
          <a:p>
            <a:pPr algn="ctr"/>
            <a:r>
              <a:rPr lang="en-US" sz="3200" dirty="0" err="1">
                <a:latin typeface="Palatino Linotype" panose="02040502050505030304" pitchFamily="18" charset="0"/>
                <a:hlinkClick r:id="rId6"/>
              </a:rPr>
              <a:t>kaaram-lnhs.netlify.app</a:t>
            </a:r>
            <a:r>
              <a:rPr lang="en-US" sz="3200" dirty="0">
                <a:latin typeface="Palatino Linotype" panose="02040502050505030304" pitchFamily="18" charset="0"/>
                <a:hlinkClick r:id="rId6"/>
              </a:rPr>
              <a:t>/</a:t>
            </a:r>
            <a:r>
              <a:rPr lang="en-US" sz="3200" dirty="0" err="1">
                <a:latin typeface="Palatino Linotype" panose="02040502050505030304" pitchFamily="18" charset="0"/>
                <a:hlinkClick r:id="rId6"/>
              </a:rPr>
              <a:t>mapeh</a:t>
            </a:r>
            <a:endParaRPr lang="en-PH" sz="3200" dirty="0">
              <a:latin typeface="Palatino Linotype" panose="02040502050505030304" pitchFamily="18" charset="0"/>
            </a:endParaRPr>
          </a:p>
        </p:txBody>
      </p:sp>
    </p:spTree>
    <p:extLst>
      <p:ext uri="{BB962C8B-B14F-4D97-AF65-F5344CB8AC3E}">
        <p14:creationId xmlns:p14="http://schemas.microsoft.com/office/powerpoint/2010/main" val="1460840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459873" y="755928"/>
            <a:ext cx="9368254" cy="3539430"/>
          </a:xfrm>
          <a:prstGeom prst="rect">
            <a:avLst/>
          </a:prstGeom>
        </p:spPr>
        <p:txBody>
          <a:bodyPr wrap="square" lIns="0" tIns="0" rIns="0" bIns="0" rtlCol="0" anchor="t">
            <a:spAutoFit/>
          </a:bodyPr>
          <a:lstStyle/>
          <a:p>
            <a:pPr algn="ctr">
              <a:spcBef>
                <a:spcPct val="0"/>
              </a:spcBef>
            </a:pPr>
            <a:r>
              <a:rPr lang="en-US" sz="115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3776246" y="4914900"/>
            <a:ext cx="10735508" cy="1446550"/>
          </a:xfrm>
          <a:prstGeom prst="rect">
            <a:avLst/>
          </a:prstGeom>
          <a:noFill/>
        </p:spPr>
        <p:txBody>
          <a:bodyPr wrap="square" rtlCol="0">
            <a:spAutoFit/>
          </a:bodyPr>
          <a:lstStyle/>
          <a:p>
            <a:pPr algn="ctr"/>
            <a:r>
              <a:rPr lang="en-PH" sz="4400" dirty="0">
                <a:latin typeface="Arial Black" panose="020B0A04020102020204" pitchFamily="34" charset="0"/>
              </a:rPr>
              <a:t>TOPIC 3: NON-LOCOMOTOR MOVEMENT</a:t>
            </a:r>
          </a:p>
        </p:txBody>
      </p:sp>
      <p:grpSp>
        <p:nvGrpSpPr>
          <p:cNvPr id="4" name="Group 3">
            <a:extLst>
              <a:ext uri="{FF2B5EF4-FFF2-40B4-BE49-F238E27FC236}">
                <a16:creationId xmlns:a16="http://schemas.microsoft.com/office/drawing/2014/main" id="{57485544-6894-6480-31CB-D807A50E769F}"/>
              </a:ext>
            </a:extLst>
          </p:cNvPr>
          <p:cNvGrpSpPr/>
          <p:nvPr/>
        </p:nvGrpSpPr>
        <p:grpSpPr>
          <a:xfrm flipH="1">
            <a:off x="7164090" y="6933509"/>
            <a:ext cx="3959819" cy="1789086"/>
            <a:chOff x="473266" y="9029700"/>
            <a:chExt cx="1638728" cy="740394"/>
          </a:xfrm>
        </p:grpSpPr>
        <p:pic>
          <p:nvPicPr>
            <p:cNvPr id="5" name="Picture 2">
              <a:extLst>
                <a:ext uri="{FF2B5EF4-FFF2-40B4-BE49-F238E27FC236}">
                  <a16:creationId xmlns:a16="http://schemas.microsoft.com/office/drawing/2014/main" id="{41A89C70-6598-D8F1-3BF8-FE7BECA9BB0A}"/>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6" name="Picture 3">
              <a:extLst>
                <a:ext uri="{FF2B5EF4-FFF2-40B4-BE49-F238E27FC236}">
                  <a16:creationId xmlns:a16="http://schemas.microsoft.com/office/drawing/2014/main" id="{F558216D-92AB-46D7-0DF5-BBE3EA8FE905}"/>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2415895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429B06B-036A-6EF4-0EEB-20672F720C5F}"/>
              </a:ext>
            </a:extLst>
          </p:cNvPr>
          <p:cNvGrpSpPr/>
          <p:nvPr/>
        </p:nvGrpSpPr>
        <p:grpSpPr>
          <a:xfrm flipH="1">
            <a:off x="442612" y="9082032"/>
            <a:ext cx="1976038" cy="892794"/>
            <a:chOff x="473266" y="9029700"/>
            <a:chExt cx="1638728" cy="740394"/>
          </a:xfrm>
        </p:grpSpPr>
        <p:pic>
          <p:nvPicPr>
            <p:cNvPr id="2" name="Picture 2"/>
            <p:cNvPicPr>
              <a:picLocks noChangeAspect="1"/>
            </p:cNvPicPr>
            <p:nvPr/>
          </p:nvPicPr>
          <p:blipFill>
            <a:blip r:embed="rId2"/>
            <a:srcRect/>
            <a:stretch>
              <a:fillRect/>
            </a:stretch>
          </p:blipFill>
          <p:spPr>
            <a:xfrm flipH="1">
              <a:off x="473266" y="9029700"/>
              <a:ext cx="740394" cy="740394"/>
            </a:xfrm>
            <a:prstGeom prst="rect">
              <a:avLst/>
            </a:prstGeom>
          </p:spPr>
        </p:pic>
        <p:pic>
          <p:nvPicPr>
            <p:cNvPr id="3" name="Picture 3"/>
            <p:cNvPicPr>
              <a:picLocks noChangeAspect="1"/>
            </p:cNvPicPr>
            <p:nvPr/>
          </p:nvPicPr>
          <p:blipFill>
            <a:blip r:embed="rId3"/>
            <a:srcRect/>
            <a:stretch>
              <a:fillRect/>
            </a:stretch>
          </p:blipFill>
          <p:spPr>
            <a:xfrm flipH="1">
              <a:off x="1371600" y="9029700"/>
              <a:ext cx="740394" cy="740394"/>
            </a:xfrm>
            <a:prstGeom prst="rect">
              <a:avLst/>
            </a:prstGeom>
          </p:spPr>
        </p:pic>
      </p:grpSp>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465892" y="2400300"/>
            <a:ext cx="4487108" cy="1200329"/>
          </a:xfrm>
          <a:prstGeom prst="rect">
            <a:avLst/>
          </a:prstGeom>
          <a:noFill/>
        </p:spPr>
        <p:txBody>
          <a:bodyPr wrap="square" rtlCol="0">
            <a:spAutoFit/>
          </a:bodyPr>
          <a:lstStyle/>
          <a:p>
            <a:r>
              <a:rPr lang="en-PH" sz="7200" dirty="0">
                <a:latin typeface="Arial Black" panose="020B0A04020102020204" pitchFamily="34" charset="0"/>
              </a:rPr>
              <a:t>TOPIC 3</a:t>
            </a:r>
          </a:p>
        </p:txBody>
      </p:sp>
      <p:sp>
        <p:nvSpPr>
          <p:cNvPr id="10" name="TextBox 9">
            <a:extLst>
              <a:ext uri="{FF2B5EF4-FFF2-40B4-BE49-F238E27FC236}">
                <a16:creationId xmlns:a16="http://schemas.microsoft.com/office/drawing/2014/main" id="{ED4D4820-C645-13CB-5D98-865053D504B1}"/>
              </a:ext>
            </a:extLst>
          </p:cNvPr>
          <p:cNvSpPr txBox="1"/>
          <p:nvPr/>
        </p:nvSpPr>
        <p:spPr>
          <a:xfrm>
            <a:off x="2421523" y="4000500"/>
            <a:ext cx="13444954" cy="2800767"/>
          </a:xfrm>
          <a:prstGeom prst="rect">
            <a:avLst/>
          </a:prstGeom>
          <a:noFill/>
        </p:spPr>
        <p:txBody>
          <a:bodyPr wrap="square" rtlCol="0">
            <a:spAutoFit/>
          </a:bodyPr>
          <a:lstStyle/>
          <a:p>
            <a:pPr algn="ctr"/>
            <a:r>
              <a:rPr lang="en-PH" sz="8800" dirty="0">
                <a:latin typeface="Arial Black" panose="020B0A04020102020204" pitchFamily="34" charset="0"/>
              </a:rPr>
              <a:t>NON-LOCOMOTOR MOVEMENTS</a:t>
            </a:r>
          </a:p>
        </p:txBody>
      </p:sp>
    </p:spTree>
    <p:extLst>
      <p:ext uri="{BB962C8B-B14F-4D97-AF65-F5344CB8AC3E}">
        <p14:creationId xmlns:p14="http://schemas.microsoft.com/office/powerpoint/2010/main" val="3963373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4" name="TextBox 3">
            <a:extLst>
              <a:ext uri="{FF2B5EF4-FFF2-40B4-BE49-F238E27FC236}">
                <a16:creationId xmlns:a16="http://schemas.microsoft.com/office/drawing/2014/main" id="{65CBB16E-1205-057F-17F6-318865F92F8B}"/>
              </a:ext>
            </a:extLst>
          </p:cNvPr>
          <p:cNvSpPr txBox="1"/>
          <p:nvPr/>
        </p:nvSpPr>
        <p:spPr>
          <a:xfrm>
            <a:off x="1524000" y="3390900"/>
            <a:ext cx="14478000" cy="4524315"/>
          </a:xfrm>
          <a:prstGeom prst="rect">
            <a:avLst/>
          </a:prstGeom>
          <a:noFill/>
        </p:spPr>
        <p:txBody>
          <a:bodyPr wrap="square" rtlCol="0">
            <a:spAutoFit/>
          </a:bodyPr>
          <a:lstStyle/>
          <a:p>
            <a:pPr algn="ctr"/>
            <a:r>
              <a:rPr lang="en-PH" sz="8800" b="1" dirty="0">
                <a:latin typeface="Segoe UI" panose="020B0502040204020203" pitchFamily="34" charset="0"/>
                <a:cs typeface="Segoe UI" panose="020B0502040204020203" pitchFamily="34" charset="0"/>
              </a:rPr>
              <a:t>TEH ANO ABI ANG MGA NON-LOCOMOTOR MOVEMENT?</a:t>
            </a:r>
          </a:p>
          <a:p>
            <a:pPr algn="ctr"/>
            <a:endParaRPr lang="en-PH" sz="2400" b="1"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CA117071-C50A-323B-E2E6-313942D72A87}"/>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4298A07F-AEDE-913B-C586-34A2D2DAF29E}"/>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FBDCA19D-1AD1-DFF3-D19D-B8FA578E0184}"/>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2014598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5" name="TextBox 4"/>
          <p:cNvSpPr txBox="1"/>
          <p:nvPr/>
        </p:nvSpPr>
        <p:spPr>
          <a:xfrm>
            <a:off x="1600200" y="1865828"/>
            <a:ext cx="14401800" cy="7201972"/>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Non-</a:t>
            </a:r>
            <a:r>
              <a:rPr lang="en-US" sz="6600" dirty="0" err="1">
                <a:latin typeface="Palatino Linotype" panose="02040502050505030304" pitchFamily="18" charset="0"/>
                <a:cs typeface="Arial" panose="020B0604020202020204" pitchFamily="34" charset="0"/>
              </a:rPr>
              <a:t>locomotor</a:t>
            </a:r>
            <a:r>
              <a:rPr lang="en-US" sz="6600" dirty="0">
                <a:latin typeface="Palatino Linotype" panose="02040502050505030304" pitchFamily="18" charset="0"/>
                <a:cs typeface="Arial" panose="020B0604020202020204" pitchFamily="34" charset="0"/>
              </a:rPr>
              <a:t> movement </a:t>
            </a:r>
            <a:r>
              <a:rPr lang="en-US" sz="6600" dirty="0">
                <a:latin typeface="Palatino Linotype" panose="02040502050505030304" pitchFamily="18" charset="0"/>
              </a:rPr>
              <a:t>occurring above a stationary base; movement of the body around its own axis (also called axial movement). Non-</a:t>
            </a:r>
            <a:r>
              <a:rPr lang="en-US" sz="6600" dirty="0" err="1">
                <a:latin typeface="Palatino Linotype" panose="02040502050505030304" pitchFamily="18" charset="0"/>
              </a:rPr>
              <a:t>locomotor</a:t>
            </a:r>
            <a:r>
              <a:rPr lang="en-US" sz="6600" dirty="0">
                <a:latin typeface="Palatino Linotype" panose="02040502050505030304" pitchFamily="18" charset="0"/>
              </a:rPr>
              <a:t> skills are the body's movement that does not involve movement from one place to another.</a:t>
            </a:r>
            <a:endParaRPr lang="en-US" sz="6600" dirty="0">
              <a:latin typeface="Palatino Linotype" panose="02040502050505030304" pitchFamily="18" charset="0"/>
              <a:cs typeface="Arial" panose="020B0604020202020204" pitchFamily="34" charset="0"/>
            </a:endParaRPr>
          </a:p>
        </p:txBody>
      </p:sp>
      <p:grpSp>
        <p:nvGrpSpPr>
          <p:cNvPr id="4" name="Group 3">
            <a:extLst>
              <a:ext uri="{FF2B5EF4-FFF2-40B4-BE49-F238E27FC236}">
                <a16:creationId xmlns:a16="http://schemas.microsoft.com/office/drawing/2014/main" id="{520FC96E-667A-B0C2-B8DC-7AD26B9B6C0F}"/>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D2B501DF-3DF1-BC19-4485-EE32A2C71ACC}"/>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E9BD7EF3-4983-320F-9D8A-CC58D3047B4B}"/>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2008573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4" name="TextBox 3">
            <a:extLst>
              <a:ext uri="{FF2B5EF4-FFF2-40B4-BE49-F238E27FC236}">
                <a16:creationId xmlns:a16="http://schemas.microsoft.com/office/drawing/2014/main" id="{65CBB16E-1205-057F-17F6-318865F92F8B}"/>
              </a:ext>
            </a:extLst>
          </p:cNvPr>
          <p:cNvSpPr txBox="1"/>
          <p:nvPr/>
        </p:nvSpPr>
        <p:spPr>
          <a:xfrm>
            <a:off x="1371600" y="4010561"/>
            <a:ext cx="15544800" cy="2265877"/>
          </a:xfrm>
          <a:prstGeom prst="rect">
            <a:avLst/>
          </a:prstGeom>
          <a:noFill/>
        </p:spPr>
        <p:txBody>
          <a:bodyPr wrap="square" rtlCol="0">
            <a:spAutoFit/>
          </a:bodyPr>
          <a:lstStyle/>
          <a:p>
            <a:pPr algn="ctr">
              <a:lnSpc>
                <a:spcPct val="107000"/>
              </a:lnSpc>
              <a:spcAft>
                <a:spcPts val="800"/>
              </a:spcAft>
            </a:pPr>
            <a:r>
              <a:rPr lang="en-US" sz="6600" kern="100" dirty="0">
                <a:effectLst/>
                <a:latin typeface="Palatino Linotype" panose="02040502050505030304" pitchFamily="18" charset="0"/>
                <a:ea typeface="Calibri" panose="020F0502020204030204" pitchFamily="34" charset="0"/>
                <a:cs typeface="Times New Roman" panose="02020603050405020304" pitchFamily="18" charset="0"/>
              </a:rPr>
              <a:t>There are severa</a:t>
            </a:r>
            <a:r>
              <a:rPr lang="en-US" sz="6600" kern="100" dirty="0">
                <a:latin typeface="Palatino Linotype" panose="02040502050505030304" pitchFamily="18" charset="0"/>
                <a:ea typeface="Calibri" panose="020F0502020204030204" pitchFamily="34" charset="0"/>
                <a:cs typeface="Times New Roman" panose="02020603050405020304" pitchFamily="18" charset="0"/>
              </a:rPr>
              <a:t>l different types of non-</a:t>
            </a:r>
            <a:r>
              <a:rPr lang="en-US" sz="6600" kern="100" dirty="0" err="1">
                <a:latin typeface="Palatino Linotype" panose="02040502050505030304" pitchFamily="18" charset="0"/>
                <a:ea typeface="Calibri" panose="020F0502020204030204" pitchFamily="34" charset="0"/>
                <a:cs typeface="Times New Roman" panose="02020603050405020304" pitchFamily="18" charset="0"/>
              </a:rPr>
              <a:t>locomotor</a:t>
            </a:r>
            <a:r>
              <a:rPr lang="en-US" sz="6600" kern="100" dirty="0">
                <a:latin typeface="Palatino Linotype" panose="02040502050505030304" pitchFamily="18" charset="0"/>
                <a:ea typeface="Calibri" panose="020F0502020204030204" pitchFamily="34" charset="0"/>
                <a:cs typeface="Times New Roman" panose="02020603050405020304" pitchFamily="18" charset="0"/>
              </a:rPr>
              <a:t> movement including:</a:t>
            </a:r>
            <a:r>
              <a:rPr lang="en-US" sz="6600" kern="100"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en-PH" sz="6600" kern="1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B8E0BC3F-84E6-1B80-9F20-E8A748A7DCC8}"/>
              </a:ext>
            </a:extLst>
          </p:cNvPr>
          <p:cNvGrpSpPr/>
          <p:nvPr/>
        </p:nvGrpSpPr>
        <p:grpSpPr>
          <a:xfrm flipH="1">
            <a:off x="442612" y="9082032"/>
            <a:ext cx="1976038" cy="892794"/>
            <a:chOff x="473266" y="9029700"/>
            <a:chExt cx="1638728" cy="740394"/>
          </a:xfrm>
        </p:grpSpPr>
        <p:pic>
          <p:nvPicPr>
            <p:cNvPr id="12" name="Picture 2">
              <a:extLst>
                <a:ext uri="{FF2B5EF4-FFF2-40B4-BE49-F238E27FC236}">
                  <a16:creationId xmlns:a16="http://schemas.microsoft.com/office/drawing/2014/main" id="{09E696E6-5A69-6C9D-9A60-D10F6778ACC9}"/>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13" name="Picture 3">
              <a:extLst>
                <a:ext uri="{FF2B5EF4-FFF2-40B4-BE49-F238E27FC236}">
                  <a16:creationId xmlns:a16="http://schemas.microsoft.com/office/drawing/2014/main" id="{D6C7C25F-067A-18E6-F5E3-5A251990E748}"/>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390876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4" name="TextBox 3">
            <a:extLst>
              <a:ext uri="{FF2B5EF4-FFF2-40B4-BE49-F238E27FC236}">
                <a16:creationId xmlns:a16="http://schemas.microsoft.com/office/drawing/2014/main" id="{65CBB16E-1205-057F-17F6-318865F92F8B}"/>
              </a:ext>
            </a:extLst>
          </p:cNvPr>
          <p:cNvSpPr txBox="1"/>
          <p:nvPr/>
        </p:nvSpPr>
        <p:spPr>
          <a:xfrm>
            <a:off x="1203500" y="2552700"/>
            <a:ext cx="15544800" cy="4439420"/>
          </a:xfrm>
          <a:prstGeom prst="rect">
            <a:avLst/>
          </a:prstGeom>
          <a:noFill/>
        </p:spPr>
        <p:txBody>
          <a:bodyPr wrap="square" rtlCol="0">
            <a:spAutoFit/>
          </a:bodyPr>
          <a:lstStyle/>
          <a:p>
            <a:pPr algn="ctr">
              <a:lnSpc>
                <a:spcPct val="107000"/>
              </a:lnSpc>
              <a:spcAft>
                <a:spcPts val="800"/>
              </a:spcAft>
            </a:pPr>
            <a:r>
              <a:rPr lang="en-US" sz="6600" kern="100" dirty="0">
                <a:effectLst/>
                <a:latin typeface="Palatino Linotype" panose="02040502050505030304" pitchFamily="18" charset="0"/>
                <a:ea typeface="Calibri" panose="020F0502020204030204" pitchFamily="34" charset="0"/>
                <a:cs typeface="Arial" panose="020B0604020202020204" pitchFamily="34" charset="0"/>
              </a:rPr>
              <a:t>1. Bending - </a:t>
            </a:r>
            <a:r>
              <a:rPr lang="en-US" sz="6600" dirty="0">
                <a:latin typeface="Palatino Linotype" panose="02040502050505030304" pitchFamily="18" charset="0"/>
              </a:rPr>
              <a:t>involves movement around a joint. An example of bending would be a child who bends at the waist to touch their toes.</a:t>
            </a:r>
            <a:r>
              <a:rPr lang="en-US" sz="6600" kern="100" dirty="0">
                <a:effectLst/>
                <a:latin typeface="Palatino Linotype" panose="02040502050505030304" pitchFamily="18" charset="0"/>
                <a:ea typeface="Calibri" panose="020F0502020204030204" pitchFamily="34" charset="0"/>
                <a:cs typeface="Arial" panose="020B0604020202020204" pitchFamily="34" charset="0"/>
              </a:rPr>
              <a:t> </a:t>
            </a:r>
          </a:p>
        </p:txBody>
      </p:sp>
      <p:grpSp>
        <p:nvGrpSpPr>
          <p:cNvPr id="5" name="Group 4">
            <a:extLst>
              <a:ext uri="{FF2B5EF4-FFF2-40B4-BE49-F238E27FC236}">
                <a16:creationId xmlns:a16="http://schemas.microsoft.com/office/drawing/2014/main" id="{A9D72DF1-9BC9-C7D0-1A36-946D4A62CF9A}"/>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417D67E6-9974-EF89-FE57-BA3FD82733C0}"/>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AA72E26F-39EC-BFF7-568E-110925DD505B}"/>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1115967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13" name="TextBox 12"/>
          <p:cNvSpPr txBox="1"/>
          <p:nvPr/>
        </p:nvSpPr>
        <p:spPr>
          <a:xfrm>
            <a:off x="1741797" y="1931699"/>
            <a:ext cx="14118606" cy="6186309"/>
          </a:xfrm>
          <a:prstGeom prst="rect">
            <a:avLst/>
          </a:prstGeom>
          <a:noFill/>
        </p:spPr>
        <p:txBody>
          <a:bodyPr wrap="square" rtlCol="0">
            <a:spAutoFit/>
          </a:bodyPr>
          <a:lstStyle/>
          <a:p>
            <a:pPr algn="ctr"/>
            <a:r>
              <a:rPr lang="en-US" sz="6600" dirty="0">
                <a:latin typeface="Palatino Linotype" panose="02040502050505030304" pitchFamily="18" charset="0"/>
                <a:cs typeface="Arial" panose="020B0604020202020204" pitchFamily="34" charset="0"/>
              </a:rPr>
              <a:t>2. Stretching -</a:t>
            </a:r>
            <a:r>
              <a:rPr lang="en-US" sz="6600" dirty="0">
                <a:latin typeface="Palatino Linotype" panose="02040502050505030304" pitchFamily="18" charset="0"/>
              </a:rPr>
              <a:t> skill that is beneficial because it teaches the importance of warming-up before engaging in any physical activity or sport. Stretching also helps with flexibility and the prevention of injury</a:t>
            </a:r>
            <a:r>
              <a:rPr lang="en-US" sz="6600" dirty="0">
                <a:latin typeface="Palatino Linotype" panose="02040502050505030304" pitchFamily="18" charset="0"/>
                <a:cs typeface="Arial" panose="020B0604020202020204" pitchFamily="34" charset="0"/>
              </a:rPr>
              <a:t>.</a:t>
            </a:r>
          </a:p>
        </p:txBody>
      </p:sp>
      <p:grpSp>
        <p:nvGrpSpPr>
          <p:cNvPr id="4" name="Group 3">
            <a:extLst>
              <a:ext uri="{FF2B5EF4-FFF2-40B4-BE49-F238E27FC236}">
                <a16:creationId xmlns:a16="http://schemas.microsoft.com/office/drawing/2014/main" id="{2F257B56-6082-447B-0927-69AC3AB92EBA}"/>
              </a:ext>
            </a:extLst>
          </p:cNvPr>
          <p:cNvGrpSpPr/>
          <p:nvPr/>
        </p:nvGrpSpPr>
        <p:grpSpPr>
          <a:xfrm flipH="1">
            <a:off x="442612" y="9082032"/>
            <a:ext cx="1976038" cy="892794"/>
            <a:chOff x="473266" y="9029700"/>
            <a:chExt cx="1638728" cy="740394"/>
          </a:xfrm>
        </p:grpSpPr>
        <p:pic>
          <p:nvPicPr>
            <p:cNvPr id="5" name="Picture 2">
              <a:extLst>
                <a:ext uri="{FF2B5EF4-FFF2-40B4-BE49-F238E27FC236}">
                  <a16:creationId xmlns:a16="http://schemas.microsoft.com/office/drawing/2014/main" id="{2CC4E9A6-3DC7-9E81-F62B-D28CA893729D}"/>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6" name="Picture 3">
              <a:extLst>
                <a:ext uri="{FF2B5EF4-FFF2-40B4-BE49-F238E27FC236}">
                  <a16:creationId xmlns:a16="http://schemas.microsoft.com/office/drawing/2014/main" id="{76A6276B-035A-FE5A-A12E-C4C0F9BDFF72}"/>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214276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203500" y="2552700"/>
            <a:ext cx="15544800" cy="4834657"/>
          </a:xfrm>
          <a:prstGeom prst="rect">
            <a:avLst/>
          </a:prstGeom>
          <a:noFill/>
        </p:spPr>
        <p:txBody>
          <a:bodyPr wrap="square" rtlCol="0">
            <a:spAutoFit/>
          </a:bodyPr>
          <a:lstStyle/>
          <a:p>
            <a:pPr algn="ctr">
              <a:lnSpc>
                <a:spcPct val="107000"/>
              </a:lnSpc>
              <a:spcAft>
                <a:spcPts val="800"/>
              </a:spcAft>
            </a:pPr>
            <a:r>
              <a:rPr lang="en-US" sz="6600" kern="100" dirty="0">
                <a:latin typeface="Palatino Linotype" panose="02040502050505030304" pitchFamily="18" charset="0"/>
                <a:ea typeface="Calibri" panose="020F0502020204030204" pitchFamily="34" charset="0"/>
                <a:cs typeface="Arial" panose="020B0604020202020204" pitchFamily="34" charset="0"/>
              </a:rPr>
              <a:t>3. Extending - </a:t>
            </a:r>
            <a:r>
              <a:rPr lang="en-US" sz="7200" dirty="0">
                <a:latin typeface="Palatino Linotype" panose="02040502050505030304" pitchFamily="18" charset="0"/>
              </a:rPr>
              <a:t>Lifting and raising movements like in arm extensions. Done by straightening or extending any part of the body from the joint.</a:t>
            </a:r>
            <a:endParaRPr lang="en-US" sz="7200" kern="1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EACAB780-15B3-FBE6-E995-5453CA66DA8F}"/>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6708FF19-8D02-5114-15B3-94FD714843A3}"/>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2500D28D-868E-9653-DBB4-E9AF401B061C}"/>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495227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65892" y="342900"/>
            <a:ext cx="6620708" cy="677108"/>
          </a:xfrm>
          <a:prstGeom prst="rect">
            <a:avLst/>
          </a:prstGeom>
        </p:spPr>
        <p:txBody>
          <a:bodyPr wrap="square" lIns="0" tIns="0" rIns="0" bIns="0" rtlCol="0" anchor="t">
            <a:spAutoFit/>
          </a:bodyPr>
          <a:lstStyle/>
          <a:p>
            <a:pPr>
              <a:spcBef>
                <a:spcPct val="0"/>
              </a:spcBef>
            </a:pPr>
            <a:r>
              <a:rPr lang="en-US" sz="4400" dirty="0">
                <a:solidFill>
                  <a:srgbClr val="000000"/>
                </a:solidFill>
                <a:latin typeface="Findel"/>
              </a:rPr>
              <a:t>PHYSICAL EDUCATION</a:t>
            </a:r>
          </a:p>
        </p:txBody>
      </p:sp>
      <p:sp>
        <p:nvSpPr>
          <p:cNvPr id="7" name="TextBox 6">
            <a:extLst>
              <a:ext uri="{FF2B5EF4-FFF2-40B4-BE49-F238E27FC236}">
                <a16:creationId xmlns:a16="http://schemas.microsoft.com/office/drawing/2014/main" id="{43E1562D-C8F0-51A5-35E9-2932A2E897DE}"/>
              </a:ext>
            </a:extLst>
          </p:cNvPr>
          <p:cNvSpPr txBox="1"/>
          <p:nvPr/>
        </p:nvSpPr>
        <p:spPr>
          <a:xfrm>
            <a:off x="7086600" y="496788"/>
            <a:ext cx="10735508" cy="523220"/>
          </a:xfrm>
          <a:prstGeom prst="rect">
            <a:avLst/>
          </a:prstGeom>
          <a:noFill/>
        </p:spPr>
        <p:txBody>
          <a:bodyPr wrap="square" rtlCol="0">
            <a:spAutoFit/>
          </a:bodyPr>
          <a:lstStyle/>
          <a:p>
            <a:r>
              <a:rPr lang="en-PH" sz="2800" dirty="0">
                <a:latin typeface="Arial Black" panose="020B0A04020102020204" pitchFamily="34" charset="0"/>
              </a:rPr>
              <a:t>TOPIC 3: NON-LOCOMOTOR MOVEMENT</a:t>
            </a:r>
          </a:p>
        </p:txBody>
      </p:sp>
      <p:sp>
        <p:nvSpPr>
          <p:cNvPr id="5" name="TextBox 4">
            <a:extLst>
              <a:ext uri="{FF2B5EF4-FFF2-40B4-BE49-F238E27FC236}">
                <a16:creationId xmlns:a16="http://schemas.microsoft.com/office/drawing/2014/main" id="{B92BC5FD-76A6-A7DD-4EB9-DD79F0BE48E6}"/>
              </a:ext>
            </a:extLst>
          </p:cNvPr>
          <p:cNvSpPr txBox="1"/>
          <p:nvPr/>
        </p:nvSpPr>
        <p:spPr>
          <a:xfrm>
            <a:off x="1381432" y="3004837"/>
            <a:ext cx="15544800" cy="4393062"/>
          </a:xfrm>
          <a:prstGeom prst="rect">
            <a:avLst/>
          </a:prstGeom>
          <a:noFill/>
        </p:spPr>
        <p:txBody>
          <a:bodyPr wrap="square" rtlCol="0">
            <a:spAutoFit/>
          </a:bodyPr>
          <a:lstStyle/>
          <a:p>
            <a:pPr algn="ctr">
              <a:lnSpc>
                <a:spcPct val="107000"/>
              </a:lnSpc>
              <a:spcAft>
                <a:spcPts val="800"/>
              </a:spcAft>
            </a:pPr>
            <a:r>
              <a:rPr lang="en-US" sz="6600" kern="100" dirty="0">
                <a:effectLst/>
                <a:latin typeface="Palatino Linotype" panose="02040502050505030304" pitchFamily="18" charset="0"/>
                <a:ea typeface="Calibri" panose="020F0502020204030204" pitchFamily="34" charset="0"/>
                <a:cs typeface="Arial" panose="020B0604020202020204" pitchFamily="34" charset="0"/>
              </a:rPr>
              <a:t>4. Turning - </a:t>
            </a:r>
            <a:r>
              <a:rPr lang="en-US" sz="6600" dirty="0">
                <a:latin typeface="Palatino Linotype" panose="02040502050505030304" pitchFamily="18" charset="0"/>
              </a:rPr>
              <a:t>rotating the body along the long axis</a:t>
            </a:r>
            <a:r>
              <a:rPr lang="en-US" sz="6600" kern="100" dirty="0">
                <a:effectLst/>
                <a:latin typeface="Palatino Linotype" panose="02040502050505030304" pitchFamily="18" charset="0"/>
                <a:ea typeface="Calibri" panose="020F0502020204030204" pitchFamily="34" charset="0"/>
                <a:cs typeface="Arial" panose="020B0604020202020204" pitchFamily="34" charset="0"/>
              </a:rPr>
              <a:t>. </a:t>
            </a:r>
            <a:r>
              <a:rPr lang="en-US" sz="6600" dirty="0">
                <a:latin typeface="Palatino Linotype" panose="02040502050505030304" pitchFamily="18" charset="0"/>
              </a:rPr>
              <a:t>Twisting occurs when different parts of the body cross the mid-line of the body</a:t>
            </a:r>
            <a:endParaRPr lang="en-US" sz="6600" kern="100" dirty="0">
              <a:effectLst/>
              <a:latin typeface="Palatino Linotype" panose="02040502050505030304" pitchFamily="18" charset="0"/>
              <a:ea typeface="Calibri" panose="020F050202020403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DA6DBB98-31AD-F91E-386A-5582DFAEAE73}"/>
              </a:ext>
            </a:extLst>
          </p:cNvPr>
          <p:cNvGrpSpPr/>
          <p:nvPr/>
        </p:nvGrpSpPr>
        <p:grpSpPr>
          <a:xfrm flipH="1">
            <a:off x="442612" y="9082032"/>
            <a:ext cx="1976038" cy="892794"/>
            <a:chOff x="473266" y="9029700"/>
            <a:chExt cx="1638728" cy="740394"/>
          </a:xfrm>
        </p:grpSpPr>
        <p:pic>
          <p:nvPicPr>
            <p:cNvPr id="6" name="Picture 2">
              <a:extLst>
                <a:ext uri="{FF2B5EF4-FFF2-40B4-BE49-F238E27FC236}">
                  <a16:creationId xmlns:a16="http://schemas.microsoft.com/office/drawing/2014/main" id="{1DAC0F31-C6F8-A92E-644C-C292165E28A5}"/>
                </a:ext>
              </a:extLst>
            </p:cNvPr>
            <p:cNvPicPr>
              <a:picLocks noChangeAspect="1"/>
            </p:cNvPicPr>
            <p:nvPr/>
          </p:nvPicPr>
          <p:blipFill>
            <a:blip r:embed="rId2"/>
            <a:srcRect/>
            <a:stretch>
              <a:fillRect/>
            </a:stretch>
          </p:blipFill>
          <p:spPr>
            <a:xfrm flipH="1">
              <a:off x="473266" y="9029700"/>
              <a:ext cx="740394" cy="740394"/>
            </a:xfrm>
            <a:prstGeom prst="rect">
              <a:avLst/>
            </a:prstGeom>
          </p:spPr>
        </p:pic>
        <p:pic>
          <p:nvPicPr>
            <p:cNvPr id="9" name="Picture 3">
              <a:extLst>
                <a:ext uri="{FF2B5EF4-FFF2-40B4-BE49-F238E27FC236}">
                  <a16:creationId xmlns:a16="http://schemas.microsoft.com/office/drawing/2014/main" id="{6697F4C3-290B-B233-849B-B6F308338A1E}"/>
                </a:ext>
              </a:extLst>
            </p:cNvPr>
            <p:cNvPicPr>
              <a:picLocks noChangeAspect="1"/>
            </p:cNvPicPr>
            <p:nvPr/>
          </p:nvPicPr>
          <p:blipFill>
            <a:blip r:embed="rId3"/>
            <a:srcRect/>
            <a:stretch>
              <a:fillRect/>
            </a:stretch>
          </p:blipFill>
          <p:spPr>
            <a:xfrm flipH="1">
              <a:off x="1371600" y="9029700"/>
              <a:ext cx="740394" cy="740394"/>
            </a:xfrm>
            <a:prstGeom prst="rect">
              <a:avLst/>
            </a:prstGeom>
          </p:spPr>
        </p:pic>
      </p:grpSp>
    </p:spTree>
    <p:extLst>
      <p:ext uri="{BB962C8B-B14F-4D97-AF65-F5344CB8AC3E}">
        <p14:creationId xmlns:p14="http://schemas.microsoft.com/office/powerpoint/2010/main" val="4201149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510</Words>
  <Application>Microsoft Office PowerPoint</Application>
  <PresentationFormat>Custom</PresentationFormat>
  <Paragraphs>52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Segoe UI</vt:lpstr>
      <vt:lpstr>Calibri</vt:lpstr>
      <vt:lpstr>Findel</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MAPEH - PE - REPORTING</dc:title>
  <dc:creator>Calisnao</dc:creator>
  <cp:lastModifiedBy>Cherry Mirra Calisnao</cp:lastModifiedBy>
  <cp:revision>20</cp:revision>
  <dcterms:created xsi:type="dcterms:W3CDTF">2006-08-16T00:00:00Z</dcterms:created>
  <dcterms:modified xsi:type="dcterms:W3CDTF">2023-04-13T11:56:33Z</dcterms:modified>
  <dc:identifier>DAFfas-2yUc</dc:identifier>
</cp:coreProperties>
</file>