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0" r:id="rId2"/>
    <p:sldId id="258" r:id="rId3"/>
    <p:sldId id="261" r:id="rId4"/>
    <p:sldId id="277" r:id="rId5"/>
    <p:sldId id="260" r:id="rId6"/>
    <p:sldId id="262" r:id="rId7"/>
    <p:sldId id="263" r:id="rId8"/>
    <p:sldId id="264" r:id="rId9"/>
    <p:sldId id="266" r:id="rId10"/>
    <p:sldId id="267" r:id="rId11"/>
    <p:sldId id="274" r:id="rId12"/>
    <p:sldId id="275" r:id="rId13"/>
    <p:sldId id="276" r:id="rId14"/>
    <p:sldId id="278" r:id="rId15"/>
    <p:sldId id="279" r:id="rId16"/>
    <p:sldId id="280" r:id="rId17"/>
    <p:sldId id="283" r:id="rId18"/>
    <p:sldId id="286" r:id="rId19"/>
    <p:sldId id="287" r:id="rId20"/>
    <p:sldId id="288" r:id="rId21"/>
    <p:sldId id="301" r:id="rId22"/>
    <p:sldId id="299" r:id="rId23"/>
  </p:sldIdLst>
  <p:sldSz cx="18288000" cy="10287000"/>
  <p:notesSz cx="6858000" cy="9144000"/>
  <p:embeddedFontLst>
    <p:embeddedFont>
      <p:font typeface="Arial Black" panose="020B0A04020102020204" pitchFamily="34" charset="0"/>
      <p:bold r:id="rId24"/>
    </p:embeddedFont>
    <p:embeddedFont>
      <p:font typeface="Bahnschrift" panose="020B0502040204020203" pitchFamily="34" charset="0"/>
      <p:regular r:id="rId25"/>
      <p:bold r:id="rId26"/>
    </p:embeddedFont>
    <p:embeddedFont>
      <p:font typeface="Calibri" panose="020F0502020204030204" pitchFamily="34" charset="0"/>
      <p:regular r:id="rId27"/>
      <p:bold r:id="rId28"/>
      <p:italic r:id="rId29"/>
      <p:boldItalic r:id="rId30"/>
    </p:embeddedFont>
    <p:embeddedFont>
      <p:font typeface="Findel" panose="020B0604020202020204" charset="0"/>
      <p:regular r:id="rId31"/>
    </p:embeddedFont>
    <p:embeddedFont>
      <p:font typeface="Palatino Linotype" panose="02040502050505030304" pitchFamily="18"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 initials="R" lastIdx="1" clrIdx="0">
    <p:extLst>
      <p:ext uri="{19B8F6BF-5375-455C-9EA6-DF929625EA0E}">
        <p15:presenceInfo xmlns:p15="http://schemas.microsoft.com/office/powerpoint/2012/main" userId="R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57F18-5446-469C-A5DE-ECFA0168AB1E}" v="18" dt="2023-04-10T14:19:33.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7492510" y="7658100"/>
            <a:ext cx="3302980" cy="1492320"/>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4: BASIC PHILIPPINE FOLK DANCE STEP</a:t>
            </a:r>
          </a:p>
        </p:txBody>
      </p:sp>
    </p:spTree>
    <p:extLst>
      <p:ext uri="{BB962C8B-B14F-4D97-AF65-F5344CB8AC3E}">
        <p14:creationId xmlns:p14="http://schemas.microsoft.com/office/powerpoint/2010/main" val="1715496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2562086"/>
            <a:ext cx="15544800" cy="4952574"/>
          </a:xfrm>
          <a:prstGeom prst="rect">
            <a:avLst/>
          </a:prstGeom>
          <a:noFill/>
        </p:spPr>
        <p:txBody>
          <a:bodyPr wrap="square" rtlCol="0">
            <a:spAutoFit/>
          </a:bodyPr>
          <a:lstStyle/>
          <a:p>
            <a:pPr algn="ctr">
              <a:lnSpc>
                <a:spcPct val="107000"/>
              </a:lnSpc>
              <a:spcAft>
                <a:spcPts val="800"/>
              </a:spcAft>
            </a:pPr>
            <a:r>
              <a:rPr lang="en-US" sz="7200" b="1" kern="100" dirty="0">
                <a:latin typeface="Segoe UI" panose="020B0502040204020203" pitchFamily="34" charset="0"/>
                <a:ea typeface="Calibri" panose="020F0502020204030204" pitchFamily="34" charset="0"/>
                <a:cs typeface="Times New Roman" panose="02020603050405020304" pitchFamily="18" charset="0"/>
              </a:rPr>
              <a:t>HAPOS NOH????</a:t>
            </a:r>
          </a:p>
          <a:p>
            <a:pPr algn="ctr">
              <a:lnSpc>
                <a:spcPct val="107000"/>
              </a:lnSpc>
              <a:spcAft>
                <a:spcPts val="800"/>
              </a:spcAft>
            </a:pPr>
            <a:endParaRPr lang="en-US" sz="7200" b="1" kern="100" dirty="0">
              <a:effectLst/>
              <a:latin typeface="Segoe UI" panose="020B0502040204020203"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7200" b="1" kern="100" dirty="0">
                <a:effectLst/>
                <a:latin typeface="Segoe UI" panose="020B0502040204020203" pitchFamily="34" charset="0"/>
                <a:ea typeface="Calibri" panose="020F0502020204030204" pitchFamily="34" charset="0"/>
                <a:cs typeface="Times New Roman" panose="02020603050405020304" pitchFamily="18" charset="0"/>
              </a:rPr>
              <a:t>GIDLAN</a:t>
            </a:r>
            <a:r>
              <a:rPr lang="en-US" sz="7200" b="1" kern="100" dirty="0">
                <a:latin typeface="Segoe UI" panose="020B0502040204020203" pitchFamily="34" charset="0"/>
                <a:ea typeface="Calibri" panose="020F0502020204030204" pitchFamily="34" charset="0"/>
                <a:cs typeface="Times New Roman" panose="02020603050405020304" pitchFamily="18" charset="0"/>
              </a:rPr>
              <a:t>G EH, AKO RON GID JA GA EXPLAIN HUH</a:t>
            </a:r>
            <a:endParaRPr lang="en-US" sz="7200" kern="1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27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p:cNvSpPr txBox="1"/>
          <p:nvPr/>
        </p:nvSpPr>
        <p:spPr>
          <a:xfrm>
            <a:off x="2160897" y="3467100"/>
            <a:ext cx="13966206" cy="4154984"/>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Brush: </a:t>
            </a:r>
            <a:r>
              <a:rPr lang="en-US" sz="6600" dirty="0">
                <a:latin typeface="Palatino Linotype" panose="02040502050505030304" pitchFamily="18" charset="0"/>
              </a:rPr>
              <a:t>Weight on one foot, hit the floor with the ball or heel of the other foot (the free foot) after which that foot is lifted from the floor.</a:t>
            </a:r>
            <a:endParaRPr lang="en-US" sz="6600" dirty="0">
              <a:latin typeface="Palatino Linotype" panose="02040502050505030304" pitchFamily="18" charset="0"/>
              <a:cs typeface="Arial" panose="020B0604020202020204" pitchFamily="34" charset="0"/>
            </a:endParaRPr>
          </a:p>
        </p:txBody>
      </p:sp>
      <p:grpSp>
        <p:nvGrpSpPr>
          <p:cNvPr id="5" name="Group 4">
            <a:extLst>
              <a:ext uri="{FF2B5EF4-FFF2-40B4-BE49-F238E27FC236}">
                <a16:creationId xmlns:a16="http://schemas.microsoft.com/office/drawing/2014/main" id="{0E355E26-1F23-CD90-0ACC-0ABF74D046D8}"/>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0167263D-4D6E-4BE1-D880-0CB4F88DF3C6}"/>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7174AA27-E9B5-D615-F802-51667BE6B250}"/>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364763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p:cNvSpPr txBox="1"/>
          <p:nvPr/>
        </p:nvSpPr>
        <p:spPr>
          <a:xfrm>
            <a:off x="1676400" y="3066008"/>
            <a:ext cx="14935200" cy="4154984"/>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HOP: Leave the ground from one foot and land on the other foot.</a:t>
            </a:r>
            <a:r>
              <a:rPr lang="en-US" sz="6600" b="1" dirty="0">
                <a:latin typeface="Palatino Linotype" panose="02040502050505030304" pitchFamily="18" charset="0"/>
                <a:cs typeface="Arial" panose="020B0604020202020204" pitchFamily="34" charset="0"/>
              </a:rPr>
              <a:t> </a:t>
            </a:r>
            <a:r>
              <a:rPr lang="en-US" sz="6600" dirty="0">
                <a:latin typeface="Palatino Linotype" panose="02040502050505030304" pitchFamily="18" charset="0"/>
                <a:cs typeface="Arial" panose="020B0604020202020204" pitchFamily="34" charset="0"/>
              </a:rPr>
              <a:t>Leave the ground from one foot and land on the same foot. </a:t>
            </a:r>
          </a:p>
        </p:txBody>
      </p:sp>
      <p:grpSp>
        <p:nvGrpSpPr>
          <p:cNvPr id="5" name="Group 4">
            <a:extLst>
              <a:ext uri="{FF2B5EF4-FFF2-40B4-BE49-F238E27FC236}">
                <a16:creationId xmlns:a16="http://schemas.microsoft.com/office/drawing/2014/main" id="{CE13B12A-028F-B22F-F6B7-3D15044CB452}"/>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20F646C6-F6AE-CF11-C349-BD44E14E9894}"/>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26BB26AE-2501-64D7-3765-1EAE075853D9}"/>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869783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9676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p:cNvSpPr txBox="1"/>
          <p:nvPr/>
        </p:nvSpPr>
        <p:spPr>
          <a:xfrm>
            <a:off x="1371600" y="3467100"/>
            <a:ext cx="15550340" cy="4154984"/>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PIVOT TURN: a general classification for dance turns in which the performer's body rotates about its vertical axis without traveling.</a:t>
            </a:r>
          </a:p>
        </p:txBody>
      </p:sp>
      <p:grpSp>
        <p:nvGrpSpPr>
          <p:cNvPr id="5" name="Group 4">
            <a:extLst>
              <a:ext uri="{FF2B5EF4-FFF2-40B4-BE49-F238E27FC236}">
                <a16:creationId xmlns:a16="http://schemas.microsoft.com/office/drawing/2014/main" id="{4BD20DAA-F701-FA69-027E-F28047570993}"/>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B3ADADB4-BCDB-43A4-E339-C94A55034C8E}"/>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0258575C-B058-1FEB-CD6E-0055AD65E801}"/>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660358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 </a:t>
            </a:r>
          </a:p>
        </p:txBody>
      </p:sp>
      <p:sp>
        <p:nvSpPr>
          <p:cNvPr id="6" name="TextBox 5"/>
          <p:cNvSpPr txBox="1"/>
          <p:nvPr/>
        </p:nvSpPr>
        <p:spPr>
          <a:xfrm>
            <a:off x="2171700" y="3771900"/>
            <a:ext cx="13944600" cy="3139321"/>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PADYAK STEP: </a:t>
            </a:r>
            <a:r>
              <a:rPr lang="en-US" sz="6600" dirty="0">
                <a:latin typeface="Palatino Linotype" panose="02040502050505030304" pitchFamily="18" charset="0"/>
              </a:rPr>
              <a:t>to stamp or tap with one foot and the weight of the body is on the other foot. </a:t>
            </a:r>
            <a:endParaRPr lang="en-US" sz="6600" dirty="0">
              <a:latin typeface="Palatino Linotype" panose="0204050205050503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06CA54C0-2486-842C-57D6-EE815A6F96E6}"/>
              </a:ext>
            </a:extLst>
          </p:cNvPr>
          <p:cNvGrpSpPr/>
          <p:nvPr/>
        </p:nvGrpSpPr>
        <p:grpSpPr>
          <a:xfrm flipH="1">
            <a:off x="376413" y="9033426"/>
            <a:ext cx="2015613" cy="910674"/>
            <a:chOff x="473266" y="9029700"/>
            <a:chExt cx="1638728" cy="740394"/>
          </a:xfrm>
        </p:grpSpPr>
        <p:pic>
          <p:nvPicPr>
            <p:cNvPr id="5" name="Picture 2">
              <a:extLst>
                <a:ext uri="{FF2B5EF4-FFF2-40B4-BE49-F238E27FC236}">
                  <a16:creationId xmlns:a16="http://schemas.microsoft.com/office/drawing/2014/main" id="{15B37753-932B-AD50-973D-D0BA05B6190C}"/>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F80CEAF6-EA26-EA3B-6435-FA39FAA3457D}"/>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445600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6" name="TextBox 5"/>
          <p:cNvSpPr txBox="1"/>
          <p:nvPr/>
        </p:nvSpPr>
        <p:spPr>
          <a:xfrm>
            <a:off x="1213660" y="2476500"/>
            <a:ext cx="15397940" cy="5170646"/>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CHANGE STEP: </a:t>
            </a:r>
            <a:r>
              <a:rPr lang="en-US" sz="6600" dirty="0">
                <a:latin typeface="Palatino Linotype" panose="02040502050505030304" pitchFamily="18" charset="0"/>
              </a:rPr>
              <a:t>They will then step to the side (and possibly slightly forward, in relation to the man) on the other foot, and conclude the figure by closing the first foot beside the second.</a:t>
            </a:r>
            <a:endParaRPr lang="en-US" sz="6600" dirty="0">
              <a:latin typeface="Palatino Linotype" panose="0204050205050503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B51E49E9-FFFC-35CD-8BCE-0832EEB50C67}"/>
              </a:ext>
            </a:extLst>
          </p:cNvPr>
          <p:cNvGrpSpPr/>
          <p:nvPr/>
        </p:nvGrpSpPr>
        <p:grpSpPr>
          <a:xfrm flipH="1">
            <a:off x="376413" y="9033426"/>
            <a:ext cx="2015613" cy="910674"/>
            <a:chOff x="473266" y="9029700"/>
            <a:chExt cx="1638728" cy="740394"/>
          </a:xfrm>
        </p:grpSpPr>
        <p:pic>
          <p:nvPicPr>
            <p:cNvPr id="5" name="Picture 2">
              <a:extLst>
                <a:ext uri="{FF2B5EF4-FFF2-40B4-BE49-F238E27FC236}">
                  <a16:creationId xmlns:a16="http://schemas.microsoft.com/office/drawing/2014/main" id="{90921E56-91E4-73CE-3175-D8FE627F198C}"/>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6326432D-FBEE-195E-BCAE-9EE6E1EC51FC}"/>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809336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6" name="TextBox 5"/>
          <p:cNvSpPr txBox="1"/>
          <p:nvPr/>
        </p:nvSpPr>
        <p:spPr>
          <a:xfrm>
            <a:off x="914400" y="2324100"/>
            <a:ext cx="15697200" cy="6186309"/>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CROSS STEP: </a:t>
            </a:r>
            <a:r>
              <a:rPr lang="en-US" sz="6600" dirty="0">
                <a:latin typeface="Palatino Linotype" panose="02040502050505030304" pitchFamily="18" charset="0"/>
              </a:rPr>
              <a:t>characterized by a "primary cross-step" where the Lead role crosses the right foot over the left, as the Follow role crosses the left foot over the right, on the first count of the musical measure.</a:t>
            </a:r>
            <a:endParaRPr lang="en-US" sz="6600" dirty="0">
              <a:latin typeface="Palatino Linotype" panose="0204050205050503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A2FEB8DE-5156-ABBA-374F-B5358C584ED5}"/>
              </a:ext>
            </a:extLst>
          </p:cNvPr>
          <p:cNvGrpSpPr/>
          <p:nvPr/>
        </p:nvGrpSpPr>
        <p:grpSpPr>
          <a:xfrm flipH="1">
            <a:off x="376413" y="9033426"/>
            <a:ext cx="2015613" cy="910674"/>
            <a:chOff x="473266" y="9029700"/>
            <a:chExt cx="1638728" cy="740394"/>
          </a:xfrm>
        </p:grpSpPr>
        <p:pic>
          <p:nvPicPr>
            <p:cNvPr id="5" name="Picture 2">
              <a:extLst>
                <a:ext uri="{FF2B5EF4-FFF2-40B4-BE49-F238E27FC236}">
                  <a16:creationId xmlns:a16="http://schemas.microsoft.com/office/drawing/2014/main" id="{2A3FE676-24E4-AAC7-405B-FE0B1A386138}"/>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51A49397-6F89-DF0A-3D7D-6F488D596041}"/>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665376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p:cNvSpPr txBox="1"/>
          <p:nvPr/>
        </p:nvSpPr>
        <p:spPr>
          <a:xfrm>
            <a:off x="914400" y="2171700"/>
            <a:ext cx="16154400" cy="6186309"/>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WALTZ: I</a:t>
            </a:r>
            <a:r>
              <a:rPr lang="en-US" sz="6600" dirty="0">
                <a:latin typeface="Palatino Linotype" panose="02040502050505030304" pitchFamily="18" charset="0"/>
              </a:rPr>
              <a:t>s a smooth dance, traveling around the line of dance. It is characterized primarily by its rise &amp; fall action. It's named after a pattern it creates on the floor (box or square) and forms the foundation of the dance.</a:t>
            </a:r>
            <a:endParaRPr lang="en-US" sz="6600" dirty="0">
              <a:latin typeface="Palatino Linotype" panose="02040502050505030304" pitchFamily="18" charset="0"/>
              <a:cs typeface="Arial" panose="020B0604020202020204" pitchFamily="34" charset="0"/>
            </a:endParaRPr>
          </a:p>
        </p:txBody>
      </p:sp>
      <p:grpSp>
        <p:nvGrpSpPr>
          <p:cNvPr id="5" name="Group 4">
            <a:extLst>
              <a:ext uri="{FF2B5EF4-FFF2-40B4-BE49-F238E27FC236}">
                <a16:creationId xmlns:a16="http://schemas.microsoft.com/office/drawing/2014/main" id="{B6A1E802-5B42-6CB0-290D-49EFCDB1C572}"/>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CEC6275E-0F8F-6755-6BF5-924A2C37D7B7}"/>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B684B88F-1C1B-E40F-5D5D-587F7FC64756}"/>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0992445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6" name="TextBox 5"/>
          <p:cNvSpPr txBox="1"/>
          <p:nvPr/>
        </p:nvSpPr>
        <p:spPr>
          <a:xfrm>
            <a:off x="807903" y="1714500"/>
            <a:ext cx="14401800" cy="1107996"/>
          </a:xfrm>
          <a:prstGeom prst="rect">
            <a:avLst/>
          </a:prstGeom>
          <a:noFill/>
        </p:spPr>
        <p:txBody>
          <a:bodyPr wrap="square" rtlCol="0">
            <a:spAutoFit/>
          </a:bodyPr>
          <a:lstStyle/>
          <a:p>
            <a:r>
              <a:rPr lang="en-US" sz="6600" dirty="0">
                <a:latin typeface="Palatino Linotype" panose="02040502050505030304" pitchFamily="18" charset="0"/>
                <a:cs typeface="Arial" panose="020B0604020202020204" pitchFamily="34" charset="0"/>
              </a:rPr>
              <a:t>Basic folk dance in the Philippines:</a:t>
            </a:r>
          </a:p>
        </p:txBody>
      </p:sp>
      <p:sp>
        <p:nvSpPr>
          <p:cNvPr id="9" name="TextBox 8"/>
          <p:cNvSpPr txBox="1"/>
          <p:nvPr/>
        </p:nvSpPr>
        <p:spPr>
          <a:xfrm>
            <a:off x="4112534" y="3314700"/>
            <a:ext cx="8311340" cy="4324261"/>
          </a:xfrm>
          <a:prstGeom prst="rect">
            <a:avLst/>
          </a:prstGeom>
          <a:noFill/>
        </p:spPr>
        <p:txBody>
          <a:bodyPr wrap="square" rtlCol="0">
            <a:spAutoFit/>
          </a:bodyPr>
          <a:lstStyle/>
          <a:p>
            <a:r>
              <a:rPr lang="en-US" sz="5500" dirty="0">
                <a:latin typeface="Palatino Linotype" panose="02040502050505030304" pitchFamily="18" charset="0"/>
                <a:cs typeface="Arial" panose="020B0604020202020204" pitchFamily="34" charset="0"/>
              </a:rPr>
              <a:t>-</a:t>
            </a:r>
            <a:r>
              <a:rPr lang="en-US" sz="5500" dirty="0" err="1">
                <a:latin typeface="Palatino Linotype" panose="02040502050505030304" pitchFamily="18" charset="0"/>
                <a:cs typeface="Arial" panose="020B0604020202020204" pitchFamily="34" charset="0"/>
              </a:rPr>
              <a:t>Tinikling</a:t>
            </a:r>
            <a:endParaRPr lang="en-US" sz="5500" dirty="0">
              <a:latin typeface="Palatino Linotype" panose="02040502050505030304" pitchFamily="18" charset="0"/>
              <a:cs typeface="Arial" panose="020B0604020202020204" pitchFamily="34" charset="0"/>
            </a:endParaRPr>
          </a:p>
          <a:p>
            <a:r>
              <a:rPr lang="en-US" sz="5500" dirty="0">
                <a:latin typeface="Palatino Linotype" panose="02040502050505030304" pitchFamily="18" charset="0"/>
                <a:cs typeface="Arial" panose="020B0604020202020204" pitchFamily="34" charset="0"/>
              </a:rPr>
              <a:t>-</a:t>
            </a:r>
            <a:r>
              <a:rPr lang="en-US" sz="5500" dirty="0" err="1">
                <a:latin typeface="Palatino Linotype" panose="02040502050505030304" pitchFamily="18" charset="0"/>
                <a:cs typeface="Arial" panose="020B0604020202020204" pitchFamily="34" charset="0"/>
              </a:rPr>
              <a:t>Carinosa</a:t>
            </a:r>
            <a:endParaRPr lang="en-US" sz="5500" dirty="0">
              <a:latin typeface="Palatino Linotype" panose="02040502050505030304" pitchFamily="18" charset="0"/>
              <a:cs typeface="Arial" panose="020B0604020202020204" pitchFamily="34" charset="0"/>
            </a:endParaRPr>
          </a:p>
          <a:p>
            <a:r>
              <a:rPr lang="en-US" sz="5500" dirty="0">
                <a:latin typeface="Palatino Linotype" panose="02040502050505030304" pitchFamily="18" charset="0"/>
                <a:cs typeface="Arial" panose="020B0604020202020204" pitchFamily="34" charset="0"/>
              </a:rPr>
              <a:t>-</a:t>
            </a:r>
            <a:r>
              <a:rPr lang="en-US" sz="5500" dirty="0" err="1">
                <a:latin typeface="Palatino Linotype" panose="02040502050505030304" pitchFamily="18" charset="0"/>
                <a:cs typeface="Arial" panose="020B0604020202020204" pitchFamily="34" charset="0"/>
              </a:rPr>
              <a:t>Malong</a:t>
            </a:r>
            <a:endParaRPr lang="en-US" sz="5500" dirty="0">
              <a:latin typeface="Palatino Linotype" panose="02040502050505030304" pitchFamily="18" charset="0"/>
              <a:cs typeface="Arial" panose="020B0604020202020204" pitchFamily="34" charset="0"/>
            </a:endParaRPr>
          </a:p>
          <a:p>
            <a:r>
              <a:rPr lang="en-US" sz="5500" dirty="0">
                <a:latin typeface="Palatino Linotype" panose="02040502050505030304" pitchFamily="18" charset="0"/>
                <a:cs typeface="Arial" panose="020B0604020202020204" pitchFamily="34" charset="0"/>
              </a:rPr>
              <a:t>-</a:t>
            </a:r>
            <a:r>
              <a:rPr lang="en-US" sz="5500" dirty="0" err="1">
                <a:latin typeface="Palatino Linotype" panose="02040502050505030304" pitchFamily="18" charset="0"/>
                <a:cs typeface="Arial" panose="020B0604020202020204" pitchFamily="34" charset="0"/>
              </a:rPr>
              <a:t>Itik-itik</a:t>
            </a:r>
            <a:endParaRPr lang="en-US" sz="5500" dirty="0">
              <a:latin typeface="Palatino Linotype" panose="02040502050505030304" pitchFamily="18" charset="0"/>
              <a:cs typeface="Arial" panose="020B0604020202020204" pitchFamily="34" charset="0"/>
            </a:endParaRPr>
          </a:p>
          <a:p>
            <a:endParaRPr lang="en-US" sz="5500" dirty="0">
              <a:latin typeface="Palatino Linotype" panose="0204050205050503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EFFC84B4-DC51-E057-880B-F9459F87612E}"/>
              </a:ext>
            </a:extLst>
          </p:cNvPr>
          <p:cNvGrpSpPr/>
          <p:nvPr/>
        </p:nvGrpSpPr>
        <p:grpSpPr>
          <a:xfrm flipH="1">
            <a:off x="376413" y="9033426"/>
            <a:ext cx="2015613" cy="910674"/>
            <a:chOff x="473266" y="9029700"/>
            <a:chExt cx="1638728" cy="740394"/>
          </a:xfrm>
        </p:grpSpPr>
        <p:pic>
          <p:nvPicPr>
            <p:cNvPr id="5" name="Picture 2">
              <a:extLst>
                <a:ext uri="{FF2B5EF4-FFF2-40B4-BE49-F238E27FC236}">
                  <a16:creationId xmlns:a16="http://schemas.microsoft.com/office/drawing/2014/main" id="{39EA6C56-0C68-4337-43E5-BC4F4ED0DCA6}"/>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10" name="Picture 3">
              <a:extLst>
                <a:ext uri="{FF2B5EF4-FFF2-40B4-BE49-F238E27FC236}">
                  <a16:creationId xmlns:a16="http://schemas.microsoft.com/office/drawing/2014/main" id="{FFEF1CFD-C9E8-7F7C-FC2D-348598B02613}"/>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587586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p:cNvSpPr txBox="1"/>
          <p:nvPr/>
        </p:nvSpPr>
        <p:spPr>
          <a:xfrm>
            <a:off x="1600200" y="2439531"/>
            <a:ext cx="15087600" cy="5170646"/>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Another beneficial advantage is they can significantly improve their aerobics capacity, lower body endurance, strength and flexibility, balanced, agility and through dancing.</a:t>
            </a:r>
          </a:p>
        </p:txBody>
      </p:sp>
      <p:grpSp>
        <p:nvGrpSpPr>
          <p:cNvPr id="5" name="Group 4">
            <a:extLst>
              <a:ext uri="{FF2B5EF4-FFF2-40B4-BE49-F238E27FC236}">
                <a16:creationId xmlns:a16="http://schemas.microsoft.com/office/drawing/2014/main" id="{ED04020E-5EE6-3942-3049-D67F8409726F}"/>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C95A3EF8-B07D-EA8D-0CC5-6A4D43DEE90C}"/>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4AE23E56-3FFE-2766-0E50-3B4803F6340E}"/>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207164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465892" y="1023695"/>
            <a:ext cx="4487108" cy="1200329"/>
          </a:xfrm>
          <a:prstGeom prst="rect">
            <a:avLst/>
          </a:prstGeom>
          <a:noFill/>
        </p:spPr>
        <p:txBody>
          <a:bodyPr wrap="square" rtlCol="0">
            <a:spAutoFit/>
          </a:bodyPr>
          <a:lstStyle/>
          <a:p>
            <a:r>
              <a:rPr lang="en-PH" sz="7200" dirty="0">
                <a:latin typeface="Arial Black" panose="020B0A04020102020204" pitchFamily="34" charset="0"/>
              </a:rPr>
              <a:t>TOPIC 4</a:t>
            </a:r>
          </a:p>
        </p:txBody>
      </p:sp>
      <p:sp>
        <p:nvSpPr>
          <p:cNvPr id="10" name="TextBox 9">
            <a:extLst>
              <a:ext uri="{FF2B5EF4-FFF2-40B4-BE49-F238E27FC236}">
                <a16:creationId xmlns:a16="http://schemas.microsoft.com/office/drawing/2014/main" id="{ED4D4820-C645-13CB-5D98-865053D504B1}"/>
              </a:ext>
            </a:extLst>
          </p:cNvPr>
          <p:cNvSpPr txBox="1"/>
          <p:nvPr/>
        </p:nvSpPr>
        <p:spPr>
          <a:xfrm>
            <a:off x="2421523" y="4000500"/>
            <a:ext cx="13444954" cy="2800767"/>
          </a:xfrm>
          <a:prstGeom prst="rect">
            <a:avLst/>
          </a:prstGeom>
          <a:noFill/>
        </p:spPr>
        <p:txBody>
          <a:bodyPr wrap="square" rtlCol="0">
            <a:spAutoFit/>
          </a:bodyPr>
          <a:lstStyle/>
          <a:p>
            <a:pPr algn="ctr"/>
            <a:r>
              <a:rPr lang="en-PH" sz="8800" dirty="0">
                <a:latin typeface="Arial Black" panose="020B0A04020102020204" pitchFamily="34" charset="0"/>
              </a:rPr>
              <a:t>BASIC PHILIPPINE FOLK DANCE STEP</a:t>
            </a:r>
          </a:p>
        </p:txBody>
      </p:sp>
      <p:grpSp>
        <p:nvGrpSpPr>
          <p:cNvPr id="4" name="Group 3">
            <a:extLst>
              <a:ext uri="{FF2B5EF4-FFF2-40B4-BE49-F238E27FC236}">
                <a16:creationId xmlns:a16="http://schemas.microsoft.com/office/drawing/2014/main" id="{7A3F5928-A5D9-87D4-4956-856EF24909BD}"/>
              </a:ext>
            </a:extLst>
          </p:cNvPr>
          <p:cNvGrpSpPr/>
          <p:nvPr/>
        </p:nvGrpSpPr>
        <p:grpSpPr>
          <a:xfrm flipH="1">
            <a:off x="376413" y="9033426"/>
            <a:ext cx="2015613" cy="910674"/>
            <a:chOff x="473266" y="9029700"/>
            <a:chExt cx="1638728" cy="740394"/>
          </a:xfrm>
        </p:grpSpPr>
        <p:pic>
          <p:nvPicPr>
            <p:cNvPr id="5" name="Picture 2">
              <a:extLst>
                <a:ext uri="{FF2B5EF4-FFF2-40B4-BE49-F238E27FC236}">
                  <a16:creationId xmlns:a16="http://schemas.microsoft.com/office/drawing/2014/main" id="{6774EA79-7FCD-9127-351A-AE56FA05FB65}"/>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6" name="Picture 3">
              <a:extLst>
                <a:ext uri="{FF2B5EF4-FFF2-40B4-BE49-F238E27FC236}">
                  <a16:creationId xmlns:a16="http://schemas.microsoft.com/office/drawing/2014/main" id="{8A2B0857-753E-508E-890D-76BD41DDF509}"/>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96337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 </a:t>
            </a:r>
          </a:p>
        </p:txBody>
      </p:sp>
      <p:sp>
        <p:nvSpPr>
          <p:cNvPr id="5" name="TextBox 4">
            <a:extLst>
              <a:ext uri="{FF2B5EF4-FFF2-40B4-BE49-F238E27FC236}">
                <a16:creationId xmlns:a16="http://schemas.microsoft.com/office/drawing/2014/main" id="{D8F8B5FA-6685-8960-665E-659FA513878A}"/>
              </a:ext>
            </a:extLst>
          </p:cNvPr>
          <p:cNvSpPr txBox="1"/>
          <p:nvPr/>
        </p:nvSpPr>
        <p:spPr>
          <a:xfrm>
            <a:off x="1249220" y="2628900"/>
            <a:ext cx="15544800" cy="4439420"/>
          </a:xfrm>
          <a:prstGeom prst="rect">
            <a:avLst/>
          </a:prstGeom>
          <a:noFill/>
        </p:spPr>
        <p:txBody>
          <a:bodyPr wrap="square" rtlCol="0">
            <a:spAutoFit/>
          </a:bodyPr>
          <a:lstStyle/>
          <a:p>
            <a:pPr algn="ctr">
              <a:lnSpc>
                <a:spcPct val="107000"/>
              </a:lnSpc>
              <a:spcAft>
                <a:spcPts val="800"/>
              </a:spcAft>
            </a:pPr>
            <a:r>
              <a:rPr lang="en-US" sz="6600" b="1" kern="100" dirty="0">
                <a:latin typeface="Segoe UI" panose="020B0502040204020203" pitchFamily="34" charset="0"/>
                <a:ea typeface="Calibri" panose="020F0502020204030204" pitchFamily="34" charset="0"/>
                <a:cs typeface="Times New Roman" panose="02020603050405020304" pitchFamily="18" charset="0"/>
              </a:rPr>
              <a:t>Dancing help one’s personal sense of belongingness to society by sharing moments together with other people and also to show our talent.</a:t>
            </a:r>
          </a:p>
        </p:txBody>
      </p:sp>
    </p:spTree>
    <p:extLst>
      <p:ext uri="{BB962C8B-B14F-4D97-AF65-F5344CB8AC3E}">
        <p14:creationId xmlns:p14="http://schemas.microsoft.com/office/powerpoint/2010/main" val="1896244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BE0447-4022-431B-E7BE-AC08F2B3B386}"/>
              </a:ext>
            </a:extLst>
          </p:cNvPr>
          <p:cNvPicPr>
            <a:picLocks noChangeAspect="1"/>
          </p:cNvPicPr>
          <p:nvPr/>
        </p:nvPicPr>
        <p:blipFill>
          <a:blip r:embed="rId2"/>
          <a:stretch>
            <a:fillRect/>
          </a:stretch>
        </p:blipFill>
        <p:spPr>
          <a:xfrm>
            <a:off x="12289" y="18435"/>
            <a:ext cx="18255227" cy="10268565"/>
          </a:xfrm>
          <a:prstGeom prst="rect">
            <a:avLst/>
          </a:prstGeom>
        </p:spPr>
      </p:pic>
    </p:spTree>
    <p:extLst>
      <p:ext uri="{BB962C8B-B14F-4D97-AF65-F5344CB8AC3E}">
        <p14:creationId xmlns:p14="http://schemas.microsoft.com/office/powerpoint/2010/main" val="15116070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7492510" y="7658100"/>
            <a:ext cx="3302980" cy="1492320"/>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4: BASIC PHILIPPINE FOLK DANCE STEP </a:t>
            </a:r>
          </a:p>
        </p:txBody>
      </p:sp>
    </p:spTree>
    <p:extLst>
      <p:ext uri="{BB962C8B-B14F-4D97-AF65-F5344CB8AC3E}">
        <p14:creationId xmlns:p14="http://schemas.microsoft.com/office/powerpoint/2010/main" val="1241589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106920" y="419844"/>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a:extLst>
              <a:ext uri="{FF2B5EF4-FFF2-40B4-BE49-F238E27FC236}">
                <a16:creationId xmlns:a16="http://schemas.microsoft.com/office/drawing/2014/main" id="{65CBB16E-1205-057F-17F6-318865F92F8B}"/>
              </a:ext>
            </a:extLst>
          </p:cNvPr>
          <p:cNvSpPr txBox="1"/>
          <p:nvPr/>
        </p:nvSpPr>
        <p:spPr>
          <a:xfrm>
            <a:off x="1600200" y="2933700"/>
            <a:ext cx="14478000" cy="4524315"/>
          </a:xfrm>
          <a:prstGeom prst="rect">
            <a:avLst/>
          </a:prstGeom>
          <a:noFill/>
        </p:spPr>
        <p:txBody>
          <a:bodyPr wrap="square" rtlCol="0">
            <a:spAutoFit/>
          </a:bodyPr>
          <a:lstStyle/>
          <a:p>
            <a:pPr algn="ctr"/>
            <a:r>
              <a:rPr lang="en-PH" sz="8800" b="1" dirty="0">
                <a:latin typeface="Segoe UI" panose="020B0502040204020203" pitchFamily="34" charset="0"/>
                <a:cs typeface="Segoe UI" panose="020B0502040204020203" pitchFamily="34" charset="0"/>
              </a:rPr>
              <a:t>TEH ANO ABI ANG MGA </a:t>
            </a:r>
            <a:r>
              <a:rPr lang="en-PH" sz="8800" dirty="0">
                <a:latin typeface="Arial Black" panose="020B0A04020102020204" pitchFamily="34" charset="0"/>
              </a:rPr>
              <a:t>BASIC PHILIPPINE FOLK DANCE</a:t>
            </a:r>
            <a:endParaRPr lang="en-PH" sz="8800" b="1" dirty="0">
              <a:latin typeface="Segoe UI" panose="020B0502040204020203" pitchFamily="34" charset="0"/>
              <a:cs typeface="Segoe UI" panose="020B0502040204020203" pitchFamily="34" charset="0"/>
            </a:endParaRPr>
          </a:p>
          <a:p>
            <a:pPr algn="ctr"/>
            <a:endParaRPr lang="en-PH" sz="2400" b="1"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13ADBE1-0354-0D57-26E1-E494B14D800A}"/>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A6DF5221-7A73-F685-A3EF-250F453174BA}"/>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B37DF82B-7798-E540-CF58-84A3AB08C980}"/>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014598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a:extLst>
              <a:ext uri="{FF2B5EF4-FFF2-40B4-BE49-F238E27FC236}">
                <a16:creationId xmlns:a16="http://schemas.microsoft.com/office/drawing/2014/main" id="{B92BC5FD-76A6-A7DD-4EB9-DD79F0BE48E6}"/>
              </a:ext>
            </a:extLst>
          </p:cNvPr>
          <p:cNvSpPr txBox="1"/>
          <p:nvPr/>
        </p:nvSpPr>
        <p:spPr>
          <a:xfrm>
            <a:off x="843463" y="1660527"/>
            <a:ext cx="16337097" cy="6965946"/>
          </a:xfrm>
          <a:prstGeom prst="rect">
            <a:avLst/>
          </a:prstGeom>
          <a:noFill/>
        </p:spPr>
        <p:txBody>
          <a:bodyPr wrap="square" rtlCol="0">
            <a:spAutoFit/>
          </a:bodyPr>
          <a:lstStyle/>
          <a:p>
            <a:pPr algn="ctr">
              <a:lnSpc>
                <a:spcPct val="107000"/>
              </a:lnSpc>
              <a:spcAft>
                <a:spcPts val="800"/>
              </a:spcAft>
            </a:pPr>
            <a:r>
              <a:rPr lang="en-US" sz="6000" dirty="0">
                <a:latin typeface="Palatino Linotype" panose="02040502050505030304" pitchFamily="18" charset="0"/>
                <a:cs typeface="Arial" panose="020B0604020202020204" pitchFamily="34" charset="0"/>
              </a:rPr>
              <a:t>Philippine folk dance is a rich and vibrant part of the country's cultural heritage. These dances are performed to celebrate events and express cultural traditions, often accompanied by traditional music and songs. They vary in style and include both indigenous and Spanish-influenced forms</a:t>
            </a:r>
            <a:r>
              <a:rPr lang="en-US" sz="6000" b="1" dirty="0">
                <a:latin typeface="Palatino Linotype" panose="02040502050505030304" pitchFamily="18" charset="0"/>
                <a:cs typeface="Arial" panose="020B0604020202020204" pitchFamily="34" charset="0"/>
              </a:rPr>
              <a:t>.</a:t>
            </a:r>
            <a:endParaRPr lang="en-US" sz="6000" b="1" kern="100" dirty="0">
              <a:effectLst/>
              <a:latin typeface="Palatino Linotype" panose="02040502050505030304" pitchFamily="18"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0349FC1B-0B35-4771-8208-CAA8EE4973D4}"/>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87946F54-4A83-83F9-D5F9-6FB043FFB960}"/>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7F2FACB3-183C-9BDD-59A0-499B3A2DAEDC}"/>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607994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4" name="TextBox 3">
            <a:extLst>
              <a:ext uri="{FF2B5EF4-FFF2-40B4-BE49-F238E27FC236}">
                <a16:creationId xmlns:a16="http://schemas.microsoft.com/office/drawing/2014/main" id="{65CBB16E-1205-057F-17F6-318865F92F8B}"/>
              </a:ext>
            </a:extLst>
          </p:cNvPr>
          <p:cNvSpPr txBox="1"/>
          <p:nvPr/>
        </p:nvSpPr>
        <p:spPr>
          <a:xfrm>
            <a:off x="1371600" y="1866900"/>
            <a:ext cx="15544800" cy="1227387"/>
          </a:xfrm>
          <a:prstGeom prst="rect">
            <a:avLst/>
          </a:prstGeom>
          <a:noFill/>
        </p:spPr>
        <p:txBody>
          <a:bodyPr wrap="square" rtlCol="0">
            <a:spAutoFit/>
          </a:bodyPr>
          <a:lstStyle/>
          <a:p>
            <a:pPr algn="ctr">
              <a:lnSpc>
                <a:spcPct val="107000"/>
              </a:lnSpc>
              <a:spcAft>
                <a:spcPts val="800"/>
              </a:spcAft>
            </a:pPr>
            <a:r>
              <a:rPr lang="en-PH" sz="7200" kern="100" dirty="0">
                <a:effectLst/>
                <a:latin typeface="Palatino Linotype" panose="02040502050505030304" pitchFamily="18" charset="0"/>
                <a:ea typeface="Calibri" panose="020F0502020204030204" pitchFamily="34" charset="0"/>
                <a:cs typeface="Times New Roman" panose="02020603050405020304" pitchFamily="18" charset="0"/>
              </a:rPr>
              <a:t> </a:t>
            </a:r>
          </a:p>
        </p:txBody>
      </p:sp>
      <p:sp>
        <p:nvSpPr>
          <p:cNvPr id="5" name="TextBox 4"/>
          <p:cNvSpPr txBox="1"/>
          <p:nvPr/>
        </p:nvSpPr>
        <p:spPr>
          <a:xfrm>
            <a:off x="1490246" y="3827161"/>
            <a:ext cx="15307508" cy="3139321"/>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Folk dance step are usually quite simple variations on walking, hoping, skipping, and turning.</a:t>
            </a:r>
          </a:p>
        </p:txBody>
      </p:sp>
      <p:grpSp>
        <p:nvGrpSpPr>
          <p:cNvPr id="6" name="Group 5">
            <a:extLst>
              <a:ext uri="{FF2B5EF4-FFF2-40B4-BE49-F238E27FC236}">
                <a16:creationId xmlns:a16="http://schemas.microsoft.com/office/drawing/2014/main" id="{F6A7B8F2-7BBD-A7AD-A31C-3A400731F8AE}"/>
              </a:ext>
            </a:extLst>
          </p:cNvPr>
          <p:cNvGrpSpPr/>
          <p:nvPr/>
        </p:nvGrpSpPr>
        <p:grpSpPr>
          <a:xfrm flipH="1">
            <a:off x="376413" y="9033426"/>
            <a:ext cx="2015613" cy="910674"/>
            <a:chOff x="473266" y="9029700"/>
            <a:chExt cx="1638728" cy="740394"/>
          </a:xfrm>
        </p:grpSpPr>
        <p:pic>
          <p:nvPicPr>
            <p:cNvPr id="9" name="Picture 2">
              <a:extLst>
                <a:ext uri="{FF2B5EF4-FFF2-40B4-BE49-F238E27FC236}">
                  <a16:creationId xmlns:a16="http://schemas.microsoft.com/office/drawing/2014/main" id="{4C5D791A-9020-E497-1C1D-77A811CE2EE0}"/>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10" name="Picture 3">
              <a:extLst>
                <a:ext uri="{FF2B5EF4-FFF2-40B4-BE49-F238E27FC236}">
                  <a16:creationId xmlns:a16="http://schemas.microsoft.com/office/drawing/2014/main" id="{89A5A666-227B-7FEB-DD3F-9FFB6FEF5082}"/>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008573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p:cNvSpPr txBox="1"/>
          <p:nvPr/>
        </p:nvSpPr>
        <p:spPr>
          <a:xfrm>
            <a:off x="2667000" y="4081671"/>
            <a:ext cx="12496800" cy="2123658"/>
          </a:xfrm>
          <a:prstGeom prst="rect">
            <a:avLst/>
          </a:prstGeom>
          <a:noFill/>
        </p:spPr>
        <p:txBody>
          <a:bodyPr wrap="square" rtlCol="0">
            <a:spAutoFit/>
          </a:bodyPr>
          <a:lstStyle/>
          <a:p>
            <a:pPr algn="ctr"/>
            <a:r>
              <a:rPr lang="en-US" sz="6600" b="1" dirty="0">
                <a:latin typeface="Bahnschrift" panose="020B0502040204020203" pitchFamily="34" charset="0"/>
                <a:cs typeface="Arial" panose="020B0604020202020204" pitchFamily="34" charset="0"/>
              </a:rPr>
              <a:t>There are 10 Basic Folk Dance Steps:</a:t>
            </a:r>
          </a:p>
        </p:txBody>
      </p:sp>
      <p:grpSp>
        <p:nvGrpSpPr>
          <p:cNvPr id="4" name="Group 3">
            <a:extLst>
              <a:ext uri="{FF2B5EF4-FFF2-40B4-BE49-F238E27FC236}">
                <a16:creationId xmlns:a16="http://schemas.microsoft.com/office/drawing/2014/main" id="{49046A46-A665-698B-9142-947FEF3C0C8D}"/>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127EF58A-0FE1-77C6-5FA4-ED85C96DE822}"/>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D555D4A9-94D7-A906-6572-E2E3598F2E95}"/>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90876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p:cNvSpPr txBox="1"/>
          <p:nvPr/>
        </p:nvSpPr>
        <p:spPr>
          <a:xfrm>
            <a:off x="297684" y="4152900"/>
            <a:ext cx="17692632" cy="3139321"/>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SALUDO: it means to bow. Arms in lateral position: both arms are in one side at shoulder level, either left or right..</a:t>
            </a:r>
          </a:p>
        </p:txBody>
      </p:sp>
      <p:grpSp>
        <p:nvGrpSpPr>
          <p:cNvPr id="4" name="Group 3">
            <a:extLst>
              <a:ext uri="{FF2B5EF4-FFF2-40B4-BE49-F238E27FC236}">
                <a16:creationId xmlns:a16="http://schemas.microsoft.com/office/drawing/2014/main" id="{2530FE6C-E796-3472-FB64-BABD7A658AB8}"/>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EDE61B8C-FB98-29A7-61EF-D5C76B8D1428}"/>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0AEC18FE-937B-6B8B-37C0-809C46A9EBA2}"/>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5083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p:cNvSpPr txBox="1"/>
          <p:nvPr/>
        </p:nvSpPr>
        <p:spPr>
          <a:xfrm>
            <a:off x="1790700" y="2705100"/>
            <a:ext cx="14706600" cy="6186309"/>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BLEKING: Is a synonymous with traditional folk dancing. The catchy, two-three pattern has counterparts in modern day rhythms. This basic dance has the enduring quality of a true folk dance</a:t>
            </a:r>
            <a:r>
              <a:rPr lang="en-US" sz="6600" b="1" dirty="0">
                <a:latin typeface="Palatino Linotype" panose="02040502050505030304" pitchFamily="18" charset="0"/>
                <a:cs typeface="Arial" panose="020B0604020202020204" pitchFamily="34" charset="0"/>
              </a:rPr>
              <a:t>.</a:t>
            </a:r>
          </a:p>
        </p:txBody>
      </p:sp>
      <p:grpSp>
        <p:nvGrpSpPr>
          <p:cNvPr id="4" name="Group 3">
            <a:extLst>
              <a:ext uri="{FF2B5EF4-FFF2-40B4-BE49-F238E27FC236}">
                <a16:creationId xmlns:a16="http://schemas.microsoft.com/office/drawing/2014/main" id="{8E3648AE-4229-9F40-102E-A6BC2CA988DC}"/>
              </a:ext>
            </a:extLst>
          </p:cNvPr>
          <p:cNvGrpSpPr/>
          <p:nvPr/>
        </p:nvGrpSpPr>
        <p:grpSpPr>
          <a:xfrm flipH="1">
            <a:off x="376413" y="9033426"/>
            <a:ext cx="2015613" cy="910674"/>
            <a:chOff x="473266" y="9029700"/>
            <a:chExt cx="1638728" cy="740394"/>
          </a:xfrm>
        </p:grpSpPr>
        <p:pic>
          <p:nvPicPr>
            <p:cNvPr id="6" name="Picture 2">
              <a:extLst>
                <a:ext uri="{FF2B5EF4-FFF2-40B4-BE49-F238E27FC236}">
                  <a16:creationId xmlns:a16="http://schemas.microsoft.com/office/drawing/2014/main" id="{2A188952-23DE-073D-8851-2932FD1088E1}"/>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7B22A735-1526-B094-B7FB-A9340F128A3C}"/>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11596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4: BASIC PHILIPPINE FOLK DANCE STEP</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3009900"/>
            <a:ext cx="15544800" cy="702500"/>
          </a:xfrm>
          <a:prstGeom prst="rect">
            <a:avLst/>
          </a:prstGeom>
          <a:noFill/>
        </p:spPr>
        <p:txBody>
          <a:bodyPr wrap="square" rtlCol="0">
            <a:spAutoFit/>
          </a:bodyPr>
          <a:lstStyle/>
          <a:p>
            <a:pPr>
              <a:lnSpc>
                <a:spcPct val="107000"/>
              </a:lnSpc>
              <a:spcAft>
                <a:spcPts val="800"/>
              </a:spcAft>
            </a:pPr>
            <a:r>
              <a:rPr lang="en-US" sz="4000" kern="100" dirty="0">
                <a:effectLst/>
                <a:latin typeface="Segoe UI" panose="020B0502040204020203"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3086100" y="3624800"/>
            <a:ext cx="12115800" cy="4154984"/>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POINT:</a:t>
            </a:r>
            <a:r>
              <a:rPr lang="en-US" dirty="0">
                <a:latin typeface="Palatino Linotype" panose="02040502050505030304" pitchFamily="18" charset="0"/>
              </a:rPr>
              <a:t> </a:t>
            </a:r>
            <a:r>
              <a:rPr lang="en-US" sz="6600" dirty="0">
                <a:latin typeface="Palatino Linotype" panose="02040502050505030304" pitchFamily="18" charset="0"/>
                <a:cs typeface="Arial" panose="020B0604020202020204" pitchFamily="34" charset="0"/>
              </a:rPr>
              <a:t> Pointing tip toe point to the ground. Touch lightly with the toes of one foot, weight of the body on the other.</a:t>
            </a:r>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EC1BC608-84C8-CAE0-6027-FE2CED05BCAF}"/>
              </a:ext>
            </a:extLst>
          </p:cNvPr>
          <p:cNvGrpSpPr/>
          <p:nvPr/>
        </p:nvGrpSpPr>
        <p:grpSpPr>
          <a:xfrm flipH="1">
            <a:off x="376413" y="9033426"/>
            <a:ext cx="2015613" cy="910674"/>
            <a:chOff x="473266" y="9029700"/>
            <a:chExt cx="1638728" cy="740394"/>
          </a:xfrm>
        </p:grpSpPr>
        <p:pic>
          <p:nvPicPr>
            <p:cNvPr id="9" name="Picture 2">
              <a:extLst>
                <a:ext uri="{FF2B5EF4-FFF2-40B4-BE49-F238E27FC236}">
                  <a16:creationId xmlns:a16="http://schemas.microsoft.com/office/drawing/2014/main" id="{D1BBE5E5-67BC-D1CD-A018-B44DFDD160B4}"/>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10" name="Picture 3">
              <a:extLst>
                <a:ext uri="{FF2B5EF4-FFF2-40B4-BE49-F238E27FC236}">
                  <a16:creationId xmlns:a16="http://schemas.microsoft.com/office/drawing/2014/main" id="{877F0125-3DAE-EE89-2EF5-78A01CD0992C}"/>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14276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697</Words>
  <Application>Microsoft Office PowerPoint</Application>
  <PresentationFormat>Custom</PresentationFormat>
  <Paragraphs>69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Segoe UI</vt:lpstr>
      <vt:lpstr>Bahnschrift</vt:lpstr>
      <vt:lpstr>Calibri</vt:lpstr>
      <vt:lpstr>Palatino Linotype</vt:lpstr>
      <vt:lpstr>Arial</vt:lpstr>
      <vt:lpstr>Findel</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MAPEH - PE - REPORTING</dc:title>
  <dc:creator>Calisnao</dc:creator>
  <cp:lastModifiedBy>Cherry Mirra Calisnao</cp:lastModifiedBy>
  <cp:revision>16</cp:revision>
  <dcterms:created xsi:type="dcterms:W3CDTF">2006-08-16T00:00:00Z</dcterms:created>
  <dcterms:modified xsi:type="dcterms:W3CDTF">2023-04-13T12:50:15Z</dcterms:modified>
  <dc:identifier>DAFfas-2yUc</dc:identifier>
</cp:coreProperties>
</file>