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sldIdLst>
    <p:sldId id="256" r:id="rId5"/>
    <p:sldId id="265" r:id="rId6"/>
    <p:sldId id="331" r:id="rId7"/>
    <p:sldId id="330" r:id="rId8"/>
    <p:sldId id="332" r:id="rId9"/>
    <p:sldId id="337" r:id="rId10"/>
    <p:sldId id="333" r:id="rId11"/>
    <p:sldId id="334" r:id="rId12"/>
    <p:sldId id="335" r:id="rId13"/>
    <p:sldId id="336" r:id="rId14"/>
    <p:sldId id="338" r:id="rId15"/>
    <p:sldId id="307" r:id="rId16"/>
    <p:sldId id="320" r:id="rId17"/>
    <p:sldId id="321" r:id="rId18"/>
    <p:sldId id="322" r:id="rId19"/>
    <p:sldId id="323" r:id="rId20"/>
    <p:sldId id="324" r:id="rId21"/>
    <p:sldId id="325" r:id="rId22"/>
    <p:sldId id="281" r:id="rId23"/>
    <p:sldId id="339" r:id="rId24"/>
  </p:sldIdLst>
  <p:sldSz cx="12192000" cy="6858000"/>
  <p:notesSz cx="6858000" cy="9144000"/>
  <p:embeddedFontLst>
    <p:embeddedFont>
      <p:font typeface="Franklin Gothic Book" panose="020B050302010202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574783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4952307"/>
            <a:ext cx="9144000" cy="463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1774218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339665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BE6AB2-3490-2748-9E67-B0D1C9E9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12" y="0"/>
            <a:ext cx="2693773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790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367174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2463766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/>
        </p:nvCxnSpPr>
        <p:spPr>
          <a:xfrm>
            <a:off x="974127" y="3029213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A153940-985B-0343-8AA0-962B6459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12" y="0"/>
            <a:ext cx="2693773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03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269D8-9185-4B4A-BBD8-98902D1A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7" y="1875184"/>
            <a:ext cx="8287027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50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 userDrawn="1"/>
        </p:nvSpPr>
        <p:spPr>
          <a:xfrm rot="20807991">
            <a:off x="2277002" y="1521427"/>
            <a:ext cx="4855097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Heptagon 9"/>
          <p:cNvSpPr/>
          <p:nvPr userDrawn="1"/>
        </p:nvSpPr>
        <p:spPr>
          <a:xfrm rot="20807991">
            <a:off x="4968287" y="1521429"/>
            <a:ext cx="4855097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96879" y="2449108"/>
            <a:ext cx="7384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u="sng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496879" y="3994666"/>
            <a:ext cx="7384311" cy="38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6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2211570" y="1499192"/>
            <a:ext cx="4560185" cy="3795823"/>
          </a:xfrm>
          <a:prstGeom prst="parallelogram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arallelogram 6"/>
          <p:cNvSpPr/>
          <p:nvPr userDrawn="1"/>
        </p:nvSpPr>
        <p:spPr>
          <a:xfrm>
            <a:off x="5632892" y="1499192"/>
            <a:ext cx="4560185" cy="3795823"/>
          </a:xfrm>
          <a:prstGeom prst="parallelogram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477386"/>
            <a:ext cx="630865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2035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 userDrawn="1"/>
        </p:nvSpPr>
        <p:spPr>
          <a:xfrm>
            <a:off x="5174418" y="1727792"/>
            <a:ext cx="3892061" cy="352121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3228387" y="1727792"/>
            <a:ext cx="3892061" cy="352121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477386"/>
            <a:ext cx="630865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97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ptagon 4"/>
          <p:cNvSpPr/>
          <p:nvPr userDrawn="1"/>
        </p:nvSpPr>
        <p:spPr>
          <a:xfrm rot="20807991">
            <a:off x="2277002" y="1521427"/>
            <a:ext cx="4855097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Heptagon 5"/>
          <p:cNvSpPr/>
          <p:nvPr userDrawn="1"/>
        </p:nvSpPr>
        <p:spPr>
          <a:xfrm rot="20807991">
            <a:off x="4968287" y="1521429"/>
            <a:ext cx="4855097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02199" y="2477386"/>
            <a:ext cx="716634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587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279219" y="-257381"/>
            <a:ext cx="4441655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89898" y="2865034"/>
            <a:ext cx="5830977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8279219" y="-257381"/>
            <a:ext cx="4441655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6889898" y="2865034"/>
            <a:ext cx="5830977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4019" y="2915996"/>
            <a:ext cx="9441712" cy="1848317"/>
          </a:xfrm>
        </p:spPr>
        <p:txBody>
          <a:bodyPr anchor="t">
            <a:noAutofit/>
          </a:bodyPr>
          <a:lstStyle>
            <a:lvl1pPr algn="l">
              <a:defRPr sz="3600" u="sng">
                <a:ln>
                  <a:noFill/>
                </a:ln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1561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37C9-5B7D-4AA4-9FF3-69DE539DFB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FB55-978F-474A-B540-DA33ABC8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557929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450876"/>
            <a:ext cx="768531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357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627502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450876"/>
            <a:ext cx="7685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Phot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FFEA7CF-83E7-764C-ABBA-82BBDBDAE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B506F-BBA1-9842-893B-0EB9BFBD1D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2633" y="2393895"/>
            <a:ext cx="3624710" cy="553998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8098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689"/>
            <a:ext cx="10515600" cy="4388698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11DF5C-863B-494F-85BE-A436C820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479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059" y="365127"/>
            <a:ext cx="10515600" cy="1331865"/>
          </a:xfrm>
        </p:spPr>
        <p:txBody>
          <a:bodyPr/>
          <a:lstStyle/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101"/>
            <a:ext cx="10515600" cy="4018000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9528C-DB51-A24D-915E-2E04DFCB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9DAA7-4BE1-B748-9C7B-DA63BD0E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92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8E5D18-D14C-2E49-8475-3B6767E2DE9A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88"/>
            <a:ext cx="556260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1961" y="1"/>
            <a:ext cx="5636743" cy="63837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FD86F-631F-DB40-8919-BA8E20B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8" y="365127"/>
            <a:ext cx="5636743" cy="13318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458B34-F735-D249-820C-C797A1F1FED6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1F0FA0-1F46-E043-AE59-E8574704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DB5E60-3D00-2445-93A3-D52213C5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01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9024-F68B-C04C-A2AC-E78D62D8E79D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3244" y="2855784"/>
            <a:ext cx="5098757" cy="353793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93243" y="0"/>
            <a:ext cx="2527836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69371" y="0"/>
            <a:ext cx="2527836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2" y="365127"/>
            <a:ext cx="5636743" cy="13318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88"/>
            <a:ext cx="556260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7E0904-C0C0-C444-8526-10F5A0BC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05709-C64C-4E48-ADA0-05F2402F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6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39347" y="1570038"/>
            <a:ext cx="10515600" cy="411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D72E00-D5A0-3949-A13A-E74226E1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12B3D-5C17-A448-B655-A9DD7C2E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10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uiowa.edu/linkedin-learning" TargetMode="External"/><Relationship Id="rId2" Type="http://schemas.openxmlformats.org/officeDocument/2006/relationships/hyperlink" Target="https://www.youtube.com/watch?v=uUuTYDg9XoI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kills.githu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aarens.github.io/testpage/" TargetMode="External"/><Relationship Id="rId2" Type="http://schemas.openxmlformats.org/officeDocument/2006/relationships/hyperlink" Target="https://github.com/kristineare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zachmcdaniel.github.io/" TargetMode="External"/><Relationship Id="rId4" Type="http://schemas.openxmlformats.org/officeDocument/2006/relationships/hyperlink" Target="https://mobius21.github.io/markdown-portfoli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inearen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cwoodso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7– GitHub and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being used out in the industry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Oct. 5</a:t>
            </a:r>
            <a:r>
              <a:rPr lang="en-US" dirty="0" smtClean="0"/>
              <a:t> </a:t>
            </a:r>
            <a:r>
              <a:rPr lang="en-US" dirty="0" smtClean="0"/>
              <a:t>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 BI</a:t>
            </a:r>
          </a:p>
          <a:p>
            <a:r>
              <a:rPr lang="en-US" sz="2800" dirty="0" err="1"/>
              <a:t>Alteryx</a:t>
            </a:r>
            <a:endParaRPr lang="en-US" sz="2800" dirty="0"/>
          </a:p>
          <a:p>
            <a:r>
              <a:rPr lang="en-US" sz="2800" dirty="0" smtClean="0"/>
              <a:t>Trello or Asana</a:t>
            </a:r>
            <a:endParaRPr lang="en-US" sz="2800" dirty="0"/>
          </a:p>
          <a:p>
            <a:r>
              <a:rPr lang="en-US" sz="2800" dirty="0"/>
              <a:t>GitHub</a:t>
            </a:r>
          </a:p>
          <a:p>
            <a:r>
              <a:rPr lang="en-US" sz="2800" dirty="0" smtClean="0"/>
              <a:t>Amazon Web Services (AWS)</a:t>
            </a:r>
            <a:endParaRPr lang="en-US" sz="2800" dirty="0"/>
          </a:p>
          <a:p>
            <a:r>
              <a:rPr lang="en-US" sz="2800" dirty="0" smtClean="0"/>
              <a:t>Agile (Methodology)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96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3914" y="1798785"/>
            <a:ext cx="3699154" cy="3923407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chemeClr val="accent4"/>
              </a:solidFill>
            </a:endParaRPr>
          </a:p>
          <a:p>
            <a:r>
              <a:rPr lang="en-US" sz="2800" b="1" dirty="0">
                <a:solidFill>
                  <a:schemeClr val="accent4"/>
                </a:solidFill>
              </a:rPr>
              <a:t>Power BI </a:t>
            </a:r>
          </a:p>
          <a:p>
            <a:r>
              <a:rPr lang="en-US" sz="2800" b="1" dirty="0" err="1">
                <a:solidFill>
                  <a:schemeClr val="accent4"/>
                </a:solidFill>
              </a:rPr>
              <a:t>Alteryx</a:t>
            </a:r>
            <a:endParaRPr lang="en-US" sz="2800" b="1" dirty="0">
              <a:solidFill>
                <a:schemeClr val="accent4"/>
              </a:solidFill>
            </a:endParaRPr>
          </a:p>
          <a:p>
            <a:r>
              <a:rPr lang="en-US" sz="2800" b="1" dirty="0">
                <a:solidFill>
                  <a:schemeClr val="accent4"/>
                </a:solidFill>
              </a:rPr>
              <a:t>Trello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GitHub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AWS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Agile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7043" y="2305871"/>
            <a:ext cx="4631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Provide a high-level summary of the tool.</a:t>
            </a:r>
          </a:p>
          <a:p>
            <a:pPr marL="342900" indent="-342900">
              <a:buAutoNum type="arabicPeriod"/>
            </a:pPr>
            <a:r>
              <a:rPr lang="en-US" sz="2400" dirty="0"/>
              <a:t>How is this tool used in the analytics industry?</a:t>
            </a:r>
          </a:p>
          <a:p>
            <a:pPr marL="342900" indent="-342900">
              <a:buAutoNum type="arabicPeriod"/>
            </a:pPr>
            <a:r>
              <a:rPr lang="en-US" sz="2400" dirty="0"/>
              <a:t>Why would you use this tool?</a:t>
            </a:r>
          </a:p>
          <a:p>
            <a:pPr marL="342900" indent="-342900">
              <a:buAutoNum type="arabicPeriod"/>
            </a:pPr>
            <a:r>
              <a:rPr lang="en-US" sz="2400" dirty="0"/>
              <a:t>Does this tool interface with other tools or software?</a:t>
            </a:r>
          </a:p>
          <a:p>
            <a:pPr marL="342900" indent="-342900">
              <a:buAutoNum type="arabicPeriod"/>
            </a:pPr>
            <a:r>
              <a:rPr lang="en-US" sz="2400" dirty="0"/>
              <a:t>What types of jobs or roles use this tool?</a:t>
            </a:r>
          </a:p>
        </p:txBody>
      </p:sp>
    </p:spTree>
    <p:extLst>
      <p:ext uri="{BB962C8B-B14F-4D97-AF65-F5344CB8AC3E}">
        <p14:creationId xmlns:p14="http://schemas.microsoft.com/office/powerpoint/2010/main" val="73260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78509" y="2034805"/>
            <a:ext cx="6269625" cy="3413051"/>
          </a:xfrm>
        </p:spPr>
        <p:txBody>
          <a:bodyPr/>
          <a:lstStyle/>
          <a:p>
            <a:r>
              <a:rPr lang="en-US" dirty="0"/>
              <a:t>A really cute cat octopus?</a:t>
            </a:r>
          </a:p>
          <a:p>
            <a:r>
              <a:rPr lang="en-US" dirty="0"/>
              <a:t>Open-source repository for storing software code</a:t>
            </a:r>
          </a:p>
          <a:p>
            <a:r>
              <a:rPr lang="en-US" dirty="0"/>
              <a:t>Allows tracking of iterations (version control)</a:t>
            </a:r>
          </a:p>
          <a:p>
            <a:r>
              <a:rPr lang="en-US" dirty="0"/>
              <a:t>Collaboration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AND…A GREAT WAY TO SHOWCASE YOUR SKILLS TO EMPLOYERS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15" y="3052658"/>
            <a:ext cx="2588169" cy="2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GitHub and 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Basics Video</a:t>
            </a:r>
            <a:endParaRPr lang="en-US" dirty="0"/>
          </a:p>
          <a:p>
            <a:r>
              <a:rPr lang="en-US" dirty="0"/>
              <a:t>Learn more through:</a:t>
            </a:r>
          </a:p>
          <a:p>
            <a:pPr lvl="1"/>
            <a:r>
              <a:rPr lang="en-US" dirty="0">
                <a:hlinkClick r:id="rId3"/>
              </a:rPr>
              <a:t>LinkedIn Learning </a:t>
            </a:r>
            <a:r>
              <a:rPr lang="en-US" dirty="0"/>
              <a:t>– Free to U of Iowa students</a:t>
            </a:r>
          </a:p>
          <a:p>
            <a:pPr lvl="1"/>
            <a:r>
              <a:rPr lang="en-US" dirty="0" smtClean="0">
                <a:hlinkClick r:id="rId4"/>
              </a:rPr>
              <a:t>https://skills.github.com/</a:t>
            </a:r>
            <a:r>
              <a:rPr lang="en-US" dirty="0" smtClean="0"/>
              <a:t> - Learn how to use GitHub with short </a:t>
            </a:r>
            <a:r>
              <a:rPr lang="en-US" smtClean="0"/>
              <a:t>interactive activities</a:t>
            </a:r>
            <a:endParaRPr lang="en-US" dirty="0"/>
          </a:p>
          <a:p>
            <a:r>
              <a:rPr lang="en-US" dirty="0"/>
              <a:t>Upload source code and project samples</a:t>
            </a:r>
          </a:p>
          <a:p>
            <a:r>
              <a:rPr lang="en-US" dirty="0"/>
              <a:t>Add GitHub public link to your resume</a:t>
            </a:r>
          </a:p>
        </p:txBody>
      </p:sp>
    </p:spTree>
    <p:extLst>
      <p:ext uri="{BB962C8B-B14F-4D97-AF65-F5344CB8AC3E}">
        <p14:creationId xmlns:p14="http://schemas.microsoft.com/office/powerpoint/2010/main" val="9690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Page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repository</a:t>
            </a:r>
          </a:p>
          <a:p>
            <a:pPr lvl="1"/>
            <a:r>
              <a:rPr lang="en-US" dirty="0" smtClean="0"/>
              <a:t>Kris </a:t>
            </a:r>
            <a:r>
              <a:rPr lang="en-US" dirty="0"/>
              <a:t>Arens: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github.com/kristinearens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Website</a:t>
            </a:r>
            <a:endParaRPr lang="en-US" dirty="0"/>
          </a:p>
          <a:p>
            <a:pPr lvl="1"/>
            <a:r>
              <a:rPr lang="en-US" dirty="0" smtClean="0"/>
              <a:t>Kris</a:t>
            </a:r>
            <a:r>
              <a:rPr lang="en-US" dirty="0"/>
              <a:t>’ Sample:  </a:t>
            </a:r>
            <a:r>
              <a:rPr lang="en-US" dirty="0">
                <a:hlinkClick r:id="rId3"/>
              </a:rPr>
              <a:t>https://kaarens.github.io/testpage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Canny </a:t>
            </a:r>
            <a:r>
              <a:rPr lang="en-US" dirty="0"/>
              <a:t>Li Page:  </a:t>
            </a:r>
            <a:r>
              <a:rPr lang="en-US" dirty="0">
                <a:hlinkClick r:id="rId4"/>
              </a:rPr>
              <a:t>https://mobius21.github.io/markdown-portfolio/</a:t>
            </a:r>
            <a:endParaRPr lang="en-US" dirty="0" smtClean="0"/>
          </a:p>
          <a:p>
            <a:pPr lvl="1"/>
            <a:r>
              <a:rPr lang="en-US" dirty="0"/>
              <a:t>Zach McDaniel:  </a:t>
            </a:r>
            <a:r>
              <a:rPr lang="en-US" dirty="0">
                <a:hlinkClick r:id="rId5"/>
              </a:rPr>
              <a:t>https://zachmcdaniel.github.io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on Resumes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782" y="1708996"/>
            <a:ext cx="5928949" cy="3650944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6572655" y="1887167"/>
            <a:ext cx="1245140" cy="2743201"/>
          </a:xfrm>
          <a:prstGeom prst="curvedLeftArrow">
            <a:avLst>
              <a:gd name="adj1" fmla="val 17061"/>
              <a:gd name="adj2" fmla="val 50000"/>
              <a:gd name="adj3" fmla="val 25781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7731" y="1708997"/>
            <a:ext cx="2626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Showcase your work</a:t>
            </a:r>
          </a:p>
          <a:p>
            <a:r>
              <a:rPr lang="en-US" sz="2000" dirty="0"/>
              <a:t>Match repository to projects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Provide: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35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509" y="1644063"/>
            <a:ext cx="7886700" cy="3107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8509" y="5031856"/>
            <a:ext cx="3859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https://github.com/kristinearens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09546" y="3710153"/>
            <a:ext cx="6074979" cy="10410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Options Coming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91689"/>
            <a:ext cx="3723685" cy="4388698"/>
          </a:xfrm>
        </p:spPr>
        <p:txBody>
          <a:bodyPr>
            <a:normAutofit/>
          </a:bodyPr>
          <a:lstStyle/>
          <a:p>
            <a:r>
              <a:rPr lang="en-US" dirty="0" smtClean="0"/>
              <a:t>REQUIRED: Meet with Career Services – Schedule TODAY!</a:t>
            </a:r>
          </a:p>
          <a:p>
            <a:r>
              <a:rPr lang="en-US" dirty="0" smtClean="0"/>
              <a:t>Electives – Remember you need at least 250 for an A in this class</a:t>
            </a:r>
          </a:p>
          <a:p>
            <a:r>
              <a:rPr lang="en-US" dirty="0" smtClean="0"/>
              <a:t>Attendance Points added soon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0" t="902" r="8704" b="-902"/>
          <a:stretch/>
        </p:blipFill>
        <p:spPr>
          <a:xfrm>
            <a:off x="4561885" y="1591689"/>
            <a:ext cx="7534037" cy="440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E7BD-FE90-4B8B-BEDE-00C93B2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C6F8-85C1-4044-8E8B-343B67CF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GitHub</a:t>
            </a:r>
            <a:endParaRPr lang="en-US" dirty="0" smtClean="0"/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Next Sessions </a:t>
            </a:r>
            <a:r>
              <a:rPr lang="en-US" dirty="0" smtClean="0"/>
              <a:t>– Great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Oct. 12</a:t>
            </a:r>
            <a:r>
              <a:rPr lang="en-US" dirty="0"/>
              <a:t> - </a:t>
            </a:r>
            <a:r>
              <a:rPr lang="en-US" dirty="0" smtClean="0"/>
              <a:t>Career Services - This </a:t>
            </a:r>
            <a:r>
              <a:rPr lang="en-US" dirty="0"/>
              <a:t>will be the last career services session.  The topic of class is Networking.  This is a joint class with Finance and will be held in the </a:t>
            </a:r>
            <a:r>
              <a:rPr lang="en-US" b="1" dirty="0"/>
              <a:t>IMU North Room  </a:t>
            </a:r>
          </a:p>
          <a:p>
            <a:r>
              <a:rPr lang="en-US" b="1" dirty="0"/>
              <a:t>Oct. 19</a:t>
            </a:r>
            <a:r>
              <a:rPr lang="en-US" dirty="0"/>
              <a:t> - Speaker - MSBA alum, </a:t>
            </a:r>
            <a:r>
              <a:rPr lang="en-US" u="sng" dirty="0">
                <a:hlinkClick r:id="rId2"/>
              </a:rPr>
              <a:t>Jason </a:t>
            </a:r>
            <a:r>
              <a:rPr lang="en-US" u="sng" dirty="0" err="1">
                <a:hlinkClick r:id="rId2"/>
              </a:rPr>
              <a:t>WoodsonLinks</a:t>
            </a:r>
            <a:r>
              <a:rPr lang="en-US" u="sng" dirty="0">
                <a:hlinkClick r:id="rId2"/>
              </a:rPr>
              <a:t> to an external site.</a:t>
            </a:r>
            <a:r>
              <a:rPr lang="en-US" dirty="0"/>
              <a:t> will be here to discuss how he manages and processes data in his job.</a:t>
            </a:r>
          </a:p>
          <a:p>
            <a:r>
              <a:rPr lang="en-US" b="1" dirty="0"/>
              <a:t>Oct. 26</a:t>
            </a:r>
            <a:r>
              <a:rPr lang="en-US" dirty="0"/>
              <a:t> - No Class</a:t>
            </a:r>
          </a:p>
          <a:p>
            <a:r>
              <a:rPr lang="en-US" b="1" dirty="0"/>
              <a:t>Nov. 2</a:t>
            </a:r>
            <a:r>
              <a:rPr lang="en-US" dirty="0"/>
              <a:t> - Industry Trends Discussion</a:t>
            </a:r>
          </a:p>
          <a:p>
            <a:r>
              <a:rPr lang="en-US" b="1" dirty="0"/>
              <a:t>Nov. 9</a:t>
            </a:r>
            <a:r>
              <a:rPr lang="en-US" dirty="0"/>
              <a:t> - No Class</a:t>
            </a:r>
          </a:p>
          <a:p>
            <a:r>
              <a:rPr lang="en-US" b="1" dirty="0"/>
              <a:t>Nov. 16</a:t>
            </a:r>
            <a:r>
              <a:rPr lang="en-US" dirty="0"/>
              <a:t> - Panel of speakers from State Farm Insurance - All MSBA alums who work at the same place, but do VERY different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6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MSBA Student Ambassador Application – Opens soon!</a:t>
            </a:r>
          </a:p>
          <a:p>
            <a:r>
              <a:rPr lang="en-US" dirty="0" smtClean="0"/>
              <a:t>INFORMS student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60105-3359-C066-0C29-EE25E8A4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35" y="1428230"/>
            <a:ext cx="3765127" cy="3846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AE437D-1285-142F-CD6E-31987C29BD4F}"/>
              </a:ext>
            </a:extLst>
          </p:cNvPr>
          <p:cNvSpPr txBox="1"/>
          <p:nvPr/>
        </p:nvSpPr>
        <p:spPr>
          <a:xfrm>
            <a:off x="507999" y="443345"/>
            <a:ext cx="111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Networking 101 Pre-Survey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10947-A7B0-4999-6D47-DC8AFC32A2D2}"/>
              </a:ext>
            </a:extLst>
          </p:cNvPr>
          <p:cNvSpPr txBox="1"/>
          <p:nvPr/>
        </p:nvSpPr>
        <p:spPr>
          <a:xfrm>
            <a:off x="388189" y="5274503"/>
            <a:ext cx="11295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Networking 101 Event during Professional Development Class</a:t>
            </a:r>
          </a:p>
          <a:p>
            <a:pPr algn="ctr"/>
            <a:r>
              <a:rPr lang="en-US" dirty="0"/>
              <a:t>Thursday, October 12</a:t>
            </a:r>
          </a:p>
          <a:p>
            <a:pPr algn="ctr"/>
            <a:r>
              <a:rPr lang="en-US" dirty="0"/>
              <a:t>12:30pm</a:t>
            </a:r>
          </a:p>
          <a:p>
            <a:pPr algn="ctr"/>
            <a:r>
              <a:rPr lang="en-US" dirty="0"/>
              <a:t>North Room, IMU</a:t>
            </a:r>
          </a:p>
        </p:txBody>
      </p:sp>
    </p:spTree>
    <p:extLst>
      <p:ext uri="{BB962C8B-B14F-4D97-AF65-F5344CB8AC3E}">
        <p14:creationId xmlns:p14="http://schemas.microsoft.com/office/powerpoint/2010/main" val="408137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of the Industry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the Field</a:t>
            </a:r>
          </a:p>
        </p:txBody>
      </p:sp>
      <p:pic>
        <p:nvPicPr>
          <p:cNvPr id="1026" name="Picture 2" descr="9 Best Data Analytics Tools for 2022 – Digita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37" y="1419801"/>
            <a:ext cx="8135244" cy="46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1323" y="5980114"/>
            <a:ext cx="61311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https://blog.digitalogy.co/best-data-analytics-tools/</a:t>
            </a:r>
          </a:p>
        </p:txBody>
      </p:sp>
    </p:spTree>
    <p:extLst>
      <p:ext uri="{BB962C8B-B14F-4D97-AF65-F5344CB8AC3E}">
        <p14:creationId xmlns:p14="http://schemas.microsoft.com/office/powerpoint/2010/main" val="409050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15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84" y="1363363"/>
            <a:ext cx="6515703" cy="4601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21859" y="6091311"/>
            <a:ext cx="4389120" cy="25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https://blog.revolutionanalytics.com/2017/10/survey-of-kagglers.html</a:t>
            </a:r>
          </a:p>
        </p:txBody>
      </p:sp>
    </p:spTree>
    <p:extLst>
      <p:ext uri="{BB962C8B-B14F-4D97-AF65-F5344CB8AC3E}">
        <p14:creationId xmlns:p14="http://schemas.microsoft.com/office/powerpoint/2010/main" val="32295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Tools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82" y="1665195"/>
            <a:ext cx="7248650" cy="4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Databases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360"/>
          <a:stretch/>
        </p:blipFill>
        <p:spPr>
          <a:xfrm>
            <a:off x="2476994" y="1519054"/>
            <a:ext cx="7956467" cy="4240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3388" y="5759516"/>
            <a:ext cx="81464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https://towardsdatascience.com/top-databases-to-use-in-2022-what-is-the-right-database-for-your-use-case-bb8d3f183b21</a:t>
            </a:r>
          </a:p>
        </p:txBody>
      </p:sp>
    </p:spTree>
    <p:extLst>
      <p:ext uri="{BB962C8B-B14F-4D97-AF65-F5344CB8AC3E}">
        <p14:creationId xmlns:p14="http://schemas.microsoft.com/office/powerpoint/2010/main" val="862020593"/>
      </p:ext>
    </p:extLst>
  </p:cSld>
  <p:clrMapOvr>
    <a:masterClrMapping/>
  </p:clrMapOvr>
</p:sld>
</file>

<file path=ppt/theme/theme1.xml><?xml version="1.0" encoding="utf-8"?>
<a:theme xmlns:a="http://schemas.openxmlformats.org/drawingml/2006/main" name="Iowa brand-ppt-template-standard-2020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PT-Template-Standard-2020" id="{FEB5064F-1BAF-457F-BD53-220B2EFBCADC}" vid="{C9548275-2ABB-47A4-A42E-9EB91983E2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08444E58A6C4B9AE1DF9877EF45D6" ma:contentTypeVersion="12" ma:contentTypeDescription="Create a new document." ma:contentTypeScope="" ma:versionID="89f1aef7acedb04cda5a7853b7dcb953">
  <xsd:schema xmlns:xsd="http://www.w3.org/2001/XMLSchema" xmlns:xs="http://www.w3.org/2001/XMLSchema" xmlns:p="http://schemas.microsoft.com/office/2006/metadata/properties" xmlns:ns3="86087b60-7c65-4cad-84e3-71e6946adbff" xmlns:ns4="c6df6735-7358-4702-a365-c1138eed3d9a" targetNamespace="http://schemas.microsoft.com/office/2006/metadata/properties" ma:root="true" ma:fieldsID="f554572cbdaeb54acd8c8260d97346e5" ns3:_="" ns4:_="">
    <xsd:import namespace="86087b60-7c65-4cad-84e3-71e6946adbff"/>
    <xsd:import namespace="c6df6735-7358-4702-a365-c1138eed3d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87b60-7c65-4cad-84e3-71e6946ad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f6735-7358-4702-a365-c1138eed3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96957E-EDE5-4C81-9A2B-A2451BA2A3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62AFF1-82D7-44AF-9B99-69D37FBE42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87b60-7c65-4cad-84e3-71e6946adbff"/>
    <ds:schemaRef ds:uri="c6df6735-7358-4702-a365-c1138eed3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F1E148-EEA3-47A6-906E-AAF3D1044680}">
  <ds:schemaRefs>
    <ds:schemaRef ds:uri="c6df6735-7358-4702-a365-c1138eed3d9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6087b60-7c65-4cad-84e3-71e6946adbf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469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Iowa brand-ppt-template-standard-2020</vt:lpstr>
      <vt:lpstr>Session 7– GitHub and Tools</vt:lpstr>
      <vt:lpstr>Topics for Today</vt:lpstr>
      <vt:lpstr>Announcements</vt:lpstr>
      <vt:lpstr>PowerPoint Presentation</vt:lpstr>
      <vt:lpstr>Tools of the Industry</vt:lpstr>
      <vt:lpstr>Tools in the Field</vt:lpstr>
      <vt:lpstr>Top 15 Tools</vt:lpstr>
      <vt:lpstr>Business Intelligence Tools</vt:lpstr>
      <vt:lpstr>Popular Databases</vt:lpstr>
      <vt:lpstr>Popular Tools</vt:lpstr>
      <vt:lpstr>Group Exercise</vt:lpstr>
      <vt:lpstr>GitHub</vt:lpstr>
      <vt:lpstr>What is GitHub</vt:lpstr>
      <vt:lpstr>Getting Started</vt:lpstr>
      <vt:lpstr>GitHub Page Samples</vt:lpstr>
      <vt:lpstr>GitHub on Resumes</vt:lpstr>
      <vt:lpstr>Let’s Take a Look</vt:lpstr>
      <vt:lpstr>Assignment</vt:lpstr>
      <vt:lpstr>Assignment Options Coming Up</vt:lpstr>
      <vt:lpstr>Upcoming Sessions</vt:lpstr>
    </vt:vector>
  </TitlesOfParts>
  <Company>The 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Arens, Kristine</dc:creator>
  <cp:lastModifiedBy>Arens, Kristine</cp:lastModifiedBy>
  <cp:revision>58</cp:revision>
  <dcterms:created xsi:type="dcterms:W3CDTF">2021-09-02T18:31:44Z</dcterms:created>
  <dcterms:modified xsi:type="dcterms:W3CDTF">2023-10-05T15:05:12Z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0x010100A4008444E58A6C4B9AE1DF9877EF45D6</vt:lpwstr>
  </property>
</Properties>
</file>