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5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5" r:id="rId14"/>
    <p:sldId id="318" r:id="rId15"/>
    <p:sldId id="319" r:id="rId16"/>
    <p:sldId id="306" r:id="rId17"/>
    <p:sldId id="302" r:id="rId18"/>
    <p:sldId id="303" r:id="rId19"/>
    <p:sldId id="309" r:id="rId20"/>
    <p:sldId id="310" r:id="rId21"/>
    <p:sldId id="307" r:id="rId22"/>
    <p:sldId id="320" r:id="rId23"/>
    <p:sldId id="321" r:id="rId24"/>
    <p:sldId id="322" r:id="rId25"/>
    <p:sldId id="323" r:id="rId26"/>
    <p:sldId id="324" r:id="rId27"/>
    <p:sldId id="325" r:id="rId28"/>
    <p:sldId id="281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1" autoAdjust="0"/>
    <p:restoredTop sz="94660"/>
  </p:normalViewPr>
  <p:slideViewPr>
    <p:cSldViewPr snapToGrid="0">
      <p:cViewPr varScale="1">
        <p:scale>
          <a:sx n="65" d="100"/>
          <a:sy n="65" d="100"/>
        </p:scale>
        <p:origin x="5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4574783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4952307"/>
            <a:ext cx="9144000" cy="46310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1774218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339665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3BE6AB2-3490-2748-9E67-B0D1C9E9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790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3367174"/>
            <a:ext cx="9144000" cy="1843238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D36833F-B2C7-1C49-9947-A60C1ACB0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0556" y="2463766"/>
            <a:ext cx="8684173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</a:extLst>
          </p:cNvPr>
          <p:cNvCxnSpPr>
            <a:cxnSpLocks/>
          </p:cNvCxnSpPr>
          <p:nvPr/>
        </p:nvCxnSpPr>
        <p:spPr>
          <a:xfrm>
            <a:off x="974127" y="3029213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A153940-985B-0343-8AA0-962B6459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312" y="0"/>
            <a:ext cx="2693773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103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5269D8-9185-4B4A-BBD8-98902D1A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87" y="1875184"/>
            <a:ext cx="8287027" cy="31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50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ptagon 8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Heptagon 9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96879" y="2449108"/>
            <a:ext cx="73843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u="sng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2496879" y="3994666"/>
            <a:ext cx="7384311" cy="385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6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 userDrawn="1"/>
        </p:nvSpPr>
        <p:spPr>
          <a:xfrm>
            <a:off x="2211570" y="1499192"/>
            <a:ext cx="4560185" cy="3795823"/>
          </a:xfrm>
          <a:prstGeom prst="parallelogram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arallelogram 6"/>
          <p:cNvSpPr/>
          <p:nvPr userDrawn="1"/>
        </p:nvSpPr>
        <p:spPr>
          <a:xfrm>
            <a:off x="5632892" y="1499192"/>
            <a:ext cx="4560185" cy="3795823"/>
          </a:xfrm>
          <a:prstGeom prst="parallelogram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2035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evron 4"/>
          <p:cNvSpPr/>
          <p:nvPr userDrawn="1"/>
        </p:nvSpPr>
        <p:spPr>
          <a:xfrm>
            <a:off x="5174418" y="1727792"/>
            <a:ext cx="3892061" cy="3521217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 userDrawn="1"/>
        </p:nvSpPr>
        <p:spPr>
          <a:xfrm>
            <a:off x="3228387" y="1727792"/>
            <a:ext cx="3892061" cy="3521217"/>
          </a:xfrm>
          <a:prstGeom prst="chevr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2477386"/>
            <a:ext cx="630865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2977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r Divider Slide Opt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ptagon 4"/>
          <p:cNvSpPr/>
          <p:nvPr userDrawn="1"/>
        </p:nvSpPr>
        <p:spPr>
          <a:xfrm rot="20807991">
            <a:off x="2277002" y="1521427"/>
            <a:ext cx="4855097" cy="3641323"/>
          </a:xfrm>
          <a:prstGeom prst="heptagon">
            <a:avLst/>
          </a:prstGeom>
          <a:solidFill>
            <a:srgbClr val="FDD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Heptagon 5"/>
          <p:cNvSpPr/>
          <p:nvPr userDrawn="1"/>
        </p:nvSpPr>
        <p:spPr>
          <a:xfrm rot="20807991">
            <a:off x="4968287" y="1521429"/>
            <a:ext cx="4855097" cy="3641323"/>
          </a:xfrm>
          <a:prstGeom prst="heptagon">
            <a:avLst/>
          </a:prstGeom>
          <a:solidFill>
            <a:srgbClr val="FFE900"/>
          </a:solidFill>
          <a:ln>
            <a:solidFill>
              <a:srgbClr val="FFE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02199" y="2477386"/>
            <a:ext cx="7166341" cy="1898531"/>
          </a:xfrm>
        </p:spPr>
        <p:txBody>
          <a:bodyPr anchor="ctr" anchorCtr="0">
            <a:noAutofit/>
          </a:bodyPr>
          <a:lstStyle>
            <a:lvl1pPr algn="ctr">
              <a:defRPr sz="4000" u="sng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5873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8279219" y="-257381"/>
            <a:ext cx="4441655" cy="3184011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6889898" y="2865034"/>
            <a:ext cx="5830977" cy="4343840"/>
          </a:xfrm>
          <a:prstGeom prst="line">
            <a:avLst/>
          </a:prstGeom>
          <a:ln w="98425">
            <a:solidFill>
              <a:srgbClr val="FFE9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64019" y="2915996"/>
            <a:ext cx="9441712" cy="1848317"/>
          </a:xfrm>
        </p:spPr>
        <p:txBody>
          <a:bodyPr anchor="t">
            <a:noAutofit/>
          </a:bodyPr>
          <a:lstStyle>
            <a:lvl1pPr algn="l">
              <a:defRPr sz="3600" u="sng">
                <a:ln>
                  <a:noFill/>
                </a:ln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401561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557929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3573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199" y="2677626"/>
            <a:ext cx="9144000" cy="992326"/>
          </a:xfrm>
        </p:spPr>
        <p:txBody>
          <a:bodyPr anchor="t" anchorCtr="0">
            <a:normAutofit/>
          </a:bodyPr>
          <a:lstStyle>
            <a:lvl1pPr algn="l">
              <a:defRPr sz="45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3627502"/>
            <a:ext cx="9144000" cy="40746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/>
        </p:nvCxnSpPr>
        <p:spPr>
          <a:xfrm>
            <a:off x="974127" y="2450876"/>
            <a:ext cx="76853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5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– Phot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5FFEA7CF-83E7-764C-ABBA-82BBDBDAE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B506F-BBA1-9842-893B-0EB9BFBD1D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2633" y="2393895"/>
            <a:ext cx="3624710" cy="553998"/>
          </a:xfrm>
          <a:solidFill>
            <a:schemeClr val="accent1"/>
          </a:solidFill>
        </p:spPr>
        <p:txBody>
          <a:bodyPr vert="horz" wrap="none" lIns="91440" anchor="ctr" anchorCtr="0">
            <a:spAutoFit/>
          </a:bodyPr>
          <a:lstStyle>
            <a:lvl1pPr marL="0" indent="0">
              <a:buNone/>
              <a:defRPr sz="3000" b="1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79809807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689"/>
            <a:ext cx="10515600" cy="4388698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DC48E3-2023-0242-985D-69E25BFFF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11DF5C-863B-494F-85BE-A436C8203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4798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059" y="365127"/>
            <a:ext cx="10515600" cy="1331865"/>
          </a:xfrm>
        </p:spPr>
        <p:txBody>
          <a:bodyPr/>
          <a:lstStyle/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101"/>
            <a:ext cx="10515600" cy="4018000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09528C-DB51-A24D-915E-2E04DFCB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9DAA7-4BE1-B748-9C7B-DA63BD0E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92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8E5D18-D14C-2E49-8475-3B6767E2DE9A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51961" y="1"/>
            <a:ext cx="5636743" cy="638377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CFD86F-631F-DB40-8919-BA8E20BF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58" y="365127"/>
            <a:ext cx="5636743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458B34-F735-D249-820C-C797A1F1FED6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01F0FA0-1F46-E043-AE59-E85747041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DB5E60-3D00-2445-93A3-D52213C51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701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9024-F68B-C04C-A2AC-E78D62D8E79D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3244" y="2855784"/>
            <a:ext cx="5098757" cy="353793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93243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69371" y="0"/>
            <a:ext cx="2527836" cy="281768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2" y="365127"/>
            <a:ext cx="5636743" cy="13318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</a:extLst>
          </p:cNvPr>
          <p:cNvCxnSpPr>
            <a:cxnSpLocks/>
          </p:cNvCxnSpPr>
          <p:nvPr/>
        </p:nvCxnSpPr>
        <p:spPr>
          <a:xfrm>
            <a:off x="838201" y="17340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388"/>
            <a:ext cx="5562600" cy="3923407"/>
          </a:xfrm>
        </p:spPr>
        <p:txBody>
          <a:bodyPr/>
          <a:lstStyle>
            <a:lvl1pPr marL="171450" indent="-171450">
              <a:buSzPct val="95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57E0904-C0C0-C444-8526-10F5A0BCC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C05709-C64C-4E48-ADA0-05F2402F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262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6EBBA0-2B0E-FB4D-B3E3-D6D8CFD2D304}"/>
              </a:ext>
            </a:extLst>
          </p:cNvPr>
          <p:cNvSpPr/>
          <p:nvPr/>
        </p:nvSpPr>
        <p:spPr>
          <a:xfrm>
            <a:off x="0" y="6389513"/>
            <a:ext cx="12192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5" y="494273"/>
            <a:ext cx="10515600" cy="8690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</a:extLst>
          </p:cNvPr>
          <p:cNvCxnSpPr>
            <a:cxnSpLocks/>
          </p:cNvCxnSpPr>
          <p:nvPr/>
        </p:nvCxnSpPr>
        <p:spPr>
          <a:xfrm>
            <a:off x="838201" y="1363362"/>
            <a:ext cx="768531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39347" y="1570038"/>
            <a:ext cx="10515600" cy="4114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D72E00-D5A0-3949-A13A-E74226E1A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5965" y="6441194"/>
            <a:ext cx="83680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bg1"/>
                </a:solidFill>
              </a:defRPr>
            </a:lvl1pPr>
          </a:lstStyle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12B3D-5C17-A448-B655-A9DD7C2ED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6228592"/>
            <a:ext cx="1782868" cy="6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210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yptocurrencyjobs.co/data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rbyte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hyperlink" Target="https://leetcod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nterviewing.io/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ts.uiowa.edu/linkedin-learning" TargetMode="External"/><Relationship Id="rId2" Type="http://schemas.openxmlformats.org/officeDocument/2006/relationships/hyperlink" Target="https://www.youtube.com/watch?v=uUuTYDg9XoI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ab.github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us21.github.io/markdown-portfolio/" TargetMode="External"/><Relationship Id="rId2" Type="http://schemas.openxmlformats.org/officeDocument/2006/relationships/hyperlink" Target="https://github.com/kristineare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had-nelson.github.io/" TargetMode="External"/><Relationship Id="rId4" Type="http://schemas.openxmlformats.org/officeDocument/2006/relationships/hyperlink" Target="https://zachmcdaniel.github.io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inearens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in/ellieevans2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4 – </a:t>
            </a:r>
            <a:r>
              <a:rPr lang="en-US" dirty="0" smtClean="0"/>
              <a:t>Pitch, Coding Interview, Careers, GitHub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Lot’s of information to consume this week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Feb. 10,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Emerging and Other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ntinuing Evolution of Business Analysis (IIBA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22" y="282868"/>
            <a:ext cx="6267356" cy="62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09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Cybersecurity</a:t>
            </a:r>
          </a:p>
          <a:p>
            <a:r>
              <a:rPr lang="en-US" dirty="0" smtClean="0"/>
              <a:t>Crypto or </a:t>
            </a:r>
            <a:r>
              <a:rPr lang="en-US" dirty="0" err="1" smtClean="0"/>
              <a:t>Blockchain</a:t>
            </a:r>
            <a:r>
              <a:rPr lang="en-US" dirty="0" smtClean="0"/>
              <a:t>  Analysts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https://cryptocurrencyjobs.co/data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)</a:t>
            </a:r>
          </a:p>
          <a:p>
            <a:r>
              <a:rPr lang="en-US" dirty="0" smtClean="0"/>
              <a:t>Healthcare Analytics</a:t>
            </a:r>
          </a:p>
          <a:p>
            <a:r>
              <a:rPr lang="en-US" dirty="0" smtClean="0"/>
              <a:t>Cloud Computing</a:t>
            </a:r>
          </a:p>
          <a:p>
            <a:r>
              <a:rPr lang="en-US" dirty="0" smtClean="0"/>
              <a:t>Supply Chain or Logistics Analyst</a:t>
            </a:r>
          </a:p>
          <a:p>
            <a:r>
              <a:rPr lang="en-US" dirty="0" smtClean="0"/>
              <a:t>Operations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8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Coding Interviews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2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Demonstrate first-hand </a:t>
            </a:r>
            <a:r>
              <a:rPr lang="en-US" sz="2400" dirty="0"/>
              <a:t>evidence of coding </a:t>
            </a:r>
            <a:r>
              <a:rPr lang="en-US" sz="2400" dirty="0" smtClean="0"/>
              <a:t>skills </a:t>
            </a:r>
          </a:p>
          <a:p>
            <a:r>
              <a:rPr lang="en-US" sz="2400" dirty="0" smtClean="0"/>
              <a:t>Recruiting </a:t>
            </a:r>
            <a:r>
              <a:rPr lang="en-US" sz="2400" dirty="0"/>
              <a:t>is expensive -</a:t>
            </a:r>
            <a:r>
              <a:rPr lang="en-US" sz="2400" dirty="0" smtClean="0"/>
              <a:t> </a:t>
            </a:r>
            <a:r>
              <a:rPr lang="en-US" sz="2400" dirty="0"/>
              <a:t>find ways to streamline</a:t>
            </a:r>
          </a:p>
          <a:p>
            <a:r>
              <a:rPr lang="en-US" sz="2400" dirty="0" smtClean="0"/>
              <a:t>Filters applicants </a:t>
            </a:r>
            <a:r>
              <a:rPr lang="en-US" sz="2400" dirty="0"/>
              <a:t>quickly</a:t>
            </a:r>
          </a:p>
          <a:p>
            <a:r>
              <a:rPr lang="en-US" sz="2400" dirty="0" smtClean="0"/>
              <a:t>Shows applicants</a:t>
            </a:r>
            <a:r>
              <a:rPr lang="en-US" sz="2400" dirty="0"/>
              <a:t> </a:t>
            </a:r>
            <a:r>
              <a:rPr lang="en-US" sz="2400" dirty="0" smtClean="0"/>
              <a:t>coding and thought </a:t>
            </a:r>
            <a:r>
              <a:rPr lang="en-US" sz="2400" dirty="0"/>
              <a:t>process</a:t>
            </a:r>
          </a:p>
          <a:p>
            <a:r>
              <a:rPr lang="en-US" sz="2400" dirty="0" smtClean="0"/>
              <a:t>Reduces </a:t>
            </a:r>
            <a:r>
              <a:rPr lang="en-US" sz="2400" dirty="0"/>
              <a:t>bias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6" r="20586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/>
              <a:t>Coding Interview?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AB42-6084-4C75-B907-437615A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Coding Question Practice - Websites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3769-EF02-4B39-A5BE-84CD8A27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299" y="1265271"/>
            <a:ext cx="6576511" cy="4550735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sz="2800" dirty="0" err="1">
                <a:hlinkClick r:id="rId2"/>
              </a:rPr>
              <a:t>HackerRank</a:t>
            </a:r>
            <a:r>
              <a:rPr lang="en-US" sz="2800" dirty="0"/>
              <a:t> (show example)</a:t>
            </a:r>
          </a:p>
          <a:p>
            <a:pPr marL="457200" lvl="1" indent="0">
              <a:buNone/>
            </a:pPr>
            <a:endParaRPr lang="en-US" sz="2800" dirty="0">
              <a:hlinkClick r:id=""/>
            </a:endParaRPr>
          </a:p>
          <a:p>
            <a:pPr marL="457200" lvl="1" indent="0">
              <a:buNone/>
            </a:pPr>
            <a:r>
              <a:rPr lang="en-US" sz="2800" dirty="0" err="1">
                <a:hlinkClick r:id="rId3"/>
              </a:rPr>
              <a:t>Coderbyte</a:t>
            </a:r>
            <a:endParaRPr lang="en-US" sz="2800" dirty="0"/>
          </a:p>
          <a:p>
            <a:pPr marL="457200" lvl="1" indent="0">
              <a:buNone/>
            </a:pPr>
            <a:endParaRPr lang="en-US" sz="2800" dirty="0">
              <a:hlinkClick r:id=""/>
            </a:endParaRPr>
          </a:p>
          <a:p>
            <a:pPr marL="457200" lvl="1" indent="0">
              <a:buNone/>
            </a:pPr>
            <a:r>
              <a:rPr lang="en-US" sz="2800" dirty="0" err="1">
                <a:hlinkClick r:id="rId4"/>
              </a:rPr>
              <a:t>Leetcode</a:t>
            </a:r>
            <a:endParaRPr lang="en-US" sz="2800" dirty="0"/>
          </a:p>
          <a:p>
            <a:endParaRPr lang="en-US" dirty="0"/>
          </a:p>
        </p:txBody>
      </p:sp>
      <p:pic>
        <p:nvPicPr>
          <p:cNvPr id="2052" name="Picture 4" descr="Image result for hackerrank logo">
            <a:extLst>
              <a:ext uri="{FF2B5EF4-FFF2-40B4-BE49-F238E27FC236}">
                <a16:creationId xmlns:a16="http://schemas.microsoft.com/office/drawing/2014/main" id="{6C888652-B418-42A8-9ED9-1415A62F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7" y="187173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coderbyte logo">
            <a:extLst>
              <a:ext uri="{FF2B5EF4-FFF2-40B4-BE49-F238E27FC236}">
                <a16:creationId xmlns:a16="http://schemas.microsoft.com/office/drawing/2014/main" id="{96A385BE-B080-4421-8495-C2ACE92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6" y="3300484"/>
            <a:ext cx="3160712" cy="74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leetcode logo">
            <a:extLst>
              <a:ext uri="{FF2B5EF4-FFF2-40B4-BE49-F238E27FC236}">
                <a16:creationId xmlns:a16="http://schemas.microsoft.com/office/drawing/2014/main" id="{71555978-616D-4CDF-9167-822941DC7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92" y="4138684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2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Feedback – using Interviewing.io</a:t>
            </a:r>
            <a:endParaRPr lang="en-US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7207" y="1592263"/>
            <a:ext cx="9077645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0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Practice Coding Interview (interviewing.io)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731" y="1592263"/>
            <a:ext cx="7605214" cy="438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046" y="2098431"/>
            <a:ext cx="2719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Interested in Big Tech Companies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Google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Facebook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Microsoft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Amazon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Apple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smtClean="0"/>
              <a:t>Consider using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5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78509" y="2034805"/>
            <a:ext cx="6269625" cy="3413051"/>
          </a:xfrm>
        </p:spPr>
        <p:txBody>
          <a:bodyPr/>
          <a:lstStyle/>
          <a:p>
            <a:r>
              <a:rPr lang="en-US" dirty="0"/>
              <a:t>A really cute cat octopus?</a:t>
            </a:r>
          </a:p>
          <a:p>
            <a:r>
              <a:rPr lang="en-US" dirty="0"/>
              <a:t>Open-source repository for storing software code</a:t>
            </a:r>
          </a:p>
          <a:p>
            <a:r>
              <a:rPr lang="en-US" dirty="0"/>
              <a:t>Allows tracking of iterations (version control)</a:t>
            </a:r>
          </a:p>
          <a:p>
            <a:r>
              <a:rPr lang="en-US" dirty="0"/>
              <a:t>Collaboration tool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AND…A GREAT WAY TO SHOWCASE YOUR SKILLS TO EMPLOYERS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github-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15" y="3052658"/>
            <a:ext cx="2588169" cy="25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9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7E7BD-FE90-4B8B-BEDE-00C93B23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C6F8-85C1-4044-8E8B-343B67CF2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LinkedIn, Pitch and Networking – Ellie Evans</a:t>
            </a:r>
          </a:p>
          <a:p>
            <a:r>
              <a:rPr lang="en-US" dirty="0" smtClean="0"/>
              <a:t>Careers – Emerging and Other Options</a:t>
            </a:r>
            <a:endParaRPr lang="en-US" dirty="0"/>
          </a:p>
          <a:p>
            <a:r>
              <a:rPr lang="en-US" dirty="0" smtClean="0"/>
              <a:t>Coding Interviews</a:t>
            </a:r>
            <a:endParaRPr lang="en-US" dirty="0" smtClean="0"/>
          </a:p>
          <a:p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3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GitHub and 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Basics Video</a:t>
            </a:r>
            <a:endParaRPr lang="en-US" dirty="0"/>
          </a:p>
          <a:p>
            <a:r>
              <a:rPr lang="en-US" dirty="0"/>
              <a:t>Learn more through:</a:t>
            </a:r>
          </a:p>
          <a:p>
            <a:pPr lvl="1"/>
            <a:r>
              <a:rPr lang="en-US" dirty="0">
                <a:hlinkClick r:id="rId3"/>
              </a:rPr>
              <a:t>LinkedIn Learning </a:t>
            </a:r>
            <a:r>
              <a:rPr lang="en-US" dirty="0"/>
              <a:t>– Free to U of Iowa students</a:t>
            </a:r>
          </a:p>
          <a:p>
            <a:pPr lvl="1"/>
            <a:r>
              <a:rPr lang="en-US" dirty="0">
                <a:hlinkClick r:id="rId4"/>
              </a:rPr>
              <a:t>lab.github.com</a:t>
            </a:r>
            <a:endParaRPr lang="en-US" dirty="0"/>
          </a:p>
          <a:p>
            <a:r>
              <a:rPr lang="en-US" dirty="0"/>
              <a:t>Upload source code and project samples</a:t>
            </a:r>
          </a:p>
          <a:p>
            <a:r>
              <a:rPr lang="en-US" dirty="0"/>
              <a:t>Add GitHub public link to your resume</a:t>
            </a:r>
          </a:p>
        </p:txBody>
      </p:sp>
    </p:spTree>
    <p:extLst>
      <p:ext uri="{BB962C8B-B14F-4D97-AF65-F5344CB8AC3E}">
        <p14:creationId xmlns:p14="http://schemas.microsoft.com/office/powerpoint/2010/main" val="96901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Page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Kris Arens: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github.com/kristinearens</a:t>
            </a:r>
            <a:endParaRPr lang="en-US" dirty="0"/>
          </a:p>
          <a:p>
            <a:r>
              <a:rPr lang="en-US" dirty="0" smtClean="0"/>
              <a:t>Canny </a:t>
            </a:r>
            <a:r>
              <a:rPr lang="en-US" dirty="0"/>
              <a:t>Li Page:  </a:t>
            </a:r>
            <a:r>
              <a:rPr lang="en-US" dirty="0">
                <a:hlinkClick r:id="rId3"/>
              </a:rPr>
              <a:t>https://mobius21.github.io/markdown-portfolio/</a:t>
            </a:r>
            <a:endParaRPr lang="en-US" dirty="0" smtClean="0"/>
          </a:p>
          <a:p>
            <a:r>
              <a:rPr lang="en-US" dirty="0"/>
              <a:t>Zach McDaniel:  </a:t>
            </a:r>
            <a:r>
              <a:rPr lang="en-US" dirty="0">
                <a:hlinkClick r:id="rId4"/>
              </a:rPr>
              <a:t>https://zachmcdaniel.github.io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Chad </a:t>
            </a:r>
            <a:r>
              <a:rPr lang="en-US" dirty="0"/>
              <a:t>Nelson’s Page:  </a:t>
            </a:r>
            <a:r>
              <a:rPr lang="en-US" dirty="0">
                <a:hlinkClick r:id="rId5"/>
              </a:rPr>
              <a:t>https://chad-nelson.github.io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on Resumes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782" y="1708996"/>
            <a:ext cx="5928949" cy="3650944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6572655" y="1887167"/>
            <a:ext cx="1245140" cy="2743201"/>
          </a:xfrm>
          <a:prstGeom prst="curvedLeftArrow">
            <a:avLst>
              <a:gd name="adj1" fmla="val 17061"/>
              <a:gd name="adj2" fmla="val 50000"/>
              <a:gd name="adj3" fmla="val 25781"/>
            </a:avLst>
          </a:prstGeom>
          <a:solidFill>
            <a:schemeClr val="accent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7731" y="1708997"/>
            <a:ext cx="26264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Showcase your work</a:t>
            </a:r>
          </a:p>
          <a:p>
            <a:r>
              <a:rPr lang="en-US" sz="2000" dirty="0"/>
              <a:t>Match repository to projects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Provide: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5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509" y="1644063"/>
            <a:ext cx="7886700" cy="3107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78509" y="5031856"/>
            <a:ext cx="3859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https://github.com/kristinearens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4109546" y="3710153"/>
            <a:ext cx="6074979" cy="104100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– GitHub (REQUIRED)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69" y="1180734"/>
            <a:ext cx="7572741" cy="54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7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Interview and Negotiating Your Offer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737" y="293811"/>
            <a:ext cx="5842489" cy="61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49" y="2731545"/>
            <a:ext cx="6858000" cy="1843238"/>
          </a:xfrm>
        </p:spPr>
        <p:txBody>
          <a:bodyPr>
            <a:normAutofit/>
          </a:bodyPr>
          <a:lstStyle/>
          <a:p>
            <a:r>
              <a:rPr lang="en-US" dirty="0"/>
              <a:t>Networking, LinkedIn and Tips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2649" y="4597886"/>
            <a:ext cx="6858000" cy="407460"/>
          </a:xfrm>
        </p:spPr>
        <p:txBody>
          <a:bodyPr/>
          <a:lstStyle/>
          <a:p>
            <a:r>
              <a:rPr lang="en-US" dirty="0"/>
              <a:t>Ellie Evans, Assistant Director of Internships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EB04-6AB2-DD4F-B560-E3674C11A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Tippie College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5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D420-7E7B-434B-A909-0371DE6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Credibility and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C094-0A86-4B0C-8501-07255400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 come with 3 years of industry expertise, as in my previous role, I was at the Cedar Rapids Metro Economic Alliance. Economic Alliance is a 501c6 nonprofit organization that supports businesses through economic development &amp; workforce, community development, and public policy initiatives.</a:t>
            </a:r>
          </a:p>
          <a:p>
            <a:pPr marL="0" indent="0">
              <a:buNone/>
            </a:pPr>
            <a:r>
              <a:rPr lang="en-US" dirty="0"/>
              <a:t>Workforce Specialist:</a:t>
            </a:r>
          </a:p>
          <a:p>
            <a:r>
              <a:rPr lang="en-US" dirty="0"/>
              <a:t> Talent attraction &amp; retention</a:t>
            </a:r>
          </a:p>
          <a:p>
            <a:r>
              <a:rPr lang="en-US" dirty="0"/>
              <a:t> Largest talent attraction marketing campaign for ICR Iowa</a:t>
            </a:r>
          </a:p>
          <a:p>
            <a:r>
              <a:rPr lang="en-US" dirty="0"/>
              <a:t> Assisted with business attraction projects</a:t>
            </a:r>
          </a:p>
          <a:p>
            <a:r>
              <a:rPr lang="en-US" dirty="0"/>
              <a:t> Local resource for all things employment at the State level </a:t>
            </a:r>
          </a:p>
          <a:p>
            <a:r>
              <a:rPr lang="en-US" dirty="0"/>
              <a:t> Managed the largest internship program called </a:t>
            </a:r>
            <a:r>
              <a:rPr lang="en-US" dirty="0" err="1"/>
              <a:t>IgniteICR</a:t>
            </a:r>
            <a:endParaRPr lang="en-US" dirty="0"/>
          </a:p>
          <a:p>
            <a:r>
              <a:rPr lang="en-US" dirty="0"/>
              <a:t> Liaison for many other boards and projects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404E-E61A-417C-ADD0-78B642FA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rial" panose="020B0604020202020204"/>
              </a:rPr>
              <a:t>Tippie College of Business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535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2D62F-D922-574B-9667-C93EA474D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231" y="1938185"/>
            <a:ext cx="8241030" cy="4100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Make sure your profile is up to date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Picture of you, banner, who you are, what you’re seeking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Summary of you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Experience &amp; education (degree, not major)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Utilize your LinkedIn like your personal contact book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Handshake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Recruiter is listed on the posting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Reach out to recruiter via LinkedIn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Connect with faculty and staff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1</a:t>
            </a:r>
            <a:r>
              <a:rPr lang="en-US" sz="1700" baseline="30000" dirty="0"/>
              <a:t>st</a:t>
            </a:r>
            <a:r>
              <a:rPr lang="en-US" sz="1700" dirty="0"/>
              <a:t> connections become your 2</a:t>
            </a:r>
            <a:r>
              <a:rPr lang="en-US" sz="1700" baseline="30000" dirty="0"/>
              <a:t>nd</a:t>
            </a:r>
            <a:r>
              <a:rPr lang="en-US" sz="17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700" dirty="0">
                <a:hlinkClick r:id="rId2"/>
              </a:rPr>
              <a:t>Personal LinkedIn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2000" dirty="0"/>
              <a:t>Recruiters want to help you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B5CC7A-0773-7340-8E01-38FBB6FC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044" y="396403"/>
            <a:ext cx="5614397" cy="1229894"/>
          </a:xfrm>
        </p:spPr>
        <p:txBody>
          <a:bodyPr anchor="ctr">
            <a:normAutofit/>
          </a:bodyPr>
          <a:lstStyle/>
          <a:p>
            <a:r>
              <a:rPr lang="en-US" dirty="0"/>
              <a:t>LinkedIn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0BED4-1F4A-8F46-AACA-B1A7F6630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0974" y="6441194"/>
            <a:ext cx="627604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Tippie College of Business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10AD4-3218-6F90-9144-3297184FDA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86736" y="708291"/>
            <a:ext cx="635010" cy="63501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9DAA3F0-92C2-4791-DEA4-EA11A22B3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040" y="3707911"/>
            <a:ext cx="4592960" cy="2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1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9D6D-46D5-1605-F7B5-A3B0F76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7E0C0-23DD-1F07-9C41-6963F4FF3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It’s simple</a:t>
            </a:r>
          </a:p>
          <a:p>
            <a:pPr lvl="1"/>
            <a:r>
              <a:rPr lang="en-US" sz="2100" dirty="0"/>
              <a:t>That person</a:t>
            </a:r>
          </a:p>
          <a:p>
            <a:pPr lvl="2"/>
            <a:r>
              <a:rPr lang="en-US" sz="1900" dirty="0"/>
              <a:t>Pets</a:t>
            </a:r>
          </a:p>
          <a:p>
            <a:pPr lvl="2"/>
            <a:r>
              <a:rPr lang="en-US" sz="1900" dirty="0"/>
              <a:t>Family</a:t>
            </a:r>
          </a:p>
          <a:p>
            <a:pPr lvl="1"/>
            <a:r>
              <a:rPr lang="en-US" sz="2100" dirty="0"/>
              <a:t>Weather </a:t>
            </a:r>
          </a:p>
          <a:p>
            <a:pPr lvl="1"/>
            <a:r>
              <a:rPr lang="en-US" sz="2100" dirty="0"/>
              <a:t>Work – “how’s business” </a:t>
            </a:r>
          </a:p>
          <a:p>
            <a:r>
              <a:rPr lang="en-US" sz="2800" dirty="0"/>
              <a:t>Always be on – authentically you </a:t>
            </a:r>
          </a:p>
          <a:p>
            <a:pPr lvl="1"/>
            <a:r>
              <a:rPr lang="en-US" sz="2100" dirty="0"/>
              <a:t>Introverts</a:t>
            </a:r>
          </a:p>
          <a:p>
            <a:pPr lvl="2"/>
            <a:r>
              <a:rPr lang="en-US" sz="1900" dirty="0"/>
              <a:t>You can step away</a:t>
            </a:r>
          </a:p>
          <a:p>
            <a:r>
              <a:rPr lang="en-US" sz="2800" dirty="0"/>
              <a:t>Quality over quantity</a:t>
            </a:r>
          </a:p>
          <a:p>
            <a:pPr lvl="1"/>
            <a:r>
              <a:rPr lang="en-US" sz="2100" dirty="0"/>
              <a:t>Time</a:t>
            </a:r>
          </a:p>
          <a:p>
            <a:pPr lvl="1"/>
            <a:r>
              <a:rPr lang="en-US" sz="2100" dirty="0"/>
              <a:t>Conversations</a:t>
            </a:r>
          </a:p>
          <a:p>
            <a:r>
              <a:rPr lang="en-US" sz="2800" dirty="0"/>
              <a:t>Food and drink</a:t>
            </a:r>
          </a:p>
          <a:p>
            <a:pPr lvl="1"/>
            <a:r>
              <a:rPr lang="en-US" sz="2100" dirty="0"/>
              <a:t>Handshake with a nametag</a:t>
            </a:r>
          </a:p>
          <a:p>
            <a:r>
              <a:rPr lang="en-US" sz="2800" dirty="0"/>
              <a:t>Dress</a:t>
            </a:r>
          </a:p>
          <a:p>
            <a:pPr lvl="1"/>
            <a:r>
              <a:rPr lang="en-US" sz="2100" dirty="0"/>
              <a:t>Comfort level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254C-63D2-06E4-4A6C-D3E1EBC70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Tippie College of Business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0CD52-7C3D-D2E2-C895-CE48840F6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97455" y="641250"/>
            <a:ext cx="1333714" cy="133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52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D420-7E7B-434B-A909-0371DE69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C094-0A86-4B0C-8501-07255400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Advice from one young professional to the next young professional: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interview goes 2 ways, always ask in-depth questions</a:t>
            </a:r>
          </a:p>
          <a:p>
            <a:r>
              <a:rPr lang="en-US" dirty="0"/>
              <a:t>Always ask questions, never assume. People want to help you (this helps with imposter syndrome)</a:t>
            </a:r>
          </a:p>
          <a:p>
            <a:r>
              <a:rPr lang="en-US" dirty="0"/>
              <a:t>Always raise your hand when it comes to helping your team out (within reason)</a:t>
            </a:r>
          </a:p>
          <a:p>
            <a:r>
              <a:rPr lang="en-US" dirty="0"/>
              <a:t>Stay up to date on:</a:t>
            </a:r>
          </a:p>
          <a:p>
            <a:pPr lvl="1"/>
            <a:r>
              <a:rPr lang="en-US" dirty="0"/>
              <a:t>Local and national news</a:t>
            </a:r>
          </a:p>
          <a:p>
            <a:pPr lvl="1"/>
            <a:r>
              <a:rPr lang="en-US" dirty="0"/>
              <a:t>Sports</a:t>
            </a:r>
          </a:p>
          <a:p>
            <a:pPr lvl="1"/>
            <a:r>
              <a:rPr lang="en-US" dirty="0"/>
              <a:t>Industry </a:t>
            </a:r>
          </a:p>
          <a:p>
            <a:r>
              <a:rPr lang="en-US" dirty="0"/>
              <a:t>Get involved in your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404E-E61A-417C-ADD0-78B642FA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rial" panose="020B0604020202020204"/>
              </a:rPr>
              <a:t>Tippie College of Business</a:t>
            </a:r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5897B-B447-94BC-0861-56C390F2A7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48895" y="494273"/>
            <a:ext cx="1040890" cy="10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AFCA-9577-4849-CFCF-0D259DED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Connect with me </a:t>
            </a:r>
          </a:p>
        </p:txBody>
      </p:sp>
      <p:pic>
        <p:nvPicPr>
          <p:cNvPr id="5" name="Picture 5" descr="Qr code&#10;&#10;Description automatically generated">
            <a:extLst>
              <a:ext uri="{FF2B5EF4-FFF2-40B4-BE49-F238E27FC236}">
                <a16:creationId xmlns:a16="http://schemas.microsoft.com/office/drawing/2014/main" id="{86A2E011-1B96-1176-6631-D4BB7C998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8077" y="1834321"/>
            <a:ext cx="3279774" cy="3458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A7B47-6004-1EA8-59C2-B6E4035F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Tippie College of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6160"/>
      </p:ext>
    </p:extLst>
  </p:cSld>
  <p:clrMapOvr>
    <a:masterClrMapping/>
  </p:clrMapOvr>
</p:sld>
</file>

<file path=ppt/theme/theme1.xml><?xml version="1.0" encoding="utf-8"?>
<a:theme xmlns:a="http://schemas.openxmlformats.org/drawingml/2006/main" name="Iowa brand-ppt-template-standard-2020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ND-PPT-Template-Standard-2020" id="{FEB5064F-1BAF-457F-BD53-220B2EFBCADC}" vid="{C9548275-2ABB-47A4-A42E-9EB91983E2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008444E58A6C4B9AE1DF9877EF45D6" ma:contentTypeVersion="12" ma:contentTypeDescription="Create a new document." ma:contentTypeScope="" ma:versionID="89f1aef7acedb04cda5a7853b7dcb953">
  <xsd:schema xmlns:xsd="http://www.w3.org/2001/XMLSchema" xmlns:xs="http://www.w3.org/2001/XMLSchema" xmlns:p="http://schemas.microsoft.com/office/2006/metadata/properties" xmlns:ns3="86087b60-7c65-4cad-84e3-71e6946adbff" xmlns:ns4="c6df6735-7358-4702-a365-c1138eed3d9a" targetNamespace="http://schemas.microsoft.com/office/2006/metadata/properties" ma:root="true" ma:fieldsID="f554572cbdaeb54acd8c8260d97346e5" ns3:_="" ns4:_="">
    <xsd:import namespace="86087b60-7c65-4cad-84e3-71e6946adbff"/>
    <xsd:import namespace="c6df6735-7358-4702-a365-c1138eed3d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87b60-7c65-4cad-84e3-71e6946adb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df6735-7358-4702-a365-c1138eed3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62AFF1-82D7-44AF-9B99-69D37FBE42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087b60-7c65-4cad-84e3-71e6946adbff"/>
    <ds:schemaRef ds:uri="c6df6735-7358-4702-a365-c1138eed3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96957E-EDE5-4C81-9A2B-A2451BA2A3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F1E148-EEA3-47A6-906E-AAF3D1044680}">
  <ds:schemaRefs>
    <ds:schemaRef ds:uri="http://purl.org/dc/terms/"/>
    <ds:schemaRef ds:uri="http://schemas.microsoft.com/office/2006/documentManagement/types"/>
    <ds:schemaRef ds:uri="c6df6735-7358-4702-a365-c1138eed3d9a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86087b60-7c65-4cad-84e3-71e6946adbff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612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Franklin Gothic Book</vt:lpstr>
      <vt:lpstr>Iowa brand-ppt-template-standard-2020</vt:lpstr>
      <vt:lpstr>Week 4 – Pitch, Coding Interview, Careers, GitHub</vt:lpstr>
      <vt:lpstr>Topics for Today</vt:lpstr>
      <vt:lpstr>PowerPoint Presentation</vt:lpstr>
      <vt:lpstr>Networking, LinkedIn and Tips</vt:lpstr>
      <vt:lpstr>Credibility and Brand</vt:lpstr>
      <vt:lpstr>LinkedIn</vt:lpstr>
      <vt:lpstr>Networking </vt:lpstr>
      <vt:lpstr>Tips &amp; Tricks</vt:lpstr>
      <vt:lpstr>Connect with me </vt:lpstr>
      <vt:lpstr>Careers </vt:lpstr>
      <vt:lpstr>PowerPoint Presentation</vt:lpstr>
      <vt:lpstr>Emerging Roles</vt:lpstr>
      <vt:lpstr>Coding Interviews</vt:lpstr>
      <vt:lpstr>Why Coding Interview?</vt:lpstr>
      <vt:lpstr>Coding Question Practice - Websites</vt:lpstr>
      <vt:lpstr>Coding Feedback – using Interviewing.io</vt:lpstr>
      <vt:lpstr>Real Practice Coding Interview (interviewing.io)</vt:lpstr>
      <vt:lpstr>GitHub</vt:lpstr>
      <vt:lpstr>What is GitHub</vt:lpstr>
      <vt:lpstr>Getting Started</vt:lpstr>
      <vt:lpstr>GitHub Page Samples</vt:lpstr>
      <vt:lpstr>GitHub on Resumes</vt:lpstr>
      <vt:lpstr>Let’s Take a Look</vt:lpstr>
      <vt:lpstr>Assignment</vt:lpstr>
      <vt:lpstr>Assignment – GitHub (REQUIRED)</vt:lpstr>
      <vt:lpstr>Next Week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Arens, Kristine</dc:creator>
  <cp:lastModifiedBy>Arens, Kristine</cp:lastModifiedBy>
  <cp:revision>48</cp:revision>
  <dcterms:created xsi:type="dcterms:W3CDTF">2021-09-02T18:31:44Z</dcterms:created>
  <dcterms:modified xsi:type="dcterms:W3CDTF">2023-02-09T23:51:24Z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0x010100A4008444E58A6C4B9AE1DF9877EF45D6</vt:lpwstr>
  </property>
</Properties>
</file>