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1"/>
    <a:srgbClr val="E0E2E2"/>
    <a:srgbClr val="E2E4E5"/>
    <a:srgbClr val="EEEFF0"/>
    <a:srgbClr val="CDD1D1"/>
    <a:srgbClr val="DFE1E2"/>
    <a:srgbClr val="EAEBEB"/>
    <a:srgbClr val="DEF2FC"/>
    <a:srgbClr val="F6F6F6"/>
    <a:srgbClr val="EF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7DEB-76F6-45D0-A68E-4A3CAF01601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7848-3666-4AD9-9321-A1947864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A7848-3666-4AD9-9321-A194786406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F4EFB8-BEF1-4FEC-9884-813DC5444B1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25B99F-25DC-4B23-8A61-A7AB1E26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irclec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AB6168-BC85-1E84-4A2D-294A675B8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625" y="4028982"/>
            <a:ext cx="8939975" cy="138853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n w="3175" cmpd="sng">
                  <a:noFill/>
                </a:ln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The</a:t>
            </a:r>
            <a:r>
              <a:rPr lang="en-US" sz="2800" dirty="0">
                <a:ln w="3175" cmpd="sng">
                  <a:noFill/>
                </a:ln>
                <a:solidFill>
                  <a:srgbClr val="002060"/>
                </a:solidFill>
                <a:latin typeface="Bahnschrift" panose="020B0502040204020203" pitchFamily="34" charset="0"/>
                <a:ea typeface="+mj-ea"/>
                <a:cs typeface="+mj-cs"/>
              </a:rPr>
              <a:t> best practice for DevOps and agile development.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8A287F-5522-E72C-3E69-B2629AB9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7" y="724685"/>
            <a:ext cx="6305439" cy="3070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BA765-C74F-0AA2-9EA7-0E96A71D0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105" y="285618"/>
            <a:ext cx="8574622" cy="2616199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Bahnschrift" panose="020B0502040204020203" pitchFamily="34" charset="0"/>
              </a:rPr>
              <a:t>         </a:t>
            </a:r>
            <a:r>
              <a:rPr lang="en-US" sz="8000" dirty="0">
                <a:solidFill>
                  <a:srgbClr val="002060"/>
                </a:solidFill>
                <a:latin typeface="Bahnschrift" panose="020B0502040204020203" pitchFamily="34" charset="0"/>
              </a:rPr>
              <a:t>CI</a:t>
            </a:r>
            <a:r>
              <a:rPr lang="en-US" sz="8000" dirty="0">
                <a:latin typeface="Bahnschrift" panose="020B0502040204020203" pitchFamily="34" charset="0"/>
              </a:rPr>
              <a:t>       </a:t>
            </a:r>
            <a:r>
              <a:rPr lang="en-US" sz="8000" dirty="0">
                <a:solidFill>
                  <a:srgbClr val="002060"/>
                </a:solidFill>
                <a:latin typeface="Bahnschrift" panose="020B0502040204020203" pitchFamily="34" charset="0"/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0617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1E8-002E-A248-B0BF-BDB02FF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2478" y="58994"/>
            <a:ext cx="8494353" cy="1327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629D-040A-62AF-808C-BB38D3472864}"/>
              </a:ext>
            </a:extLst>
          </p:cNvPr>
          <p:cNvSpPr/>
          <p:nvPr/>
        </p:nvSpPr>
        <p:spPr>
          <a:xfrm>
            <a:off x="1621961" y="1043940"/>
            <a:ext cx="9281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A7DDE-6DE5-E6BF-586B-DC5F5843E64C}"/>
              </a:ext>
            </a:extLst>
          </p:cNvPr>
          <p:cNvSpPr txBox="1"/>
          <p:nvPr/>
        </p:nvSpPr>
        <p:spPr>
          <a:xfrm>
            <a:off x="1842723" y="5075396"/>
            <a:ext cx="9745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CI/CD is a set of methods that enables application developers to deliver code changes more frequently to customers using automation.</a:t>
            </a:r>
          </a:p>
          <a:p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By automating integration and delivery, CI/CD lets software development teams focus on meeting business requirements while ensuring code quality and software security.</a:t>
            </a:r>
          </a:p>
        </p:txBody>
      </p:sp>
      <p:pic>
        <p:nvPicPr>
          <p:cNvPr id="12" name="Content Placeholder 11" descr="Diagram">
            <a:extLst>
              <a:ext uri="{FF2B5EF4-FFF2-40B4-BE49-F238E27FC236}">
                <a16:creationId xmlns:a16="http://schemas.microsoft.com/office/drawing/2014/main" id="{D65DF6BB-80EE-C97D-C544-5C0E1C107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94" y="1316011"/>
            <a:ext cx="720648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43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1E8-002E-A248-B0BF-BDB02FF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925" y="0"/>
            <a:ext cx="8494353" cy="1327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Continuous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629D-040A-62AF-808C-BB38D3472864}"/>
              </a:ext>
            </a:extLst>
          </p:cNvPr>
          <p:cNvSpPr/>
          <p:nvPr/>
        </p:nvSpPr>
        <p:spPr>
          <a:xfrm>
            <a:off x="1621961" y="1043940"/>
            <a:ext cx="9281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Diagram">
            <a:extLst>
              <a:ext uri="{FF2B5EF4-FFF2-40B4-BE49-F238E27FC236}">
                <a16:creationId xmlns:a16="http://schemas.microsoft.com/office/drawing/2014/main" id="{0D429F6E-8132-A704-70B4-60E1CD8F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23" y="1327355"/>
            <a:ext cx="3643381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00D51-265A-CD0D-A732-D9D49BD71FCC}"/>
              </a:ext>
            </a:extLst>
          </p:cNvPr>
          <p:cNvSpPr txBox="1"/>
          <p:nvPr/>
        </p:nvSpPr>
        <p:spPr>
          <a:xfrm>
            <a:off x="1621960" y="1289745"/>
            <a:ext cx="6361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Continuous integration (CI) helps developers merge their code changes back to a shared branch, more frequently.</a:t>
            </a:r>
          </a:p>
          <a:p>
            <a:endParaRPr lang="en-US" b="0" i="0" dirty="0">
              <a:solidFill>
                <a:srgbClr val="4F4F4F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It's the process of "Making". Everything related to the code fits here, and it all culminates in the ultimate goal of CI: a high quality, deployable artifact!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F4F4F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Once changes to an application are merged, they are validated by automatically building the application and running automated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Some CI related tasks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CB8F7-EC7A-9ED8-6D7B-8DA2F16069FF}"/>
              </a:ext>
            </a:extLst>
          </p:cNvPr>
          <p:cNvSpPr txBox="1"/>
          <p:nvPr/>
        </p:nvSpPr>
        <p:spPr>
          <a:xfrm>
            <a:off x="2451876" y="5128427"/>
            <a:ext cx="98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Build 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FDF6D-0E3C-4AFC-387B-D0F8DF6AB779}"/>
              </a:ext>
            </a:extLst>
          </p:cNvPr>
          <p:cNvSpPr txBox="1"/>
          <p:nvPr/>
        </p:nvSpPr>
        <p:spPr>
          <a:xfrm>
            <a:off x="3440771" y="5128427"/>
            <a:ext cx="143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Unit Test 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DE900-4F42-3AC1-CEB3-DEE2BBBFE2B1}"/>
              </a:ext>
            </a:extLst>
          </p:cNvPr>
          <p:cNvSpPr txBox="1"/>
          <p:nvPr/>
        </p:nvSpPr>
        <p:spPr>
          <a:xfrm>
            <a:off x="4836302" y="51284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Static Analysis 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59C8-41DB-9D5A-2899-E4A6AC102FF4}"/>
              </a:ext>
            </a:extLst>
          </p:cNvPr>
          <p:cNvSpPr txBox="1"/>
          <p:nvPr/>
        </p:nvSpPr>
        <p:spPr>
          <a:xfrm>
            <a:off x="6865288" y="5128427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Store artifact</a:t>
            </a:r>
          </a:p>
        </p:txBody>
      </p:sp>
    </p:spTree>
    <p:extLst>
      <p:ext uri="{BB962C8B-B14F-4D97-AF65-F5344CB8AC3E}">
        <p14:creationId xmlns:p14="http://schemas.microsoft.com/office/powerpoint/2010/main" val="2314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1E8-002E-A248-B0BF-BDB02FF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412" y="5281"/>
            <a:ext cx="8494353" cy="1327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Continuous Deployment</a:t>
            </a:r>
          </a:p>
        </p:txBody>
      </p:sp>
      <p:pic>
        <p:nvPicPr>
          <p:cNvPr id="6" name="Content Placeholder 5" descr="A picture containing text, electronics">
            <a:extLst>
              <a:ext uri="{FF2B5EF4-FFF2-40B4-BE49-F238E27FC236}">
                <a16:creationId xmlns:a16="http://schemas.microsoft.com/office/drawing/2014/main" id="{C92730D5-8E13-F96B-4E9B-832BB8A0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r="11257"/>
          <a:stretch/>
        </p:blipFill>
        <p:spPr>
          <a:xfrm>
            <a:off x="8254277" y="1089659"/>
            <a:ext cx="3180639" cy="361430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92629D-040A-62AF-808C-BB38D3472864}"/>
              </a:ext>
            </a:extLst>
          </p:cNvPr>
          <p:cNvSpPr/>
          <p:nvPr/>
        </p:nvSpPr>
        <p:spPr>
          <a:xfrm>
            <a:off x="1621961" y="1043940"/>
            <a:ext cx="9281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F31D3-5E79-C540-3DCC-A43C9A0C8D47}"/>
              </a:ext>
            </a:extLst>
          </p:cNvPr>
          <p:cNvSpPr txBox="1"/>
          <p:nvPr/>
        </p:nvSpPr>
        <p:spPr>
          <a:xfrm>
            <a:off x="1418250" y="1332636"/>
            <a:ext cx="611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software engineering approach in which the value is delivered frequently through automated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Everything related to deploying the artifact fits here. It's the process of "Moving" the artifact from the shelf to the spotlight.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It automates releasing an app to production and relies heavily on well-designed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Some CD related tasks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F4F4F"/>
              </a:solidFill>
              <a:latin typeface="Open Sans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2D91-7092-7D90-354C-5C986AD5163A}"/>
              </a:ext>
            </a:extLst>
          </p:cNvPr>
          <p:cNvSpPr txBox="1"/>
          <p:nvPr/>
        </p:nvSpPr>
        <p:spPr>
          <a:xfrm>
            <a:off x="1872769" y="4841289"/>
            <a:ext cx="282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Create infrastructure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A046-FEAE-1B82-D915-E49E2E9F8BD1}"/>
              </a:ext>
            </a:extLst>
          </p:cNvPr>
          <p:cNvSpPr txBox="1"/>
          <p:nvPr/>
        </p:nvSpPr>
        <p:spPr>
          <a:xfrm>
            <a:off x="4415769" y="4841289"/>
            <a:ext cx="22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Provision servers 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0D8F2-F7BA-87B5-A9D5-FF47BA231C21}"/>
              </a:ext>
            </a:extLst>
          </p:cNvPr>
          <p:cNvSpPr txBox="1"/>
          <p:nvPr/>
        </p:nvSpPr>
        <p:spPr>
          <a:xfrm>
            <a:off x="6679915" y="4841289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Configure 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1DDD6-B451-80AE-1BAE-677C4F40915C}"/>
              </a:ext>
            </a:extLst>
          </p:cNvPr>
          <p:cNvSpPr txBox="1"/>
          <p:nvPr/>
        </p:nvSpPr>
        <p:spPr>
          <a:xfrm>
            <a:off x="9002202" y="4841289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Promote &gt;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EEF6D-B40F-2C17-1F64-C7E016CDFCCE}"/>
              </a:ext>
            </a:extLst>
          </p:cNvPr>
          <p:cNvSpPr txBox="1"/>
          <p:nvPr/>
        </p:nvSpPr>
        <p:spPr>
          <a:xfrm>
            <a:off x="8039379" y="4841289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Verify &gt;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AFF2F-E6F3-BA77-1ACC-9131A0F1B3B2}"/>
              </a:ext>
            </a:extLst>
          </p:cNvPr>
          <p:cNvSpPr txBox="1"/>
          <p:nvPr/>
        </p:nvSpPr>
        <p:spPr>
          <a:xfrm>
            <a:off x="10229539" y="484128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1E8-002E-A248-B0BF-BDB02FF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8083" y="0"/>
            <a:ext cx="8494353" cy="1327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Why CI/CD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C27E-3B1C-26DC-2293-58EA5E9A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962" y="1327356"/>
            <a:ext cx="9281652" cy="1644464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dirty="0"/>
              <a:t>When it comes to the question, why CI/CD ? </a:t>
            </a:r>
          </a:p>
          <a:p>
            <a:pPr>
              <a:buClrTx/>
              <a:buSzPct val="100000"/>
            </a:pPr>
            <a:r>
              <a:rPr lang="en-US" dirty="0"/>
              <a:t>We need to think in terms of business value CI/CD can provide.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629D-040A-62AF-808C-BB38D3472864}"/>
              </a:ext>
            </a:extLst>
          </p:cNvPr>
          <p:cNvSpPr/>
          <p:nvPr/>
        </p:nvSpPr>
        <p:spPr>
          <a:xfrm>
            <a:off x="1621961" y="1043940"/>
            <a:ext cx="9281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F166FF9-858B-3C97-FD17-718AE1DD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60" y="2805563"/>
            <a:ext cx="1394581" cy="151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E78B40-23F8-CB4D-C9F4-DD5F2A98A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66" y="2971820"/>
            <a:ext cx="1394581" cy="154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25AC745-6F08-BEEE-EE6C-D3D30245C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66" y="4488832"/>
            <a:ext cx="1501270" cy="153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E9E1D2B-292B-D4F6-DE4B-3F421CB8A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75" y="4651341"/>
            <a:ext cx="1294635" cy="153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9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1E8-002E-A248-B0BF-BDB02FF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6744" y="-181567"/>
            <a:ext cx="8494353" cy="1327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Benefits Of CI/CD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629D-040A-62AF-808C-BB38D3472864}"/>
              </a:ext>
            </a:extLst>
          </p:cNvPr>
          <p:cNvSpPr/>
          <p:nvPr/>
        </p:nvSpPr>
        <p:spPr>
          <a:xfrm>
            <a:off x="1709034" y="898407"/>
            <a:ext cx="9281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F418-B1A7-E1A0-8B36-09C31EC15A58}"/>
              </a:ext>
            </a:extLst>
          </p:cNvPr>
          <p:cNvGrpSpPr/>
          <p:nvPr/>
        </p:nvGrpSpPr>
        <p:grpSpPr>
          <a:xfrm>
            <a:off x="3286625" y="1829917"/>
            <a:ext cx="9181165" cy="1143097"/>
            <a:chOff x="3286625" y="1829917"/>
            <a:chExt cx="9181165" cy="11430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677989-A817-8DEE-858C-CA0C551C30B8}"/>
                </a:ext>
              </a:extLst>
            </p:cNvPr>
            <p:cNvSpPr txBox="1"/>
            <p:nvPr/>
          </p:nvSpPr>
          <p:spPr>
            <a:xfrm>
              <a:off x="4552823" y="2049684"/>
              <a:ext cx="79149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4F4F4F"/>
                  </a:solidFill>
                  <a:latin typeface="Open Sans" panose="020B0606030504020204" pitchFamily="34" charset="0"/>
                </a:rPr>
                <a:t>Automate Infrastructure Cleanup </a:t>
              </a:r>
            </a:p>
            <a:p>
              <a:r>
                <a:rPr lang="en-US" dirty="0">
                  <a:solidFill>
                    <a:srgbClr val="4F4F4F"/>
                  </a:solidFill>
                  <a:latin typeface="Open Sans" panose="020B0606030504020204" pitchFamily="34" charset="0"/>
                </a:rPr>
                <a:t>Which means &gt;  Less infrastructure costs from unused resources.</a:t>
              </a:r>
            </a:p>
            <a:p>
              <a:endParaRPr lang="en-US" dirty="0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C226D61-4343-6BC0-BCD0-4DA59D5E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625" y="1829917"/>
              <a:ext cx="1084408" cy="9683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E59213-07FA-8CEA-DA02-E31F7DF831E3}"/>
              </a:ext>
            </a:extLst>
          </p:cNvPr>
          <p:cNvSpPr txBox="1"/>
          <p:nvPr/>
        </p:nvSpPr>
        <p:spPr>
          <a:xfrm>
            <a:off x="1709034" y="1062296"/>
            <a:ext cx="961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CI/CD can help us achieve the best business efficiency in a lot of ways. Here is some examples on what CI/CD can do.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125179-7F4F-E46F-3D69-1667396FA669}"/>
              </a:ext>
            </a:extLst>
          </p:cNvPr>
          <p:cNvGrpSpPr/>
          <p:nvPr/>
        </p:nvGrpSpPr>
        <p:grpSpPr>
          <a:xfrm>
            <a:off x="3286625" y="3048772"/>
            <a:ext cx="9181166" cy="968378"/>
            <a:chOff x="3286625" y="3048772"/>
            <a:chExt cx="9181166" cy="968378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C902915-F521-CF03-4C1D-785A404B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625" y="3048772"/>
              <a:ext cx="1084408" cy="9683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110879-D04E-C5D5-716F-3F0D5BDB6EF5}"/>
                </a:ext>
              </a:extLst>
            </p:cNvPr>
            <p:cNvSpPr txBox="1"/>
            <p:nvPr/>
          </p:nvSpPr>
          <p:spPr>
            <a:xfrm>
              <a:off x="4552824" y="3207806"/>
              <a:ext cx="7914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Catch Unit Test Failures</a:t>
              </a:r>
            </a:p>
            <a:p>
              <a:r>
                <a:rPr lang="en-US" dirty="0">
                  <a:solidFill>
                    <a:srgbClr val="4F4F4F"/>
                  </a:solidFill>
                  <a:latin typeface="Open Sans" panose="020B0606030504020204" pitchFamily="34" charset="0"/>
                </a:rPr>
                <a:t>Which means &gt;  </a:t>
              </a:r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Less bugs in production and less time in testing.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A68DD5-8050-4616-03E3-F90395788FE0}"/>
              </a:ext>
            </a:extLst>
          </p:cNvPr>
          <p:cNvGrpSpPr/>
          <p:nvPr/>
        </p:nvGrpSpPr>
        <p:grpSpPr>
          <a:xfrm>
            <a:off x="3289512" y="5579418"/>
            <a:ext cx="9178278" cy="1103481"/>
            <a:chOff x="3289512" y="5579418"/>
            <a:chExt cx="9178278" cy="11034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7B75E-79CA-5B97-2343-0973941F1C5E}"/>
                </a:ext>
              </a:extLst>
            </p:cNvPr>
            <p:cNvSpPr txBox="1"/>
            <p:nvPr/>
          </p:nvSpPr>
          <p:spPr>
            <a:xfrm>
              <a:off x="4552823" y="5774748"/>
              <a:ext cx="7914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Automated Rollback Triggered by Job Failure</a:t>
              </a:r>
            </a:p>
            <a:p>
              <a:r>
                <a:rPr lang="en-US" dirty="0">
                  <a:solidFill>
                    <a:srgbClr val="4F4F4F"/>
                  </a:solidFill>
                  <a:latin typeface="Open Sans" panose="020B0606030504020204" pitchFamily="34" charset="0"/>
                </a:rPr>
                <a:t>Which means &gt;  </a:t>
              </a:r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Quick undo to return production to working state.</a:t>
              </a:r>
              <a:endParaRPr lang="en-US" dirty="0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13C9326-2AFA-4E7A-59A4-DBF1992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512" y="5579418"/>
              <a:ext cx="1081521" cy="11034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598BE0-4A01-5879-5228-B0DE0353D14E}"/>
              </a:ext>
            </a:extLst>
          </p:cNvPr>
          <p:cNvGrpSpPr/>
          <p:nvPr/>
        </p:nvGrpSpPr>
        <p:grpSpPr>
          <a:xfrm>
            <a:off x="3286625" y="4267628"/>
            <a:ext cx="9181166" cy="1061312"/>
            <a:chOff x="3286625" y="4267628"/>
            <a:chExt cx="9181166" cy="1061312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09770CC9-8A53-3831-5999-6B9E0C22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625" y="4267628"/>
              <a:ext cx="1084408" cy="10613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0EC90-61D8-1292-B16E-C38FAC94EAF6}"/>
                </a:ext>
              </a:extLst>
            </p:cNvPr>
            <p:cNvSpPr txBox="1"/>
            <p:nvPr/>
          </p:nvSpPr>
          <p:spPr>
            <a:xfrm>
              <a:off x="4552824" y="4491277"/>
              <a:ext cx="7914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Faster and More Frequent Production Deployments</a:t>
              </a:r>
            </a:p>
            <a:p>
              <a:r>
                <a:rPr lang="en-US" dirty="0">
                  <a:solidFill>
                    <a:srgbClr val="4F4F4F"/>
                  </a:solidFill>
                  <a:latin typeface="Open Sans" panose="020B0606030504020204" pitchFamily="34" charset="0"/>
                </a:rPr>
                <a:t>Which means &gt;  </a:t>
              </a:r>
              <a:r>
                <a:rPr lang="en-US" b="0" i="0" dirty="0">
                  <a:solidFill>
                    <a:srgbClr val="4F4F4F"/>
                  </a:solidFill>
                  <a:effectLst/>
                  <a:latin typeface="Open Sans" panose="020B0606030504020204" pitchFamily="34" charset="0"/>
                </a:rPr>
                <a:t>New value-generating features released more quickly.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64DF5-CD43-EF51-EF44-3DC30B4167E5}"/>
              </a:ext>
            </a:extLst>
          </p:cNvPr>
          <p:cNvGrpSpPr/>
          <p:nvPr/>
        </p:nvGrpSpPr>
        <p:grpSpPr>
          <a:xfrm>
            <a:off x="1392136" y="1935397"/>
            <a:ext cx="9816637" cy="2215991"/>
            <a:chOff x="1392136" y="1935397"/>
            <a:chExt cx="9816637" cy="22159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73A18E-866D-6235-4450-1C0A0616E24E}"/>
                </a:ext>
              </a:extLst>
            </p:cNvPr>
            <p:cNvSpPr/>
            <p:nvPr/>
          </p:nvSpPr>
          <p:spPr>
            <a:xfrm>
              <a:off x="1392136" y="1935397"/>
              <a:ext cx="9816637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 Y     U</a:t>
              </a:r>
            </a:p>
          </p:txBody>
        </p:sp>
        <p:pic>
          <p:nvPicPr>
            <p:cNvPr id="6" name="Picture 5" descr="Icon">
              <a:hlinkClick r:id="rId2"/>
              <a:extLst>
                <a:ext uri="{FF2B5EF4-FFF2-40B4-BE49-F238E27FC236}">
                  <a16:creationId xmlns:a16="http://schemas.microsoft.com/office/drawing/2014/main" id="{318D13B2-AB18-4180-C8BA-6C372E93D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629" y="2497394"/>
              <a:ext cx="1178989" cy="1191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4606</TotalTime>
  <Words>364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Bahnschrift</vt:lpstr>
      <vt:lpstr>Calibri</vt:lpstr>
      <vt:lpstr>Corbel</vt:lpstr>
      <vt:lpstr>Open Sans</vt:lpstr>
      <vt:lpstr>Parallax</vt:lpstr>
      <vt:lpstr>         CI       CD</vt:lpstr>
      <vt:lpstr>Introduction</vt:lpstr>
      <vt:lpstr>Continuous Integration</vt:lpstr>
      <vt:lpstr>Continuous Deployment</vt:lpstr>
      <vt:lpstr>Why CI/CD ?</vt:lpstr>
      <vt:lpstr>Benefits Of CI/CD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Karim Ashraf Abdelmabod</dc:creator>
  <cp:lastModifiedBy>Karim Ashraf Abdelmabod</cp:lastModifiedBy>
  <cp:revision>4</cp:revision>
  <dcterms:created xsi:type="dcterms:W3CDTF">2022-08-21T09:28:35Z</dcterms:created>
  <dcterms:modified xsi:type="dcterms:W3CDTF">2022-08-25T21:11:44Z</dcterms:modified>
</cp:coreProperties>
</file>