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7"/>
  </p:notesMasterIdLst>
  <p:sldIdLst>
    <p:sldId id="257" r:id="rId2"/>
    <p:sldId id="259" r:id="rId3"/>
    <p:sldId id="272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4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3786-011A-4929-9EDC-3FF417D04EEB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F9561-AFEA-4DC2-A171-DB8CFA5DA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7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1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0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8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9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C20D86-B0E3-41C0-816E-607782A599D3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D4C8FC-1B1A-4810-9B51-32E44F98D4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1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7">
            <a:extLst>
              <a:ext uri="{FF2B5EF4-FFF2-40B4-BE49-F238E27FC236}">
                <a16:creationId xmlns:a16="http://schemas.microsoft.com/office/drawing/2014/main" id="{40FA5EC1-7715-8BA7-A17D-9C5BA5F7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329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2EA24-BD15-D597-71DE-C82282D4B779}"/>
              </a:ext>
            </a:extLst>
          </p:cNvPr>
          <p:cNvSpPr txBox="1"/>
          <p:nvPr/>
        </p:nvSpPr>
        <p:spPr>
          <a:xfrm>
            <a:off x="8734364" y="95780"/>
            <a:ext cx="352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</a:t>
            </a:r>
            <a:r>
              <a:rPr lang="en-IN" sz="3600" b="1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</a:t>
            </a:r>
            <a:r>
              <a:rPr lang="en-IN" sz="4000" b="1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36C24-AC7D-737B-29E1-90DFB59FA987}"/>
              </a:ext>
            </a:extLst>
          </p:cNvPr>
          <p:cNvSpPr txBox="1"/>
          <p:nvPr/>
        </p:nvSpPr>
        <p:spPr>
          <a:xfrm>
            <a:off x="8961965" y="6362110"/>
            <a:ext cx="336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KAARJALA LAKSHMIKANTH</a:t>
            </a:r>
          </a:p>
        </p:txBody>
      </p:sp>
    </p:spTree>
    <p:extLst>
      <p:ext uri="{BB962C8B-B14F-4D97-AF65-F5344CB8AC3E}">
        <p14:creationId xmlns:p14="http://schemas.microsoft.com/office/powerpoint/2010/main" val="326301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E0273825-C655-A793-28B3-BE9021797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2" y="1606550"/>
            <a:ext cx="5025653" cy="3311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274DF-5E5C-EF4A-D1F8-C14666133D3A}"/>
              </a:ext>
            </a:extLst>
          </p:cNvPr>
          <p:cNvSpPr txBox="1"/>
          <p:nvPr/>
        </p:nvSpPr>
        <p:spPr>
          <a:xfrm>
            <a:off x="1127760" y="1116965"/>
            <a:ext cx="4091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MEAL TYPE WISE BOOKINGS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DD35-A8A4-F69A-8770-5706CA6678CD}"/>
              </a:ext>
            </a:extLst>
          </p:cNvPr>
          <p:cNvSpPr txBox="1"/>
          <p:nvPr/>
        </p:nvSpPr>
        <p:spPr>
          <a:xfrm>
            <a:off x="1127760" y="505206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dirty="0"/>
              <a:t>                               </a:t>
            </a:r>
            <a:r>
              <a:rPr lang="en-IN" dirty="0">
                <a:latin typeface="Aptos Narrow" panose="020B0004020202020204" pitchFamily="34" charset="0"/>
              </a:rPr>
              <a:t>The highest booking and cancellation BB.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92300F97-5DCC-332B-0CD0-0CD3D166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88" y="1606549"/>
            <a:ext cx="5058934" cy="331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3FFD9-A018-E65E-E780-F2026A426FA0}"/>
              </a:ext>
            </a:extLst>
          </p:cNvPr>
          <p:cNvSpPr txBox="1"/>
          <p:nvPr/>
        </p:nvSpPr>
        <p:spPr>
          <a:xfrm>
            <a:off x="6309360" y="109497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SPECIAL REQUESTS WISE BOOKINGS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95D9D-3F7A-6BC4-DD7B-986D5E51670A}"/>
              </a:ext>
            </a:extLst>
          </p:cNvPr>
          <p:cNvSpPr txBox="1"/>
          <p:nvPr/>
        </p:nvSpPr>
        <p:spPr>
          <a:xfrm>
            <a:off x="6766560" y="512826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b="1" dirty="0"/>
              <a:t>                                 </a:t>
            </a:r>
            <a:r>
              <a:rPr lang="en-IN" dirty="0">
                <a:latin typeface="Aptos Narrow" panose="020B0004020202020204" pitchFamily="34" charset="0"/>
              </a:rPr>
              <a:t>0 special request is highest booking and cancellation.</a:t>
            </a:r>
          </a:p>
        </p:txBody>
      </p:sp>
    </p:spTree>
    <p:extLst>
      <p:ext uri="{BB962C8B-B14F-4D97-AF65-F5344CB8AC3E}">
        <p14:creationId xmlns:p14="http://schemas.microsoft.com/office/powerpoint/2010/main" val="66428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9080BD99-BD79-9202-B8BD-F400F73C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1519293"/>
            <a:ext cx="5087938" cy="3109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98F44-EF86-3277-D645-13ECCF96586B}"/>
              </a:ext>
            </a:extLst>
          </p:cNvPr>
          <p:cNvSpPr txBox="1"/>
          <p:nvPr/>
        </p:nvSpPr>
        <p:spPr>
          <a:xfrm>
            <a:off x="887506" y="665167"/>
            <a:ext cx="45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YEAR WISE HOTEL BOOKINGS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385FC-3D8A-5D64-6BA9-B005E240CB05}"/>
              </a:ext>
            </a:extLst>
          </p:cNvPr>
          <p:cNvSpPr txBox="1"/>
          <p:nvPr/>
        </p:nvSpPr>
        <p:spPr>
          <a:xfrm>
            <a:off x="1272988" y="495748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dirty="0"/>
              <a:t>        </a:t>
            </a:r>
            <a:r>
              <a:rPr lang="en-IN" dirty="0">
                <a:latin typeface="Aptos Narrow" panose="020B0004020202020204" pitchFamily="34" charset="0"/>
              </a:rPr>
              <a:t>                      Highest bookings in 2016 year.</a:t>
            </a:r>
          </a:p>
        </p:txBody>
      </p:sp>
      <p:pic>
        <p:nvPicPr>
          <p:cNvPr id="6" name="Content Placeholder 13">
            <a:extLst>
              <a:ext uri="{FF2B5EF4-FFF2-40B4-BE49-F238E27FC236}">
                <a16:creationId xmlns:a16="http://schemas.microsoft.com/office/drawing/2014/main" id="{883A7925-85A3-A586-FBE4-AE71D24C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59" y="1519292"/>
            <a:ext cx="5086350" cy="3109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93BA09-9321-297B-7E57-FB3F06C7F8EF}"/>
              </a:ext>
            </a:extLst>
          </p:cNvPr>
          <p:cNvSpPr txBox="1"/>
          <p:nvPr/>
        </p:nvSpPr>
        <p:spPr>
          <a:xfrm>
            <a:off x="6499412" y="709641"/>
            <a:ext cx="4401670" cy="649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STAY IN WEEKEND NIGHTS FOR DIFFERENT TYPES OF HOTELS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3B7CA-1F22-7168-B43C-5033609FBB44}"/>
              </a:ext>
            </a:extLst>
          </p:cNvPr>
          <p:cNvSpPr txBox="1"/>
          <p:nvPr/>
        </p:nvSpPr>
        <p:spPr>
          <a:xfrm>
            <a:off x="6468035" y="4957482"/>
            <a:ext cx="4661647" cy="10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34738-A646-E457-13D9-D3E69B03E1BF}"/>
              </a:ext>
            </a:extLst>
          </p:cNvPr>
          <p:cNvSpPr txBox="1"/>
          <p:nvPr/>
        </p:nvSpPr>
        <p:spPr>
          <a:xfrm>
            <a:off x="6429935" y="4903676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  <a:endParaRPr lang="en-IN" dirty="0">
              <a:latin typeface="Aptos Narrow" panose="020B0004020202020204" pitchFamily="34" charset="0"/>
            </a:endParaRPr>
          </a:p>
          <a:p>
            <a:r>
              <a:rPr lang="en-IN" dirty="0">
                <a:latin typeface="Aptos Narrow" panose="020B0004020202020204" pitchFamily="34" charset="0"/>
              </a:rPr>
              <a:t>                                </a:t>
            </a:r>
            <a:r>
              <a:rPr lang="en-US" dirty="0">
                <a:latin typeface="Aptos Narrow" panose="020B0004020202020204" pitchFamily="34" charset="0"/>
              </a:rPr>
              <a:t>Resort hotels typically have longer stays than city hotels.</a:t>
            </a:r>
          </a:p>
        </p:txBody>
      </p:sp>
    </p:spTree>
    <p:extLst>
      <p:ext uri="{BB962C8B-B14F-4D97-AF65-F5344CB8AC3E}">
        <p14:creationId xmlns:p14="http://schemas.microsoft.com/office/powerpoint/2010/main" val="280131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EEAEE-8D6F-83DB-B95C-CC53D53C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" y="591671"/>
            <a:ext cx="12066495" cy="5764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338920-F247-D393-CE30-BCA49B07E38B}"/>
              </a:ext>
            </a:extLst>
          </p:cNvPr>
          <p:cNvSpPr txBox="1"/>
          <p:nvPr/>
        </p:nvSpPr>
        <p:spPr>
          <a:xfrm>
            <a:off x="1479177" y="114225"/>
            <a:ext cx="554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DASH 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2119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C0FED-B4EB-7B01-D62F-0F406E55161F}"/>
              </a:ext>
            </a:extLst>
          </p:cNvPr>
          <p:cNvSpPr txBox="1"/>
          <p:nvPr/>
        </p:nvSpPr>
        <p:spPr>
          <a:xfrm>
            <a:off x="573740" y="1102659"/>
            <a:ext cx="10327341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The majority of the advertising budget to promote city hotels, as they are the most booked.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Mostly highest booking in city hotel.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Transient highest bookings more then 60% customers.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Number of car parking spaces required by the guest.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Number of days the booking was in the waiting list before it was confirmed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Number of adults, children, and babies included in the booking.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Number of days between booking and the arrival date.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B465E-AC42-5387-42DE-161BA285F88F}"/>
              </a:ext>
            </a:extLst>
          </p:cNvPr>
          <p:cNvSpPr txBox="1"/>
          <p:nvPr/>
        </p:nvSpPr>
        <p:spPr>
          <a:xfrm>
            <a:off x="5002305" y="267163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1841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2ECA4-043E-1F3A-A6F5-8798B7408654}"/>
              </a:ext>
            </a:extLst>
          </p:cNvPr>
          <p:cNvSpPr txBox="1"/>
          <p:nvPr/>
        </p:nvSpPr>
        <p:spPr>
          <a:xfrm>
            <a:off x="4365813" y="376518"/>
            <a:ext cx="331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+mj-lt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7DD06-C54C-3F76-6145-CC5BDCE87481}"/>
              </a:ext>
            </a:extLst>
          </p:cNvPr>
          <p:cNvSpPr txBox="1"/>
          <p:nvPr/>
        </p:nvSpPr>
        <p:spPr>
          <a:xfrm>
            <a:off x="484094" y="1479176"/>
            <a:ext cx="7844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dataset includes information on different hotels.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Further analysis can be done to understand booking patterns for each type of hotel.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Analyze cancellation rates to identify trends and potential influencing factors.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Longer lead times may suggest a more planned or organized customer base.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Understanding average stay lengths can help in resource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1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3028B-3821-7C19-E188-5AACD015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76" y="1438835"/>
            <a:ext cx="2226609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B0CAC-BFB5-F203-9A8E-FDEE1471B9E6}"/>
              </a:ext>
            </a:extLst>
          </p:cNvPr>
          <p:cNvSpPr txBox="1"/>
          <p:nvPr/>
        </p:nvSpPr>
        <p:spPr>
          <a:xfrm>
            <a:off x="717176" y="5262283"/>
            <a:ext cx="29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KAARJALALAKSHMIKANTH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E84F8-FFD2-6CE3-710D-B728E18EF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39" y="65666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84412-1F47-BAD6-4732-C637D73A753A}"/>
              </a:ext>
            </a:extLst>
          </p:cNvPr>
          <p:cNvSpPr txBox="1"/>
          <p:nvPr/>
        </p:nvSpPr>
        <p:spPr>
          <a:xfrm>
            <a:off x="3662082" y="317357"/>
            <a:ext cx="458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+mj-lt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29ECB-63E2-8C06-E630-376AF38281FB}"/>
              </a:ext>
            </a:extLst>
          </p:cNvPr>
          <p:cNvSpPr txBox="1"/>
          <p:nvPr/>
        </p:nvSpPr>
        <p:spPr>
          <a:xfrm>
            <a:off x="600635" y="1228166"/>
            <a:ext cx="10291483" cy="50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Mostly cancellation of hotel bookings. This is the main reason of problem.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Analyze booking trends across different seasons, weekdays, and room types to identify peak and off-peak periods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Segment guests based on demographics and travel patterns to understand their preferences and spending habits.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Compare cancellation rates across different segments and identify factors that contribute to cancellations.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 the effectiveness of different marketing channels in attracting high-value guests.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ptos Narrow" panose="020B0004020202020204" pitchFamily="34" charset="0"/>
              </a:rPr>
              <a:t>Develop recommendations for targeted marketing campaigns and pricing strategies to maximize revenue during peak periods.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5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FE099-73C4-88F7-C726-8A66050F4217}"/>
              </a:ext>
            </a:extLst>
          </p:cNvPr>
          <p:cNvSpPr txBox="1"/>
          <p:nvPr/>
        </p:nvSpPr>
        <p:spPr>
          <a:xfrm>
            <a:off x="4213411" y="277905"/>
            <a:ext cx="376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+mj-lt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92FDE-5E75-61C8-D109-C6D8B651A5FE}"/>
              </a:ext>
            </a:extLst>
          </p:cNvPr>
          <p:cNvSpPr txBox="1"/>
          <p:nvPr/>
        </p:nvSpPr>
        <p:spPr>
          <a:xfrm>
            <a:off x="537882" y="1045604"/>
            <a:ext cx="9995648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Aptos Narrow" panose="020B0004020202020204" pitchFamily="34" charset="0"/>
              </a:rPr>
              <a:t>Data have 32 columns (variables).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There are 119390 rows (observations).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 Data have some missing information’s.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This data's about hotel bookings - both city and resort hotels.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We get info like booking dates, how long guests stay, family size, and parking.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We'll use Python to explore this data and learn from it.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Maybe we'll see which hotel's busier, or when people book most.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Ultimately, we want to understand hotel booking behavior better.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ptos Narrow" panose="020B0004020202020204" pitchFamily="34" charset="0"/>
              </a:rPr>
              <a:t>So, with Python as our tool, let's dive into this hotel booking mystery!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A4CC-3234-FAAC-0706-44EA3FC2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6" y="857858"/>
            <a:ext cx="10394707" cy="68749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Data Cleaning &amp; Pre processing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5B43D3-34E7-7417-784C-0285BAE6908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0" y="2299225"/>
            <a:ext cx="5087938" cy="64633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6D015-C9EE-0E77-65DE-7D57407A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1" y="3383266"/>
            <a:ext cx="5087938" cy="1009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06358-026A-B5EF-6236-B73A1754E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30" y="4725999"/>
            <a:ext cx="5087938" cy="15941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99E1CA-43AF-20D6-1DA3-BA901DC36E7E}"/>
              </a:ext>
            </a:extLst>
          </p:cNvPr>
          <p:cNvSpPr txBox="1"/>
          <p:nvPr/>
        </p:nvSpPr>
        <p:spPr>
          <a:xfrm>
            <a:off x="6266330" y="1903409"/>
            <a:ext cx="392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latin typeface="Aptos Narrow" panose="020B0004020202020204" pitchFamily="34" charset="0"/>
              </a:rPr>
              <a:t>Converting float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926E-2B03-BAE5-C343-CCDC173B54F2}"/>
              </a:ext>
            </a:extLst>
          </p:cNvPr>
          <p:cNvSpPr txBox="1"/>
          <p:nvPr/>
        </p:nvSpPr>
        <p:spPr>
          <a:xfrm>
            <a:off x="692757" y="1807847"/>
            <a:ext cx="48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Aptos Narrow" panose="020B0004020202020204" pitchFamily="34" charset="0"/>
              </a:rPr>
              <a:t>Checking for Null values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B8857-E906-8990-371D-84B92F2EF96F}"/>
              </a:ext>
            </a:extLst>
          </p:cNvPr>
          <p:cNvSpPr txBox="1"/>
          <p:nvPr/>
        </p:nvSpPr>
        <p:spPr>
          <a:xfrm>
            <a:off x="665630" y="3049972"/>
            <a:ext cx="508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Aptos Narrow" panose="020B0004020202020204" pitchFamily="34" charset="0"/>
              </a:rPr>
              <a:t>Handling Null values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F2A68-5A75-3B78-7ED6-727B79ED71CC}"/>
              </a:ext>
            </a:extLst>
          </p:cNvPr>
          <p:cNvSpPr txBox="1"/>
          <p:nvPr/>
        </p:nvSpPr>
        <p:spPr>
          <a:xfrm>
            <a:off x="665632" y="4373904"/>
            <a:ext cx="508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Aptos Narrow" panose="020B0004020202020204" pitchFamily="34" charset="0"/>
              </a:rPr>
              <a:t>Dropping unwanted columns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2E550-D8B3-C8F2-60EB-3E70A1CDD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330" y="2454178"/>
            <a:ext cx="5389624" cy="25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430BF1A3-6D4A-A2FA-D56F-0A947F5D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691434"/>
            <a:ext cx="4769222" cy="2755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4970F-1FFA-5A06-C45A-0AFFA5394515}"/>
              </a:ext>
            </a:extLst>
          </p:cNvPr>
          <p:cNvSpPr txBox="1"/>
          <p:nvPr/>
        </p:nvSpPr>
        <p:spPr>
          <a:xfrm>
            <a:off x="1353669" y="770964"/>
            <a:ext cx="491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DISTRIBUTION OF THE RESERVATION STATUS</a:t>
            </a:r>
            <a:endParaRPr lang="en-IN" sz="1800" b="1" dirty="0"/>
          </a:p>
          <a:p>
            <a:endParaRPr lang="en-IN" dirty="0"/>
          </a:p>
        </p:txBody>
      </p:sp>
      <p:pic>
        <p:nvPicPr>
          <p:cNvPr id="6" name="Content Placeholder 13">
            <a:extLst>
              <a:ext uri="{FF2B5EF4-FFF2-40B4-BE49-F238E27FC236}">
                <a16:creationId xmlns:a16="http://schemas.microsoft.com/office/drawing/2014/main" id="{E09E32A2-96FA-FCFB-8A73-C2147E118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88" y="1763153"/>
            <a:ext cx="4572000" cy="2683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C1128-31C6-F58F-1AD4-489930FDD551}"/>
              </a:ext>
            </a:extLst>
          </p:cNvPr>
          <p:cNvSpPr txBox="1"/>
          <p:nvPr/>
        </p:nvSpPr>
        <p:spPr>
          <a:xfrm>
            <a:off x="6669741" y="770965"/>
            <a:ext cx="432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MONTH WISE ARRIVALS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405B1-52DD-4EEE-D679-E04780B2B90F}"/>
              </a:ext>
            </a:extLst>
          </p:cNvPr>
          <p:cNvSpPr txBox="1"/>
          <p:nvPr/>
        </p:nvSpPr>
        <p:spPr>
          <a:xfrm>
            <a:off x="1093695" y="4535967"/>
            <a:ext cx="517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b="1" dirty="0"/>
              <a:t>                                </a:t>
            </a:r>
            <a:r>
              <a:rPr lang="en-IN" b="1" dirty="0">
                <a:latin typeface="Aptos Narrow" panose="020B0004020202020204" pitchFamily="34" charset="0"/>
              </a:rPr>
              <a:t> </a:t>
            </a:r>
            <a:r>
              <a:rPr lang="en-US" dirty="0">
                <a:latin typeface="Aptos Narrow" panose="020B0004020202020204" pitchFamily="34" charset="0"/>
              </a:rPr>
              <a:t>The distribution of reservation</a:t>
            </a:r>
          </a:p>
          <a:p>
            <a:r>
              <a:rPr lang="en-US" dirty="0">
                <a:latin typeface="Aptos Narrow" panose="020B0004020202020204" pitchFamily="34" charset="0"/>
              </a:rPr>
              <a:t>statuses for</a:t>
            </a:r>
            <a:r>
              <a:rPr lang="en-IN" b="1" dirty="0">
                <a:latin typeface="Aptos Narrow" panose="020B0004020202020204" pitchFamily="34" charset="0"/>
              </a:rPr>
              <a:t> </a:t>
            </a:r>
            <a:r>
              <a:rPr lang="en-US" dirty="0">
                <a:latin typeface="Aptos Narrow" panose="020B0004020202020204" pitchFamily="34" charset="0"/>
              </a:rPr>
              <a:t>36.12% were cancellations.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2FB97-5D73-20E3-A0C5-FBF7160334FC}"/>
              </a:ext>
            </a:extLst>
          </p:cNvPr>
          <p:cNvSpPr txBox="1"/>
          <p:nvPr/>
        </p:nvSpPr>
        <p:spPr>
          <a:xfrm>
            <a:off x="6875929" y="4823012"/>
            <a:ext cx="475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  <a:endParaRPr lang="en-IN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                            </a:t>
            </a:r>
            <a:r>
              <a:rPr lang="en-IN" dirty="0">
                <a:latin typeface="Aptos Narrow" panose="020B0004020202020204" pitchFamily="34" charset="0"/>
              </a:rPr>
              <a:t>August 13,852 members arrivals and January 5,874.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0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DF49A75E-A7C1-6F91-37D8-AB108F80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" y="1783977"/>
            <a:ext cx="4984376" cy="2779058"/>
          </a:xfrm>
          <a:prstGeom prst="rect">
            <a:avLst/>
          </a:prstGeom>
        </p:spPr>
      </p:pic>
      <p:pic>
        <p:nvPicPr>
          <p:cNvPr id="3" name="Content Placeholder 14">
            <a:extLst>
              <a:ext uri="{FF2B5EF4-FFF2-40B4-BE49-F238E27FC236}">
                <a16:creationId xmlns:a16="http://schemas.microsoft.com/office/drawing/2014/main" id="{0AE75266-18BE-A1E2-159C-83E458F89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9" y="1739153"/>
            <a:ext cx="4984376" cy="2994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6C74B-3509-56FB-3AD3-0785FA8B0D4D}"/>
              </a:ext>
            </a:extLst>
          </p:cNvPr>
          <p:cNvSpPr txBox="1"/>
          <p:nvPr/>
        </p:nvSpPr>
        <p:spPr>
          <a:xfrm>
            <a:off x="923365" y="1147482"/>
            <a:ext cx="488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DEPOSIT WISE HOTEL CANCELATION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3C751-3351-AD54-B7E2-B652A496C101}"/>
              </a:ext>
            </a:extLst>
          </p:cNvPr>
          <p:cNvSpPr txBox="1"/>
          <p:nvPr/>
        </p:nvSpPr>
        <p:spPr>
          <a:xfrm>
            <a:off x="6813176" y="860646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HOTEL WISE PREVIOUS BOOKING CANCELLATION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2387C-F459-AD51-C5DD-87A28CDF8064}"/>
              </a:ext>
            </a:extLst>
          </p:cNvPr>
          <p:cNvSpPr txBox="1"/>
          <p:nvPr/>
        </p:nvSpPr>
        <p:spPr>
          <a:xfrm>
            <a:off x="1093694" y="5011271"/>
            <a:ext cx="46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b="1" dirty="0"/>
              <a:t>                           </a:t>
            </a:r>
            <a:r>
              <a:rPr lang="en-IN" dirty="0">
                <a:latin typeface="Aptos Narrow" panose="020B0004020202020204" pitchFamily="34" charset="0"/>
              </a:rPr>
              <a:t>Mostly cancelation is No deposits and City hotel 20,212 not deposits there.</a:t>
            </a:r>
            <a:r>
              <a:rPr lang="en-IN" dirty="0">
                <a:latin typeface="Bahnschrift Light SemiCondensed" panose="020B0502040204020203" pitchFamily="34" charset="0"/>
              </a:rPr>
              <a:t> </a:t>
            </a:r>
          </a:p>
          <a:p>
            <a:endParaRPr lang="en-IN" b="1" dirty="0">
              <a:latin typeface="Aptos Narrow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8E8F-CD86-5615-5749-1E6DD475E0FC}"/>
              </a:ext>
            </a:extLst>
          </p:cNvPr>
          <p:cNvSpPr txBox="1"/>
          <p:nvPr/>
        </p:nvSpPr>
        <p:spPr>
          <a:xfrm>
            <a:off x="6589059" y="5118847"/>
            <a:ext cx="4554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b="1" dirty="0"/>
              <a:t>   </a:t>
            </a:r>
            <a:r>
              <a:rPr lang="en-IN" b="1" dirty="0">
                <a:latin typeface="Aptos Narrow" panose="020B0004020202020204" pitchFamily="34" charset="0"/>
              </a:rPr>
              <a:t>                                 </a:t>
            </a:r>
            <a:r>
              <a:rPr lang="en-US" dirty="0">
                <a:latin typeface="Aptos Narrow" panose="020B0004020202020204" pitchFamily="34" charset="0"/>
              </a:rPr>
              <a:t>The  61.06% of the 10,361 hotel stays were at resort hotels, while 38.94% were at city hotels.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6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E2A1C50D-022B-DA75-CCE4-7791AF4D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708543"/>
            <a:ext cx="5086350" cy="3355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C126A-2BB0-235E-16CA-03AD7BF97B25}"/>
              </a:ext>
            </a:extLst>
          </p:cNvPr>
          <p:cNvSpPr txBox="1"/>
          <p:nvPr/>
        </p:nvSpPr>
        <p:spPr>
          <a:xfrm>
            <a:off x="1203960" y="1295400"/>
            <a:ext cx="38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WISE CUSTOMER TYPES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C2D5F-042C-0704-8798-802FFAB6CB22}"/>
              </a:ext>
            </a:extLst>
          </p:cNvPr>
          <p:cNvSpPr txBox="1"/>
          <p:nvPr/>
        </p:nvSpPr>
        <p:spPr>
          <a:xfrm>
            <a:off x="868680" y="5027537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US" dirty="0">
                <a:latin typeface="Bahnschrift Light" panose="020B0502040204020203" pitchFamily="34" charset="0"/>
              </a:rPr>
              <a:t>                 </a:t>
            </a:r>
            <a:r>
              <a:rPr lang="en-US" dirty="0">
                <a:latin typeface="Aptos Narrow" panose="020B0004020202020204" pitchFamily="34" charset="0"/>
              </a:rPr>
              <a:t>Transient customers in 60% of the total. Group customers in  5% of the total.</a:t>
            </a:r>
            <a:endParaRPr lang="en-IN" dirty="0">
              <a:latin typeface="Aptos Narrow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8A8C9AE7-7BC1-DCAF-7F4A-1E7EAE4D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6" y="1618565"/>
            <a:ext cx="5086350" cy="293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43533-FD7C-1EC6-F546-49E18FF910B7}"/>
              </a:ext>
            </a:extLst>
          </p:cNvPr>
          <p:cNvSpPr txBox="1"/>
          <p:nvPr/>
        </p:nvSpPr>
        <p:spPr>
          <a:xfrm>
            <a:off x="6522511" y="4937760"/>
            <a:ext cx="451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US" dirty="0">
                <a:latin typeface="Bahnschrift Light" panose="020B0502040204020203" pitchFamily="34" charset="0"/>
              </a:rPr>
              <a:t>                       </a:t>
            </a:r>
            <a:r>
              <a:rPr lang="en-US" dirty="0">
                <a:latin typeface="Aptos Narrow" panose="020B0004020202020204" pitchFamily="34" charset="0"/>
              </a:rPr>
              <a:t>66.7% of hotel bookings are for city hotels, while only 33.3% are for resort hotels.</a:t>
            </a:r>
            <a:endParaRPr lang="en-IN" dirty="0">
              <a:latin typeface="Aptos Narrow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E4AC2-55B7-5D94-626D-FF49E77221B4}"/>
              </a:ext>
            </a:extLst>
          </p:cNvPr>
          <p:cNvSpPr txBox="1"/>
          <p:nvPr/>
        </p:nvSpPr>
        <p:spPr>
          <a:xfrm>
            <a:off x="6347460" y="1222325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Hotel Wise Booking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43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3B7E1627-6962-B391-D0AD-0CD9E9AD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2149965"/>
            <a:ext cx="5087938" cy="2558068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7ED7AC4-4DB6-E6B1-537F-EB024F1F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9965"/>
            <a:ext cx="5087938" cy="2558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4244BB-C4EA-A150-5A44-ED448F4EF8A3}"/>
              </a:ext>
            </a:extLst>
          </p:cNvPr>
          <p:cNvSpPr txBox="1"/>
          <p:nvPr/>
        </p:nvSpPr>
        <p:spPr>
          <a:xfrm>
            <a:off x="6499860" y="1581951"/>
            <a:ext cx="456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YEAR WISE LEAD TIME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9ED1D-F5A8-C2E5-5261-80A574454A44}"/>
              </a:ext>
            </a:extLst>
          </p:cNvPr>
          <p:cNvSpPr txBox="1"/>
          <p:nvPr/>
        </p:nvSpPr>
        <p:spPr>
          <a:xfrm>
            <a:off x="6362700" y="5006340"/>
            <a:ext cx="470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dirty="0"/>
              <a:t>                          </a:t>
            </a:r>
            <a:r>
              <a:rPr lang="en-IN" dirty="0">
                <a:latin typeface="Aptos Narrow" panose="020B0004020202020204" pitchFamily="34" charset="0"/>
              </a:rPr>
              <a:t> 2015 highest cancellation there.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3C2D4-3E1D-5063-ECA0-442518ACF199}"/>
              </a:ext>
            </a:extLst>
          </p:cNvPr>
          <p:cNvSpPr txBox="1"/>
          <p:nvPr/>
        </p:nvSpPr>
        <p:spPr>
          <a:xfrm>
            <a:off x="609600" y="1581951"/>
            <a:ext cx="49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YEAR WISE HOTEL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B11D6-77CF-6428-911A-D59A9FF16954}"/>
              </a:ext>
            </a:extLst>
          </p:cNvPr>
          <p:cNvSpPr txBox="1"/>
          <p:nvPr/>
        </p:nvSpPr>
        <p:spPr>
          <a:xfrm>
            <a:off x="807720" y="4906715"/>
            <a:ext cx="4752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b="1" dirty="0"/>
              <a:t>                             </a:t>
            </a:r>
            <a:r>
              <a:rPr lang="en-IN" dirty="0">
                <a:latin typeface="Aptos Narrow" panose="020B0004020202020204" pitchFamily="34" charset="0"/>
              </a:rPr>
              <a:t>2016 highest booking in city hotel.</a:t>
            </a:r>
          </a:p>
        </p:txBody>
      </p:sp>
    </p:spTree>
    <p:extLst>
      <p:ext uri="{BB962C8B-B14F-4D97-AF65-F5344CB8AC3E}">
        <p14:creationId xmlns:p14="http://schemas.microsoft.com/office/powerpoint/2010/main" val="292671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8D8B7EE8-987C-A89A-8C4D-03EB188A4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786017"/>
            <a:ext cx="4937125" cy="3014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DC8EB-5412-9845-B63C-22C4C9648D5E}"/>
              </a:ext>
            </a:extLst>
          </p:cNvPr>
          <p:cNvSpPr txBox="1"/>
          <p:nvPr/>
        </p:nvSpPr>
        <p:spPr>
          <a:xfrm>
            <a:off x="6218238" y="1249680"/>
            <a:ext cx="49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COUNTRY WISE HIGHEST CANCELLATION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00A6F-5AE5-5469-3EAB-C98B623E6A61}"/>
              </a:ext>
            </a:extLst>
          </p:cNvPr>
          <p:cNvSpPr txBox="1"/>
          <p:nvPr/>
        </p:nvSpPr>
        <p:spPr>
          <a:xfrm>
            <a:off x="6286500" y="5006340"/>
            <a:ext cx="493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dirty="0"/>
              <a:t>                              </a:t>
            </a:r>
            <a:r>
              <a:rPr lang="en-IN" dirty="0">
                <a:latin typeface="Aptos Narrow" panose="020B0004020202020204" pitchFamily="34" charset="0"/>
              </a:rPr>
              <a:t>PRT country is highest cancellation there.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2B703B-22EA-CAD8-AFEE-F6CF711B9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3" y="1786017"/>
            <a:ext cx="5086350" cy="3014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71648-0C6C-8959-A29A-AE72F39F8398}"/>
              </a:ext>
            </a:extLst>
          </p:cNvPr>
          <p:cNvSpPr txBox="1"/>
          <p:nvPr/>
        </p:nvSpPr>
        <p:spPr>
          <a:xfrm>
            <a:off x="1036636" y="1177052"/>
            <a:ext cx="49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MONTHLY WISE CANCELLATION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96727-C27D-D3ED-4690-5BBA300D468A}"/>
              </a:ext>
            </a:extLst>
          </p:cNvPr>
          <p:cNvSpPr txBox="1"/>
          <p:nvPr/>
        </p:nvSpPr>
        <p:spPr>
          <a:xfrm>
            <a:off x="1036636" y="5151120"/>
            <a:ext cx="493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OBSERVATIONS:-</a:t>
            </a:r>
          </a:p>
          <a:p>
            <a:r>
              <a:rPr lang="en-IN" b="1" dirty="0"/>
              <a:t>                               </a:t>
            </a:r>
            <a:r>
              <a:rPr lang="en-IN" dirty="0">
                <a:latin typeface="Aptos Narrow" panose="020B0004020202020204" pitchFamily="34" charset="0"/>
              </a:rPr>
              <a:t>August month 5,234 cancellations there.</a:t>
            </a:r>
          </a:p>
        </p:txBody>
      </p:sp>
    </p:spTree>
    <p:extLst>
      <p:ext uri="{BB962C8B-B14F-4D97-AF65-F5344CB8AC3E}">
        <p14:creationId xmlns:p14="http://schemas.microsoft.com/office/powerpoint/2010/main" val="412312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1742</TotalTime>
  <Words>613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 Narrow</vt:lpstr>
      <vt:lpstr>Bahnschrift Light</vt:lpstr>
      <vt:lpstr>Bahnschrift Light SemiCondensed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Data Cleaning &amp; Pre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karjala lakshmikanth</dc:creator>
  <cp:lastModifiedBy>karjala lakshmikanth</cp:lastModifiedBy>
  <cp:revision>8</cp:revision>
  <dcterms:created xsi:type="dcterms:W3CDTF">2024-01-18T15:12:32Z</dcterms:created>
  <dcterms:modified xsi:type="dcterms:W3CDTF">2024-01-29T04:32:32Z</dcterms:modified>
</cp:coreProperties>
</file>