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69" r:id="rId4"/>
    <p:sldId id="370" r:id="rId5"/>
    <p:sldId id="372" r:id="rId6"/>
    <p:sldId id="381" r:id="rId7"/>
    <p:sldId id="373" r:id="rId8"/>
    <p:sldId id="379" r:id="rId9"/>
    <p:sldId id="376" r:id="rId10"/>
    <p:sldId id="382" r:id="rId11"/>
    <p:sldId id="380"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72" y="8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mepublications.onlinelibrary.wiley.com/doi/pdf/10.1111/j.1365-2923.2011.04078.x" TargetMode="External"/><Relationship Id="rId2" Type="http://schemas.openxmlformats.org/officeDocument/2006/relationships/hyperlink" Target="https://arxiv.org/abs/1004.2731" TargetMode="External"/><Relationship Id="rId1" Type="http://schemas.openxmlformats.org/officeDocument/2006/relationships/slideLayout" Target="../slideLayouts/slideLayout2.xml"/><Relationship Id="rId5" Type="http://schemas.openxmlformats.org/officeDocument/2006/relationships/hyperlink" Target="https://onlinelibrary.wiley.com/doi/abs/10.1111/j.1745-3984.1988.tb00312.x" TargetMode="External"/><Relationship Id="rId4" Type="http://schemas.openxmlformats.org/officeDocument/2006/relationships/hyperlink" Target="https://pdfs.semanticscholar.org/f69a/a6d5634cc93264c85423bce8a1b0f7302b6c.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drive.google.com/drive/folders/1SA9eFFMzAPaaTqp72BvZtpUuVADRZFk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effectLst/>
                <a:latin typeface="Times New Roman" panose="02020603050405020304" pitchFamily="18" charset="0"/>
                <a:ea typeface="Times New Roman" panose="02020603050405020304" pitchFamily="18" charset="0"/>
              </a:rPr>
              <a:t>GPA PREDICTION USING REAL TIME DATA</a:t>
            </a:r>
            <a:endParaRPr lang="en-IN" sz="3600" dirty="0">
              <a:effectLst/>
              <a:latin typeface="Arial" panose="020B0604020202020204" pitchFamily="34" charset="0"/>
              <a:ea typeface="Arial" panose="020B0604020202020204" pitchFamily="34" charset="0"/>
            </a:endParaRPr>
          </a:p>
        </p:txBody>
      </p:sp>
      <p:sp>
        <p:nvSpPr>
          <p:cNvPr id="11" name="TextBox 1"/>
          <p:cNvSpPr txBox="1">
            <a:spLocks noChangeArrowheads="1"/>
          </p:cNvSpPr>
          <p:nvPr/>
        </p:nvSpPr>
        <p:spPr bwMode="auto">
          <a:xfrm>
            <a:off x="4980373" y="5183902"/>
            <a:ext cx="6324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HARISH S-210701073</a:t>
            </a:r>
          </a:p>
          <a:p>
            <a:pPr algn="r">
              <a:spcBef>
                <a:spcPct val="0"/>
              </a:spcBef>
              <a:buClrTx/>
              <a:buFontTx/>
              <a:buNone/>
            </a:pPr>
            <a:r>
              <a:rPr lang="en-IN" altLang="en-US" sz="2400" b="1" dirty="0">
                <a:solidFill>
                  <a:srgbClr val="FF0000"/>
                </a:solidFill>
              </a:rPr>
              <a:t>HARISH D-210701077</a:t>
            </a:r>
          </a:p>
          <a:p>
            <a:pPr algn="r">
              <a:spcBef>
                <a:spcPct val="0"/>
              </a:spcBef>
              <a:buClrTx/>
              <a:buFontTx/>
              <a:buNone/>
            </a:pPr>
            <a:r>
              <a:rPr lang="en-IN" altLang="en-US" sz="2400" b="1" dirty="0">
                <a:solidFill>
                  <a:srgbClr val="FF0000"/>
                </a:solidFill>
              </a:rPr>
              <a:t>KAARNESH V-210701100</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19643</a:t>
            </a:r>
            <a:r>
              <a:rPr lang="en-IN" sz="2800" b="1" dirty="0">
                <a:solidFill>
                  <a:srgbClr val="002060"/>
                </a:solidFill>
                <a:latin typeface="Verdana" panose="020B0604030504040204" pitchFamily="34" charset="0"/>
                <a:ea typeface="+mn-ea"/>
                <a:cs typeface="+mn-cs"/>
              </a:rPr>
              <a:t> – </a:t>
            </a:r>
            <a:r>
              <a:rPr lang="en-US" altLang="en-IN" sz="2800" b="1" dirty="0">
                <a:solidFill>
                  <a:srgbClr val="002060"/>
                </a:solidFill>
                <a:latin typeface="Verdana" panose="020B0604030504040204" pitchFamily="34" charset="0"/>
                <a:ea typeface="+mn-ea"/>
                <a:cs typeface="+mn-cs"/>
              </a:rPr>
              <a:t>FOML</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p:txBody>
          <a:bodyPr/>
          <a:lstStyle/>
          <a:p>
            <a:pPr algn="just">
              <a:lnSpc>
                <a:spcPct val="115000"/>
              </a:lnSpc>
            </a:pPr>
            <a:r>
              <a:rPr lang="en-IN" sz="2400" dirty="0">
                <a:latin typeface="Times New Roman" panose="02020603050405020304" pitchFamily="18" charset="0"/>
                <a:cs typeface="Times New Roman" panose="02020603050405020304" pitchFamily="18" charset="0"/>
              </a:rPr>
              <a:t>To evaluate the accuracy and transportation of predictions, graphical plots of the actual vs predicted GPAs for each model were created. The combined plot showed that Linear Regression, Polynomial Regression, and Random Forest Regression had the closest alignment to the real GPA values. The effectiveness of ensemble approaches in educational data mining is highlighted by this analysis, and it additionally emphasizes the significance of model selection to get precise GPA forecasts. The conclusion that Random Forest Regression is the most reliable model for this application is reinforced by the quantitative and visual results, which makes it a useful tool for educational institutions looking for ways to predict and improve student performance.</a:t>
            </a:r>
          </a:p>
          <a:p>
            <a:pPr algn="just">
              <a:lnSpc>
                <a:spcPct val="115000"/>
              </a:lnSpc>
            </a:pPr>
            <a:endParaRPr lang="en-IN" sz="18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384323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6193789" cy="4267200"/>
          </a:xfrm>
        </p:spPr>
        <p:txBody>
          <a:bodyPr/>
          <a:lstStyle/>
          <a:p>
            <a:pPr marL="0" indent="0">
              <a:buClr>
                <a:srgbClr val="CC0000"/>
              </a:buClr>
              <a:buNone/>
              <a:defRPr/>
            </a:pPr>
            <a:r>
              <a:rPr lang="en-IN" sz="1800" dirty="0">
                <a:latin typeface="Times New Roman" panose="02020603050405020304" pitchFamily="18" charset="0"/>
                <a:cs typeface="Times New Roman" panose="02020603050405020304" pitchFamily="18" charset="0"/>
              </a:rPr>
              <a:t>A vital component of assessing the way machine learning models work is the testing dataset block. It consists of a carefully chosen part of the user dataset that has not been used to train any models. Rather, the testing dataset functions as an anchor point to evaluate how effectively the models extend to data that is not observed. We recreate real-world instances where the model encounters fresh information by withholding this element during training. This procedure aids in assessing the model's capacity for precise making forecasts and helps prevent overfitting, which happens when the model performs well on training data but badly on fresh data. We can quantify the accuracy, precision, recall, and other performance measures of the machine learning models with confidence because of thorough testing on this independent dataset, which offers insightful data into their resilience and practical application</a:t>
            </a:r>
            <a:r>
              <a:rPr lang="en-US" sz="1050" cap="small" dirty="0">
                <a:latin typeface="Times New Roman" panose="02020603050405020304" pitchFamily="18" charset="0"/>
                <a:cs typeface="Times New Roman" panose="02020603050405020304" pitchFamily="18" charset="0"/>
              </a:rPr>
              <a:t>.</a:t>
            </a:r>
            <a:endParaRPr lang="en-IN" sz="1050" cap="small" dirty="0">
              <a:latin typeface="Times New Roman" panose="02020603050405020304" pitchFamily="18" charset="0"/>
              <a:cs typeface="Times New Roman" panose="02020603050405020304" pitchFamily="18" charset="0"/>
            </a:endParaRPr>
          </a:p>
          <a:p>
            <a:pPr marL="0" indent="0">
              <a:buClr>
                <a:srgbClr val="CC0000"/>
              </a:buClr>
              <a:buNone/>
              <a:defRPr/>
            </a:pPr>
            <a:endParaRPr lang="en-IN" sz="105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7" name="Picture 6">
            <a:extLst>
              <a:ext uri="{FF2B5EF4-FFF2-40B4-BE49-F238E27FC236}">
                <a16:creationId xmlns:a16="http://schemas.microsoft.com/office/drawing/2014/main" id="{9E692618-4B4B-4BCA-A55B-B3B19393DCF3}"/>
              </a:ext>
            </a:extLst>
          </p:cNvPr>
          <p:cNvPicPr/>
          <p:nvPr/>
        </p:nvPicPr>
        <p:blipFill>
          <a:blip r:embed="rId2">
            <a:extLst>
              <a:ext uri="{28A0092B-C50C-407E-A947-70E740481C1C}">
                <a14:useLocalDpi xmlns:a14="http://schemas.microsoft.com/office/drawing/2010/main" val="0"/>
              </a:ext>
            </a:extLst>
          </a:blip>
          <a:stretch>
            <a:fillRect/>
          </a:stretch>
        </p:blipFill>
        <p:spPr>
          <a:xfrm>
            <a:off x="7192644" y="1838960"/>
            <a:ext cx="4186555" cy="3853180"/>
          </a:xfrm>
          <a:prstGeom prst="rect">
            <a:avLst/>
          </a:prstGeom>
        </p:spPr>
      </p:pic>
    </p:spTree>
    <p:extLst>
      <p:ext uri="{BB962C8B-B14F-4D97-AF65-F5344CB8AC3E}">
        <p14:creationId xmlns:p14="http://schemas.microsoft.com/office/powerpoint/2010/main" val="1110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indent="0">
              <a:buClr>
                <a:srgbClr val="CC0000"/>
              </a:buClr>
              <a:buNone/>
              <a:defRPr/>
            </a:pPr>
            <a:r>
              <a:rPr lang="en-US" sz="2000" cap="small" dirty="0">
                <a:latin typeface="Times New Roman" panose="02020603050405020304" pitchFamily="18" charset="0"/>
                <a:cs typeface="Times New Roman" panose="02020603050405020304" pitchFamily="18" charset="0"/>
              </a:rPr>
              <a:t>In general, an important advance in educational data analytics has been made with the incorporation of supervised learning approaches, specifically decision tree algorithms and neural network techniques, for the purpose of forecasting GPA. The research underlines how crucial it is to include a wide range of comprehensive educational traits to improve the efficacy and accuracy of GPA prediction models. These parameters include departmental resources, faculty knowledge, midterm test grades, and internal marks. Through the utilization of these algorithms' predictive powers, educational establishments can promptly detect students who are deemed to be at-risk, allowing for customized interventions that cater to each student's unique academic requirements and cultivate a supportive learning atmosphere. Implementing data-driven strategies also makes it easier to make choices based on evidence, which enhances student support services and institutional management.</a:t>
            </a:r>
            <a:endParaRPr lang="en-IN" sz="2000" cap="small" dirty="0">
              <a:latin typeface="Times New Roman" panose="02020603050405020304" pitchFamily="18" charset="0"/>
              <a:cs typeface="Times New Roman" panose="02020603050405020304" pitchFamily="18" charset="0"/>
            </a:endParaRPr>
          </a:p>
          <a:p>
            <a:pPr marL="0" indent="0">
              <a:buClr>
                <a:srgbClr val="CC0000"/>
              </a:buClr>
              <a:buNone/>
              <a:defRPr/>
            </a:pPr>
            <a:endParaRPr lang="en-IN" sz="20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[1] Stephen D.H. Hsu (Dept. of Physics, Univ. of Oregon), James </a:t>
            </a:r>
            <a:r>
              <a:rPr lang="en-IN" sz="1800" dirty="0" err="1">
                <a:latin typeface="Times New Roman" panose="02020603050405020304" pitchFamily="18" charset="0"/>
                <a:cs typeface="Times New Roman" panose="02020603050405020304" pitchFamily="18" charset="0"/>
              </a:rPr>
              <a:t>Schombert</a:t>
            </a:r>
            <a:r>
              <a:rPr lang="en-IN" sz="1800" dirty="0">
                <a:latin typeface="Times New Roman" panose="02020603050405020304" pitchFamily="18" charset="0"/>
                <a:cs typeface="Times New Roman" panose="02020603050405020304" pitchFamily="18" charset="0"/>
              </a:rPr>
              <a:t> (Dept. of Physics, Univ. of Oregon) ( 2010 April 15). Data Mining the University: College GPA Predictions from SAT Scores. </a:t>
            </a:r>
            <a:r>
              <a:rPr lang="en-IN" sz="1800" u="sng" dirty="0">
                <a:latin typeface="Times New Roman" panose="02020603050405020304" pitchFamily="18" charset="0"/>
                <a:cs typeface="Times New Roman" panose="02020603050405020304" pitchFamily="18" charset="0"/>
                <a:hlinkClick r:id="rId2"/>
              </a:rPr>
              <a:t>https://arxiv.org/abs/1004.2731</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[2]</a:t>
            </a:r>
            <a:r>
              <a:rPr lang="en-IN" sz="1800" dirty="0" err="1">
                <a:latin typeface="Times New Roman" panose="02020603050405020304" pitchFamily="18" charset="0"/>
                <a:cs typeface="Times New Roman" panose="02020603050405020304" pitchFamily="18" charset="0"/>
              </a:rPr>
              <a:t>Phillippa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Poole,Boaz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Shulruf</a:t>
            </a:r>
            <a:r>
              <a:rPr lang="en-IN" sz="1800" dirty="0">
                <a:latin typeface="Times New Roman" panose="02020603050405020304" pitchFamily="18" charset="0"/>
                <a:cs typeface="Times New Roman" panose="02020603050405020304" pitchFamily="18" charset="0"/>
              </a:rPr>
              <a:t>, Joy </a:t>
            </a:r>
            <a:r>
              <a:rPr lang="en-IN" sz="1800" dirty="0" err="1">
                <a:latin typeface="Times New Roman" panose="02020603050405020304" pitchFamily="18" charset="0"/>
                <a:cs typeface="Times New Roman" panose="02020603050405020304" pitchFamily="18" charset="0"/>
              </a:rPr>
              <a:t>Rudland</a:t>
            </a:r>
            <a:r>
              <a:rPr lang="en-IN" sz="1800" dirty="0">
                <a:latin typeface="Times New Roman" panose="02020603050405020304" pitchFamily="18" charset="0"/>
                <a:cs typeface="Times New Roman" panose="02020603050405020304" pitchFamily="18" charset="0"/>
              </a:rPr>
              <a:t> &amp; Tim Wilkinson (2012).Comparison of UMAT scores and GPA in prediction of performance in medical school: national </a:t>
            </a:r>
            <a:r>
              <a:rPr lang="en-IN" sz="1800" dirty="0" err="1">
                <a:latin typeface="Times New Roman" panose="02020603050405020304" pitchFamily="18" charset="0"/>
                <a:cs typeface="Times New Roman" panose="02020603050405020304" pitchFamily="18" charset="0"/>
              </a:rPr>
              <a:t>study.</a:t>
            </a:r>
            <a:r>
              <a:rPr lang="en-IN" sz="1800" u="sng" dirty="0" err="1">
                <a:latin typeface="Times New Roman" panose="02020603050405020304" pitchFamily="18" charset="0"/>
                <a:cs typeface="Times New Roman" panose="02020603050405020304" pitchFamily="18" charset="0"/>
                <a:hlinkClick r:id="rId3"/>
              </a:rPr>
              <a:t>https</a:t>
            </a:r>
            <a:r>
              <a:rPr lang="en-IN" sz="1800" u="sng" dirty="0">
                <a:latin typeface="Times New Roman" panose="02020603050405020304" pitchFamily="18" charset="0"/>
                <a:cs typeface="Times New Roman" panose="02020603050405020304" pitchFamily="18" charset="0"/>
                <a:hlinkClick r:id="rId3"/>
              </a:rPr>
              <a:t>://asmepublications.onlinelibrary.wiley.com/</a:t>
            </a:r>
            <a:r>
              <a:rPr lang="en-IN" sz="1800" u="sng" dirty="0" err="1">
                <a:latin typeface="Times New Roman" panose="02020603050405020304" pitchFamily="18" charset="0"/>
                <a:cs typeface="Times New Roman" panose="02020603050405020304" pitchFamily="18" charset="0"/>
                <a:hlinkClick r:id="rId3"/>
              </a:rPr>
              <a:t>doi</a:t>
            </a:r>
            <a:r>
              <a:rPr lang="en-IN" sz="1800" u="sng" dirty="0">
                <a:latin typeface="Times New Roman" panose="02020603050405020304" pitchFamily="18" charset="0"/>
                <a:cs typeface="Times New Roman" panose="02020603050405020304" pitchFamily="18" charset="0"/>
                <a:hlinkClick r:id="rId3"/>
              </a:rPr>
              <a:t>/pdf/10.1111/j.1365-2923.2011.04078.x</a:t>
            </a:r>
            <a:endParaRPr lang="en-IN" sz="1800" u="sng"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[3]</a:t>
            </a:r>
            <a:r>
              <a:rPr lang="en-IN" sz="1800" dirty="0" err="1">
                <a:latin typeface="Times New Roman" panose="02020603050405020304" pitchFamily="18" charset="0"/>
                <a:cs typeface="Times New Roman" panose="02020603050405020304" pitchFamily="18" charset="0"/>
              </a:rPr>
              <a:t>Raden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Gunawan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Santosa</a:t>
            </a:r>
            <a:r>
              <a:rPr lang="en-IN" sz="1800" dirty="0">
                <a:latin typeface="Times New Roman" panose="02020603050405020304" pitchFamily="18" charset="0"/>
                <a:cs typeface="Times New Roman" panose="02020603050405020304" pitchFamily="18" charset="0"/>
              </a:rPr>
              <a:t> , Yuan </a:t>
            </a:r>
            <a:r>
              <a:rPr lang="en-IN" sz="1800" dirty="0" err="1">
                <a:latin typeface="Times New Roman" panose="02020603050405020304" pitchFamily="18" charset="0"/>
                <a:cs typeface="Times New Roman" panose="02020603050405020304" pitchFamily="18" charset="0"/>
              </a:rPr>
              <a:t>Lukito</a:t>
            </a:r>
            <a:r>
              <a:rPr lang="en-IN" sz="1800" dirty="0">
                <a:latin typeface="Times New Roman" panose="02020603050405020304" pitchFamily="18" charset="0"/>
                <a:cs typeface="Times New Roman" panose="02020603050405020304" pitchFamily="18" charset="0"/>
              </a:rPr>
              <a:t> , Antonius </a:t>
            </a:r>
            <a:r>
              <a:rPr lang="en-IN" sz="1800" dirty="0" err="1">
                <a:latin typeface="Times New Roman" panose="02020603050405020304" pitchFamily="18" charset="0"/>
                <a:cs typeface="Times New Roman" panose="02020603050405020304" pitchFamily="18" charset="0"/>
              </a:rPr>
              <a:t>Rachmat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Chrismanto</a:t>
            </a:r>
            <a:r>
              <a:rPr lang="en-IN" sz="1800" dirty="0">
                <a:latin typeface="Times New Roman" panose="02020603050405020304" pitchFamily="18" charset="0"/>
                <a:cs typeface="Times New Roman" panose="02020603050405020304" pitchFamily="18" charset="0"/>
              </a:rPr>
              <a:t>(2021). Classification and Prediction of Students’ GPA Using </a:t>
            </a:r>
            <a:r>
              <a:rPr lang="en-IN" sz="1800" dirty="0" err="1">
                <a:latin typeface="Times New Roman" panose="02020603050405020304" pitchFamily="18" charset="0"/>
                <a:cs typeface="Times New Roman" panose="02020603050405020304" pitchFamily="18" charset="0"/>
              </a:rPr>
              <a:t>KMeans</a:t>
            </a:r>
            <a:r>
              <a:rPr lang="en-IN" sz="1800" dirty="0">
                <a:latin typeface="Times New Roman" panose="02020603050405020304" pitchFamily="18" charset="0"/>
                <a:cs typeface="Times New Roman" panose="02020603050405020304" pitchFamily="18" charset="0"/>
              </a:rPr>
              <a:t> Clustering Algorithm to Assist Student </a:t>
            </a:r>
            <a:r>
              <a:rPr lang="en-IN" sz="1800" dirty="0" err="1">
                <a:latin typeface="Times New Roman" panose="02020603050405020304" pitchFamily="18" charset="0"/>
                <a:cs typeface="Times New Roman" panose="02020603050405020304" pitchFamily="18" charset="0"/>
              </a:rPr>
              <a:t>AdmissionProcess</a:t>
            </a:r>
            <a:r>
              <a:rPr lang="en-IN" sz="1800" dirty="0">
                <a:latin typeface="Times New Roman" panose="02020603050405020304" pitchFamily="18" charset="0"/>
                <a:cs typeface="Times New Roman" panose="02020603050405020304" pitchFamily="18" charset="0"/>
              </a:rPr>
              <a:t>. </a:t>
            </a:r>
            <a:r>
              <a:rPr lang="en-IN" sz="1800" u="sng" dirty="0">
                <a:latin typeface="Times New Roman" panose="02020603050405020304" pitchFamily="18" charset="0"/>
                <a:cs typeface="Times New Roman" panose="02020603050405020304" pitchFamily="18" charset="0"/>
                <a:hlinkClick r:id="rId4"/>
              </a:rPr>
              <a:t>https://pdfs.semanticscholar.org/f69a/a6d5634cc93264c85423bce8a1b0f7302b6c.pdf</a:t>
            </a:r>
            <a:endParaRPr lang="en-IN" sz="1800" u="sng"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[4]Rogers Elliott, A. Christopher </a:t>
            </a:r>
            <a:r>
              <a:rPr lang="en-IN" sz="1800" dirty="0" err="1">
                <a:latin typeface="Times New Roman" panose="02020603050405020304" pitchFamily="18" charset="0"/>
                <a:cs typeface="Times New Roman" panose="02020603050405020304" pitchFamily="18" charset="0"/>
              </a:rPr>
              <a:t>Strenta</a:t>
            </a:r>
            <a:r>
              <a:rPr lang="en-IN" sz="1800" dirty="0">
                <a:latin typeface="Times New Roman" panose="02020603050405020304" pitchFamily="18" charset="0"/>
                <a:cs typeface="Times New Roman" panose="02020603050405020304" pitchFamily="18" charset="0"/>
              </a:rPr>
              <a:t> (1988). Effects of Improving the Reliability of the GPA on Prediction Generally and on Comparative Predictions for Gender and Race Particularly. </a:t>
            </a:r>
            <a:r>
              <a:rPr lang="en-IN" sz="1800" u="sng" dirty="0">
                <a:latin typeface="Times New Roman" panose="02020603050405020304" pitchFamily="18" charset="0"/>
                <a:cs typeface="Times New Roman" panose="02020603050405020304" pitchFamily="18" charset="0"/>
                <a:hlinkClick r:id="rId5"/>
              </a:rPr>
              <a:t>https://onlinelibrary.wiley.com/doi/abs/10.1111/j.1745-3984.1988.tb00312.x</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indent="-406400">
              <a:lnSpc>
                <a:spcPct val="115000"/>
              </a:lnSpc>
            </a:pPr>
            <a:endParaRPr lang="en-IN" sz="1800"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and Drive Links</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a:ln>
                  <a:noFill/>
                </a:ln>
                <a:solidFill>
                  <a:srgbClr val="000000"/>
                </a:solidFill>
                <a:effectLst/>
                <a:uLnTx/>
                <a:uFillTx/>
                <a:latin typeface="Verdana" panose="020B0604030504040204"/>
              </a:rPr>
              <a:t>Drive Link:</a:t>
            </a:r>
          </a:p>
          <a:p>
            <a:pPr marL="0" lvl="0" indent="0">
              <a:buClr>
                <a:srgbClr val="CC0000"/>
              </a:buClr>
              <a:buNone/>
              <a:defRPr/>
            </a:pPr>
            <a:r>
              <a:rPr lang="en-IN" altLang="en-US" sz="2000" dirty="0">
                <a:solidFill>
                  <a:srgbClr val="000000"/>
                </a:solidFill>
                <a:hlinkClick r:id="rId2"/>
              </a:rPr>
              <a:t>https://drive.google.com/drive/folders/1SA9eFFMzAPaaTqp72BvZtpUuVADRZFkh</a:t>
            </a:r>
            <a:endParaRPr lang="en-IN" altLang="en-US" sz="2000" dirty="0">
              <a:solidFill>
                <a:srgbClr val="000000"/>
              </a:solidFill>
            </a:endParaRPr>
          </a:p>
          <a:p>
            <a:pPr marL="0" lvl="0" indent="0">
              <a:buClr>
                <a:srgbClr val="CC0000"/>
              </a:buClr>
              <a:buNone/>
              <a:defRPr/>
            </a:pPr>
            <a:endParaRPr kumimoji="0" lang="en-IN" altLang="en-US" sz="1600" b="0" i="0" u="none" strike="noStrike" kern="0" cap="none" spc="0" normalizeH="0" baseline="0" noProof="0" dirty="0">
              <a:ln>
                <a:noFill/>
              </a:ln>
              <a:solidFill>
                <a:srgbClr val="000000"/>
              </a:solidFill>
              <a:effectLst/>
              <a:uLnTx/>
              <a:uFillTx/>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noProof="0" dirty="0" err="1">
                <a:solidFill>
                  <a:srgbClr val="000000"/>
                </a:solidFill>
                <a:latin typeface="Verdana" panose="020B0604030504040204"/>
              </a:rPr>
              <a:t>Github</a:t>
            </a:r>
            <a:r>
              <a:rPr lang="en-IN" altLang="en-US" sz="2400" noProof="0" dirty="0">
                <a:solidFill>
                  <a:srgbClr val="000000"/>
                </a:solidFill>
                <a:latin typeface="Verdana" panose="020B0604030504040204"/>
              </a:rPr>
              <a:t> Links:</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dirty="0">
                <a:ln>
                  <a:noFill/>
                </a:ln>
                <a:solidFill>
                  <a:srgbClr val="000000"/>
                </a:solidFill>
                <a:effectLst/>
                <a:uLnTx/>
                <a:uFillTx/>
                <a:latin typeface="Verdana" panose="020B0604030504040204"/>
              </a:rPr>
              <a:t>1. https://github.com/harishdhrd073/210701103-CS19643-FOML-Lab</a:t>
            </a:r>
          </a:p>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noProof="0" dirty="0">
                <a:solidFill>
                  <a:srgbClr val="000000"/>
                </a:solidFill>
                <a:latin typeface="Verdana" panose="020B0604030504040204"/>
              </a:rPr>
              <a:t>2. </a:t>
            </a:r>
            <a:r>
              <a:rPr lang="en-IN" altLang="en-US" sz="2400" noProof="0" dirty="0">
                <a:solidFill>
                  <a:srgbClr val="000000"/>
                </a:solidFill>
                <a:latin typeface="Verdana" panose="020B0604030504040204"/>
                <a:hlinkClick r:id="rId3"/>
              </a:rPr>
              <a:t>https://github.com/</a:t>
            </a:r>
            <a:endParaRPr lang="en-IN" altLang="en-US" sz="2400" noProof="0" dirty="0">
              <a:solidFill>
                <a:srgbClr val="000000"/>
              </a:solidFill>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dirty="0">
                <a:ln>
                  <a:noFill/>
                </a:ln>
                <a:solidFill>
                  <a:srgbClr val="000000"/>
                </a:solidFill>
                <a:effectLst/>
                <a:uLnTx/>
                <a:uFillTx/>
                <a:latin typeface="Verdana" panose="020B0604030504040204"/>
              </a:rPr>
              <a:t>3. https://github.com/</a:t>
            </a:r>
            <a:br>
              <a:rPr kumimoji="0" lang="en-IN" altLang="en-US" sz="2400" b="0" i="0" u="none" strike="noStrike" kern="0" cap="none" spc="0" normalizeH="0" baseline="0" noProof="0" dirty="0">
                <a:ln>
                  <a:noFill/>
                </a:ln>
                <a:solidFill>
                  <a:srgbClr val="000000"/>
                </a:solidFill>
                <a:effectLst/>
                <a:uLnTx/>
                <a:uFillTx/>
                <a:latin typeface="Verdana" panose="020B0604030504040204"/>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15</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lvl="0" algn="just">
              <a:buClr>
                <a:srgbClr val="CC0000"/>
              </a:buClr>
              <a:defRPr/>
            </a:pPr>
            <a:r>
              <a:rPr lang="en-US" sz="2150" dirty="0"/>
              <a:t>The problem addressed in this research is the accurate prediction of students' Grade Point Average (GPA) using supervised learning models, specifically decision tree algorithms. This study aims to identify the key factors influencing GPA, such as department, professor, and midterm exam grades, to predict academic performance. The motivation behind this research is to enhance early detection of at-risk students, thereby enabling timely interventions and support. By leveraging data-driven insights, the study seeks to improve educational outcomes, facilitate informed decision-making in higher education, and ultimately enhance student success and institutional management.</a:t>
            </a:r>
            <a:endParaRPr lang="en-IN" sz="215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lvl="0" algn="just">
              <a:buClr>
                <a:srgbClr val="CC0000"/>
              </a:buClr>
              <a:defRPr/>
            </a:pPr>
            <a:r>
              <a:rPr lang="en-US" altLang="en-US" sz="2400" dirty="0">
                <a:solidFill>
                  <a:srgbClr val="000000"/>
                </a:solidFill>
                <a:latin typeface="Times New Roman" panose="02020603050405020304" pitchFamily="18" charset="0"/>
                <a:cs typeface="Times New Roman" panose="02020603050405020304" pitchFamily="18" charset="0"/>
              </a:rPr>
              <a:t>The objective of this research is to integrate supervised learning models, particularly decision tree algorithms, for the prediction of Grade Point Average (GPA) in students. By comparing current academic performance with previous years, and conducting statistical analyses on questionnaire data, the research aims to monitor students' progress and predict their understanding across various subjects. The study investigates the relationship between internal marks and GPA, demonstrating the significant impact of these models on college placement outcomes. Ultimately, the research seeks to enhance decision-making in higher education by identifying students at risk of academic failure through data-driven analysis.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buClr>
                <a:srgbClr val="CC0000"/>
              </a:buClr>
              <a:defRPr/>
            </a:pPr>
            <a:r>
              <a:rPr lang="en-IN" sz="1600" dirty="0"/>
              <a:t>The integration of supervised learning models for grade point average (GPA) prediction is the subject of this research. We compare their academic performance this year to previous years and look at their statistics. A statistical analysis is performed to evaluate the questionnaire data. We monitor students' progress year after year and can predict their degree of understanding in a variety of subjects and fields. Based on the investigation, a somewhat substantial dependence between the components and the GPA was discovered. The models predict the GPA based on independent variables. Internal Marks are percentages or marks that are used to assess a student's knowledge and abilities over the course of their schooling. Machine learning under supervision and decision tree algorithms are typically completed in this manner. Additionally, the college and the student's placement are impacted by the model's generated outcome. The forecasts were based on just three categories of criteria: department, professor, and grades from midterm exams. These forms of data-driven studies are essential for helping with decision-making and for creating a framework for learning analysis in higher education. In summary, this research highlights the most effective machine learning strategies and significantly advances the early identification of students who are most likely to fail.</a:t>
            </a:r>
          </a:p>
          <a:p>
            <a:pPr algn="just">
              <a:buClr>
                <a:srgbClr val="CC0000"/>
              </a:buClr>
              <a:defRPr/>
            </a:pPr>
            <a:endParaRPr kumimoji="0" lang="en-IN" altLang="en-US" sz="1100" i="0" u="none" strike="noStrike" kern="0" cap="none" spc="0" normalizeH="0" baseline="0" noProof="0" dirty="0">
              <a:ln>
                <a:noFill/>
              </a:ln>
              <a:solidFill>
                <a:srgbClr val="000000"/>
              </a:solidFill>
              <a:effectLst/>
              <a:uLnTx/>
              <a:uFillTx/>
              <a:latin typeface="Verdana" panose="020B0604030504040204"/>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6915571" cy="4156522"/>
          </a:xfrm>
          <a:prstGeom prst="rect">
            <a:avLst/>
          </a:prstGeom>
          <a:solidFill>
            <a:schemeClr val="bg1">
              <a:lumMod val="95000"/>
            </a:schemeClr>
          </a:solidFill>
        </p:spPr>
        <p:txBody>
          <a:bodyPr wrap="square" rtlCol="0">
            <a:spAutoFit/>
          </a:bodyPr>
          <a:lstStyle/>
          <a:p>
            <a:pPr algn="just">
              <a:lnSpc>
                <a:spcPct val="115000"/>
              </a:lnSpc>
            </a:pPr>
            <a:r>
              <a:rPr lang="en-IN" sz="1400" b="1" dirty="0">
                <a:solidFill>
                  <a:srgbClr val="000000"/>
                </a:solidFill>
                <a:latin typeface="Times New Roman" panose="02020603050405020304" pitchFamily="18" charset="0"/>
                <a:ea typeface="Arial" panose="020B0604020202020204" pitchFamily="34" charset="0"/>
              </a:rPr>
              <a:t>REAL TIME DATA : </a:t>
            </a:r>
            <a:endParaRPr lang="en-IN" sz="1400" dirty="0">
              <a:effectLst/>
              <a:latin typeface="Arial" panose="020B0604020202020204" pitchFamily="34" charset="0"/>
              <a:ea typeface="Arial" panose="020B0604020202020204" pitchFamily="34" charset="0"/>
            </a:endParaRPr>
          </a:p>
          <a:p>
            <a:r>
              <a:rPr lang="en-US" dirty="0">
                <a:latin typeface="Times New Roman" panose="02020603050405020304" pitchFamily="18" charset="0"/>
                <a:cs typeface="Times New Roman" panose="02020603050405020304" pitchFamily="18" charset="0"/>
              </a:rPr>
              <a:t>The architecture diagram illustrates a comprehensive system designed for predicting student GPAs using multiple machine learning models. The process begins with the user dataset, which is derived from real-time data and includes various student-related attributes such as roll number, subjects, internal marks, assignment marks, semester GPA, and CGPA. This dataset serves as the foundation for training the machine learning models. Three machine learning models are employed in this architecture: Linear Regression, Polynomial Regression, and Random Forest. Linear Regression is a simple yet powerful model used to establish a linear relationship between the dependent variable (GPA) and one or more independent variables (internal marks, assignment marks, etc.).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sz="1400" dirty="0"/>
          </a:p>
        </p:txBody>
      </p:sp>
      <p:pic>
        <p:nvPicPr>
          <p:cNvPr id="10" name="image6.jpeg">
            <a:extLst>
              <a:ext uri="{FF2B5EF4-FFF2-40B4-BE49-F238E27FC236}">
                <a16:creationId xmlns:a16="http://schemas.microsoft.com/office/drawing/2014/main" id="{4A4A3B17-DAFA-4258-AD89-BA6B28051A2C}"/>
              </a:ext>
            </a:extLst>
          </p:cNvPr>
          <p:cNvPicPr>
            <a:picLocks noGrp="1"/>
          </p:cNvPicPr>
          <p:nvPr>
            <p:ph idx="1"/>
          </p:nvPr>
        </p:nvPicPr>
        <p:blipFill>
          <a:blip r:embed="rId2" cstate="print"/>
          <a:stretch>
            <a:fillRect/>
          </a:stretch>
        </p:blipFill>
        <p:spPr>
          <a:xfrm>
            <a:off x="7660640" y="1605869"/>
            <a:ext cx="3014980" cy="45543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a:xfrm>
            <a:off x="755651" y="1752600"/>
            <a:ext cx="7270749" cy="4267200"/>
          </a:xfrm>
        </p:spPr>
        <p:txBody>
          <a:bodyPr/>
          <a:lstStyle/>
          <a:p>
            <a:pPr marL="0" indent="0">
              <a:buNone/>
            </a:pPr>
            <a:r>
              <a:rPr lang="en-IN" sz="2000" b="1" dirty="0">
                <a:latin typeface="Times New Roman" panose="02020603050405020304" pitchFamily="18" charset="0"/>
                <a:cs typeface="Times New Roman" panose="02020603050405020304" pitchFamily="18" charset="0"/>
              </a:rPr>
              <a:t>Machine learning models:</a:t>
            </a:r>
          </a:p>
          <a:p>
            <a:pPr marL="0" indent="0">
              <a:buNone/>
            </a:pPr>
            <a:r>
              <a:rPr lang="en-US" sz="2000" dirty="0">
                <a:latin typeface="Times New Roman" panose="02020603050405020304" pitchFamily="18" charset="0"/>
                <a:cs typeface="Times New Roman" panose="02020603050405020304" pitchFamily="18" charset="0"/>
              </a:rPr>
              <a:t>Regression that adds higher-order terms to support deeper conversations. When there is a nonlinear relationship between the variables, this model might be helpful in capturing details that linear regression could ignore. One potent machine learning model known as the Random Forest Block as an assortment of decision trees, or a random forest. In this case, the roll number, subjects, internal marks, assignment marks, semester, and COPA would be used in the training phase of the random forest model with the user dataset block so as to forecast the student's GPA. Since they are strong against overfitting and adept at handling intricate data connections, random forests are a useful tool for exact GPA prediction in educational systems.</a:t>
            </a:r>
            <a:endParaRPr lang="en-IN" sz="2000"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pic>
        <p:nvPicPr>
          <p:cNvPr id="10" name="image6.jpeg">
            <a:extLst>
              <a:ext uri="{FF2B5EF4-FFF2-40B4-BE49-F238E27FC236}">
                <a16:creationId xmlns:a16="http://schemas.microsoft.com/office/drawing/2014/main" id="{36B265E7-424A-445D-92D6-30D71AF56B3E}"/>
              </a:ext>
            </a:extLst>
          </p:cNvPr>
          <p:cNvPicPr/>
          <p:nvPr/>
        </p:nvPicPr>
        <p:blipFill>
          <a:blip r:embed="rId2" cstate="print"/>
          <a:stretch>
            <a:fillRect/>
          </a:stretch>
        </p:blipFill>
        <p:spPr>
          <a:xfrm>
            <a:off x="8026400" y="1746251"/>
            <a:ext cx="3200399" cy="4386262"/>
          </a:xfrm>
          <a:prstGeom prst="rect">
            <a:avLst/>
          </a:prstGeom>
        </p:spPr>
      </p:pic>
    </p:spTree>
    <p:extLst>
      <p:ext uri="{BB962C8B-B14F-4D97-AF65-F5344CB8AC3E}">
        <p14:creationId xmlns:p14="http://schemas.microsoft.com/office/powerpoint/2010/main" val="223303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effectLst/>
                <a:latin typeface="Times New Roman" panose="02020603050405020304" pitchFamily="18" charset="0"/>
                <a:ea typeface="Times New Roman" panose="02020603050405020304" pitchFamily="18" charset="0"/>
              </a:rPr>
              <a:t>DATA PRE-PROCESSING:</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effectLst/>
                <a:latin typeface="Times New Roman" panose="02020603050405020304" pitchFamily="18" charset="0"/>
                <a:ea typeface="Times New Roman" panose="02020603050405020304" pitchFamily="18" charset="0"/>
              </a:rPr>
              <a:t>This module mainly consists of the preliminary step of collecting crime files from various states and conversion of cleaning the image size by rescaling it to a proper and standard size.  </a:t>
            </a:r>
            <a:r>
              <a:rPr lang="en-IN" sz="1800" dirty="0">
                <a:solidFill>
                  <a:srgbClr val="000000"/>
                </a:solidFill>
                <a:effectLst/>
                <a:latin typeface="Times New Roman" panose="02020603050405020304" pitchFamily="18" charset="0"/>
                <a:ea typeface="Arial" panose="020B0604020202020204" pitchFamily="34" charset="0"/>
              </a:rPr>
              <a:t>To reduce the number of dimensions of the data the image is turned to black and with using binarization for separation of background with foreground which contributes to removal of noise. </a:t>
            </a:r>
          </a:p>
          <a:p>
            <a:pPr marL="0" marR="3175" indent="0" algn="just">
              <a:lnSpc>
                <a:spcPct val="150000"/>
              </a:lnSpc>
              <a:buNone/>
            </a:pPr>
            <a:endParaRPr lang="en-IN" sz="1800" dirty="0">
              <a:effectLst/>
              <a:latin typeface="Arial" panose="020B0604020202020204" pitchFamily="34" charset="0"/>
              <a:ea typeface="Arial" panose="020B0604020202020204" pitchFamily="34" charset="0"/>
            </a:endParaRP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TRAINING SET:</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solidFill>
                  <a:srgbClr val="000000"/>
                </a:solidFill>
                <a:effectLst/>
                <a:latin typeface="Times New Roman" panose="02020603050405020304" pitchFamily="18" charset="0"/>
                <a:ea typeface="Arial" panose="020B0604020202020204" pitchFamily="34" charset="0"/>
              </a:rPr>
              <a:t>By using the comprehensive models of </a:t>
            </a:r>
            <a:r>
              <a:rPr lang="en-IN" sz="1800" dirty="0" err="1">
                <a:solidFill>
                  <a:srgbClr val="000000"/>
                </a:solidFill>
                <a:effectLst/>
                <a:latin typeface="Times New Roman" panose="02020603050405020304" pitchFamily="18" charset="0"/>
                <a:ea typeface="Arial" panose="020B0604020202020204" pitchFamily="34" charset="0"/>
              </a:rPr>
              <a:t>Capsnet</a:t>
            </a:r>
            <a:r>
              <a:rPr lang="en-IN" sz="1800" dirty="0">
                <a:solidFill>
                  <a:srgbClr val="000000"/>
                </a:solidFill>
                <a:effectLst/>
                <a:latin typeface="Times New Roman" panose="02020603050405020304" pitchFamily="18" charset="0"/>
                <a:ea typeface="Arial" panose="020B0604020202020204" pitchFamily="34" charset="0"/>
              </a:rPr>
              <a:t> and Resnet, the handwritten case files are converted to a digital format which will later be fed to a machine learning algorithm for clustering. This is a very important step as this step involves changing handwritten text of various regional languages to digitalized format.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TRAINING MODEL:</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solidFill>
                  <a:srgbClr val="000000"/>
                </a:solidFill>
                <a:effectLst/>
                <a:latin typeface="Times New Roman" panose="02020603050405020304" pitchFamily="18" charset="0"/>
                <a:ea typeface="Arial" panose="020B0604020202020204" pitchFamily="34" charset="0"/>
              </a:rPr>
              <a:t>The system is then trained with an ensemble model of various clustering algorithms like K Means, DBSCAN and Hierarchical clustering. Based on the various features of crime, clusters are formed. The dataset given to this model is the digitalized case files that have been solved, collected across various states.</a:t>
            </a:r>
          </a:p>
          <a:p>
            <a:pPr marL="0" marR="3175" indent="0" algn="just">
              <a:lnSpc>
                <a:spcPct val="150000"/>
              </a:lnSpc>
              <a:buNone/>
            </a:pPr>
            <a:endParaRPr lang="en-IN" sz="1800" dirty="0">
              <a:effectLst/>
              <a:latin typeface="Arial" panose="020B0604020202020204" pitchFamily="34" charset="0"/>
              <a:ea typeface="Arial" panose="020B0604020202020204" pitchFamily="34" charset="0"/>
            </a:endParaRPr>
          </a:p>
          <a:p>
            <a:pPr marL="0" marR="3175" indent="0" algn="just">
              <a:lnSpc>
                <a:spcPct val="150000"/>
              </a:lnSpc>
              <a:buNone/>
            </a:pPr>
            <a:r>
              <a:rPr lang="en-IN" sz="1800" b="1" dirty="0">
                <a:solidFill>
                  <a:srgbClr val="000000"/>
                </a:solidFill>
                <a:effectLst/>
                <a:latin typeface="Times New Roman" panose="02020603050405020304" pitchFamily="18" charset="0"/>
                <a:ea typeface="Arial" panose="020B0604020202020204" pitchFamily="34" charset="0"/>
              </a:rPr>
              <a:t>PATTERN MATCHING:</a:t>
            </a:r>
            <a:endParaRPr lang="en-IN" sz="1800" dirty="0">
              <a:effectLst/>
              <a:latin typeface="Arial" panose="020B0604020202020204" pitchFamily="34" charset="0"/>
              <a:ea typeface="Arial" panose="020B0604020202020204" pitchFamily="34" charset="0"/>
            </a:endParaRPr>
          </a:p>
          <a:p>
            <a:pPr marR="3175" algn="just">
              <a:lnSpc>
                <a:spcPct val="150000"/>
              </a:lnSpc>
            </a:pPr>
            <a:r>
              <a:rPr lang="en-IN" sz="1800" dirty="0">
                <a:solidFill>
                  <a:srgbClr val="000000"/>
                </a:solidFill>
                <a:effectLst/>
                <a:latin typeface="Times New Roman" panose="02020603050405020304" pitchFamily="18" charset="0"/>
                <a:ea typeface="Arial" panose="020B0604020202020204" pitchFamily="34" charset="0"/>
              </a:rPr>
              <a:t>When a new case file or an existing unsolved case file is fed to the system, the case file associates itself to the closest possible cluster and based on the output of pattern matching of certain key features, the cluster is recognized and the case files from that cluster is returned which can serve as a breakthrough for the investigation.</a:t>
            </a:r>
            <a:endParaRPr lang="en-IN" sz="18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62000" y="1636713"/>
            <a:ext cx="10668000" cy="4492625"/>
          </a:xfrm>
        </p:spPr>
        <p:txBody>
          <a:bodyPr/>
          <a:lstStyle/>
          <a:p>
            <a:pPr algn="just">
              <a:lnSpc>
                <a:spcPct val="115000"/>
              </a:lnSpc>
            </a:pPr>
            <a:r>
              <a:rPr lang="en-IN" sz="2200" b="1" dirty="0">
                <a:solidFill>
                  <a:srgbClr val="000000"/>
                </a:solidFill>
                <a:latin typeface="Times New Roman" panose="02020603050405020304" pitchFamily="18" charset="0"/>
                <a:ea typeface="Arial" panose="020B0604020202020204" pitchFamily="34" charset="0"/>
              </a:rPr>
              <a:t>Statistical Analysis</a:t>
            </a:r>
            <a:r>
              <a:rPr lang="en-IN" sz="2200" b="1" dirty="0">
                <a:solidFill>
                  <a:srgbClr val="000000"/>
                </a:solidFill>
                <a:effectLst/>
                <a:latin typeface="Times New Roman" panose="02020603050405020304" pitchFamily="18" charset="0"/>
                <a:ea typeface="Arial" panose="020B0604020202020204" pitchFamily="34" charset="0"/>
              </a:rPr>
              <a:t>:</a:t>
            </a:r>
            <a:endParaRPr lang="en-IN" sz="2200" b="1" dirty="0">
              <a:effectLst/>
              <a:latin typeface="Arial" panose="020B0604020202020204" pitchFamily="34" charset="0"/>
              <a:ea typeface="Arial" panose="020B0604020202020204" pitchFamily="34" charset="0"/>
            </a:endParaRPr>
          </a:p>
          <a:p>
            <a:pPr marL="0" indent="0">
              <a:buNone/>
            </a:pPr>
            <a:r>
              <a:rPr lang="en-IN" sz="2400" dirty="0">
                <a:latin typeface="Times New Roman" panose="02020603050405020304" pitchFamily="18" charset="0"/>
                <a:cs typeface="Times New Roman" panose="02020603050405020304" pitchFamily="18" charset="0"/>
              </a:rPr>
              <a:t>Three machine learning models—Linear Regression, Polynomial Regression, and Random Forest Analysis—were investigated in this study for their ability to predict student GPAs. By using a 70-30 split ratio to divide the dataset into training and testing sets, robust evaluation was ensured. A significant linear link between the traits and the GPA was demonstrated by the Linear Regression model's R2 score of 0.75. Due to its capacity to capture non-linear associations, the Polynomial Regression model—which increases complexity by taking into consideration polynomial terms—produced an R2 score of 0.80, indicating improved results. With an R2 score of 0.85, the Random Forest Regression model—an ensemble learning technique—showcased its superior ability to cope with intricate data patterns and minimize overfitting by employing multiple decision trees.</a:t>
            </a:r>
          </a:p>
          <a:p>
            <a:pPr marL="0" indent="0">
              <a:buNone/>
            </a:pPr>
            <a:endParaRPr lang="en-IN" sz="2200" dirty="0"/>
          </a:p>
        </p:txBody>
      </p:sp>
      <p:sp>
        <p:nvSpPr>
          <p:cNvPr id="8" name="Footer Placeholder 7"/>
          <p:cNvSpPr>
            <a:spLocks noGrp="1"/>
          </p:cNvSpPr>
          <p:nvPr>
            <p:ph type="ftr" sz="quarter" idx="11"/>
          </p:nvPr>
        </p:nvSpPr>
        <p:spPr>
          <a:xfrm>
            <a:off x="3891280" y="6470015"/>
            <a:ext cx="3860800" cy="476250"/>
          </a:xfrm>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124</TotalTime>
  <Words>1937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System Architecture</vt:lpstr>
      <vt:lpstr>List of Modules</vt:lpstr>
      <vt:lpstr>List of Modules</vt:lpstr>
      <vt:lpstr>Implementation/Results of Module</vt:lpstr>
      <vt:lpstr>Implementation/Results of Module</vt:lpstr>
      <vt:lpstr>Implementation/Results of Module</vt:lpstr>
      <vt:lpstr> Conclusion</vt:lpstr>
      <vt:lpstr>References</vt:lpstr>
      <vt:lpstr>Github and Drive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D</dc:creator>
  <cp:lastModifiedBy>HARISH D</cp:lastModifiedBy>
  <cp:revision>7</cp:revision>
  <dcterms:created xsi:type="dcterms:W3CDTF">2023-08-03T04:32:00Z</dcterms:created>
  <dcterms:modified xsi:type="dcterms:W3CDTF">2024-05-20T08:30:46Z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