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9H65i42+eUzdfakYLxj8bT3pR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18 June 2024</a:t>
            </a:r>
            <a:endParaRPr/>
          </a:p>
        </p:txBody>
      </p:sp>
      <p:sp>
        <p:nvSpPr>
          <p:cNvPr id="83" name="Google Shape;83;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1-59</a:t>
            </a:r>
            <a:endParaRPr/>
          </a:p>
        </p:txBody>
      </p:sp>
      <p:sp>
        <p:nvSpPr>
          <p:cNvPr id="84" name="Google Shape;8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17c4ff7126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3" name="Google Shape;163;g317c4ff712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17c4ff7126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1" name="Google Shape;171;g317c4ff7126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17c4ff7126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8" name="Google Shape;178;g317c4ff7126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17c4ff7126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5" name="Google Shape;185;g317c4ff7126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17c4ff7126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2" name="Google Shape;192;g317c4ff7126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7c4ff7126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9" name="Google Shape;199;g317c4ff7126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7c4ff7126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6" name="Google Shape;206;g317c4ff7126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17c4ff7126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3" name="Google Shape;213;g317c4ff7126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17c4ff7126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0" name="Google Shape;220;g317c4ff7126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7c4ff7126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7" name="Google Shape;227;g317c4ff7126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17c4ff7126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4" name="Google Shape;234;g317c4ff7126_0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7c4ff7126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2" name="Google Shape;242;g317c4ff7126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17c4ff7126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9" name="Google Shape;249;g317c4ff7126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17c4ff7126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5" name="Google Shape;255;g317c4ff7126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0" name="Google Shape;26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1" name="Google Shape;12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7c4ff7126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7" name="Google Shape;127;g317c4ff7126_0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17c859c9c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3" name="Google Shape;133;g317c859c9c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7c4ff7126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9" name="Google Shape;139;g317c4ff7126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17c4ff7126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7" name="Google Shape;147;g317c4ff7126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7c4ff7126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5" name="Google Shape;155;g317c4ff7126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7"/>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7"/>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6" name="Google Shape;16;p1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2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6"/>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27"/>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7"/>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2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2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1" name="Google Shape;21;p1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1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20"/>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2" name="Google Shape;32;p2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1"/>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21"/>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21"/>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2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2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24"/>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2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25"/>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352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25"/>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549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25"/>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529"/>
                </a:srgbClr>
              </a:gs>
              <a:gs pos="100000">
                <a:srgbClr val="00E9F7">
                  <a:alpha val="53725"/>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25"/>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8627"/>
                </a:srgbClr>
              </a:gs>
              <a:gs pos="80000">
                <a:srgbClr val="0099E4">
                  <a:alpha val="43529"/>
                </a:srgbClr>
              </a:gs>
              <a:gs pos="100000">
                <a:srgbClr val="0099E4">
                  <a:alpha val="4352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25"/>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5"/>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25"/>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2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16"/>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80000" flip="none" algn="tl"/>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subTitle" idx="1"/>
          </p:nvPr>
        </p:nvSpPr>
        <p:spPr>
          <a:xfrm>
            <a:off x="2286000" y="1371600"/>
            <a:ext cx="6553200" cy="1600200"/>
          </a:xfrm>
          <a:prstGeom prst="rect">
            <a:avLst/>
          </a:prstGeom>
          <a:noFill/>
          <a:ln>
            <a:noFill/>
          </a:ln>
        </p:spPr>
        <p:txBody>
          <a:bodyPr spcFirstLastPara="1" wrap="square" lIns="0" tIns="45700" rIns="18275" bIns="45700" anchor="t" anchorCtr="0">
            <a:noAutofit/>
          </a:bodyPr>
          <a:lstStyle/>
          <a:p>
            <a:pPr marL="0" marR="0" lvl="0" indent="0" algn="ctr" rtl="0">
              <a:lnSpc>
                <a:spcPct val="100000"/>
              </a:lnSpc>
              <a:spcBef>
                <a:spcPts val="0"/>
              </a:spcBef>
              <a:spcAft>
                <a:spcPts val="0"/>
              </a:spcAft>
              <a:buClr>
                <a:schemeClr val="dk1"/>
              </a:buClr>
              <a:buSzPts val="2560"/>
              <a:buNone/>
            </a:pPr>
            <a:endParaRPr sz="3200" b="1">
              <a:solidFill>
                <a:srgbClr val="B9077E"/>
              </a:solidFill>
            </a:endParaRPr>
          </a:p>
          <a:p>
            <a:pPr marL="0" marR="0" lvl="0" indent="0" algn="ctr" rtl="0">
              <a:lnSpc>
                <a:spcPct val="100000"/>
              </a:lnSpc>
              <a:spcBef>
                <a:spcPts val="640"/>
              </a:spcBef>
              <a:spcAft>
                <a:spcPts val="0"/>
              </a:spcAft>
              <a:buClr>
                <a:srgbClr val="B9077E"/>
              </a:buClr>
              <a:buSzPts val="2560"/>
              <a:buNone/>
            </a:pPr>
            <a:r>
              <a:rPr lang="en-US" sz="3200" b="1">
                <a:solidFill>
                  <a:srgbClr val="B9077E"/>
                </a:solidFill>
              </a:rPr>
              <a:t>    </a:t>
            </a:r>
            <a:endParaRPr sz="3200"/>
          </a:p>
        </p:txBody>
      </p:sp>
      <p:pic>
        <p:nvPicPr>
          <p:cNvPr id="87" name="Google Shape;87;p1" descr="klogo copy.png"/>
          <p:cNvPicPr preferRelativeResize="0"/>
          <p:nvPr/>
        </p:nvPicPr>
        <p:blipFill rotWithShape="1">
          <a:blip r:embed="rId4">
            <a:alphaModFix/>
          </a:blip>
          <a:srcRect/>
          <a:stretch/>
        </p:blipFill>
        <p:spPr>
          <a:xfrm>
            <a:off x="152400" y="76200"/>
            <a:ext cx="1374249" cy="1066800"/>
          </a:xfrm>
          <a:prstGeom prst="rect">
            <a:avLst/>
          </a:prstGeom>
          <a:noFill/>
          <a:ln>
            <a:noFill/>
          </a:ln>
        </p:spPr>
      </p:pic>
      <p:pic>
        <p:nvPicPr>
          <p:cNvPr id="88" name="Google Shape;88;p1" descr="kec2blackborder png.PNG"/>
          <p:cNvPicPr preferRelativeResize="0"/>
          <p:nvPr/>
        </p:nvPicPr>
        <p:blipFill rotWithShape="1">
          <a:blip r:embed="rId5">
            <a:alphaModFix/>
          </a:blip>
          <a:srcRect/>
          <a:stretch/>
        </p:blipFill>
        <p:spPr>
          <a:xfrm>
            <a:off x="381000" y="4495800"/>
            <a:ext cx="1479013" cy="1841384"/>
          </a:xfrm>
          <a:prstGeom prst="rect">
            <a:avLst/>
          </a:prstGeom>
          <a:noFill/>
          <a:ln>
            <a:noFill/>
          </a:ln>
        </p:spPr>
      </p:pic>
      <p:sp>
        <p:nvSpPr>
          <p:cNvPr id="89" name="Google Shape;89;p1"/>
          <p:cNvSpPr txBox="1"/>
          <p:nvPr/>
        </p:nvSpPr>
        <p:spPr>
          <a:xfrm>
            <a:off x="2362200" y="2899124"/>
            <a:ext cx="6400800" cy="3472500"/>
          </a:xfrm>
          <a:prstGeom prst="rect">
            <a:avLst/>
          </a:prstGeom>
          <a:noFill/>
          <a:ln>
            <a:noFill/>
          </a:ln>
        </p:spPr>
        <p:txBody>
          <a:bodyPr spcFirstLastPara="1" wrap="square" lIns="0" tIns="45700" rIns="18275" bIns="45700" anchor="t" anchorCtr="0">
            <a:normAutofit fontScale="92500" lnSpcReduction="10000"/>
          </a:bodyPr>
          <a:lstStyle/>
          <a:p>
            <a:pPr marL="0" marR="45720" lvl="0" indent="0" algn="ctr" rtl="0">
              <a:lnSpc>
                <a:spcPct val="100000"/>
              </a:lnSpc>
              <a:spcBef>
                <a:spcPts val="0"/>
              </a:spcBef>
              <a:spcAft>
                <a:spcPts val="0"/>
              </a:spcAft>
              <a:buClr>
                <a:schemeClr val="dk1"/>
              </a:buClr>
              <a:buSzPct val="59433"/>
              <a:buFont typeface="Noto Sans Symbols"/>
              <a:buNone/>
            </a:pPr>
            <a:endParaRPr sz="2422" b="0" i="0" u="none" strike="noStrike" cap="none" dirty="0">
              <a:solidFill>
                <a:schemeClr val="dk1"/>
              </a:solidFill>
              <a:latin typeface="Times New Roman"/>
              <a:ea typeface="Times New Roman"/>
              <a:cs typeface="Times New Roman"/>
              <a:sym typeface="Times New Roman"/>
            </a:endParaRPr>
          </a:p>
          <a:p>
            <a:pPr marL="0" marR="45720" lvl="0" indent="0" algn="l" rtl="0">
              <a:lnSpc>
                <a:spcPct val="100000"/>
              </a:lnSpc>
              <a:spcBef>
                <a:spcPts val="333"/>
              </a:spcBef>
              <a:spcAft>
                <a:spcPts val="0"/>
              </a:spcAft>
              <a:buClr>
                <a:srgbClr val="000000"/>
              </a:buClr>
              <a:buSzPct val="74292"/>
              <a:buFont typeface="Arial"/>
              <a:buNone/>
            </a:pPr>
            <a:r>
              <a:rPr lang="en-US" sz="2422" b="0" i="0" u="none" strike="noStrike" cap="none">
                <a:solidFill>
                  <a:schemeClr val="dk1"/>
                </a:solidFill>
                <a:latin typeface="Arial"/>
                <a:ea typeface="Arial"/>
                <a:cs typeface="Arial"/>
                <a:sym typeface="Arial"/>
              </a:rPr>
              <a:t>                           </a:t>
            </a:r>
            <a:r>
              <a:rPr lang="en-US" sz="2422" b="1" i="0" u="none" strike="noStrike" cap="none" smtClean="0">
                <a:solidFill>
                  <a:schemeClr val="dk1"/>
                </a:solidFill>
                <a:latin typeface="Times New Roman"/>
                <a:ea typeface="Times New Roman"/>
                <a:cs typeface="Times New Roman"/>
                <a:sym typeface="Times New Roman"/>
              </a:rPr>
              <a:t>PROJECT </a:t>
            </a:r>
            <a:r>
              <a:rPr lang="en-US" sz="2422" b="1" i="0" u="none" strike="noStrike" cap="none" dirty="0">
                <a:solidFill>
                  <a:schemeClr val="dk1"/>
                </a:solidFill>
                <a:latin typeface="Times New Roman"/>
                <a:ea typeface="Times New Roman"/>
                <a:cs typeface="Times New Roman"/>
                <a:sym typeface="Times New Roman"/>
              </a:rPr>
              <a:t>GUIDE</a:t>
            </a:r>
            <a:endParaRPr sz="2422" b="1"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33"/>
              </a:spcBef>
              <a:spcAft>
                <a:spcPts val="0"/>
              </a:spcAft>
              <a:buClr>
                <a:srgbClr val="000000"/>
              </a:buClr>
              <a:buSzPct val="58768"/>
              <a:buFont typeface="Arial"/>
              <a:buNone/>
            </a:pPr>
            <a:r>
              <a:rPr lang="en-US" sz="3062" b="0" i="0" u="none" strike="noStrike" cap="none" dirty="0">
                <a:solidFill>
                  <a:schemeClr val="dk1"/>
                </a:solidFill>
                <a:latin typeface="Times New Roman"/>
                <a:ea typeface="Times New Roman"/>
                <a:cs typeface="Times New Roman"/>
                <a:sym typeface="Times New Roman"/>
              </a:rPr>
              <a:t>YOGA M</a:t>
            </a:r>
            <a:endParaRPr sz="3062" b="0" i="0" u="none" strike="noStrike" cap="none" dirty="0">
              <a:solidFill>
                <a:schemeClr val="dk1"/>
              </a:solidFill>
              <a:latin typeface="Times New Roman"/>
              <a:ea typeface="Times New Roman"/>
              <a:cs typeface="Times New Roman"/>
              <a:sym typeface="Times New Roman"/>
            </a:endParaRPr>
          </a:p>
          <a:p>
            <a:pPr marL="0" marR="45720" lvl="0" indent="0" algn="l" rtl="0">
              <a:lnSpc>
                <a:spcPct val="100000"/>
              </a:lnSpc>
              <a:spcBef>
                <a:spcPts val="333"/>
              </a:spcBef>
              <a:spcAft>
                <a:spcPts val="0"/>
              </a:spcAft>
              <a:buClr>
                <a:srgbClr val="000000"/>
              </a:buClr>
              <a:buSzPct val="73770"/>
              <a:buFont typeface="Arial"/>
              <a:buNone/>
            </a:pPr>
            <a:endParaRPr sz="2440" b="0"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33"/>
              </a:spcBef>
              <a:spcAft>
                <a:spcPts val="0"/>
              </a:spcAft>
              <a:buClr>
                <a:schemeClr val="dk1"/>
              </a:buClr>
              <a:buSzPct val="79999"/>
              <a:buFont typeface="Noto Sans Symbols"/>
              <a:buNone/>
            </a:pPr>
            <a:endParaRPr sz="1800" b="1"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33"/>
              </a:spcBef>
              <a:spcAft>
                <a:spcPts val="0"/>
              </a:spcAft>
              <a:buClr>
                <a:srgbClr val="000000"/>
              </a:buClr>
              <a:buSzPct val="1000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45720" lvl="0" indent="0" algn="r" rtl="0">
              <a:lnSpc>
                <a:spcPct val="100000"/>
              </a:lnSpc>
              <a:spcBef>
                <a:spcPts val="333"/>
              </a:spcBef>
              <a:spcAft>
                <a:spcPts val="0"/>
              </a:spcAft>
              <a:buClr>
                <a:srgbClr val="000000"/>
              </a:buClr>
              <a:buSzPct val="77161"/>
              <a:buFont typeface="Arial"/>
              <a:buNone/>
            </a:pPr>
            <a:r>
              <a:rPr lang="en-US" sz="2332" b="1" i="0" u="none" strike="noStrike" cap="none" dirty="0">
                <a:solidFill>
                  <a:schemeClr val="dk1"/>
                </a:solidFill>
                <a:latin typeface="Times New Roman"/>
                <a:ea typeface="Times New Roman"/>
                <a:cs typeface="Times New Roman"/>
                <a:sym typeface="Times New Roman"/>
              </a:rPr>
              <a:t>BY</a:t>
            </a:r>
            <a:endParaRPr sz="2332" b="1" i="0" u="none" strike="noStrike" cap="none" dirty="0">
              <a:solidFill>
                <a:schemeClr val="dk1"/>
              </a:solidFill>
              <a:latin typeface="Times New Roman"/>
              <a:ea typeface="Times New Roman"/>
              <a:cs typeface="Times New Roman"/>
              <a:sym typeface="Times New Roman"/>
            </a:endParaRPr>
          </a:p>
          <a:p>
            <a:pPr marL="0" marR="45720" lvl="0" indent="0" algn="r" rtl="0">
              <a:lnSpc>
                <a:spcPct val="100000"/>
              </a:lnSpc>
              <a:spcBef>
                <a:spcPts val="333"/>
              </a:spcBef>
              <a:spcAft>
                <a:spcPts val="0"/>
              </a:spcAft>
              <a:buClr>
                <a:srgbClr val="000000"/>
              </a:buClr>
              <a:buSzPct val="77161"/>
              <a:buFont typeface="Arial"/>
              <a:buNone/>
            </a:pPr>
            <a:r>
              <a:rPr lang="en-US" sz="2332" dirty="0" smtClean="0">
                <a:solidFill>
                  <a:schemeClr val="dk1"/>
                </a:solidFill>
                <a:latin typeface="Times New Roman"/>
                <a:ea typeface="Times New Roman"/>
                <a:cs typeface="Times New Roman"/>
                <a:sym typeface="Times New Roman"/>
              </a:rPr>
              <a:t>KAARTHI</a:t>
            </a:r>
            <a:r>
              <a:rPr lang="en-US" sz="2332" dirty="0">
                <a:solidFill>
                  <a:schemeClr val="dk1"/>
                </a:solidFill>
                <a:latin typeface="Times New Roman"/>
                <a:ea typeface="Times New Roman"/>
                <a:cs typeface="Times New Roman"/>
                <a:sym typeface="Times New Roman"/>
              </a:rPr>
              <a:t> </a:t>
            </a:r>
            <a:r>
              <a:rPr lang="en-US" sz="2332" dirty="0" smtClean="0">
                <a:solidFill>
                  <a:schemeClr val="dk1"/>
                </a:solidFill>
                <a:latin typeface="Times New Roman"/>
                <a:ea typeface="Times New Roman"/>
                <a:cs typeface="Times New Roman"/>
                <a:sym typeface="Times New Roman"/>
              </a:rPr>
              <a:t>G</a:t>
            </a:r>
            <a:endParaRPr sz="2332" b="0" i="0" u="none" strike="noStrike" cap="none" dirty="0" smtClean="0">
              <a:solidFill>
                <a:schemeClr val="dk1"/>
              </a:solidFill>
              <a:latin typeface="Times New Roman"/>
              <a:ea typeface="Times New Roman"/>
              <a:cs typeface="Times New Roman"/>
              <a:sym typeface="Times New Roman"/>
            </a:endParaRPr>
          </a:p>
          <a:p>
            <a:pPr marL="0" marR="45720" lvl="0" indent="0" algn="r" rtl="0">
              <a:lnSpc>
                <a:spcPct val="100000"/>
              </a:lnSpc>
              <a:spcBef>
                <a:spcPts val="333"/>
              </a:spcBef>
              <a:spcAft>
                <a:spcPts val="0"/>
              </a:spcAft>
              <a:buClr>
                <a:srgbClr val="000000"/>
              </a:buClr>
              <a:buSzPct val="77161"/>
              <a:buFont typeface="Arial"/>
              <a:buNone/>
            </a:pPr>
            <a:r>
              <a:rPr lang="en-US" sz="2332" dirty="0" smtClean="0">
                <a:solidFill>
                  <a:schemeClr val="dk1"/>
                </a:solidFill>
                <a:latin typeface="Times New Roman"/>
                <a:ea typeface="Times New Roman"/>
                <a:cs typeface="Times New Roman"/>
                <a:sym typeface="Times New Roman"/>
              </a:rPr>
              <a:t>KANISHK R</a:t>
            </a:r>
            <a:endParaRPr sz="2332" b="0" i="0" u="none" strike="noStrike" cap="none" dirty="0" smtClean="0">
              <a:solidFill>
                <a:schemeClr val="dk1"/>
              </a:solidFill>
              <a:latin typeface="Times New Roman"/>
              <a:ea typeface="Times New Roman"/>
              <a:cs typeface="Times New Roman"/>
              <a:sym typeface="Times New Roman"/>
            </a:endParaRPr>
          </a:p>
          <a:p>
            <a:pPr marL="0" marR="45720" lvl="0" indent="0" algn="r" rtl="0">
              <a:lnSpc>
                <a:spcPct val="100000"/>
              </a:lnSpc>
              <a:spcBef>
                <a:spcPts val="333"/>
              </a:spcBef>
              <a:spcAft>
                <a:spcPts val="0"/>
              </a:spcAft>
              <a:buClr>
                <a:srgbClr val="000000"/>
              </a:buClr>
              <a:buSzPct val="77161"/>
              <a:buFont typeface="Arial"/>
              <a:buNone/>
            </a:pPr>
            <a:r>
              <a:rPr lang="en-US" sz="2332" dirty="0" smtClean="0">
                <a:solidFill>
                  <a:schemeClr val="dk1"/>
                </a:solidFill>
                <a:latin typeface="Times New Roman"/>
                <a:ea typeface="Times New Roman"/>
                <a:cs typeface="Times New Roman"/>
                <a:sym typeface="Times New Roman"/>
              </a:rPr>
              <a:t>GURUDEV DJ</a:t>
            </a:r>
            <a:endParaRPr sz="2332" b="0" i="0" u="none" strike="noStrike" cap="none" dirty="0" smtClean="0">
              <a:solidFill>
                <a:schemeClr val="dk1"/>
              </a:solidFill>
              <a:latin typeface="Times New Roman"/>
              <a:ea typeface="Times New Roman"/>
              <a:cs typeface="Times New Roman"/>
              <a:sym typeface="Times New Roman"/>
            </a:endParaRPr>
          </a:p>
          <a:p>
            <a:pPr marL="0" marR="45720" lvl="0" indent="0" algn="r" rtl="0">
              <a:lnSpc>
                <a:spcPct val="100000"/>
              </a:lnSpc>
              <a:spcBef>
                <a:spcPts val="333"/>
              </a:spcBef>
              <a:spcAft>
                <a:spcPts val="0"/>
              </a:spcAft>
              <a:buClr>
                <a:srgbClr val="000000"/>
              </a:buClr>
              <a:buSzPct val="77161"/>
              <a:buFont typeface="Arial"/>
              <a:buNone/>
            </a:pPr>
            <a:endParaRPr sz="2332" b="0" i="0" u="none" strike="noStrike" cap="none" dirty="0" smtClean="0">
              <a:solidFill>
                <a:schemeClr val="dk1"/>
              </a:solidFill>
              <a:latin typeface="Times New Roman"/>
              <a:ea typeface="Times New Roman"/>
              <a:cs typeface="Times New Roman"/>
              <a:sym typeface="Times New Roman"/>
            </a:endParaRPr>
          </a:p>
          <a:p>
            <a:pPr marL="0" marR="45720" lvl="0" indent="0" algn="r" rtl="0">
              <a:lnSpc>
                <a:spcPct val="100000"/>
              </a:lnSpc>
              <a:spcBef>
                <a:spcPts val="333"/>
              </a:spcBef>
              <a:spcAft>
                <a:spcPts val="0"/>
              </a:spcAft>
              <a:buClr>
                <a:srgbClr val="000000"/>
              </a:buClr>
              <a:buSzPct val="77161"/>
              <a:buFont typeface="Arial"/>
              <a:buNone/>
            </a:pPr>
            <a:endParaRPr sz="2332" b="0" i="0" u="none" strike="noStrike" cap="none" dirty="0" smtClean="0">
              <a:solidFill>
                <a:schemeClr val="dk1"/>
              </a:solidFill>
              <a:latin typeface="Times New Roman"/>
              <a:ea typeface="Times New Roman"/>
              <a:cs typeface="Times New Roman"/>
              <a:sym typeface="Times New Roman"/>
            </a:endParaRPr>
          </a:p>
          <a:p>
            <a:pPr marL="0" marR="45720" lvl="0" indent="0" algn="ctr" rtl="0">
              <a:lnSpc>
                <a:spcPct val="100000"/>
              </a:lnSpc>
              <a:spcBef>
                <a:spcPts val="333"/>
              </a:spcBef>
              <a:spcAft>
                <a:spcPts val="0"/>
              </a:spcAft>
              <a:buClr>
                <a:srgbClr val="000000"/>
              </a:buClr>
              <a:buSzPct val="129940"/>
              <a:buFont typeface="Arial"/>
              <a:buNone/>
            </a:pPr>
            <a:endParaRPr sz="1385" b="0"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33"/>
              </a:spcBef>
              <a:spcAft>
                <a:spcPts val="0"/>
              </a:spcAft>
              <a:buClr>
                <a:srgbClr val="000000"/>
              </a:buClr>
              <a:buSzPct val="1000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33"/>
              </a:spcBef>
              <a:spcAft>
                <a:spcPts val="0"/>
              </a:spcAft>
              <a:buClr>
                <a:srgbClr val="000000"/>
              </a:buClr>
              <a:buSzPct val="1000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90" name="Google Shape;90;p1"/>
          <p:cNvSpPr txBox="1">
            <a:spLocks noGrp="1"/>
          </p:cNvSpPr>
          <p:nvPr>
            <p:ph type="ctrTitle"/>
          </p:nvPr>
        </p:nvSpPr>
        <p:spPr>
          <a:xfrm>
            <a:off x="1158600" y="685800"/>
            <a:ext cx="7985400" cy="1773000"/>
          </a:xfrm>
          <a:prstGeom prst="rect">
            <a:avLst/>
          </a:prstGeom>
          <a:noFill/>
          <a:ln>
            <a:noFill/>
          </a:ln>
        </p:spPr>
        <p:txBody>
          <a:bodyPr spcFirstLastPara="1" wrap="square" lIns="0" tIns="0" rIns="18275" bIns="0" anchor="b"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4000">
                <a:solidFill>
                  <a:schemeClr val="dk1"/>
                </a:solidFill>
                <a:highlight>
                  <a:srgbClr val="FFFFFF"/>
                </a:highlight>
              </a:rPr>
              <a:t>Crime Data Analysis</a:t>
            </a:r>
            <a:endParaRPr sz="4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17c4ff7126_0_26"/>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4. 	How do crime rates differ across various age groups of victims?</a:t>
            </a:r>
            <a:endParaRPr sz="1900" b="1">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900" b="1">
              <a:latin typeface="Times New Roman"/>
              <a:ea typeface="Times New Roman"/>
              <a:cs typeface="Times New Roman"/>
              <a:sym typeface="Times New Roman"/>
            </a:endParaRPr>
          </a:p>
        </p:txBody>
      </p:sp>
      <p:pic>
        <p:nvPicPr>
          <p:cNvPr id="166" name="Google Shape;166;g317c4ff7126_0_26"/>
          <p:cNvPicPr preferRelativeResize="0"/>
          <p:nvPr/>
        </p:nvPicPr>
        <p:blipFill>
          <a:blip r:embed="rId3">
            <a:alphaModFix/>
          </a:blip>
          <a:stretch>
            <a:fillRect/>
          </a:stretch>
        </p:blipFill>
        <p:spPr>
          <a:xfrm>
            <a:off x="2126925" y="1432888"/>
            <a:ext cx="5181600" cy="3571875"/>
          </a:xfrm>
          <a:prstGeom prst="rect">
            <a:avLst/>
          </a:prstGeom>
          <a:noFill/>
          <a:ln>
            <a:noFill/>
          </a:ln>
        </p:spPr>
      </p:pic>
      <p:sp>
        <p:nvSpPr>
          <p:cNvPr id="167" name="Google Shape;167;g317c4ff7126_0_26"/>
          <p:cNvSpPr txBox="1"/>
          <p:nvPr/>
        </p:nvSpPr>
        <p:spPr>
          <a:xfrm>
            <a:off x="-3317350" y="-458175"/>
            <a:ext cx="8351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dk1"/>
              </a:solidFill>
            </a:endParaRPr>
          </a:p>
        </p:txBody>
      </p:sp>
      <p:sp>
        <p:nvSpPr>
          <p:cNvPr id="168" name="Google Shape;168;g317c4ff7126_0_26"/>
          <p:cNvSpPr txBox="1"/>
          <p:nvPr/>
        </p:nvSpPr>
        <p:spPr>
          <a:xfrm>
            <a:off x="1177325" y="5283425"/>
            <a:ext cx="7554000" cy="9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Victims aged 30 are most affected, highlighting a need for targeted safety measures for younger adults.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317c4ff7126_0_33"/>
          <p:cNvSpPr txBox="1">
            <a:spLocks noGrp="1"/>
          </p:cNvSpPr>
          <p:nvPr>
            <p:ph type="body" idx="1"/>
          </p:nvPr>
        </p:nvSpPr>
        <p:spPr>
          <a:xfrm>
            <a:off x="679950" y="716250"/>
            <a:ext cx="8229600" cy="54693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5.	What are the top 5 most common crime categories?</a:t>
            </a:r>
            <a:endParaRPr sz="1800" b="1">
              <a:latin typeface="Times New Roman"/>
              <a:ea typeface="Times New Roman"/>
              <a:cs typeface="Times New Roman"/>
              <a:sym typeface="Times New Roman"/>
            </a:endParaRPr>
          </a:p>
        </p:txBody>
      </p:sp>
      <p:pic>
        <p:nvPicPr>
          <p:cNvPr id="174" name="Google Shape;174;g317c4ff7126_0_33"/>
          <p:cNvPicPr preferRelativeResize="0"/>
          <p:nvPr/>
        </p:nvPicPr>
        <p:blipFill>
          <a:blip r:embed="rId3">
            <a:alphaModFix/>
          </a:blip>
          <a:stretch>
            <a:fillRect/>
          </a:stretch>
        </p:blipFill>
        <p:spPr>
          <a:xfrm>
            <a:off x="2144175" y="1176674"/>
            <a:ext cx="5000625" cy="3599275"/>
          </a:xfrm>
          <a:prstGeom prst="rect">
            <a:avLst/>
          </a:prstGeom>
          <a:noFill/>
          <a:ln>
            <a:noFill/>
          </a:ln>
        </p:spPr>
      </p:pic>
      <p:sp>
        <p:nvSpPr>
          <p:cNvPr id="175" name="Google Shape;175;g317c4ff7126_0_33"/>
          <p:cNvSpPr txBox="1"/>
          <p:nvPr/>
        </p:nvSpPr>
        <p:spPr>
          <a:xfrm>
            <a:off x="1220800" y="5152925"/>
            <a:ext cx="7409100" cy="12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Battery and assault dominate, calling for enhanced public safety and conflict resolution efforts.</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17c4ff7126_0_38"/>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6.	Find gender wise crime rate in specific area?</a:t>
            </a:r>
            <a:endParaRPr sz="1900" b="1">
              <a:latin typeface="Times New Roman"/>
              <a:ea typeface="Times New Roman"/>
              <a:cs typeface="Times New Roman"/>
              <a:sym typeface="Times New Roman"/>
            </a:endParaRPr>
          </a:p>
        </p:txBody>
      </p:sp>
      <p:pic>
        <p:nvPicPr>
          <p:cNvPr id="181" name="Google Shape;181;g317c4ff7126_0_38"/>
          <p:cNvPicPr preferRelativeResize="0"/>
          <p:nvPr/>
        </p:nvPicPr>
        <p:blipFill>
          <a:blip r:embed="rId3">
            <a:alphaModFix/>
          </a:blip>
          <a:stretch>
            <a:fillRect/>
          </a:stretch>
        </p:blipFill>
        <p:spPr>
          <a:xfrm>
            <a:off x="1460400" y="1320375"/>
            <a:ext cx="6586700" cy="3526950"/>
          </a:xfrm>
          <a:prstGeom prst="rect">
            <a:avLst/>
          </a:prstGeom>
          <a:noFill/>
          <a:ln>
            <a:noFill/>
          </a:ln>
        </p:spPr>
      </p:pic>
      <p:sp>
        <p:nvSpPr>
          <p:cNvPr id="182" name="Google Shape;182;g317c4ff7126_0_38"/>
          <p:cNvSpPr txBox="1"/>
          <p:nvPr/>
        </p:nvSpPr>
        <p:spPr>
          <a:xfrm>
            <a:off x="1460400" y="5297925"/>
            <a:ext cx="6734400" cy="11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Female crime rates are highest in Central, while male crime rates dominate the 77th Street area.</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317c4ff7126_0_47"/>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7.	What types of weapon are used for the crimes?</a:t>
            </a:r>
            <a:endParaRPr sz="1900" b="1">
              <a:latin typeface="Times New Roman"/>
              <a:ea typeface="Times New Roman"/>
              <a:cs typeface="Times New Roman"/>
              <a:sym typeface="Times New Roman"/>
            </a:endParaRPr>
          </a:p>
        </p:txBody>
      </p:sp>
      <p:pic>
        <p:nvPicPr>
          <p:cNvPr id="188" name="Google Shape;188;g317c4ff7126_0_47"/>
          <p:cNvPicPr preferRelativeResize="0"/>
          <p:nvPr/>
        </p:nvPicPr>
        <p:blipFill>
          <a:blip r:embed="rId3">
            <a:alphaModFix/>
          </a:blip>
          <a:stretch>
            <a:fillRect/>
          </a:stretch>
        </p:blipFill>
        <p:spPr>
          <a:xfrm>
            <a:off x="1686500" y="1410800"/>
            <a:ext cx="5795374" cy="3376250"/>
          </a:xfrm>
          <a:prstGeom prst="rect">
            <a:avLst/>
          </a:prstGeom>
          <a:noFill/>
          <a:ln>
            <a:noFill/>
          </a:ln>
        </p:spPr>
      </p:pic>
      <p:sp>
        <p:nvSpPr>
          <p:cNvPr id="189" name="Google Shape;189;g317c4ff7126_0_47"/>
          <p:cNvSpPr txBox="1"/>
          <p:nvPr/>
        </p:nvSpPr>
        <p:spPr>
          <a:xfrm>
            <a:off x="1220700" y="5341400"/>
            <a:ext cx="7148100" cy="10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Strong Arm" assaults are most common, showing a prevalence of close-contact crimes over lethal weapons.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317c4ff7126_0_54"/>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8.	Find the highest mocodes with respect to the area name ?</a:t>
            </a:r>
            <a:endParaRPr sz="1900" b="1">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800" b="1">
              <a:latin typeface="Times New Roman"/>
              <a:ea typeface="Times New Roman"/>
              <a:cs typeface="Times New Roman"/>
              <a:sym typeface="Times New Roman"/>
            </a:endParaRPr>
          </a:p>
        </p:txBody>
      </p:sp>
      <p:pic>
        <p:nvPicPr>
          <p:cNvPr id="195" name="Google Shape;195;g317c4ff7126_0_54"/>
          <p:cNvPicPr preferRelativeResize="0"/>
          <p:nvPr/>
        </p:nvPicPr>
        <p:blipFill>
          <a:blip r:embed="rId3">
            <a:alphaModFix/>
          </a:blip>
          <a:stretch>
            <a:fillRect/>
          </a:stretch>
        </p:blipFill>
        <p:spPr>
          <a:xfrm>
            <a:off x="1924850" y="1276500"/>
            <a:ext cx="5734050" cy="3570825"/>
          </a:xfrm>
          <a:prstGeom prst="rect">
            <a:avLst/>
          </a:prstGeom>
          <a:noFill/>
          <a:ln>
            <a:noFill/>
          </a:ln>
        </p:spPr>
      </p:pic>
      <p:sp>
        <p:nvSpPr>
          <p:cNvPr id="196" name="Google Shape;196;g317c4ff7126_0_54"/>
          <p:cNvSpPr txBox="1"/>
          <p:nvPr/>
        </p:nvSpPr>
        <p:spPr>
          <a:xfrm>
            <a:off x="1365800" y="4949950"/>
            <a:ext cx="6945000" cy="15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Central leads in crimes with high Mocodes, indicating a need for focused law enforcement and interventions.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317c4ff7126_0_61"/>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9.	What is the distribution of crimes by type?</a:t>
            </a:r>
            <a:endParaRPr sz="1900" b="1">
              <a:latin typeface="Times New Roman"/>
              <a:ea typeface="Times New Roman"/>
              <a:cs typeface="Times New Roman"/>
              <a:sym typeface="Times New Roman"/>
            </a:endParaRPr>
          </a:p>
        </p:txBody>
      </p:sp>
      <p:pic>
        <p:nvPicPr>
          <p:cNvPr id="202" name="Google Shape;202;g317c4ff7126_0_61"/>
          <p:cNvPicPr preferRelativeResize="0"/>
          <p:nvPr/>
        </p:nvPicPr>
        <p:blipFill>
          <a:blip r:embed="rId3">
            <a:alphaModFix/>
          </a:blip>
          <a:stretch>
            <a:fillRect/>
          </a:stretch>
        </p:blipFill>
        <p:spPr>
          <a:xfrm>
            <a:off x="2166913" y="1980938"/>
            <a:ext cx="5400675" cy="3076575"/>
          </a:xfrm>
          <a:prstGeom prst="rect">
            <a:avLst/>
          </a:prstGeom>
          <a:noFill/>
          <a:ln>
            <a:noFill/>
          </a:ln>
        </p:spPr>
      </p:pic>
      <p:sp>
        <p:nvSpPr>
          <p:cNvPr id="203" name="Google Shape;203;g317c4ff7126_0_61"/>
          <p:cNvSpPr txBox="1"/>
          <p:nvPr/>
        </p:nvSpPr>
        <p:spPr>
          <a:xfrm>
            <a:off x="1496300" y="5326900"/>
            <a:ext cx="6930600" cy="10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Central has the most diverse crime types, highlighting the need for targeted policing strategies.</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317c4ff7126_0_68"/>
          <p:cNvSpPr txBox="1">
            <a:spLocks noGrp="1"/>
          </p:cNvSpPr>
          <p:nvPr>
            <p:ph type="body" idx="1"/>
          </p:nvPr>
        </p:nvSpPr>
        <p:spPr>
          <a:xfrm>
            <a:off x="737950" y="733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10.	How does victim gender vary across different crime types?</a:t>
            </a:r>
            <a:endParaRPr sz="1900" b="1">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800" b="1">
              <a:latin typeface="Times New Roman"/>
              <a:ea typeface="Times New Roman"/>
              <a:cs typeface="Times New Roman"/>
              <a:sym typeface="Times New Roman"/>
            </a:endParaRPr>
          </a:p>
        </p:txBody>
      </p:sp>
      <p:pic>
        <p:nvPicPr>
          <p:cNvPr id="209" name="Google Shape;209;g317c4ff7126_0_68"/>
          <p:cNvPicPr preferRelativeResize="0"/>
          <p:nvPr/>
        </p:nvPicPr>
        <p:blipFill>
          <a:blip r:embed="rId3">
            <a:alphaModFix/>
          </a:blip>
          <a:stretch>
            <a:fillRect/>
          </a:stretch>
        </p:blipFill>
        <p:spPr>
          <a:xfrm>
            <a:off x="1420050" y="1376425"/>
            <a:ext cx="6153150" cy="3352800"/>
          </a:xfrm>
          <a:prstGeom prst="rect">
            <a:avLst/>
          </a:prstGeom>
          <a:noFill/>
          <a:ln>
            <a:noFill/>
          </a:ln>
        </p:spPr>
      </p:pic>
      <p:sp>
        <p:nvSpPr>
          <p:cNvPr id="210" name="Google Shape;210;g317c4ff7126_0_68"/>
          <p:cNvSpPr txBox="1"/>
          <p:nvPr/>
        </p:nvSpPr>
        <p:spPr>
          <a:xfrm>
            <a:off x="1365800" y="5384900"/>
            <a:ext cx="7293000" cy="9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Certain crimes affect men or women disproportionately, guiding gender-focused prevention programs.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317c4ff7126_0_75"/>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11.	What is the status distribution of reported crimes?</a:t>
            </a:r>
            <a:endParaRPr sz="1900" b="1">
              <a:latin typeface="Times New Roman"/>
              <a:ea typeface="Times New Roman"/>
              <a:cs typeface="Times New Roman"/>
              <a:sym typeface="Times New Roman"/>
            </a:endParaRPr>
          </a:p>
        </p:txBody>
      </p:sp>
      <p:pic>
        <p:nvPicPr>
          <p:cNvPr id="216" name="Google Shape;216;g317c4ff7126_0_75"/>
          <p:cNvPicPr preferRelativeResize="0"/>
          <p:nvPr/>
        </p:nvPicPr>
        <p:blipFill rotWithShape="1">
          <a:blip r:embed="rId3">
            <a:alphaModFix/>
          </a:blip>
          <a:srcRect l="5721" t="3549" r="-1718"/>
          <a:stretch/>
        </p:blipFill>
        <p:spPr>
          <a:xfrm>
            <a:off x="1910650" y="1314513"/>
            <a:ext cx="4991100" cy="3324225"/>
          </a:xfrm>
          <a:prstGeom prst="rect">
            <a:avLst/>
          </a:prstGeom>
          <a:noFill/>
          <a:ln>
            <a:noFill/>
          </a:ln>
        </p:spPr>
      </p:pic>
      <p:sp>
        <p:nvSpPr>
          <p:cNvPr id="217" name="Google Shape;217;g317c4ff7126_0_75"/>
          <p:cNvSpPr txBox="1"/>
          <p:nvPr/>
        </p:nvSpPr>
        <p:spPr>
          <a:xfrm>
            <a:off x="1191825" y="4848450"/>
            <a:ext cx="7075500" cy="14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Analyzing case status (e.g., resolved, open) helps assess law enforcement efficiency and resource needs.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317c4ff7126_0_82"/>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12.	What types of weapons are most commonly associated with crimes?</a:t>
            </a:r>
            <a:endParaRPr sz="1900" b="1">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800" b="1">
              <a:latin typeface="Times New Roman"/>
              <a:ea typeface="Times New Roman"/>
              <a:cs typeface="Times New Roman"/>
              <a:sym typeface="Times New Roman"/>
            </a:endParaRPr>
          </a:p>
        </p:txBody>
      </p:sp>
      <p:pic>
        <p:nvPicPr>
          <p:cNvPr id="223" name="Google Shape;223;g317c4ff7126_0_82"/>
          <p:cNvPicPr preferRelativeResize="0"/>
          <p:nvPr/>
        </p:nvPicPr>
        <p:blipFill rotWithShape="1">
          <a:blip r:embed="rId3">
            <a:alphaModFix/>
          </a:blip>
          <a:srcRect l="3929"/>
          <a:stretch/>
        </p:blipFill>
        <p:spPr>
          <a:xfrm>
            <a:off x="1971675" y="1340100"/>
            <a:ext cx="5200650" cy="3333750"/>
          </a:xfrm>
          <a:prstGeom prst="rect">
            <a:avLst/>
          </a:prstGeom>
          <a:noFill/>
          <a:ln>
            <a:noFill/>
          </a:ln>
        </p:spPr>
      </p:pic>
      <p:sp>
        <p:nvSpPr>
          <p:cNvPr id="224" name="Google Shape;224;g317c4ff7126_0_82"/>
          <p:cNvSpPr txBox="1"/>
          <p:nvPr/>
        </p:nvSpPr>
        <p:spPr>
          <a:xfrm>
            <a:off x="1322300" y="4993425"/>
            <a:ext cx="7089900" cy="110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Close-contact weapons like "Strong Arm" are most common, indicating personal assault trends.</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317c4ff7126_0_89"/>
          <p:cNvSpPr txBox="1">
            <a:spLocks noGrp="1"/>
          </p:cNvSpPr>
          <p:nvPr>
            <p:ph type="body" idx="1"/>
          </p:nvPr>
        </p:nvSpPr>
        <p:spPr>
          <a:xfrm>
            <a:off x="810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13.	</a:t>
            </a:r>
            <a:r>
              <a:rPr lang="en-US" sz="1800" b="1">
                <a:latin typeface="Times New Roman"/>
                <a:ea typeface="Times New Roman"/>
                <a:cs typeface="Times New Roman"/>
                <a:sym typeface="Times New Roman"/>
              </a:rPr>
              <a:t> </a:t>
            </a:r>
            <a:r>
              <a:rPr lang="en-US" sz="1900" b="1">
                <a:latin typeface="Times New Roman"/>
                <a:ea typeface="Times New Roman"/>
                <a:cs typeface="Times New Roman"/>
                <a:sym typeface="Times New Roman"/>
              </a:rPr>
              <a:t>How does crime frequency vary by victim’s descent?</a:t>
            </a:r>
            <a:endParaRPr sz="1900" b="1">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800" b="1">
              <a:latin typeface="Times New Roman"/>
              <a:ea typeface="Times New Roman"/>
              <a:cs typeface="Times New Roman"/>
              <a:sym typeface="Times New Roman"/>
            </a:endParaRPr>
          </a:p>
        </p:txBody>
      </p:sp>
      <p:pic>
        <p:nvPicPr>
          <p:cNvPr id="230" name="Google Shape;230;g317c4ff7126_0_89"/>
          <p:cNvPicPr preferRelativeResize="0"/>
          <p:nvPr/>
        </p:nvPicPr>
        <p:blipFill>
          <a:blip r:embed="rId3">
            <a:alphaModFix/>
          </a:blip>
          <a:stretch>
            <a:fillRect/>
          </a:stretch>
        </p:blipFill>
        <p:spPr>
          <a:xfrm>
            <a:off x="1690700" y="1117098"/>
            <a:ext cx="5762625" cy="3097200"/>
          </a:xfrm>
          <a:prstGeom prst="rect">
            <a:avLst/>
          </a:prstGeom>
          <a:noFill/>
          <a:ln>
            <a:noFill/>
          </a:ln>
        </p:spPr>
      </p:pic>
      <p:sp>
        <p:nvSpPr>
          <p:cNvPr id="231" name="Google Shape;231;g317c4ff7126_0_89"/>
          <p:cNvSpPr txBox="1"/>
          <p:nvPr/>
        </p:nvSpPr>
        <p:spPr>
          <a:xfrm>
            <a:off x="1133825" y="4587475"/>
            <a:ext cx="7220400" cy="168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Crime frequency varies across demographics, revealing groups needing targeted safety initiatives.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49900" y="-97101"/>
            <a:ext cx="8229600" cy="9654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a:solidFill>
                  <a:schemeClr val="dk1"/>
                </a:solidFill>
                <a:latin typeface="Times New Roman"/>
                <a:ea typeface="Times New Roman"/>
                <a:cs typeface="Times New Roman"/>
                <a:sym typeface="Times New Roman"/>
              </a:rPr>
              <a:t>INTRODUCTION</a:t>
            </a:r>
            <a:endParaRPr b="1">
              <a:solidFill>
                <a:schemeClr val="dk1"/>
              </a:solidFill>
              <a:latin typeface="Times New Roman"/>
              <a:ea typeface="Times New Roman"/>
              <a:cs typeface="Times New Roman"/>
              <a:sym typeface="Times New Roman"/>
            </a:endParaRPr>
          </a:p>
        </p:txBody>
      </p:sp>
      <p:sp>
        <p:nvSpPr>
          <p:cNvPr id="96" name="Google Shape;96;p2"/>
          <p:cNvSpPr txBox="1">
            <a:spLocks noGrp="1"/>
          </p:cNvSpPr>
          <p:nvPr>
            <p:ph type="body" idx="1"/>
          </p:nvPr>
        </p:nvSpPr>
        <p:spPr>
          <a:xfrm>
            <a:off x="730675" y="1070325"/>
            <a:ext cx="8229600" cy="40767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1200"/>
              </a:spcBef>
              <a:spcAft>
                <a:spcPts val="0"/>
              </a:spcAft>
              <a:buSzPts val="1800"/>
              <a:buFont typeface="Times New Roman"/>
              <a:buChar char="●"/>
            </a:pPr>
            <a:r>
              <a:rPr lang="en-US" sz="1800" b="1">
                <a:latin typeface="Times New Roman"/>
                <a:ea typeface="Times New Roman"/>
                <a:cs typeface="Times New Roman"/>
                <a:sym typeface="Times New Roman"/>
              </a:rPr>
              <a:t>Purpose:</a:t>
            </a:r>
            <a:r>
              <a:rPr lang="en-US" sz="1800">
                <a:latin typeface="Times New Roman"/>
                <a:ea typeface="Times New Roman"/>
                <a:cs typeface="Times New Roman"/>
                <a:sym typeface="Times New Roman"/>
              </a:rPr>
              <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To enhance the analysis of crime data, improve data interpretation, and ensure better decision-making by adjusting the accuracy and relevance of crime patterns.</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Scope:</a:t>
            </a:r>
            <a:r>
              <a:rPr lang="en-US" sz="1800">
                <a:latin typeface="Times New Roman"/>
                <a:ea typeface="Times New Roman"/>
                <a:cs typeface="Times New Roman"/>
                <a:sym typeface="Times New Roman"/>
              </a:rPr>
              <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Develop algorithms and models to automatically analyze and predict crime patterns across different environments, such as urban areas or specific neighborhoods. Focus on achieving accurate trend detection while preserving data integrity and ensuring a balanced approach to crime categorization and geographic</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Expected Outcomes:</a:t>
            </a:r>
            <a:br>
              <a:rPr lang="en-US" sz="1800" b="1">
                <a:latin typeface="Times New Roman"/>
                <a:ea typeface="Times New Roman"/>
                <a:cs typeface="Times New Roman"/>
                <a:sym typeface="Times New Roman"/>
              </a:rPr>
            </a:br>
            <a:r>
              <a:rPr lang="en-US" sz="1800">
                <a:latin typeface="Times New Roman"/>
                <a:ea typeface="Times New Roman"/>
                <a:cs typeface="Times New Roman"/>
                <a:sym typeface="Times New Roman"/>
              </a:rPr>
              <a:t>Improve the accuracy of crime pattern recognition, enhance the effectiveness of law enforcement and community safety strategies, and support better decision-making in fields like criminal justice, urban security, and policy development.</a:t>
            </a:r>
            <a:endParaRPr sz="1800">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317c4ff7126_0_101"/>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14.	</a:t>
            </a:r>
            <a:r>
              <a:rPr lang="en-US" sz="1800" b="1">
                <a:latin typeface="Times New Roman"/>
                <a:ea typeface="Times New Roman"/>
                <a:cs typeface="Times New Roman"/>
                <a:sym typeface="Times New Roman"/>
              </a:rPr>
              <a:t> </a:t>
            </a:r>
            <a:r>
              <a:rPr lang="en-US" sz="1900" b="1">
                <a:latin typeface="Times New Roman"/>
                <a:ea typeface="Times New Roman"/>
                <a:cs typeface="Times New Roman"/>
                <a:sym typeface="Times New Roman"/>
              </a:rPr>
              <a:t>Which areas have the highest average victim age?</a:t>
            </a:r>
            <a:endParaRPr sz="1900" b="1">
              <a:latin typeface="Times New Roman"/>
              <a:ea typeface="Times New Roman"/>
              <a:cs typeface="Times New Roman"/>
              <a:sym typeface="Times New Roman"/>
            </a:endParaRPr>
          </a:p>
        </p:txBody>
      </p:sp>
      <p:pic>
        <p:nvPicPr>
          <p:cNvPr id="237" name="Google Shape;237;g317c4ff7126_0_101"/>
          <p:cNvPicPr preferRelativeResize="0"/>
          <p:nvPr/>
        </p:nvPicPr>
        <p:blipFill rotWithShape="1">
          <a:blip r:embed="rId3">
            <a:alphaModFix/>
          </a:blip>
          <a:srcRect r="-21462"/>
          <a:stretch/>
        </p:blipFill>
        <p:spPr>
          <a:xfrm>
            <a:off x="3123625" y="1229925"/>
            <a:ext cx="3114775" cy="3281750"/>
          </a:xfrm>
          <a:prstGeom prst="rect">
            <a:avLst/>
          </a:prstGeom>
          <a:noFill/>
          <a:ln>
            <a:noFill/>
          </a:ln>
        </p:spPr>
      </p:pic>
      <p:sp>
        <p:nvSpPr>
          <p:cNvPr id="238" name="Google Shape;238;g317c4ff7126_0_101"/>
          <p:cNvSpPr txBox="1"/>
          <p:nvPr/>
        </p:nvSpPr>
        <p:spPr>
          <a:xfrm>
            <a:off x="1684775" y="4862950"/>
            <a:ext cx="6205500" cy="14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chemeClr val="dk1"/>
              </a:solidFill>
            </a:endParaRPr>
          </a:p>
        </p:txBody>
      </p:sp>
      <p:sp>
        <p:nvSpPr>
          <p:cNvPr id="239" name="Google Shape;239;g317c4ff7126_0_101"/>
          <p:cNvSpPr txBox="1"/>
          <p:nvPr/>
        </p:nvSpPr>
        <p:spPr>
          <a:xfrm>
            <a:off x="1423800" y="4819450"/>
            <a:ext cx="6930600" cy="14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Crime frequency varies across demographics, revealing groups needing targeted safety initiatives.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17c4ff7126_0_108"/>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15.	</a:t>
            </a:r>
            <a:r>
              <a:rPr lang="en-US" sz="1800" b="1">
                <a:latin typeface="Times New Roman"/>
                <a:ea typeface="Times New Roman"/>
                <a:cs typeface="Times New Roman"/>
                <a:sym typeface="Times New Roman"/>
              </a:rPr>
              <a:t> </a:t>
            </a:r>
            <a:r>
              <a:rPr lang="en-US" sz="1900" b="1">
                <a:latin typeface="Times New Roman"/>
                <a:ea typeface="Times New Roman"/>
                <a:cs typeface="Times New Roman"/>
                <a:sym typeface="Times New Roman"/>
              </a:rPr>
              <a:t>What is the most common crime status in each area?</a:t>
            </a:r>
            <a:endParaRPr sz="1900" b="1">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800" b="1">
              <a:latin typeface="Times New Roman"/>
              <a:ea typeface="Times New Roman"/>
              <a:cs typeface="Times New Roman"/>
              <a:sym typeface="Times New Roman"/>
            </a:endParaRPr>
          </a:p>
        </p:txBody>
      </p:sp>
      <p:pic>
        <p:nvPicPr>
          <p:cNvPr id="245" name="Google Shape;245;g317c4ff7126_0_108"/>
          <p:cNvPicPr preferRelativeResize="0"/>
          <p:nvPr/>
        </p:nvPicPr>
        <p:blipFill>
          <a:blip r:embed="rId3">
            <a:alphaModFix/>
          </a:blip>
          <a:stretch>
            <a:fillRect/>
          </a:stretch>
        </p:blipFill>
        <p:spPr>
          <a:xfrm>
            <a:off x="2539375" y="1384775"/>
            <a:ext cx="3555025" cy="3144700"/>
          </a:xfrm>
          <a:prstGeom prst="rect">
            <a:avLst/>
          </a:prstGeom>
          <a:noFill/>
          <a:ln>
            <a:noFill/>
          </a:ln>
        </p:spPr>
      </p:pic>
      <p:sp>
        <p:nvSpPr>
          <p:cNvPr id="246" name="Google Shape;246;g317c4ff7126_0_108"/>
          <p:cNvSpPr txBox="1"/>
          <p:nvPr/>
        </p:nvSpPr>
        <p:spPr>
          <a:xfrm>
            <a:off x="1121275" y="4914500"/>
            <a:ext cx="6727500" cy="1267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Unresolved cases highlight areas needing better resource allocation for crime resolution.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317c4ff7126_0_124"/>
          <p:cNvSpPr txBox="1">
            <a:spLocks noGrp="1"/>
          </p:cNvSpPr>
          <p:nvPr>
            <p:ph type="body" idx="1"/>
          </p:nvPr>
        </p:nvSpPr>
        <p:spPr>
          <a:xfrm>
            <a:off x="752450" y="416000"/>
            <a:ext cx="8229600" cy="5859900"/>
          </a:xfrm>
          <a:prstGeom prst="rect">
            <a:avLst/>
          </a:prstGeom>
          <a:noFill/>
          <a:ln>
            <a:noFill/>
          </a:ln>
        </p:spPr>
        <p:txBody>
          <a:bodyPr spcFirstLastPara="1" wrap="square" lIns="91425" tIns="45700" rIns="91425" bIns="45700" anchor="t" anchorCtr="0">
            <a:noAutofit/>
          </a:bodyPr>
          <a:lstStyle/>
          <a:p>
            <a:pPr marL="0" lvl="0" indent="0" algn="ctr" rtl="0">
              <a:lnSpc>
                <a:spcPct val="200000"/>
              </a:lnSpc>
              <a:spcBef>
                <a:spcPts val="0"/>
              </a:spcBef>
              <a:spcAft>
                <a:spcPts val="0"/>
              </a:spcAft>
              <a:buNone/>
            </a:pPr>
            <a:r>
              <a:rPr lang="en-US" sz="2300" b="1">
                <a:latin typeface="Times New Roman"/>
                <a:ea typeface="Times New Roman"/>
                <a:cs typeface="Times New Roman"/>
                <a:sym typeface="Times New Roman"/>
              </a:rPr>
              <a:t>DASHBOARD</a:t>
            </a:r>
            <a:endParaRPr sz="2300" b="1">
              <a:latin typeface="Times New Roman"/>
              <a:ea typeface="Times New Roman"/>
              <a:cs typeface="Times New Roman"/>
              <a:sym typeface="Times New Roman"/>
            </a:endParaRPr>
          </a:p>
          <a:p>
            <a:pPr marL="0" lvl="0" indent="0" algn="ctr" rtl="0">
              <a:lnSpc>
                <a:spcPct val="200000"/>
              </a:lnSpc>
              <a:spcBef>
                <a:spcPts val="0"/>
              </a:spcBef>
              <a:spcAft>
                <a:spcPts val="0"/>
              </a:spcAft>
              <a:buNone/>
            </a:pPr>
            <a:endParaRPr sz="2300" b="1">
              <a:latin typeface="Times New Roman"/>
              <a:ea typeface="Times New Roman"/>
              <a:cs typeface="Times New Roman"/>
              <a:sym typeface="Times New Roman"/>
            </a:endParaRPr>
          </a:p>
          <a:p>
            <a:pPr marL="0" lvl="0" indent="0" algn="ctr" rtl="0">
              <a:lnSpc>
                <a:spcPct val="200000"/>
              </a:lnSpc>
              <a:spcBef>
                <a:spcPts val="0"/>
              </a:spcBef>
              <a:spcAft>
                <a:spcPts val="0"/>
              </a:spcAft>
              <a:buNone/>
            </a:pPr>
            <a:endParaRPr sz="2300" b="1">
              <a:latin typeface="Times New Roman"/>
              <a:ea typeface="Times New Roman"/>
              <a:cs typeface="Times New Roman"/>
              <a:sym typeface="Times New Roman"/>
            </a:endParaRPr>
          </a:p>
        </p:txBody>
      </p:sp>
      <p:pic>
        <p:nvPicPr>
          <p:cNvPr id="252" name="Google Shape;252;g317c4ff7126_0_124"/>
          <p:cNvPicPr preferRelativeResize="0"/>
          <p:nvPr/>
        </p:nvPicPr>
        <p:blipFill>
          <a:blip r:embed="rId3">
            <a:alphaModFix/>
          </a:blip>
          <a:stretch>
            <a:fillRect/>
          </a:stretch>
        </p:blipFill>
        <p:spPr>
          <a:xfrm>
            <a:off x="828025" y="1257825"/>
            <a:ext cx="8078451" cy="4750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317c4ff7126_0_131"/>
          <p:cNvSpPr txBox="1">
            <a:spLocks noGrp="1"/>
          </p:cNvSpPr>
          <p:nvPr>
            <p:ph type="body" idx="1"/>
          </p:nvPr>
        </p:nvSpPr>
        <p:spPr>
          <a:xfrm>
            <a:off x="752450" y="416000"/>
            <a:ext cx="8229600" cy="6012900"/>
          </a:xfrm>
          <a:prstGeom prst="rect">
            <a:avLst/>
          </a:prstGeom>
          <a:noFill/>
          <a:ln>
            <a:noFill/>
          </a:ln>
        </p:spPr>
        <p:txBody>
          <a:bodyPr spcFirstLastPara="1" wrap="square" lIns="91425" tIns="45700" rIns="91425" bIns="45700" anchor="t" anchorCtr="0">
            <a:noAutofit/>
          </a:bodyPr>
          <a:lstStyle/>
          <a:p>
            <a:pPr marL="0" lvl="0" indent="0" algn="ctr" rtl="0">
              <a:lnSpc>
                <a:spcPct val="200000"/>
              </a:lnSpc>
              <a:spcBef>
                <a:spcPts val="0"/>
              </a:spcBef>
              <a:spcAft>
                <a:spcPts val="0"/>
              </a:spcAft>
              <a:buNone/>
            </a:pPr>
            <a:r>
              <a:rPr lang="en-US" sz="2300" b="1">
                <a:latin typeface="Times New Roman"/>
                <a:ea typeface="Times New Roman"/>
                <a:cs typeface="Times New Roman"/>
                <a:sym typeface="Times New Roman"/>
              </a:rPr>
              <a:t>REFERENCE</a:t>
            </a:r>
            <a:endParaRPr sz="2300" b="1">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AutoNum type="arabicParenR"/>
            </a:pPr>
            <a:r>
              <a:rPr lang="en-US" sz="1800">
                <a:solidFill>
                  <a:srgbClr val="222222"/>
                </a:solidFill>
                <a:highlight>
                  <a:srgbClr val="FFFFFF"/>
                </a:highlight>
                <a:latin typeface="Times New Roman"/>
                <a:ea typeface="Times New Roman"/>
                <a:cs typeface="Times New Roman"/>
                <a:sym typeface="Times New Roman"/>
              </a:rPr>
              <a:t>McClendon, Lawrence, and Natarajan Meghanathan. "Using machine learning algorithms to analyze crime data." </a:t>
            </a:r>
            <a:r>
              <a:rPr lang="en-US" sz="1800" i="1">
                <a:solidFill>
                  <a:srgbClr val="222222"/>
                </a:solidFill>
                <a:highlight>
                  <a:srgbClr val="FFFFFF"/>
                </a:highlight>
                <a:latin typeface="Times New Roman"/>
                <a:ea typeface="Times New Roman"/>
                <a:cs typeface="Times New Roman"/>
                <a:sym typeface="Times New Roman"/>
              </a:rPr>
              <a:t>Machine Learning and Applications: An International Journal (MLAIJ)</a:t>
            </a:r>
            <a:r>
              <a:rPr lang="en-US" sz="1800">
                <a:solidFill>
                  <a:srgbClr val="222222"/>
                </a:solidFill>
                <a:highlight>
                  <a:srgbClr val="FFFFFF"/>
                </a:highlight>
                <a:latin typeface="Times New Roman"/>
                <a:ea typeface="Times New Roman"/>
                <a:cs typeface="Times New Roman"/>
                <a:sym typeface="Times New Roman"/>
              </a:rPr>
              <a:t> 2.1 (2015): 1-12.</a:t>
            </a:r>
            <a:endParaRPr sz="1800">
              <a:solidFill>
                <a:srgbClr val="222222"/>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222222"/>
              </a:buClr>
              <a:buSzPts val="1800"/>
              <a:buFont typeface="Times New Roman"/>
              <a:buAutoNum type="arabicParenR"/>
            </a:pPr>
            <a:r>
              <a:rPr lang="en-US" sz="1800">
                <a:solidFill>
                  <a:srgbClr val="222222"/>
                </a:solidFill>
                <a:highlight>
                  <a:srgbClr val="FFFFFF"/>
                </a:highlight>
                <a:latin typeface="Times New Roman"/>
                <a:ea typeface="Times New Roman"/>
                <a:cs typeface="Times New Roman"/>
                <a:sym typeface="Times New Roman"/>
              </a:rPr>
              <a:t>Shermila, A. Mary, Amrith Basil Bellarmine, and Nirmala Santiago. "Crime data analysis and prediction of perpetrator identity using machine learning approach." </a:t>
            </a:r>
            <a:r>
              <a:rPr lang="en-US" sz="1800" i="1">
                <a:solidFill>
                  <a:srgbClr val="222222"/>
                </a:solidFill>
                <a:highlight>
                  <a:srgbClr val="FFFFFF"/>
                </a:highlight>
                <a:latin typeface="Times New Roman"/>
                <a:ea typeface="Times New Roman"/>
                <a:cs typeface="Times New Roman"/>
                <a:sym typeface="Times New Roman"/>
              </a:rPr>
              <a:t>2018 2nd international conference on trends in electronics and informatics (ICOEI)</a:t>
            </a:r>
            <a:r>
              <a:rPr lang="en-US" sz="1800">
                <a:solidFill>
                  <a:srgbClr val="222222"/>
                </a:solidFill>
                <a:highlight>
                  <a:srgbClr val="FFFFFF"/>
                </a:highlight>
                <a:latin typeface="Times New Roman"/>
                <a:ea typeface="Times New Roman"/>
                <a:cs typeface="Times New Roman"/>
                <a:sym typeface="Times New Roman"/>
              </a:rPr>
              <a:t>. IEEE, 2018.</a:t>
            </a:r>
            <a:endParaRPr sz="1800">
              <a:solidFill>
                <a:srgbClr val="222222"/>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222222"/>
              </a:buClr>
              <a:buSzPts val="1800"/>
              <a:buFont typeface="Times New Roman"/>
              <a:buAutoNum type="arabicParenR"/>
            </a:pPr>
            <a:r>
              <a:rPr lang="en-US" sz="1800">
                <a:solidFill>
                  <a:srgbClr val="222222"/>
                </a:solidFill>
                <a:highlight>
                  <a:srgbClr val="FFFFFF"/>
                </a:highlight>
                <a:latin typeface="Times New Roman"/>
                <a:ea typeface="Times New Roman"/>
                <a:cs typeface="Times New Roman"/>
                <a:sym typeface="Times New Roman"/>
              </a:rPr>
              <a:t>Safat, Wajiha, Sohail Asghar, and Saira Andleeb Gillani. "Empirical analysis for crime prediction and forecasting using machine learning and deep learning techniques." </a:t>
            </a:r>
            <a:r>
              <a:rPr lang="en-US" sz="1800" i="1">
                <a:solidFill>
                  <a:srgbClr val="222222"/>
                </a:solidFill>
                <a:highlight>
                  <a:srgbClr val="FFFFFF"/>
                </a:highlight>
                <a:latin typeface="Times New Roman"/>
                <a:ea typeface="Times New Roman"/>
                <a:cs typeface="Times New Roman"/>
                <a:sym typeface="Times New Roman"/>
              </a:rPr>
              <a:t>IEEE access</a:t>
            </a:r>
            <a:r>
              <a:rPr lang="en-US" sz="1800">
                <a:solidFill>
                  <a:srgbClr val="222222"/>
                </a:solidFill>
                <a:highlight>
                  <a:srgbClr val="FFFFFF"/>
                </a:highlight>
                <a:latin typeface="Times New Roman"/>
                <a:ea typeface="Times New Roman"/>
                <a:cs typeface="Times New Roman"/>
                <a:sym typeface="Times New Roman"/>
              </a:rPr>
              <a:t> 9 (2021): 70080-70094.</a:t>
            </a:r>
            <a:endParaRPr sz="1800">
              <a:solidFill>
                <a:srgbClr val="222222"/>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222222"/>
              </a:buClr>
              <a:buSzPts val="1800"/>
              <a:buFont typeface="Times New Roman"/>
              <a:buAutoNum type="arabicParenR"/>
            </a:pPr>
            <a:r>
              <a:rPr lang="en-US" sz="1800">
                <a:solidFill>
                  <a:srgbClr val="222222"/>
                </a:solidFill>
                <a:highlight>
                  <a:srgbClr val="FFFFFF"/>
                </a:highlight>
                <a:latin typeface="Times New Roman"/>
                <a:ea typeface="Times New Roman"/>
                <a:cs typeface="Times New Roman"/>
                <a:sym typeface="Times New Roman"/>
              </a:rPr>
              <a:t>Kim, Suhong, et al. "Crime analysis through machine learning." </a:t>
            </a:r>
            <a:r>
              <a:rPr lang="en-US" sz="1800" i="1">
                <a:solidFill>
                  <a:srgbClr val="222222"/>
                </a:solidFill>
                <a:highlight>
                  <a:srgbClr val="FFFFFF"/>
                </a:highlight>
                <a:latin typeface="Times New Roman"/>
                <a:ea typeface="Times New Roman"/>
                <a:cs typeface="Times New Roman"/>
                <a:sym typeface="Times New Roman"/>
              </a:rPr>
              <a:t>2018 IEEE 9th Annual Information Technology, Electronics and Mobile Communication Conference (IEMCON)</a:t>
            </a:r>
            <a:r>
              <a:rPr lang="en-US" sz="1800">
                <a:solidFill>
                  <a:srgbClr val="222222"/>
                </a:solidFill>
                <a:highlight>
                  <a:srgbClr val="FFFFFF"/>
                </a:highlight>
                <a:latin typeface="Times New Roman"/>
                <a:ea typeface="Times New Roman"/>
                <a:cs typeface="Times New Roman"/>
                <a:sym typeface="Times New Roman"/>
              </a:rPr>
              <a:t>. IEEE, 2018.</a:t>
            </a:r>
            <a:endParaRPr sz="1800">
              <a:solidFill>
                <a:srgbClr val="222222"/>
              </a:solidFill>
              <a:highlight>
                <a:srgbClr val="FFFFFF"/>
              </a:highlight>
              <a:latin typeface="Times New Roman"/>
              <a:ea typeface="Times New Roman"/>
              <a:cs typeface="Times New Roman"/>
              <a:sym typeface="Times New Roman"/>
            </a:endParaRPr>
          </a:p>
          <a:p>
            <a:pPr marL="457200" lvl="0" indent="0" algn="l" rtl="0">
              <a:lnSpc>
                <a:spcPct val="150000"/>
              </a:lnSpc>
              <a:spcBef>
                <a:spcPts val="0"/>
              </a:spcBef>
              <a:spcAft>
                <a:spcPts val="0"/>
              </a:spcAft>
              <a:buNone/>
            </a:pPr>
            <a:endParaRPr sz="1300">
              <a:solidFill>
                <a:srgbClr val="222222"/>
              </a:solidFill>
              <a:highlight>
                <a:srgbClr val="FFFFFF"/>
              </a:highlight>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2300" b="1">
              <a:latin typeface="Times New Roman"/>
              <a:ea typeface="Times New Roman"/>
              <a:cs typeface="Times New Roman"/>
              <a:sym typeface="Times New Roman"/>
            </a:endParaRPr>
          </a:p>
          <a:p>
            <a:pPr marL="0" lvl="0" indent="0" algn="l" rtl="0">
              <a:lnSpc>
                <a:spcPct val="200000"/>
              </a:lnSpc>
              <a:spcBef>
                <a:spcPts val="0"/>
              </a:spcBef>
              <a:spcAft>
                <a:spcPts val="0"/>
              </a:spcAft>
              <a:buNone/>
            </a:pPr>
            <a:endParaRPr sz="1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5"/>
          <p:cNvSpPr txBox="1">
            <a:spLocks noGrp="1"/>
          </p:cNvSpPr>
          <p:nvPr>
            <p:ph type="title"/>
          </p:nvPr>
        </p:nvSpPr>
        <p:spPr>
          <a:xfrm>
            <a:off x="685800" y="685800"/>
            <a:ext cx="8229600" cy="3879011"/>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6000" i="1">
                <a:solidFill>
                  <a:schemeClr val="dk1"/>
                </a:solidFill>
                <a:latin typeface="Algerian"/>
                <a:ea typeface="Algerian"/>
                <a:cs typeface="Algerian"/>
                <a:sym typeface="Algerian"/>
              </a:rPr>
              <a:t>THANK YOU</a:t>
            </a:r>
            <a:br>
              <a:rPr lang="en-US" sz="6000" i="1">
                <a:solidFill>
                  <a:schemeClr val="dk1"/>
                </a:solidFill>
                <a:latin typeface="Algerian"/>
                <a:ea typeface="Algerian"/>
                <a:cs typeface="Algerian"/>
                <a:sym typeface="Algerian"/>
              </a:rPr>
            </a:br>
            <a:endParaRPr sz="6000" i="1">
              <a:solidFill>
                <a:schemeClr val="dk1"/>
              </a:solidFill>
              <a:latin typeface="Algerian"/>
              <a:ea typeface="Algerian"/>
              <a:cs typeface="Algerian"/>
              <a:sym typeface="Algerian"/>
            </a:endParaRPr>
          </a:p>
        </p:txBody>
      </p:sp>
      <p:sp>
        <p:nvSpPr>
          <p:cNvPr id="263" name="Google Shape;263;p15"/>
          <p:cNvSpPr/>
          <p:nvPr/>
        </p:nvSpPr>
        <p:spPr>
          <a:xfrm>
            <a:off x="1295400" y="4191000"/>
            <a:ext cx="7162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3"/>
          <p:cNvGrpSpPr/>
          <p:nvPr/>
        </p:nvGrpSpPr>
        <p:grpSpPr>
          <a:xfrm>
            <a:off x="960145" y="2319325"/>
            <a:ext cx="8004704" cy="2780275"/>
            <a:chOff x="175134" y="818962"/>
            <a:chExt cx="7663671" cy="2780275"/>
          </a:xfrm>
        </p:grpSpPr>
        <p:sp>
          <p:nvSpPr>
            <p:cNvPr id="102" name="Google Shape;102;p3"/>
            <p:cNvSpPr/>
            <p:nvPr/>
          </p:nvSpPr>
          <p:spPr>
            <a:xfrm>
              <a:off x="175134" y="818973"/>
              <a:ext cx="1014575" cy="1014575"/>
            </a:xfrm>
            <a:prstGeom prst="ellipse">
              <a:avLst/>
            </a:prstGeom>
            <a:solidFill>
              <a:srgbClr val="CAD4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p:nvPr/>
          </p:nvSpPr>
          <p:spPr>
            <a:xfrm>
              <a:off x="388195" y="1032034"/>
              <a:ext cx="588453" cy="588453"/>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1407119" y="818973"/>
              <a:ext cx="2391500" cy="101457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3"/>
            <p:cNvSpPr txBox="1"/>
            <p:nvPr/>
          </p:nvSpPr>
          <p:spPr>
            <a:xfrm>
              <a:off x="1407139" y="818962"/>
              <a:ext cx="2414100" cy="1014600"/>
            </a:xfrm>
            <a:prstGeom prst="rect">
              <a:avLst/>
            </a:prstGeom>
            <a:noFill/>
            <a:ln>
              <a:noFill/>
            </a:ln>
          </p:spPr>
          <p:txBody>
            <a:bodyPr spcFirstLastPara="1" wrap="square" lIns="0" tIns="0" rIns="0" bIns="0" anchor="ctr" anchorCtr="0">
              <a:noAutofit/>
            </a:bodyPr>
            <a:lstStyle/>
            <a:p>
              <a:pPr marL="0" marR="0" lvl="0" indent="0" algn="just" rtl="0">
                <a:lnSpc>
                  <a:spcPct val="100000"/>
                </a:lnSpc>
                <a:spcBef>
                  <a:spcPts val="0"/>
                </a:spcBef>
                <a:spcAft>
                  <a:spcPts val="0"/>
                </a:spcAft>
                <a:buClr>
                  <a:schemeClr val="dk1"/>
                </a:buClr>
                <a:buSzPts val="1700"/>
                <a:buFont typeface="Arial"/>
                <a:buNone/>
              </a:pPr>
              <a:r>
                <a:rPr lang="en-US" sz="1500" b="0" i="0" u="none" strike="noStrike" cap="none">
                  <a:solidFill>
                    <a:schemeClr val="dk1"/>
                  </a:solidFill>
                  <a:latin typeface="Times New Roman"/>
                  <a:ea typeface="Times New Roman"/>
                  <a:cs typeface="Times New Roman"/>
                  <a:sym typeface="Times New Roman"/>
                </a:rPr>
                <a:t>To develop a smart system capable of accurately analyzing crime data and identifying patterns and trends.</a:t>
              </a:r>
              <a:endParaRPr sz="1500" b="0" i="0" u="none" strike="noStrike" cap="none">
                <a:solidFill>
                  <a:schemeClr val="dk1"/>
                </a:solidFill>
                <a:latin typeface="Times New Roman"/>
                <a:ea typeface="Times New Roman"/>
                <a:cs typeface="Times New Roman"/>
                <a:sym typeface="Times New Roman"/>
              </a:endParaRPr>
            </a:p>
          </p:txBody>
        </p:sp>
        <p:sp>
          <p:nvSpPr>
            <p:cNvPr id="106" name="Google Shape;106;p3"/>
            <p:cNvSpPr/>
            <p:nvPr/>
          </p:nvSpPr>
          <p:spPr>
            <a:xfrm>
              <a:off x="4215320" y="818973"/>
              <a:ext cx="1014575" cy="1014575"/>
            </a:xfrm>
            <a:prstGeom prst="ellipse">
              <a:avLst/>
            </a:prstGeom>
            <a:solidFill>
              <a:srgbClr val="CAD4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3"/>
            <p:cNvSpPr/>
            <p:nvPr/>
          </p:nvSpPr>
          <p:spPr>
            <a:xfrm>
              <a:off x="4428381" y="1032034"/>
              <a:ext cx="588453" cy="588453"/>
            </a:xfrm>
            <a:prstGeom prst="rect">
              <a:avLst/>
            </a:prstGeom>
            <a:solidFill>
              <a:srgbClr val="0D6DC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
            <p:cNvSpPr/>
            <p:nvPr/>
          </p:nvSpPr>
          <p:spPr>
            <a:xfrm>
              <a:off x="5447305" y="818973"/>
              <a:ext cx="2391500" cy="101457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
            <p:cNvSpPr txBox="1"/>
            <p:nvPr/>
          </p:nvSpPr>
          <p:spPr>
            <a:xfrm>
              <a:off x="5447302" y="818962"/>
              <a:ext cx="2236800" cy="1143000"/>
            </a:xfrm>
            <a:prstGeom prst="rect">
              <a:avLst/>
            </a:prstGeom>
            <a:noFill/>
            <a:ln>
              <a:noFill/>
            </a:ln>
          </p:spPr>
          <p:txBody>
            <a:bodyPr spcFirstLastPara="1" wrap="square" lIns="0" tIns="0" rIns="0" bIns="0" anchor="ctr" anchorCtr="0">
              <a:noAutofit/>
            </a:bodyPr>
            <a:lstStyle/>
            <a:p>
              <a:pPr marL="0" marR="0" lvl="0" indent="0" algn="just" rtl="0">
                <a:lnSpc>
                  <a:spcPct val="100000"/>
                </a:lnSpc>
                <a:spcBef>
                  <a:spcPts val="0"/>
                </a:spcBef>
                <a:spcAft>
                  <a:spcPts val="0"/>
                </a:spcAft>
                <a:buClr>
                  <a:schemeClr val="dk1"/>
                </a:buClr>
                <a:buSzPts val="1700"/>
                <a:buFont typeface="Arial"/>
                <a:buNone/>
              </a:pPr>
              <a:r>
                <a:rPr lang="en-US" sz="1500" b="0" i="0" u="none" strike="noStrike" cap="none">
                  <a:solidFill>
                    <a:schemeClr val="dk1"/>
                  </a:solidFill>
                  <a:latin typeface="Times New Roman"/>
                  <a:ea typeface="Times New Roman"/>
                  <a:cs typeface="Times New Roman"/>
                  <a:sym typeface="Times New Roman"/>
                </a:rPr>
                <a:t>To enhance the efficiency of crime data analysis by utilizing advanced data processing and machine learning techniques.</a:t>
              </a:r>
              <a:endParaRPr sz="1500" b="0" i="0" u="none" strike="noStrike" cap="none">
                <a:solidFill>
                  <a:schemeClr val="dk1"/>
                </a:solidFill>
                <a:latin typeface="Times New Roman"/>
                <a:ea typeface="Times New Roman"/>
                <a:cs typeface="Times New Roman"/>
                <a:sym typeface="Times New Roman"/>
              </a:endParaRPr>
            </a:p>
          </p:txBody>
        </p:sp>
        <p:sp>
          <p:nvSpPr>
            <p:cNvPr id="110" name="Google Shape;110;p3"/>
            <p:cNvSpPr/>
            <p:nvPr/>
          </p:nvSpPr>
          <p:spPr>
            <a:xfrm>
              <a:off x="175134" y="2584641"/>
              <a:ext cx="1014575" cy="1014575"/>
            </a:xfrm>
            <a:prstGeom prst="ellipse">
              <a:avLst/>
            </a:prstGeom>
            <a:solidFill>
              <a:srgbClr val="CAD4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
            <p:cNvSpPr/>
            <p:nvPr/>
          </p:nvSpPr>
          <p:spPr>
            <a:xfrm>
              <a:off x="388195" y="2797702"/>
              <a:ext cx="588453" cy="588453"/>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
            <p:cNvSpPr/>
            <p:nvPr/>
          </p:nvSpPr>
          <p:spPr>
            <a:xfrm>
              <a:off x="1407119" y="2584641"/>
              <a:ext cx="2391500" cy="101457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
            <p:cNvSpPr txBox="1"/>
            <p:nvPr/>
          </p:nvSpPr>
          <p:spPr>
            <a:xfrm>
              <a:off x="1407116" y="2584637"/>
              <a:ext cx="2236800" cy="1014600"/>
            </a:xfrm>
            <a:prstGeom prst="rect">
              <a:avLst/>
            </a:prstGeom>
            <a:noFill/>
            <a:ln>
              <a:noFill/>
            </a:ln>
          </p:spPr>
          <p:txBody>
            <a:bodyPr spcFirstLastPara="1" wrap="square" lIns="0" tIns="0" rIns="0" bIns="0" anchor="ctr" anchorCtr="0">
              <a:noAutofit/>
            </a:bodyPr>
            <a:lstStyle/>
            <a:p>
              <a:pPr marL="0" marR="0" lvl="0" indent="0" algn="just" rtl="0">
                <a:lnSpc>
                  <a:spcPct val="100000"/>
                </a:lnSpc>
                <a:spcBef>
                  <a:spcPts val="0"/>
                </a:spcBef>
                <a:spcAft>
                  <a:spcPts val="0"/>
                </a:spcAft>
                <a:buClr>
                  <a:schemeClr val="dk1"/>
                </a:buClr>
                <a:buSzPts val="1700"/>
                <a:buFont typeface="Arial"/>
                <a:buNone/>
              </a:pPr>
              <a:r>
                <a:rPr lang="en-US" sz="1500" b="0" i="0" u="none" strike="noStrike" cap="none">
                  <a:solidFill>
                    <a:schemeClr val="dk1"/>
                  </a:solidFill>
                  <a:latin typeface="Times New Roman"/>
                  <a:ea typeface="Times New Roman"/>
                  <a:cs typeface="Times New Roman"/>
                  <a:sym typeface="Times New Roman"/>
                </a:rPr>
                <a:t>To automate the detection and prediction of crime hotspots, reducing manual analysis efforts and improving response times.</a:t>
              </a:r>
              <a:endParaRPr sz="1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700"/>
                <a:buFont typeface="Arial"/>
                <a:buNone/>
              </a:pPr>
              <a:endParaRPr sz="1500" b="0" i="0" u="none" strike="noStrike" cap="none">
                <a:solidFill>
                  <a:schemeClr val="dk1"/>
                </a:solidFill>
                <a:latin typeface="Times New Roman"/>
                <a:ea typeface="Times New Roman"/>
                <a:cs typeface="Times New Roman"/>
                <a:sym typeface="Times New Roman"/>
              </a:endParaRPr>
            </a:p>
          </p:txBody>
        </p:sp>
        <p:sp>
          <p:nvSpPr>
            <p:cNvPr id="114" name="Google Shape;114;p3"/>
            <p:cNvSpPr/>
            <p:nvPr/>
          </p:nvSpPr>
          <p:spPr>
            <a:xfrm>
              <a:off x="4215320" y="2584641"/>
              <a:ext cx="1014575" cy="1014575"/>
            </a:xfrm>
            <a:prstGeom prst="ellipse">
              <a:avLst/>
            </a:prstGeom>
            <a:solidFill>
              <a:srgbClr val="CAD4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
            <p:cNvSpPr/>
            <p:nvPr/>
          </p:nvSpPr>
          <p:spPr>
            <a:xfrm>
              <a:off x="4428381" y="2797702"/>
              <a:ext cx="588453" cy="588453"/>
            </a:xfrm>
            <a:prstGeom prst="rect">
              <a:avLst/>
            </a:prstGeom>
            <a:solidFill>
              <a:srgbClr val="0D6DC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
            <p:cNvSpPr/>
            <p:nvPr/>
          </p:nvSpPr>
          <p:spPr>
            <a:xfrm>
              <a:off x="5447305" y="2584641"/>
              <a:ext cx="2391500" cy="101457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
            <p:cNvSpPr txBox="1"/>
            <p:nvPr/>
          </p:nvSpPr>
          <p:spPr>
            <a:xfrm>
              <a:off x="5447303" y="2689587"/>
              <a:ext cx="2236800" cy="845400"/>
            </a:xfrm>
            <a:prstGeom prst="rect">
              <a:avLst/>
            </a:prstGeom>
            <a:noFill/>
            <a:ln>
              <a:noFill/>
            </a:ln>
          </p:spPr>
          <p:txBody>
            <a:bodyPr spcFirstLastPara="1" wrap="square" lIns="0" tIns="0" rIns="0" bIns="0" anchor="ctr" anchorCtr="0">
              <a:noAutofit/>
            </a:bodyPr>
            <a:lstStyle/>
            <a:p>
              <a:pPr marL="0" marR="0" lvl="0" indent="0" algn="just" rtl="0">
                <a:lnSpc>
                  <a:spcPct val="100000"/>
                </a:lnSpc>
                <a:spcBef>
                  <a:spcPts val="1200"/>
                </a:spcBef>
                <a:spcAft>
                  <a:spcPts val="0"/>
                </a:spcAft>
                <a:buClr>
                  <a:schemeClr val="dk1"/>
                </a:buClr>
                <a:buSzPts val="1700"/>
                <a:buFont typeface="Arial"/>
                <a:buNone/>
              </a:pPr>
              <a:r>
                <a:rPr lang="en-US" sz="1500" b="0" i="0" u="none" strike="noStrike" cap="none">
                  <a:solidFill>
                    <a:schemeClr val="dk1"/>
                  </a:solidFill>
                  <a:latin typeface="Times New Roman"/>
                  <a:ea typeface="Times New Roman"/>
                  <a:cs typeface="Times New Roman"/>
                  <a:sym typeface="Times New Roman"/>
                </a:rPr>
                <a:t>To improve the reliability and accuracy of crime forecasting across various regions and crime categories, and policymakers.</a:t>
              </a:r>
              <a:endParaRPr sz="1500" b="0" i="0" u="none" strike="noStrike" cap="none">
                <a:solidFill>
                  <a:schemeClr val="dk1"/>
                </a:solidFill>
                <a:latin typeface="Times New Roman"/>
                <a:ea typeface="Times New Roman"/>
                <a:cs typeface="Times New Roman"/>
                <a:sym typeface="Times New Roman"/>
              </a:endParaRPr>
            </a:p>
          </p:txBody>
        </p:sp>
      </p:grpSp>
      <p:sp>
        <p:nvSpPr>
          <p:cNvPr id="118" name="Google Shape;118;p3"/>
          <p:cNvSpPr txBox="1">
            <a:spLocks noGrp="1"/>
          </p:cNvSpPr>
          <p:nvPr>
            <p:ph type="title"/>
          </p:nvPr>
        </p:nvSpPr>
        <p:spPr>
          <a:xfrm>
            <a:off x="533400" y="174308"/>
            <a:ext cx="8229600" cy="11430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a:solidFill>
                  <a:schemeClr val="dk1"/>
                </a:solidFill>
                <a:latin typeface="Times New Roman"/>
                <a:ea typeface="Times New Roman"/>
                <a:cs typeface="Times New Roman"/>
                <a:sym typeface="Times New Roman"/>
              </a:rPr>
              <a:t>OBJECTIVE</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457200" y="457200"/>
            <a:ext cx="8229600" cy="6069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a:solidFill>
                  <a:schemeClr val="dk1"/>
                </a:solidFill>
                <a:latin typeface="Times New Roman"/>
                <a:ea typeface="Times New Roman"/>
                <a:cs typeface="Times New Roman"/>
                <a:sym typeface="Times New Roman"/>
              </a:rPr>
              <a:t>DATASET DESCRIPTION</a:t>
            </a:r>
            <a:endParaRPr>
              <a:latin typeface="Times New Roman"/>
              <a:ea typeface="Times New Roman"/>
              <a:cs typeface="Times New Roman"/>
              <a:sym typeface="Times New Roman"/>
            </a:endParaRPr>
          </a:p>
        </p:txBody>
      </p:sp>
      <p:sp>
        <p:nvSpPr>
          <p:cNvPr id="124" name="Google Shape;124;p7"/>
          <p:cNvSpPr txBox="1">
            <a:spLocks noGrp="1"/>
          </p:cNvSpPr>
          <p:nvPr>
            <p:ph type="body" idx="1"/>
          </p:nvPr>
        </p:nvSpPr>
        <p:spPr>
          <a:xfrm>
            <a:off x="1008225" y="1380650"/>
            <a:ext cx="7581300" cy="5154900"/>
          </a:xfrm>
          <a:prstGeom prst="rect">
            <a:avLst/>
          </a:prstGeom>
          <a:noFill/>
          <a:ln>
            <a:noFill/>
          </a:ln>
        </p:spPr>
        <p:txBody>
          <a:bodyPr spcFirstLastPara="1" wrap="square" lIns="91425" tIns="45700" rIns="91425" bIns="45700" anchor="t" anchorCtr="0">
            <a:noAutofit/>
          </a:bodyPr>
          <a:lstStyle/>
          <a:p>
            <a:pPr marL="457200" lvl="0" indent="-336550" algn="just" rtl="0">
              <a:lnSpc>
                <a:spcPct val="150000"/>
              </a:lnSpc>
              <a:spcBef>
                <a:spcPts val="1200"/>
              </a:spcBef>
              <a:spcAft>
                <a:spcPts val="0"/>
              </a:spcAft>
              <a:buSzPts val="1700"/>
              <a:buFont typeface="Times New Roman"/>
              <a:buChar char="●"/>
            </a:pPr>
            <a:r>
              <a:rPr lang="en-US" sz="1700">
                <a:latin typeface="Times New Roman"/>
                <a:ea typeface="Times New Roman"/>
                <a:cs typeface="Times New Roman"/>
                <a:sym typeface="Times New Roman"/>
              </a:rPr>
              <a:t>The </a:t>
            </a:r>
            <a:r>
              <a:rPr lang="en-US" sz="1700" b="1">
                <a:latin typeface="Times New Roman"/>
                <a:ea typeface="Times New Roman"/>
                <a:cs typeface="Times New Roman"/>
                <a:sym typeface="Times New Roman"/>
              </a:rPr>
              <a:t>dataset</a:t>
            </a:r>
            <a:r>
              <a:rPr lang="en-US" sz="1700">
                <a:latin typeface="Times New Roman"/>
                <a:ea typeface="Times New Roman"/>
                <a:cs typeface="Times New Roman"/>
                <a:sym typeface="Times New Roman"/>
              </a:rPr>
              <a:t> sourced from Kaggle contains </a:t>
            </a:r>
            <a:r>
              <a:rPr lang="en-US" sz="1700" b="1">
                <a:latin typeface="Times New Roman"/>
                <a:ea typeface="Times New Roman"/>
                <a:cs typeface="Times New Roman"/>
                <a:sym typeface="Times New Roman"/>
              </a:rPr>
              <a:t>752,911 rows</a:t>
            </a:r>
            <a:r>
              <a:rPr lang="en-US" sz="1700">
                <a:latin typeface="Times New Roman"/>
                <a:ea typeface="Times New Roman"/>
                <a:cs typeface="Times New Roman"/>
                <a:sym typeface="Times New Roman"/>
              </a:rPr>
              <a:t> with comprehensive crime data, making it suitable for detailed analysis of trends and patterns.</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US" sz="1700" b="1">
                <a:latin typeface="Times New Roman"/>
                <a:ea typeface="Times New Roman"/>
                <a:cs typeface="Times New Roman"/>
                <a:sym typeface="Times New Roman"/>
              </a:rPr>
              <a:t>DR_NO</a:t>
            </a:r>
            <a:r>
              <a:rPr lang="en-US" sz="1700">
                <a:latin typeface="Times New Roman"/>
                <a:ea typeface="Times New Roman"/>
                <a:cs typeface="Times New Roman"/>
                <a:sym typeface="Times New Roman"/>
              </a:rPr>
              <a:t>, a unique identifier, ensures accurate tracking of individual crime cases and prevents duplication in the database.</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US" sz="1700" b="1">
                <a:latin typeface="Times New Roman"/>
                <a:ea typeface="Times New Roman"/>
                <a:cs typeface="Times New Roman"/>
                <a:sym typeface="Times New Roman"/>
              </a:rPr>
              <a:t>TIME OCC</a:t>
            </a:r>
            <a:r>
              <a:rPr lang="en-US" sz="1700">
                <a:latin typeface="Times New Roman"/>
                <a:ea typeface="Times New Roman"/>
                <a:cs typeface="Times New Roman"/>
                <a:sym typeface="Times New Roman"/>
              </a:rPr>
              <a:t> records the exact crime time in a </a:t>
            </a:r>
            <a:r>
              <a:rPr lang="en-US" sz="1700" b="1">
                <a:latin typeface="Times New Roman"/>
                <a:ea typeface="Times New Roman"/>
                <a:cs typeface="Times New Roman"/>
                <a:sym typeface="Times New Roman"/>
              </a:rPr>
              <a:t>24-hour format</a:t>
            </a:r>
            <a:r>
              <a:rPr lang="en-US" sz="1700">
                <a:latin typeface="Times New Roman"/>
                <a:ea typeface="Times New Roman"/>
                <a:cs typeface="Times New Roman"/>
                <a:sym typeface="Times New Roman"/>
              </a:rPr>
              <a:t> (e.g., 1345 for 1:45 PM), helping authorities analyze peak crime hours and improve patrol strategies.</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US" sz="1700" b="1">
                <a:latin typeface="Times New Roman"/>
                <a:ea typeface="Times New Roman"/>
                <a:cs typeface="Times New Roman"/>
                <a:sym typeface="Times New Roman"/>
              </a:rPr>
              <a:t>AREA and AREA NAME</a:t>
            </a:r>
            <a:r>
              <a:rPr lang="en-US" sz="1700">
                <a:latin typeface="Times New Roman"/>
                <a:ea typeface="Times New Roman"/>
                <a:cs typeface="Times New Roman"/>
                <a:sym typeface="Times New Roman"/>
              </a:rPr>
              <a:t> provide both numeric codes and names of regions, enabling analysts to compare and study localized crime trends across jurisdictions or neighborhoods.</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US" sz="1700" b="1">
                <a:latin typeface="Times New Roman"/>
                <a:ea typeface="Times New Roman"/>
                <a:cs typeface="Times New Roman"/>
                <a:sym typeface="Times New Roman"/>
              </a:rPr>
              <a:t>Rpt Dist No</a:t>
            </a:r>
            <a:r>
              <a:rPr lang="en-US" sz="1700">
                <a:latin typeface="Times New Roman"/>
                <a:ea typeface="Times New Roman"/>
                <a:cs typeface="Times New Roman"/>
                <a:sym typeface="Times New Roman"/>
              </a:rPr>
              <a:t> acts as a sub-regional identifier, helping law enforcement allocate resources effectively in smaller districts prone to specific crimes.</a:t>
            </a:r>
            <a:endParaRPr sz="1700">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317c4ff7126_0_153"/>
          <p:cNvSpPr txBox="1">
            <a:spLocks noGrp="1"/>
          </p:cNvSpPr>
          <p:nvPr>
            <p:ph type="title"/>
          </p:nvPr>
        </p:nvSpPr>
        <p:spPr>
          <a:xfrm>
            <a:off x="457200" y="457200"/>
            <a:ext cx="8229600" cy="3960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a:solidFill>
                  <a:schemeClr val="dk1"/>
                </a:solidFill>
                <a:latin typeface="Times New Roman"/>
                <a:ea typeface="Times New Roman"/>
                <a:cs typeface="Times New Roman"/>
                <a:sym typeface="Times New Roman"/>
              </a:rPr>
              <a:t>DATASET DESCRIPTION</a:t>
            </a:r>
            <a:endParaRPr>
              <a:latin typeface="Times New Roman"/>
              <a:ea typeface="Times New Roman"/>
              <a:cs typeface="Times New Roman"/>
              <a:sym typeface="Times New Roman"/>
            </a:endParaRPr>
          </a:p>
        </p:txBody>
      </p:sp>
      <p:sp>
        <p:nvSpPr>
          <p:cNvPr id="130" name="Google Shape;130;g317c4ff7126_0_153"/>
          <p:cNvSpPr txBox="1">
            <a:spLocks noGrp="1"/>
          </p:cNvSpPr>
          <p:nvPr>
            <p:ph type="body" idx="1"/>
          </p:nvPr>
        </p:nvSpPr>
        <p:spPr>
          <a:xfrm>
            <a:off x="1008225" y="1154575"/>
            <a:ext cx="7581300" cy="5380800"/>
          </a:xfrm>
          <a:prstGeom prst="rect">
            <a:avLst/>
          </a:prstGeom>
          <a:noFill/>
          <a:ln>
            <a:noFill/>
          </a:ln>
        </p:spPr>
        <p:txBody>
          <a:bodyPr spcFirstLastPara="1" wrap="square" lIns="91425" tIns="45700" rIns="91425" bIns="45700" anchor="t" anchorCtr="0">
            <a:noAutofit/>
          </a:bodyPr>
          <a:lstStyle/>
          <a:p>
            <a:pPr marL="457200" lvl="0" indent="-336550" algn="just" rtl="0">
              <a:lnSpc>
                <a:spcPct val="150000"/>
              </a:lnSpc>
              <a:spcBef>
                <a:spcPts val="1200"/>
              </a:spcBef>
              <a:spcAft>
                <a:spcPts val="0"/>
              </a:spcAft>
              <a:buSzPts val="1700"/>
              <a:buFont typeface="Times New Roman"/>
              <a:buChar char="●"/>
            </a:pPr>
            <a:r>
              <a:rPr lang="en-US" sz="1700" b="1">
                <a:latin typeface="Times New Roman"/>
                <a:ea typeface="Times New Roman"/>
                <a:cs typeface="Times New Roman"/>
                <a:sym typeface="Times New Roman"/>
              </a:rPr>
              <a:t>Victim Information</a:t>
            </a:r>
            <a:r>
              <a:rPr lang="en-US" sz="1700">
                <a:latin typeface="Times New Roman"/>
                <a:ea typeface="Times New Roman"/>
                <a:cs typeface="Times New Roman"/>
                <a:sym typeface="Times New Roman"/>
              </a:rPr>
              <a:t>, including </a:t>
            </a:r>
            <a:r>
              <a:rPr lang="en-US" sz="1700" b="1">
                <a:latin typeface="Times New Roman"/>
                <a:ea typeface="Times New Roman"/>
                <a:cs typeface="Times New Roman"/>
                <a:sym typeface="Times New Roman"/>
              </a:rPr>
              <a:t>Vict Age</a:t>
            </a:r>
            <a:r>
              <a:rPr lang="en-US" sz="1700">
                <a:latin typeface="Times New Roman"/>
                <a:ea typeface="Times New Roman"/>
                <a:cs typeface="Times New Roman"/>
                <a:sym typeface="Times New Roman"/>
              </a:rPr>
              <a:t>, </a:t>
            </a:r>
            <a:r>
              <a:rPr lang="en-US" sz="1700" b="1">
                <a:latin typeface="Times New Roman"/>
                <a:ea typeface="Times New Roman"/>
                <a:cs typeface="Times New Roman"/>
                <a:sym typeface="Times New Roman"/>
              </a:rPr>
              <a:t>Vict Sex</a:t>
            </a:r>
            <a:r>
              <a:rPr lang="en-US" sz="1700">
                <a:latin typeface="Times New Roman"/>
                <a:ea typeface="Times New Roman"/>
                <a:cs typeface="Times New Roman"/>
                <a:sym typeface="Times New Roman"/>
              </a:rPr>
              <a:t>, and </a:t>
            </a:r>
            <a:r>
              <a:rPr lang="en-US" sz="1700" b="1">
                <a:latin typeface="Times New Roman"/>
                <a:ea typeface="Times New Roman"/>
                <a:cs typeface="Times New Roman"/>
                <a:sym typeface="Times New Roman"/>
              </a:rPr>
              <a:t>Vict Descent</a:t>
            </a:r>
            <a:r>
              <a:rPr lang="en-US" sz="1700">
                <a:latin typeface="Times New Roman"/>
                <a:ea typeface="Times New Roman"/>
                <a:cs typeface="Times New Roman"/>
                <a:sym typeface="Times New Roman"/>
              </a:rPr>
              <a:t>, identifies vulnerable demographics, aiding in targeted prevention measures for specific groups.</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US" sz="1700" b="1">
                <a:latin typeface="Times New Roman"/>
                <a:ea typeface="Times New Roman"/>
                <a:cs typeface="Times New Roman"/>
                <a:sym typeface="Times New Roman"/>
              </a:rPr>
              <a:t>Crime Details</a:t>
            </a:r>
            <a:r>
              <a:rPr lang="en-US" sz="1700">
                <a:latin typeface="Times New Roman"/>
                <a:ea typeface="Times New Roman"/>
                <a:cs typeface="Times New Roman"/>
                <a:sym typeface="Times New Roman"/>
              </a:rPr>
              <a:t> such as </a:t>
            </a:r>
            <a:r>
              <a:rPr lang="en-US" sz="1700" b="1">
                <a:latin typeface="Times New Roman"/>
                <a:ea typeface="Times New Roman"/>
                <a:cs typeface="Times New Roman"/>
                <a:sym typeface="Times New Roman"/>
              </a:rPr>
              <a:t>Crm Cd Desc</a:t>
            </a:r>
            <a:r>
              <a:rPr lang="en-US" sz="1700">
                <a:latin typeface="Times New Roman"/>
                <a:ea typeface="Times New Roman"/>
                <a:cs typeface="Times New Roman"/>
                <a:sym typeface="Times New Roman"/>
              </a:rPr>
              <a:t> (crime type) and </a:t>
            </a:r>
            <a:r>
              <a:rPr lang="en-US" sz="1700" b="1">
                <a:latin typeface="Times New Roman"/>
                <a:ea typeface="Times New Roman"/>
                <a:cs typeface="Times New Roman"/>
                <a:sym typeface="Times New Roman"/>
              </a:rPr>
              <a:t>Mocodes</a:t>
            </a:r>
            <a:r>
              <a:rPr lang="en-US" sz="1700">
                <a:latin typeface="Times New Roman"/>
                <a:ea typeface="Times New Roman"/>
                <a:cs typeface="Times New Roman"/>
                <a:sym typeface="Times New Roman"/>
              </a:rPr>
              <a:t> offering insights into criminal behavior and prevention strategies.</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US" sz="1700" b="1">
                <a:latin typeface="Times New Roman"/>
                <a:ea typeface="Times New Roman"/>
                <a:cs typeface="Times New Roman"/>
                <a:sym typeface="Times New Roman"/>
              </a:rPr>
              <a:t>Premis Cd</a:t>
            </a:r>
            <a:r>
              <a:rPr lang="en-US" sz="1700">
                <a:latin typeface="Times New Roman"/>
                <a:ea typeface="Times New Roman"/>
                <a:cs typeface="Times New Roman"/>
                <a:sym typeface="Times New Roman"/>
              </a:rPr>
              <a:t> and </a:t>
            </a:r>
            <a:r>
              <a:rPr lang="en-US" sz="1700" b="1">
                <a:latin typeface="Times New Roman"/>
                <a:ea typeface="Times New Roman"/>
                <a:cs typeface="Times New Roman"/>
                <a:sym typeface="Times New Roman"/>
              </a:rPr>
              <a:t>Premis Desc</a:t>
            </a:r>
            <a:r>
              <a:rPr lang="en-US" sz="1700">
                <a:latin typeface="Times New Roman"/>
                <a:ea typeface="Times New Roman"/>
                <a:cs typeface="Times New Roman"/>
                <a:sym typeface="Times New Roman"/>
              </a:rPr>
              <a:t> categorize and detail crime locations enabling authorities to focus on safeguarding high-risk premises.</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US" sz="1700" b="1">
                <a:latin typeface="Times New Roman"/>
                <a:ea typeface="Times New Roman"/>
                <a:cs typeface="Times New Roman"/>
                <a:sym typeface="Times New Roman"/>
              </a:rPr>
              <a:t>Geospatial Data</a:t>
            </a:r>
            <a:r>
              <a:rPr lang="en-US" sz="1700">
                <a:latin typeface="Times New Roman"/>
                <a:ea typeface="Times New Roman"/>
                <a:cs typeface="Times New Roman"/>
                <a:sym typeface="Times New Roman"/>
              </a:rPr>
              <a:t> like </a:t>
            </a:r>
            <a:r>
              <a:rPr lang="en-US" sz="1700" b="1">
                <a:latin typeface="Times New Roman"/>
                <a:ea typeface="Times New Roman"/>
                <a:cs typeface="Times New Roman"/>
                <a:sym typeface="Times New Roman"/>
              </a:rPr>
              <a:t>LAT</a:t>
            </a:r>
            <a:r>
              <a:rPr lang="en-US" sz="1700">
                <a:latin typeface="Times New Roman"/>
                <a:ea typeface="Times New Roman"/>
                <a:cs typeface="Times New Roman"/>
                <a:sym typeface="Times New Roman"/>
              </a:rPr>
              <a:t> and </a:t>
            </a:r>
            <a:r>
              <a:rPr lang="en-US" sz="1700" b="1">
                <a:latin typeface="Times New Roman"/>
                <a:ea typeface="Times New Roman"/>
                <a:cs typeface="Times New Roman"/>
                <a:sym typeface="Times New Roman"/>
              </a:rPr>
              <a:t>LON</a:t>
            </a:r>
            <a:r>
              <a:rPr lang="en-US" sz="1700">
                <a:latin typeface="Times New Roman"/>
                <a:ea typeface="Times New Roman"/>
                <a:cs typeface="Times New Roman"/>
                <a:sym typeface="Times New Roman"/>
              </a:rPr>
              <a:t>, along with </a:t>
            </a:r>
            <a:r>
              <a:rPr lang="en-US" sz="1700" b="1">
                <a:latin typeface="Times New Roman"/>
                <a:ea typeface="Times New Roman"/>
                <a:cs typeface="Times New Roman"/>
                <a:sym typeface="Times New Roman"/>
              </a:rPr>
              <a:t>LOCATION</a:t>
            </a:r>
            <a:r>
              <a:rPr lang="en-US" sz="1700">
                <a:latin typeface="Times New Roman"/>
                <a:ea typeface="Times New Roman"/>
                <a:cs typeface="Times New Roman"/>
                <a:sym typeface="Times New Roman"/>
              </a:rPr>
              <a:t>, allows precise mapping of incidents, supporting hotspot analysis and aiding in proactive policing.</a:t>
            </a:r>
            <a:endParaRPr sz="1700">
              <a:latin typeface="Times New Roman"/>
              <a:ea typeface="Times New Roman"/>
              <a:cs typeface="Times New Roman"/>
              <a:sym typeface="Times New Roman"/>
            </a:endParaRPr>
          </a:p>
          <a:p>
            <a:pPr marL="457200" lvl="0" indent="-336550" algn="just" rtl="0">
              <a:lnSpc>
                <a:spcPct val="150000"/>
              </a:lnSpc>
              <a:spcBef>
                <a:spcPts val="0"/>
              </a:spcBef>
              <a:spcAft>
                <a:spcPts val="0"/>
              </a:spcAft>
              <a:buSzPts val="1700"/>
              <a:buFont typeface="Times New Roman"/>
              <a:buChar char="●"/>
            </a:pPr>
            <a:r>
              <a:rPr lang="en-US" sz="1700" b="1">
                <a:latin typeface="Times New Roman"/>
                <a:ea typeface="Times New Roman"/>
                <a:cs typeface="Times New Roman"/>
                <a:sym typeface="Times New Roman"/>
              </a:rPr>
              <a:t>Case Status Fields</a:t>
            </a:r>
            <a:r>
              <a:rPr lang="en-US" sz="1700">
                <a:latin typeface="Times New Roman"/>
                <a:ea typeface="Times New Roman"/>
                <a:cs typeface="Times New Roman"/>
                <a:sym typeface="Times New Roman"/>
              </a:rPr>
              <a:t>, such as </a:t>
            </a:r>
            <a:r>
              <a:rPr lang="en-US" sz="1700" b="1">
                <a:latin typeface="Times New Roman"/>
                <a:ea typeface="Times New Roman"/>
                <a:cs typeface="Times New Roman"/>
                <a:sym typeface="Times New Roman"/>
              </a:rPr>
              <a:t>Status</a:t>
            </a:r>
            <a:r>
              <a:rPr lang="en-US" sz="1700">
                <a:latin typeface="Times New Roman"/>
                <a:ea typeface="Times New Roman"/>
                <a:cs typeface="Times New Roman"/>
                <a:sym typeface="Times New Roman"/>
              </a:rPr>
              <a:t> and </a:t>
            </a:r>
            <a:r>
              <a:rPr lang="en-US" sz="1700" b="1">
                <a:latin typeface="Times New Roman"/>
                <a:ea typeface="Times New Roman"/>
                <a:cs typeface="Times New Roman"/>
                <a:sym typeface="Times New Roman"/>
              </a:rPr>
              <a:t>Status Desc</a:t>
            </a:r>
            <a:r>
              <a:rPr lang="en-US" sz="1700">
                <a:latin typeface="Times New Roman"/>
                <a:ea typeface="Times New Roman"/>
                <a:cs typeface="Times New Roman"/>
                <a:sym typeface="Times New Roman"/>
              </a:rPr>
              <a:t>, provide insights helping evaluate law enforcement efficiency and case management.</a:t>
            </a:r>
            <a:endParaRPr sz="1700">
              <a:latin typeface="Times New Roman"/>
              <a:ea typeface="Times New Roman"/>
              <a:cs typeface="Times New Roman"/>
              <a:sym typeface="Times New Roman"/>
            </a:endParaRPr>
          </a:p>
          <a:p>
            <a:pPr marL="914400" lvl="0" indent="0" algn="just" rtl="0">
              <a:lnSpc>
                <a:spcPct val="150000"/>
              </a:lnSpc>
              <a:spcBef>
                <a:spcPts val="1200"/>
              </a:spcBef>
              <a:spcAft>
                <a:spcPts val="0"/>
              </a:spcAft>
              <a:buNone/>
            </a:pP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317c859c9c4_1_0"/>
          <p:cNvSpPr txBox="1">
            <a:spLocks noGrp="1"/>
          </p:cNvSpPr>
          <p:nvPr>
            <p:ph type="title"/>
          </p:nvPr>
        </p:nvSpPr>
        <p:spPr>
          <a:xfrm>
            <a:off x="457200" y="457200"/>
            <a:ext cx="8229600" cy="6522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a:solidFill>
                  <a:schemeClr val="dk1"/>
                </a:solidFill>
                <a:latin typeface="Times New Roman"/>
                <a:ea typeface="Times New Roman"/>
                <a:cs typeface="Times New Roman"/>
                <a:sym typeface="Times New Roman"/>
              </a:rPr>
              <a:t>PREPROCESSING</a:t>
            </a:r>
            <a:endParaRPr>
              <a:latin typeface="Times New Roman"/>
              <a:ea typeface="Times New Roman"/>
              <a:cs typeface="Times New Roman"/>
              <a:sym typeface="Times New Roman"/>
            </a:endParaRPr>
          </a:p>
        </p:txBody>
      </p:sp>
      <p:sp>
        <p:nvSpPr>
          <p:cNvPr id="136" name="Google Shape;136;g317c859c9c4_1_0"/>
          <p:cNvSpPr txBox="1">
            <a:spLocks noGrp="1"/>
          </p:cNvSpPr>
          <p:nvPr>
            <p:ph type="body" idx="1"/>
          </p:nvPr>
        </p:nvSpPr>
        <p:spPr>
          <a:xfrm>
            <a:off x="1008225" y="1621825"/>
            <a:ext cx="7581300" cy="49137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1200"/>
              </a:spcBef>
              <a:spcAft>
                <a:spcPts val="0"/>
              </a:spcAft>
              <a:buSzPts val="1800"/>
              <a:buFont typeface="Times New Roman"/>
              <a:buChar char="●"/>
            </a:pPr>
            <a:r>
              <a:rPr lang="en-US" sz="1800" b="1">
                <a:latin typeface="Times New Roman"/>
                <a:ea typeface="Times New Roman"/>
                <a:cs typeface="Times New Roman"/>
                <a:sym typeface="Times New Roman"/>
              </a:rPr>
              <a:t>Data Cleaning</a:t>
            </a:r>
            <a:r>
              <a:rPr lang="en-US" sz="1800">
                <a:latin typeface="Times New Roman"/>
                <a:ea typeface="Times New Roman"/>
                <a:cs typeface="Times New Roman"/>
                <a:sym typeface="Times New Roman"/>
              </a:rPr>
              <a:t>: Handled missing values, duplicates, and irrelevant entries for a cleaner dataset.</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Data Transformation</a:t>
            </a:r>
            <a:r>
              <a:rPr lang="en-US" sz="1800">
                <a:latin typeface="Times New Roman"/>
                <a:ea typeface="Times New Roman"/>
                <a:cs typeface="Times New Roman"/>
                <a:sym typeface="Times New Roman"/>
              </a:rPr>
              <a:t>: Converted categorical data into numerical values using encoding techniques.</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Feature Scaling</a:t>
            </a:r>
            <a:r>
              <a:rPr lang="en-US" sz="1800">
                <a:latin typeface="Times New Roman"/>
                <a:ea typeface="Times New Roman"/>
                <a:cs typeface="Times New Roman"/>
                <a:sym typeface="Times New Roman"/>
              </a:rPr>
              <a:t>: Applied normalization/standardization to maintain consistency in data ranges.</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Data Integration</a:t>
            </a:r>
            <a:r>
              <a:rPr lang="en-US" sz="1800">
                <a:latin typeface="Times New Roman"/>
                <a:ea typeface="Times New Roman"/>
                <a:cs typeface="Times New Roman"/>
                <a:sym typeface="Times New Roman"/>
              </a:rPr>
              <a:t>: Merged multiple data sources to create a comprehensive dataset.</a:t>
            </a:r>
            <a:endParaRPr sz="1800">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Feature Selection</a:t>
            </a:r>
            <a:r>
              <a:rPr lang="en-US" sz="1800">
                <a:latin typeface="Times New Roman"/>
                <a:ea typeface="Times New Roman"/>
                <a:cs typeface="Times New Roman"/>
                <a:sym typeface="Times New Roman"/>
              </a:rPr>
              <a:t>: Identified and retained relevant features to improve analysis accuracy</a:t>
            </a:r>
            <a:endParaRPr sz="1800">
              <a:latin typeface="Times New Roman"/>
              <a:ea typeface="Times New Roman"/>
              <a:cs typeface="Times New Roman"/>
              <a:sym typeface="Times New Roman"/>
            </a:endParaRPr>
          </a:p>
          <a:p>
            <a:pPr marL="1371600" lvl="0" indent="0" algn="just" rtl="0">
              <a:lnSpc>
                <a:spcPct val="150000"/>
              </a:lnSpc>
              <a:spcBef>
                <a:spcPts val="1200"/>
              </a:spcBef>
              <a:spcAft>
                <a:spcPts val="0"/>
              </a:spcAft>
              <a:buNone/>
            </a:pPr>
            <a:endParaRPr sz="1800"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317c4ff7126_0_2"/>
          <p:cNvSpPr txBox="1">
            <a:spLocks noGrp="1"/>
          </p:cNvSpPr>
          <p:nvPr>
            <p:ph type="title"/>
          </p:nvPr>
        </p:nvSpPr>
        <p:spPr>
          <a:xfrm>
            <a:off x="752450" y="376700"/>
            <a:ext cx="8229600" cy="6288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a:solidFill>
                  <a:schemeClr val="dk1"/>
                </a:solidFill>
                <a:latin typeface="Times New Roman"/>
                <a:ea typeface="Times New Roman"/>
                <a:cs typeface="Times New Roman"/>
                <a:sym typeface="Times New Roman"/>
              </a:rPr>
              <a:t>QUESTIONS</a:t>
            </a:r>
            <a:endParaRPr b="1">
              <a:solidFill>
                <a:schemeClr val="dk1"/>
              </a:solidFill>
              <a:latin typeface="Times New Roman"/>
              <a:ea typeface="Times New Roman"/>
              <a:cs typeface="Times New Roman"/>
              <a:sym typeface="Times New Roman"/>
            </a:endParaRPr>
          </a:p>
        </p:txBody>
      </p:sp>
      <p:sp>
        <p:nvSpPr>
          <p:cNvPr id="142" name="Google Shape;142;g317c4ff7126_0_2"/>
          <p:cNvSpPr txBox="1">
            <a:spLocks noGrp="1"/>
          </p:cNvSpPr>
          <p:nvPr>
            <p:ph type="body" idx="1"/>
          </p:nvPr>
        </p:nvSpPr>
        <p:spPr>
          <a:xfrm>
            <a:off x="752450" y="1440599"/>
            <a:ext cx="8229600" cy="4835100"/>
          </a:xfrm>
          <a:prstGeom prst="rect">
            <a:avLst/>
          </a:prstGeom>
          <a:noFill/>
          <a:ln>
            <a:noFill/>
          </a:ln>
        </p:spPr>
        <p:txBody>
          <a:bodyPr spcFirstLastPara="1" wrap="square" lIns="91425" tIns="45700" rIns="91425" bIns="45700" anchor="t" anchorCtr="0">
            <a:noAutofit/>
          </a:bodyPr>
          <a:lstStyle/>
          <a:p>
            <a:pPr marL="457200" lvl="0" indent="-349250" algn="l" rtl="0">
              <a:lnSpc>
                <a:spcPct val="200000"/>
              </a:lnSpc>
              <a:spcBef>
                <a:spcPts val="1200"/>
              </a:spcBef>
              <a:spcAft>
                <a:spcPts val="0"/>
              </a:spcAft>
              <a:buSzPts val="1900"/>
              <a:buFont typeface="Times New Roman"/>
              <a:buAutoNum type="arabicPeriod"/>
            </a:pPr>
            <a:r>
              <a:rPr lang="en-US" sz="1900" b="1">
                <a:latin typeface="Times New Roman"/>
                <a:ea typeface="Times New Roman"/>
                <a:cs typeface="Times New Roman"/>
                <a:sym typeface="Times New Roman"/>
              </a:rPr>
              <a:t>What is the total number of crimes reported in each area?</a:t>
            </a:r>
            <a:endParaRPr sz="1900" b="1">
              <a:latin typeface="Times New Roman"/>
              <a:ea typeface="Times New Roman"/>
              <a:cs typeface="Times New Roman"/>
              <a:sym typeface="Times New Roman"/>
            </a:endParaRPr>
          </a:p>
          <a:p>
            <a:pPr marL="457200" lvl="0" indent="0" algn="l" rtl="0">
              <a:lnSpc>
                <a:spcPct val="200000"/>
              </a:lnSpc>
              <a:spcBef>
                <a:spcPts val="1200"/>
              </a:spcBef>
              <a:spcAft>
                <a:spcPts val="0"/>
              </a:spcAft>
              <a:buSzPts val="1440"/>
              <a:buNone/>
            </a:pPr>
            <a:endParaRPr sz="1800" b="1">
              <a:latin typeface="Times New Roman"/>
              <a:ea typeface="Times New Roman"/>
              <a:cs typeface="Times New Roman"/>
              <a:sym typeface="Times New Roman"/>
            </a:endParaRPr>
          </a:p>
        </p:txBody>
      </p:sp>
      <p:pic>
        <p:nvPicPr>
          <p:cNvPr id="143" name="Google Shape;143;g317c4ff7126_0_2"/>
          <p:cNvPicPr preferRelativeResize="0"/>
          <p:nvPr/>
        </p:nvPicPr>
        <p:blipFill>
          <a:blip r:embed="rId3">
            <a:alphaModFix/>
          </a:blip>
          <a:stretch>
            <a:fillRect/>
          </a:stretch>
        </p:blipFill>
        <p:spPr>
          <a:xfrm>
            <a:off x="1584275" y="2066600"/>
            <a:ext cx="6432675" cy="3270625"/>
          </a:xfrm>
          <a:prstGeom prst="rect">
            <a:avLst/>
          </a:prstGeom>
          <a:noFill/>
          <a:ln>
            <a:noFill/>
          </a:ln>
        </p:spPr>
      </p:pic>
      <p:sp>
        <p:nvSpPr>
          <p:cNvPr id="144" name="Google Shape;144;g317c4ff7126_0_2"/>
          <p:cNvSpPr txBox="1"/>
          <p:nvPr/>
        </p:nvSpPr>
        <p:spPr>
          <a:xfrm>
            <a:off x="948050" y="5420125"/>
            <a:ext cx="8034000" cy="1145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900">
                <a:solidFill>
                  <a:schemeClr val="dk1"/>
                </a:solidFill>
                <a:latin typeface="Times New Roman"/>
                <a:ea typeface="Times New Roman"/>
                <a:cs typeface="Times New Roman"/>
                <a:sym typeface="Times New Roman"/>
              </a:rPr>
              <a:t>The Central area reports the highest crime rate, possibly due to its population density and economic challenges. This indicates a need for focused law enforcement and community engagement in such high-risk areas.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317c4ff7126_0_9"/>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2. 	What is the distribution of crime types across different areas?</a:t>
            </a:r>
            <a:endParaRPr sz="1900" b="1">
              <a:latin typeface="Times New Roman"/>
              <a:ea typeface="Times New Roman"/>
              <a:cs typeface="Times New Roman"/>
              <a:sym typeface="Times New Roman"/>
            </a:endParaRPr>
          </a:p>
          <a:p>
            <a:pPr marL="457200" lvl="0" indent="0" algn="l" rtl="0">
              <a:lnSpc>
                <a:spcPct val="200000"/>
              </a:lnSpc>
              <a:spcBef>
                <a:spcPts val="1200"/>
              </a:spcBef>
              <a:spcAft>
                <a:spcPts val="0"/>
              </a:spcAft>
              <a:buSzPts val="1440"/>
              <a:buNone/>
            </a:pPr>
            <a:endParaRPr sz="1800" b="1">
              <a:latin typeface="Times New Roman"/>
              <a:ea typeface="Times New Roman"/>
              <a:cs typeface="Times New Roman"/>
              <a:sym typeface="Times New Roman"/>
            </a:endParaRPr>
          </a:p>
        </p:txBody>
      </p:sp>
      <p:pic>
        <p:nvPicPr>
          <p:cNvPr id="150" name="Google Shape;150;g317c4ff7126_0_9"/>
          <p:cNvPicPr preferRelativeResize="0"/>
          <p:nvPr/>
        </p:nvPicPr>
        <p:blipFill>
          <a:blip r:embed="rId3">
            <a:alphaModFix/>
          </a:blip>
          <a:stretch>
            <a:fillRect/>
          </a:stretch>
        </p:blipFill>
        <p:spPr>
          <a:xfrm>
            <a:off x="1189100" y="1432775"/>
            <a:ext cx="6752500" cy="3705225"/>
          </a:xfrm>
          <a:prstGeom prst="rect">
            <a:avLst/>
          </a:prstGeom>
          <a:noFill/>
          <a:ln>
            <a:noFill/>
          </a:ln>
        </p:spPr>
      </p:pic>
      <p:sp>
        <p:nvSpPr>
          <p:cNvPr id="151" name="Google Shape;151;g317c4ff7126_0_9"/>
          <p:cNvSpPr txBox="1"/>
          <p:nvPr/>
        </p:nvSpPr>
        <p:spPr>
          <a:xfrm>
            <a:off x="9072050" y="6701250"/>
            <a:ext cx="91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dk1"/>
              </a:solidFill>
            </a:endParaRPr>
          </a:p>
        </p:txBody>
      </p:sp>
      <p:sp>
        <p:nvSpPr>
          <p:cNvPr id="152" name="Google Shape;152;g317c4ff7126_0_9"/>
          <p:cNvSpPr txBox="1"/>
          <p:nvPr/>
        </p:nvSpPr>
        <p:spPr>
          <a:xfrm>
            <a:off x="978100" y="5389950"/>
            <a:ext cx="7913100" cy="1468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900">
                <a:solidFill>
                  <a:schemeClr val="dk1"/>
                </a:solidFill>
                <a:latin typeface="Times New Roman"/>
                <a:ea typeface="Times New Roman"/>
                <a:cs typeface="Times New Roman"/>
                <a:sym typeface="Times New Roman"/>
              </a:rPr>
              <a:t>Vehicle thefts dominate specific areas, suggesting weaknesses in security measures and potential crime magnet zones. Increasing awareness and security initiatives could mitigate such incidents.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317c4ff7126_0_17"/>
          <p:cNvSpPr txBox="1">
            <a:spLocks noGrp="1"/>
          </p:cNvSpPr>
          <p:nvPr>
            <p:ph type="body" idx="1"/>
          </p:nvPr>
        </p:nvSpPr>
        <p:spPr>
          <a:xfrm>
            <a:off x="752450" y="762675"/>
            <a:ext cx="8229600" cy="5513100"/>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None/>
            </a:pPr>
            <a:r>
              <a:rPr lang="en-US" sz="1900" b="1">
                <a:latin typeface="Times New Roman"/>
                <a:ea typeface="Times New Roman"/>
                <a:cs typeface="Times New Roman"/>
                <a:sym typeface="Times New Roman"/>
              </a:rPr>
              <a:t>3. 	How does crime frequency vary by time of day?</a:t>
            </a:r>
            <a:endParaRPr sz="1800" b="1">
              <a:latin typeface="Times New Roman"/>
              <a:ea typeface="Times New Roman"/>
              <a:cs typeface="Times New Roman"/>
              <a:sym typeface="Times New Roman"/>
            </a:endParaRPr>
          </a:p>
        </p:txBody>
      </p:sp>
      <p:pic>
        <p:nvPicPr>
          <p:cNvPr id="158" name="Google Shape;158;g317c4ff7126_0_17"/>
          <p:cNvPicPr preferRelativeResize="0"/>
          <p:nvPr/>
        </p:nvPicPr>
        <p:blipFill>
          <a:blip r:embed="rId3">
            <a:alphaModFix/>
          </a:blip>
          <a:stretch>
            <a:fillRect/>
          </a:stretch>
        </p:blipFill>
        <p:spPr>
          <a:xfrm>
            <a:off x="1689775" y="1801113"/>
            <a:ext cx="5172075" cy="2924175"/>
          </a:xfrm>
          <a:prstGeom prst="rect">
            <a:avLst/>
          </a:prstGeom>
          <a:noFill/>
          <a:ln>
            <a:noFill/>
          </a:ln>
        </p:spPr>
      </p:pic>
      <p:sp>
        <p:nvSpPr>
          <p:cNvPr id="159" name="Google Shape;159;g317c4ff7126_0_17"/>
          <p:cNvSpPr txBox="1"/>
          <p:nvPr/>
        </p:nvSpPr>
        <p:spPr>
          <a:xfrm>
            <a:off x="1354900" y="5118650"/>
            <a:ext cx="6918300" cy="12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160" name="Google Shape;160;g317c4ff7126_0_17"/>
          <p:cNvSpPr txBox="1"/>
          <p:nvPr/>
        </p:nvSpPr>
        <p:spPr>
          <a:xfrm>
            <a:off x="1249400" y="4907625"/>
            <a:ext cx="7325400" cy="1130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Crimes peak during late evenings and early mornings, when visibility and public presence are low. Targeted patrols during these hours could help deter criminal activity.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883</Words>
  <Application>Microsoft Office PowerPoint</Application>
  <PresentationFormat>Bildschirmpräsentation (4:3)</PresentationFormat>
  <Paragraphs>85</Paragraphs>
  <Slides>24</Slides>
  <Notes>24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Algerian</vt:lpstr>
      <vt:lpstr>Arial</vt:lpstr>
      <vt:lpstr>Calibri</vt:lpstr>
      <vt:lpstr>Noto Sans Symbols</vt:lpstr>
      <vt:lpstr>Times New Roman</vt:lpstr>
      <vt:lpstr>Flow</vt:lpstr>
      <vt:lpstr>Crime Data Analysis</vt:lpstr>
      <vt:lpstr>INTRODUCTION</vt:lpstr>
      <vt:lpstr>OBJECTIVE</vt:lpstr>
      <vt:lpstr>DATASET DESCRIPTION</vt:lpstr>
      <vt:lpstr>DATASET DESCRIPTION</vt:lpstr>
      <vt:lpstr>PREPROCESSING</vt:lpstr>
      <vt:lpstr>QUESTIONS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Data Analysis</dc:title>
  <dc:creator>Staff</dc:creator>
  <cp:lastModifiedBy>Privat</cp:lastModifiedBy>
  <cp:revision>1</cp:revision>
  <dcterms:created xsi:type="dcterms:W3CDTF">2013-12-25T07:56:00Z</dcterms:created>
  <dcterms:modified xsi:type="dcterms:W3CDTF">2025-09-18T08:50:51Z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32B4AC52C61E4D7AA62D9E76F6A179CD_12</vt:lpwstr>
  </property>
  <property fmtid="{D5CDD505-2E9C-101B-9397-08002B2CF9AE}" pid="3" name="KSOProductBuildVer">
    <vt:lpwstr>1033-12.2.0.13306</vt:lpwstr>
  </property>
</Properties>
</file>