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6912" autoAdjust="0"/>
    <p:restoredTop sz="94660"/>
  </p:normalViewPr>
  <p:slideViewPr>
    <p:cSldViewPr>
      <p:cViewPr>
        <p:scale>
          <a:sx n="75" d="100"/>
          <a:sy n="75" d="100"/>
        </p:scale>
        <p:origin x="-1002" y="1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03F8B20-9ED9-4E0E-9801-15619845E9A4}" type="datetimeFigureOut">
              <a:rPr lang="en-IN" smtClean="0"/>
              <a:t>21-05-2020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9081020-D085-46C6-BD9D-7796E328E8A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03F8B20-9ED9-4E0E-9801-15619845E9A4}" type="datetimeFigureOut">
              <a:rPr lang="en-IN" smtClean="0"/>
              <a:t>21-05-2020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9081020-D085-46C6-BD9D-7796E328E8A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03F8B20-9ED9-4E0E-9801-15619845E9A4}" type="datetimeFigureOut">
              <a:rPr lang="en-IN" smtClean="0"/>
              <a:t>21-05-2020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9081020-D085-46C6-BD9D-7796E328E8A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03F8B20-9ED9-4E0E-9801-15619845E9A4}" type="datetimeFigureOut">
              <a:rPr lang="en-IN" smtClean="0"/>
              <a:t>21-05-2020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9081020-D085-46C6-BD9D-7796E328E8A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03F8B20-9ED9-4E0E-9801-15619845E9A4}" type="datetimeFigureOut">
              <a:rPr lang="en-IN" smtClean="0"/>
              <a:t>21-05-2020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9081020-D085-46C6-BD9D-7796E328E8A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03F8B20-9ED9-4E0E-9801-15619845E9A4}" type="datetimeFigureOut">
              <a:rPr lang="en-IN" smtClean="0"/>
              <a:t>21-05-2020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9081020-D085-46C6-BD9D-7796E328E8A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03F8B20-9ED9-4E0E-9801-15619845E9A4}" type="datetimeFigureOut">
              <a:rPr lang="en-IN" smtClean="0"/>
              <a:t>21-05-2020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9081020-D085-46C6-BD9D-7796E328E8A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03F8B20-9ED9-4E0E-9801-15619845E9A4}" type="datetimeFigureOut">
              <a:rPr lang="en-IN" smtClean="0"/>
              <a:t>21-05-2020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9081020-D085-46C6-BD9D-7796E328E8A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03F8B20-9ED9-4E0E-9801-15619845E9A4}" type="datetimeFigureOut">
              <a:rPr lang="en-IN" smtClean="0"/>
              <a:t>21-05-2020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9081020-D085-46C6-BD9D-7796E328E8A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03F8B20-9ED9-4E0E-9801-15619845E9A4}" type="datetimeFigureOut">
              <a:rPr lang="en-IN" smtClean="0"/>
              <a:t>21-05-2020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9081020-D085-46C6-BD9D-7796E328E8A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03F8B20-9ED9-4E0E-9801-15619845E9A4}" type="datetimeFigureOut">
              <a:rPr lang="en-IN" smtClean="0"/>
              <a:t>21-05-2020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9081020-D085-46C6-BD9D-7796E328E8AF}" type="slidenum">
              <a:rPr lang="en-IN" smtClean="0"/>
              <a:t>‹#›</a:t>
            </a:fld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303F8B20-9ED9-4E0E-9801-15619845E9A4}" type="datetimeFigureOut">
              <a:rPr lang="en-IN" smtClean="0"/>
              <a:t>21-05-2020</a:t>
            </a:fld>
            <a:endParaRPr lang="en-IN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19081020-D085-46C6-BD9D-7796E328E8AF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12777"/>
            <a:ext cx="7772400" cy="2187674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CAN 2.0</a:t>
            </a:r>
            <a:br>
              <a:rPr lang="en-US" dirty="0" smtClean="0"/>
            </a:br>
            <a:r>
              <a:rPr lang="en-US" sz="3200" dirty="0" smtClean="0"/>
              <a:t>CAN-controller area network</a:t>
            </a:r>
            <a:br>
              <a:rPr lang="en-US" sz="3200" dirty="0" smtClean="0"/>
            </a:br>
            <a:r>
              <a:rPr lang="en-US" sz="3200" dirty="0" smtClean="0"/>
              <a:t>(message based protocol)</a:t>
            </a:r>
            <a:br>
              <a:rPr lang="en-US" sz="32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91680" y="2996952"/>
            <a:ext cx="7056784" cy="2641848"/>
          </a:xfrm>
        </p:spPr>
        <p:txBody>
          <a:bodyPr>
            <a:noAutofit/>
          </a:bodyPr>
          <a:lstStyle/>
          <a:p>
            <a:pPr algn="l"/>
            <a:r>
              <a:rPr lang="en-US" sz="2400" dirty="0" smtClean="0"/>
              <a:t>Version:</a:t>
            </a:r>
            <a:endParaRPr lang="en-US" sz="2400" dirty="0" smtClean="0"/>
          </a:p>
          <a:p>
            <a:pPr algn="l"/>
            <a:r>
              <a:rPr lang="en-US" sz="2400" dirty="0" smtClean="0"/>
              <a:t>11 bit(standard CAN)</a:t>
            </a:r>
          </a:p>
          <a:p>
            <a:pPr algn="l"/>
            <a:r>
              <a:rPr lang="en-US" sz="2400" dirty="0" smtClean="0"/>
              <a:t>29bit(extended CAN)</a:t>
            </a:r>
          </a:p>
          <a:p>
            <a:pPr algn="l"/>
            <a:r>
              <a:rPr lang="en-US" sz="2400" dirty="0" smtClean="0"/>
              <a:t>Logic:</a:t>
            </a:r>
            <a:endParaRPr lang="en-US" sz="2400" dirty="0" smtClean="0"/>
          </a:p>
          <a:p>
            <a:pPr algn="l"/>
            <a:r>
              <a:rPr lang="en-US" sz="2400" dirty="0" smtClean="0"/>
              <a:t>Dominant(high-0)</a:t>
            </a:r>
          </a:p>
          <a:p>
            <a:pPr algn="l"/>
            <a:r>
              <a:rPr lang="en-US" sz="2400" dirty="0" err="1" smtClean="0"/>
              <a:t>Reccessive</a:t>
            </a:r>
            <a:r>
              <a:rPr lang="en-US" sz="2400" dirty="0" smtClean="0"/>
              <a:t>(low-1)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7317215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400" dirty="0" smtClean="0"/>
              <a:t>REMOTE </a:t>
            </a:r>
            <a:r>
              <a:rPr lang="en-US" sz="2400" dirty="0" smtClean="0"/>
              <a:t>FRAME: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( consists of six bit field )</a:t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Start of the frame</a:t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Arbitration Frame</a:t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Control Frame</a:t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CRC Frame</a:t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Acknowledgement Frame</a:t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End of the Frame</a:t>
            </a:r>
            <a:br>
              <a:rPr lang="en-US" sz="2400" dirty="0" smtClean="0"/>
            </a:b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8660050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400" dirty="0" smtClean="0"/>
              <a:t>ERROR </a:t>
            </a:r>
            <a:r>
              <a:rPr lang="en-US" sz="2400" dirty="0" smtClean="0"/>
              <a:t>FRAME: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    Error Flag, Superposition of Error Flag</a:t>
            </a:r>
            <a:br>
              <a:rPr lang="en-US" sz="2400" dirty="0" smtClean="0"/>
            </a:br>
            <a:r>
              <a:rPr lang="en-US" sz="2400" dirty="0" smtClean="0"/>
              <a:t>                </a:t>
            </a:r>
            <a:br>
              <a:rPr lang="en-US" sz="2400" dirty="0" smtClean="0"/>
            </a:br>
            <a:r>
              <a:rPr lang="en-US" sz="2400" dirty="0" smtClean="0"/>
              <a:t>           1   </a:t>
            </a:r>
            <a:r>
              <a:rPr lang="en-US" sz="2000" dirty="0" smtClean="0"/>
              <a:t>Active Flag</a:t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              2  Passive Flag</a:t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     </a:t>
            </a:r>
            <a:r>
              <a:rPr lang="en-US" sz="2400" dirty="0" smtClean="0"/>
              <a:t>Error Delimiter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OVERLOAD </a:t>
            </a:r>
            <a:r>
              <a:rPr lang="en-US" sz="2400" dirty="0" smtClean="0"/>
              <a:t>FRAME: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    </a:t>
            </a:r>
            <a:br>
              <a:rPr lang="en-US" sz="2400" dirty="0" smtClean="0"/>
            </a:br>
            <a:r>
              <a:rPr lang="en-US" sz="2400" dirty="0" smtClean="0"/>
              <a:t>   </a:t>
            </a:r>
            <a:r>
              <a:rPr lang="en-US" sz="2000" dirty="0" smtClean="0"/>
              <a:t>Overload Flag</a:t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    Overload Delimiter</a:t>
            </a:r>
            <a:br>
              <a:rPr lang="en-US" sz="2000" dirty="0" smtClean="0"/>
            </a:br>
            <a:endParaRPr lang="en-IN" sz="20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187624" y="1772816"/>
            <a:ext cx="0" cy="1008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187624" y="2204864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1187624" y="2780928"/>
            <a:ext cx="39987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47568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400" dirty="0" smtClean="0"/>
              <a:t>INTERFRAME </a:t>
            </a:r>
            <a:r>
              <a:rPr lang="en-US" sz="2400" dirty="0" smtClean="0"/>
              <a:t>SPACE: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      </a:t>
            </a:r>
            <a:br>
              <a:rPr lang="en-US" sz="2400" dirty="0" smtClean="0"/>
            </a:br>
            <a:r>
              <a:rPr lang="en-US" sz="2400" dirty="0" smtClean="0"/>
              <a:t>Receiver (not error passive)</a:t>
            </a:r>
            <a:br>
              <a:rPr lang="en-US" sz="2400" dirty="0" smtClean="0"/>
            </a:br>
            <a:r>
              <a:rPr lang="en-US" sz="2400" dirty="0"/>
              <a:t> </a:t>
            </a:r>
            <a:r>
              <a:rPr lang="en-US" sz="2400" dirty="0" smtClean="0"/>
              <a:t>     </a:t>
            </a:r>
            <a:r>
              <a:rPr lang="en-US" sz="1800" dirty="0" smtClean="0"/>
              <a:t>Intermission</a:t>
            </a:r>
            <a:br>
              <a:rPr lang="en-US" sz="1800" dirty="0" smtClean="0"/>
            </a:br>
            <a:r>
              <a:rPr lang="en-US" sz="1800" dirty="0"/>
              <a:t> </a:t>
            </a:r>
            <a:r>
              <a:rPr lang="en-US" sz="1800" dirty="0" smtClean="0"/>
              <a:t>       Bus idle</a:t>
            </a:r>
            <a:br>
              <a:rPr lang="en-US" sz="1800" dirty="0" smtClean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2400" dirty="0" smtClean="0"/>
              <a:t>Transmitter (error passive)</a:t>
            </a:r>
            <a:br>
              <a:rPr lang="en-US" sz="2400" dirty="0" smtClean="0"/>
            </a:br>
            <a:r>
              <a:rPr lang="en-US" sz="2400" dirty="0"/>
              <a:t> </a:t>
            </a:r>
            <a:r>
              <a:rPr lang="en-US" sz="2400" dirty="0" smtClean="0"/>
              <a:t>    </a:t>
            </a:r>
            <a:r>
              <a:rPr lang="en-US" sz="1800" dirty="0" smtClean="0"/>
              <a:t>Intermission</a:t>
            </a:r>
            <a:br>
              <a:rPr lang="en-US" sz="1800" dirty="0" smtClean="0"/>
            </a:br>
            <a:r>
              <a:rPr lang="en-US" sz="1800" dirty="0"/>
              <a:t> </a:t>
            </a:r>
            <a:r>
              <a:rPr lang="en-US" sz="1800" dirty="0" smtClean="0"/>
              <a:t>      Suspend Transmission</a:t>
            </a:r>
            <a:br>
              <a:rPr lang="en-US" sz="1800" dirty="0" smtClean="0"/>
            </a:br>
            <a:r>
              <a:rPr lang="en-US" sz="1800" dirty="0"/>
              <a:t> </a:t>
            </a:r>
            <a:r>
              <a:rPr lang="en-US" sz="1800" dirty="0" smtClean="0"/>
              <a:t>      Bus idle</a:t>
            </a:r>
            <a:br>
              <a:rPr lang="en-US" sz="1800" dirty="0" smtClean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2400" dirty="0"/>
              <a:t/>
            </a:r>
            <a:br>
              <a:rPr lang="en-US" sz="2400" dirty="0"/>
            </a:b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317676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ERROR </a:t>
            </a:r>
            <a:r>
              <a:rPr lang="en-US" sz="2400" dirty="0" smtClean="0"/>
              <a:t>HANDLING: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    </a:t>
            </a:r>
            <a:br>
              <a:rPr lang="en-US" sz="2400" dirty="0" smtClean="0"/>
            </a:br>
            <a:r>
              <a:rPr lang="en-US" sz="2400" dirty="0" smtClean="0"/>
              <a:t>Error </a:t>
            </a:r>
            <a:r>
              <a:rPr lang="en-US" sz="2400" dirty="0" smtClean="0"/>
              <a:t>Detection: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1800" dirty="0" smtClean="0"/>
              <a:t>            Bit Error</a:t>
            </a:r>
            <a:br>
              <a:rPr lang="en-US" sz="1800" dirty="0" smtClean="0"/>
            </a:br>
            <a:r>
              <a:rPr lang="en-US" sz="1800" dirty="0"/>
              <a:t> </a:t>
            </a:r>
            <a:r>
              <a:rPr lang="en-US" sz="1800" dirty="0" smtClean="0"/>
              <a:t>           Stuff </a:t>
            </a:r>
            <a:r>
              <a:rPr lang="en-US" sz="1800" dirty="0"/>
              <a:t>Error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            CRC </a:t>
            </a:r>
            <a:r>
              <a:rPr lang="en-US" sz="1800" dirty="0"/>
              <a:t>Error</a:t>
            </a:r>
            <a:br>
              <a:rPr lang="en-US" sz="1800" dirty="0"/>
            </a:br>
            <a:r>
              <a:rPr lang="en-US" sz="1800" dirty="0" smtClean="0"/>
              <a:t>            Form </a:t>
            </a:r>
            <a:r>
              <a:rPr lang="en-US" sz="1800" dirty="0"/>
              <a:t>Error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            Acknowledgement </a:t>
            </a:r>
            <a:r>
              <a:rPr lang="en-US" sz="1800" dirty="0"/>
              <a:t>Error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0406222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Message Validation:</a:t>
            </a:r>
            <a:br>
              <a:rPr lang="en-US" sz="2400" dirty="0" smtClean="0"/>
            </a:br>
            <a:r>
              <a:rPr lang="en-US" sz="2400" dirty="0"/>
              <a:t> </a:t>
            </a:r>
            <a:r>
              <a:rPr lang="en-US" sz="2400" dirty="0" smtClean="0"/>
              <a:t>   Differ from transmitter &amp; Receiver</a:t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Error </a:t>
            </a:r>
            <a:r>
              <a:rPr lang="en-US" sz="2400" dirty="0" smtClean="0"/>
              <a:t>Signaling </a:t>
            </a:r>
            <a:r>
              <a:rPr lang="en-US" sz="2400" dirty="0" smtClean="0"/>
              <a:t>:</a:t>
            </a:r>
            <a:br>
              <a:rPr lang="en-US" sz="2400" dirty="0" smtClean="0"/>
            </a:br>
            <a:r>
              <a:rPr lang="en-US" sz="2400" dirty="0"/>
              <a:t> </a:t>
            </a:r>
            <a:r>
              <a:rPr lang="en-US" sz="2400" dirty="0" smtClean="0"/>
              <a:t>    Error Flag</a:t>
            </a:r>
            <a:br>
              <a:rPr lang="en-US" sz="2400" dirty="0" smtClean="0"/>
            </a:br>
            <a:r>
              <a:rPr lang="en-US" sz="2400" dirty="0"/>
              <a:t> </a:t>
            </a:r>
            <a:r>
              <a:rPr lang="en-US" sz="2400" dirty="0" smtClean="0"/>
              <a:t>       </a:t>
            </a:r>
            <a:r>
              <a:rPr lang="en-US" sz="2000" dirty="0" smtClean="0"/>
              <a:t>Active Error Flag</a:t>
            </a:r>
            <a:br>
              <a:rPr lang="en-US" sz="2000" dirty="0" smtClean="0"/>
            </a:br>
            <a:r>
              <a:rPr lang="en-US" sz="2000" dirty="0"/>
              <a:t> </a:t>
            </a:r>
            <a:r>
              <a:rPr lang="en-US" sz="2000" dirty="0" smtClean="0"/>
              <a:t>        Passive Error Flag</a:t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3260841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z="3100" dirty="0" smtClean="0"/>
              <a:t>Fault confinement:</a:t>
            </a:r>
            <a:br>
              <a:rPr lang="en-US" sz="3100" dirty="0" smtClean="0"/>
            </a:br>
            <a:r>
              <a:rPr lang="en-US" sz="2400" dirty="0"/>
              <a:t> </a:t>
            </a:r>
            <a:r>
              <a:rPr lang="en-US" sz="2400" dirty="0" smtClean="0"/>
              <a:t>   error active</a:t>
            </a:r>
            <a:br>
              <a:rPr lang="en-US" sz="2400" dirty="0" smtClean="0"/>
            </a:br>
            <a:r>
              <a:rPr lang="en-US" sz="2400" dirty="0"/>
              <a:t> </a:t>
            </a:r>
            <a:r>
              <a:rPr lang="en-US" sz="2400" dirty="0" smtClean="0"/>
              <a:t>   error passive</a:t>
            </a:r>
            <a:br>
              <a:rPr lang="en-US" sz="2400" dirty="0" smtClean="0"/>
            </a:br>
            <a:r>
              <a:rPr lang="en-US" sz="2400" dirty="0" smtClean="0"/>
              <a:t>    bus off</a:t>
            </a:r>
            <a:br>
              <a:rPr lang="en-US" sz="2400" dirty="0" smtClean="0"/>
            </a:br>
            <a:r>
              <a:rPr lang="en-US" sz="2400" dirty="0" smtClean="0"/>
              <a:t> </a:t>
            </a:r>
            <a:r>
              <a:rPr lang="en-US" sz="3100" dirty="0" smtClean="0"/>
              <a:t>Implemented fault confinement code:</a:t>
            </a:r>
            <a:br>
              <a:rPr lang="en-US" sz="3100" dirty="0" smtClean="0"/>
            </a:br>
            <a:r>
              <a:rPr lang="en-US" sz="3100" dirty="0" smtClean="0"/>
              <a:t>   </a:t>
            </a:r>
            <a:r>
              <a:rPr lang="en-US" sz="2200" dirty="0" smtClean="0"/>
              <a:t>Transmit  Error  Code</a:t>
            </a:r>
            <a:br>
              <a:rPr lang="en-US" sz="2200" dirty="0" smtClean="0"/>
            </a:br>
            <a:r>
              <a:rPr lang="en-US" sz="2200" dirty="0"/>
              <a:t> </a:t>
            </a:r>
            <a:r>
              <a:rPr lang="en-US" sz="2200" dirty="0" smtClean="0"/>
              <a:t>    Receive  Error  Code</a:t>
            </a:r>
            <a:br>
              <a:rPr lang="en-US" sz="2200" dirty="0" smtClean="0"/>
            </a:br>
            <a:r>
              <a:rPr lang="en-US" sz="2200" dirty="0"/>
              <a:t/>
            </a:r>
            <a:br>
              <a:rPr lang="en-US" sz="2200" dirty="0"/>
            </a:b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28186876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3789040"/>
            <a:ext cx="8183880" cy="2248110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/>
              <a:t>BIT TIMING</a:t>
            </a:r>
            <a:br>
              <a:rPr lang="en-US" sz="2800" dirty="0" smtClean="0"/>
            </a:br>
            <a:r>
              <a:rPr lang="en-US" sz="2200" dirty="0" smtClean="0"/>
              <a:t>Nominal  Bit  Rate</a:t>
            </a:r>
            <a:br>
              <a:rPr lang="en-US" sz="2200" dirty="0" smtClean="0"/>
            </a:br>
            <a:r>
              <a:rPr lang="en-US" sz="2200" dirty="0" smtClean="0"/>
              <a:t>Nominal  Bit  Time</a:t>
            </a:r>
            <a:r>
              <a:rPr lang="en-US" sz="2200" dirty="0"/>
              <a:t/>
            </a:r>
            <a:br>
              <a:rPr lang="en-US" sz="2200" dirty="0"/>
            </a:br>
            <a:r>
              <a:rPr lang="en-US" sz="1800" dirty="0" smtClean="0"/>
              <a:t>nominal bit time=1/nominal bit rate</a:t>
            </a:r>
            <a:br>
              <a:rPr lang="en-US" sz="1800" dirty="0" smtClean="0"/>
            </a:br>
            <a:r>
              <a:rPr lang="en-US" sz="1800" dirty="0" smtClean="0"/>
              <a:t>nominal bit time is divided into 4 segments</a:t>
            </a:r>
            <a:br>
              <a:rPr lang="en-US" sz="1800" dirty="0" smtClean="0"/>
            </a:br>
            <a:r>
              <a:rPr lang="en-US" sz="1800" dirty="0" smtClean="0"/>
              <a:t>      Synchronization Segment</a:t>
            </a:r>
            <a:br>
              <a:rPr lang="en-US" sz="1800" dirty="0" smtClean="0"/>
            </a:br>
            <a:r>
              <a:rPr lang="en-US" sz="1800" dirty="0"/>
              <a:t> </a:t>
            </a:r>
            <a:r>
              <a:rPr lang="en-US" sz="1800" dirty="0" smtClean="0"/>
              <a:t>     Propagation Segment</a:t>
            </a:r>
            <a:br>
              <a:rPr lang="en-US" sz="1800" dirty="0" smtClean="0"/>
            </a:br>
            <a:r>
              <a:rPr lang="en-US" sz="1800" dirty="0"/>
              <a:t> </a:t>
            </a:r>
            <a:r>
              <a:rPr lang="en-US" sz="1800" dirty="0" smtClean="0"/>
              <a:t>     Phase Buffer Segment 1</a:t>
            </a:r>
            <a:br>
              <a:rPr lang="en-US" sz="1800" dirty="0" smtClean="0"/>
            </a:br>
            <a:r>
              <a:rPr lang="en-US" sz="1800" dirty="0"/>
              <a:t> </a:t>
            </a:r>
            <a:r>
              <a:rPr lang="en-US" sz="1800" dirty="0" smtClean="0"/>
              <a:t>     Phase Buffer Segment 2</a:t>
            </a:r>
            <a:br>
              <a:rPr lang="en-US" sz="1800" dirty="0" smtClean="0"/>
            </a:br>
            <a:r>
              <a:rPr lang="en-US" sz="2200" dirty="0" smtClean="0"/>
              <a:t>Sample point- end of the phase buffer segment 1</a:t>
            </a:r>
            <a:br>
              <a:rPr lang="en-US" sz="2200" dirty="0" smtClean="0"/>
            </a:br>
            <a:r>
              <a:rPr lang="en-US" sz="2200" dirty="0" smtClean="0"/>
              <a:t>Information Processing time-with the sample point</a:t>
            </a:r>
            <a:br>
              <a:rPr lang="en-US" sz="2200" dirty="0" smtClean="0"/>
            </a:br>
            <a:r>
              <a:rPr lang="en-US" sz="2200" dirty="0"/>
              <a:t> </a:t>
            </a:r>
            <a:r>
              <a:rPr lang="en-US" sz="2200" dirty="0" smtClean="0"/>
              <a:t>    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8705766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4985590"/>
            <a:ext cx="7913892" cy="1051560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TIME QUANTUM</a:t>
            </a:r>
            <a:br>
              <a:rPr lang="en-US" sz="2800" dirty="0" smtClean="0"/>
            </a:br>
            <a:r>
              <a:rPr lang="en-US" sz="2200" dirty="0" smtClean="0"/>
              <a:t>Time quantum=m*minimum time quantum</a:t>
            </a:r>
            <a:br>
              <a:rPr lang="en-US" sz="2200" dirty="0" smtClean="0"/>
            </a:b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2200" dirty="0"/>
              <a:t> </a:t>
            </a:r>
            <a:r>
              <a:rPr lang="en-US" sz="2200" dirty="0" smtClean="0"/>
              <a:t>                        value of </a:t>
            </a:r>
            <a:r>
              <a:rPr lang="en-US" sz="2200" dirty="0" err="1" smtClean="0"/>
              <a:t>prescalar</a:t>
            </a: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2200" dirty="0"/>
              <a:t/>
            </a:r>
            <a:br>
              <a:rPr lang="en-US" sz="2200" dirty="0"/>
            </a:br>
            <a:r>
              <a:rPr lang="en-US" sz="2200" dirty="0" smtClean="0"/>
              <a:t>SYNCRONIZATION:</a:t>
            </a:r>
            <a:br>
              <a:rPr lang="en-US" sz="2200" dirty="0" smtClean="0"/>
            </a:br>
            <a:r>
              <a:rPr lang="en-US" sz="2200" dirty="0" smtClean="0"/>
              <a:t>Hard Synchronization</a:t>
            </a:r>
            <a:br>
              <a:rPr lang="en-US" sz="2200" dirty="0" smtClean="0"/>
            </a:br>
            <a:r>
              <a:rPr lang="en-US" sz="2200" dirty="0" smtClean="0"/>
              <a:t>Resynchronization Jump Width</a:t>
            </a:r>
            <a:br>
              <a:rPr lang="en-US" sz="2200" dirty="0" smtClean="0"/>
            </a:br>
            <a:r>
              <a:rPr lang="en-US" sz="2200" dirty="0" smtClean="0"/>
              <a:t>Phase Error</a:t>
            </a:r>
            <a:br>
              <a:rPr lang="en-US" sz="2200" dirty="0" smtClean="0"/>
            </a:br>
            <a:r>
              <a:rPr lang="en-US" sz="2200" dirty="0" smtClean="0"/>
              <a:t>    e=0 (within sample point)</a:t>
            </a:r>
            <a:br>
              <a:rPr lang="en-US" sz="2200" dirty="0" smtClean="0"/>
            </a:br>
            <a:r>
              <a:rPr lang="en-US" sz="2200" dirty="0"/>
              <a:t> </a:t>
            </a:r>
            <a:r>
              <a:rPr lang="en-US" sz="2200" dirty="0" smtClean="0"/>
              <a:t>   e&gt;0 (before sample point)</a:t>
            </a:r>
            <a:br>
              <a:rPr lang="en-US" sz="2200" dirty="0" smtClean="0"/>
            </a:br>
            <a:r>
              <a:rPr lang="en-US" sz="2200" dirty="0"/>
              <a:t> </a:t>
            </a:r>
            <a:r>
              <a:rPr lang="en-US" sz="2200" dirty="0" smtClean="0"/>
              <a:t>   e&lt;0 (after sample point)</a:t>
            </a:r>
            <a:br>
              <a:rPr lang="en-US" sz="2200" dirty="0" smtClean="0"/>
            </a:br>
            <a:r>
              <a:rPr lang="en-US" sz="2200" dirty="0" err="1" smtClean="0"/>
              <a:t>Resyncronization</a:t>
            </a: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2200" dirty="0"/>
              <a:t/>
            </a:r>
            <a:br>
              <a:rPr lang="en-US" sz="2200" dirty="0"/>
            </a:br>
            <a:r>
              <a:rPr lang="en-US" sz="2000" dirty="0" smtClean="0"/>
              <a:t>PROTOCOL MODIFICATIONS:</a:t>
            </a: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2200" dirty="0"/>
              <a:t> </a:t>
            </a:r>
            <a:r>
              <a:rPr lang="en-US" sz="2200" dirty="0" smtClean="0"/>
              <a:t>   </a:t>
            </a:r>
            <a:r>
              <a:rPr lang="en-US" sz="1800" dirty="0" smtClean="0"/>
              <a:t>To increase maximum oscillator tolerance from 0.5% to 1.5%.</a:t>
            </a:r>
            <a:endParaRPr lang="en-IN" sz="2400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2910632" y="1484784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3282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-747464"/>
            <a:ext cx="8229600" cy="5904656"/>
          </a:xfrm>
        </p:spPr>
        <p:txBody>
          <a:bodyPr>
            <a:normAutofit/>
          </a:bodyPr>
          <a:lstStyle/>
          <a:p>
            <a:pPr marL="571500" indent="-571500" algn="l">
              <a:buFont typeface="Arial" pitchFamily="34" charset="0"/>
              <a:buChar char="•"/>
            </a:pPr>
            <a:r>
              <a:rPr lang="en-US" sz="2400" dirty="0" smtClean="0"/>
              <a:t> work on 3 </a:t>
            </a:r>
            <a:r>
              <a:rPr lang="en-US" sz="2400" dirty="0" smtClean="0"/>
              <a:t>layers: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(   application(object)</a:t>
            </a:r>
            <a:br>
              <a:rPr lang="en-US" sz="2400" dirty="0" smtClean="0"/>
            </a:br>
            <a:r>
              <a:rPr lang="en-US" sz="2400" dirty="0" smtClean="0"/>
              <a:t>    transfer</a:t>
            </a:r>
            <a:br>
              <a:rPr lang="en-US" sz="2400" dirty="0" smtClean="0"/>
            </a:br>
            <a:r>
              <a:rPr lang="en-US" sz="2400" dirty="0" smtClean="0"/>
              <a:t>    physical   )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part A-CAN message format</a:t>
            </a:r>
            <a:br>
              <a:rPr lang="en-US" sz="2400" dirty="0" smtClean="0"/>
            </a:br>
            <a:r>
              <a:rPr lang="en-US" sz="2400" dirty="0" smtClean="0"/>
              <a:t>(CAN specification 1.2)</a:t>
            </a:r>
            <a:br>
              <a:rPr lang="en-US" sz="2400" dirty="0" smtClean="0"/>
            </a:br>
            <a:r>
              <a:rPr lang="en-US" sz="2400" dirty="0" smtClean="0"/>
              <a:t>part B-both standard &amp; extended message format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009526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4722"/>
          </a:xfrm>
        </p:spPr>
        <p:txBody>
          <a:bodyPr>
            <a:normAutofit fontScale="90000"/>
          </a:bodyPr>
          <a:lstStyle/>
          <a:p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200" dirty="0"/>
              <a:t/>
            </a:r>
            <a:br>
              <a:rPr lang="en-US" sz="2200" dirty="0"/>
            </a:br>
            <a:r>
              <a:rPr lang="en-US" sz="2200" dirty="0" smtClean="0"/>
              <a:t>part A                                            part B</a:t>
            </a:r>
            <a:br>
              <a:rPr lang="en-US" sz="2200" dirty="0" smtClean="0"/>
            </a:br>
            <a:r>
              <a:rPr lang="en-US" sz="2200" dirty="0"/>
              <a:t/>
            </a:r>
            <a:br>
              <a:rPr lang="en-US" sz="2200" dirty="0"/>
            </a:b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2200" dirty="0"/>
              <a:t/>
            </a:r>
            <a:br>
              <a:rPr lang="en-US" sz="2200" dirty="0"/>
            </a:br>
            <a:r>
              <a:rPr lang="en-US" sz="2200" dirty="0" smtClean="0"/>
              <a:t>Basic concepts</a:t>
            </a:r>
            <a:br>
              <a:rPr lang="en-US" sz="2200" dirty="0" smtClean="0"/>
            </a:br>
            <a:r>
              <a:rPr lang="en-US" sz="2200" dirty="0" smtClean="0"/>
              <a:t> Message transfer   (frame types)</a:t>
            </a:r>
            <a:br>
              <a:rPr lang="en-US" sz="2200" dirty="0" smtClean="0"/>
            </a:br>
            <a:r>
              <a:rPr lang="en-US" sz="2200" dirty="0" smtClean="0"/>
              <a:t>Interface spacing</a:t>
            </a:r>
            <a:br>
              <a:rPr lang="en-US" sz="2200" dirty="0" smtClean="0"/>
            </a:br>
            <a:r>
              <a:rPr lang="en-US" sz="2200" dirty="0" smtClean="0"/>
              <a:t>Transmitter/Receiver</a:t>
            </a:r>
            <a:br>
              <a:rPr lang="en-US" sz="2200" dirty="0" smtClean="0"/>
            </a:br>
            <a:r>
              <a:rPr lang="en-US" sz="2200" dirty="0" smtClean="0"/>
              <a:t>Message validation</a:t>
            </a:r>
            <a:br>
              <a:rPr lang="en-US" sz="2200" dirty="0" smtClean="0"/>
            </a:br>
            <a:r>
              <a:rPr lang="en-US" sz="2200" dirty="0" smtClean="0"/>
              <a:t>Coding</a:t>
            </a:r>
            <a:br>
              <a:rPr lang="en-US" sz="2200" dirty="0" smtClean="0"/>
            </a:br>
            <a:r>
              <a:rPr lang="en-US" sz="2200" dirty="0" smtClean="0"/>
              <a:t>Error  Handling</a:t>
            </a:r>
            <a:br>
              <a:rPr lang="en-US" sz="2200" dirty="0" smtClean="0"/>
            </a:br>
            <a:r>
              <a:rPr lang="en-US" sz="2200" dirty="0" smtClean="0"/>
              <a:t>Error Detection</a:t>
            </a:r>
            <a:br>
              <a:rPr lang="en-US" sz="2200" dirty="0" smtClean="0"/>
            </a:br>
            <a:r>
              <a:rPr lang="en-US" sz="2200" dirty="0" smtClean="0"/>
              <a:t>Error Signaling</a:t>
            </a:r>
            <a:br>
              <a:rPr lang="en-US" sz="2200" dirty="0" smtClean="0"/>
            </a:br>
            <a:r>
              <a:rPr lang="en-US" sz="2200" dirty="0" smtClean="0"/>
              <a:t>Fault Confinement</a:t>
            </a:r>
            <a:br>
              <a:rPr lang="en-US" sz="2200" dirty="0" smtClean="0"/>
            </a:br>
            <a:r>
              <a:rPr lang="en-US" sz="2200" dirty="0" smtClean="0"/>
              <a:t>Bit Timing</a:t>
            </a:r>
            <a:br>
              <a:rPr lang="en-US" sz="2200" dirty="0" smtClean="0"/>
            </a:br>
            <a:r>
              <a:rPr lang="en-US" sz="2200" dirty="0" smtClean="0"/>
              <a:t>Increasing  CAN </a:t>
            </a:r>
            <a:r>
              <a:rPr lang="en-US" sz="2200" dirty="0" smtClean="0"/>
              <a:t>oscillator </a:t>
            </a:r>
            <a:r>
              <a:rPr lang="en-US" sz="2200" dirty="0" smtClean="0"/>
              <a:t>Tolerance</a:t>
            </a:r>
            <a:br>
              <a:rPr lang="en-US" sz="2200" dirty="0" smtClean="0"/>
            </a:br>
            <a:r>
              <a:rPr lang="en-US" sz="2200" dirty="0" smtClean="0"/>
              <a:t>protocol modifications</a:t>
            </a:r>
            <a:br>
              <a:rPr lang="en-US" sz="2200" dirty="0" smtClean="0"/>
            </a:br>
            <a:r>
              <a:rPr lang="en-US" sz="2200" dirty="0" smtClean="0"/>
              <a:t/>
            </a:r>
            <a:br>
              <a:rPr lang="en-US" sz="2200" dirty="0" smtClean="0"/>
            </a:br>
            <a:endParaRPr lang="en-IN" sz="22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1215342" y="1484784"/>
            <a:ext cx="44367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3203848" y="1480236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5652120" y="1217356"/>
            <a:ext cx="0" cy="2674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1215342" y="1212808"/>
            <a:ext cx="0" cy="2674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4669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833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                            LAYER</a:t>
            </a:r>
            <a:br>
              <a:rPr lang="en-US" dirty="0" smtClean="0"/>
            </a:br>
            <a:r>
              <a:rPr lang="en-US" sz="2400" dirty="0" smtClean="0"/>
              <a:t>OBJECT </a:t>
            </a:r>
            <a:r>
              <a:rPr lang="en-US" sz="2400" dirty="0" smtClean="0"/>
              <a:t>LAYER: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3200" dirty="0" smtClean="0"/>
              <a:t>    </a:t>
            </a:r>
            <a:r>
              <a:rPr lang="en-US" sz="2000" dirty="0" smtClean="0"/>
              <a:t>Message  filtering</a:t>
            </a:r>
            <a:br>
              <a:rPr lang="en-US" sz="2000" dirty="0" smtClean="0"/>
            </a:br>
            <a:r>
              <a:rPr lang="en-US" sz="2000" dirty="0" smtClean="0"/>
              <a:t>      </a:t>
            </a:r>
            <a:r>
              <a:rPr lang="en-US" sz="2000" dirty="0"/>
              <a:t>M</a:t>
            </a:r>
            <a:r>
              <a:rPr lang="en-US" sz="2000" dirty="0" smtClean="0"/>
              <a:t>essage  and  status  Handling</a:t>
            </a:r>
            <a:br>
              <a:rPr lang="en-US" sz="2000" dirty="0" smtClean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400" dirty="0" smtClean="0"/>
              <a:t>TRANSFER </a:t>
            </a:r>
            <a:r>
              <a:rPr lang="en-US" sz="2400" dirty="0" smtClean="0"/>
              <a:t>LAYER: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2000" dirty="0" smtClean="0"/>
              <a:t>       Fault confinement </a:t>
            </a:r>
            <a:br>
              <a:rPr lang="en-US" sz="2000" dirty="0" smtClean="0"/>
            </a:br>
            <a:r>
              <a:rPr lang="en-US" sz="2000" dirty="0" smtClean="0"/>
              <a:t>       Error Detection  &amp;</a:t>
            </a:r>
            <a:r>
              <a:rPr lang="en-US" sz="2000" dirty="0" err="1" smtClean="0"/>
              <a:t>signalling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       Message validation </a:t>
            </a:r>
            <a:br>
              <a:rPr lang="en-US" sz="2000" dirty="0" smtClean="0"/>
            </a:br>
            <a:r>
              <a:rPr lang="en-US" sz="2000" dirty="0" smtClean="0"/>
              <a:t>       Acknowledgement</a:t>
            </a:r>
            <a:br>
              <a:rPr lang="en-US" sz="2000" dirty="0" smtClean="0"/>
            </a:br>
            <a:r>
              <a:rPr lang="en-US" sz="2000" dirty="0" smtClean="0"/>
              <a:t>       Arbitration</a:t>
            </a:r>
            <a:br>
              <a:rPr lang="en-US" sz="2000" dirty="0" smtClean="0"/>
            </a:br>
            <a:r>
              <a:rPr lang="en-US" sz="2000" dirty="0" smtClean="0"/>
              <a:t>       Message Framing</a:t>
            </a:r>
            <a:br>
              <a:rPr lang="en-US" sz="2000" dirty="0" smtClean="0"/>
            </a:br>
            <a:r>
              <a:rPr lang="en-US" sz="2000" dirty="0" smtClean="0"/>
              <a:t>       Transfer Rate &amp; Timing</a:t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400" dirty="0" smtClean="0"/>
              <a:t>PHYSICAL </a:t>
            </a:r>
            <a:r>
              <a:rPr lang="en-US" sz="2400" dirty="0" smtClean="0"/>
              <a:t>LAYER: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3200" dirty="0" smtClean="0"/>
              <a:t>    </a:t>
            </a:r>
            <a:r>
              <a:rPr lang="en-US" sz="2000" dirty="0" smtClean="0"/>
              <a:t>Signal level &amp;Bit representation</a:t>
            </a:r>
            <a:br>
              <a:rPr lang="en-US" sz="2000" dirty="0" smtClean="0"/>
            </a:br>
            <a:r>
              <a:rPr lang="en-US" sz="2000" dirty="0" smtClean="0"/>
              <a:t>       Transmission Medium</a:t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326071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6712"/>
            <a:ext cx="8229600" cy="5904656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FEATURES OR BASIC </a:t>
            </a:r>
            <a:r>
              <a:rPr lang="en-US" sz="2800" dirty="0" smtClean="0"/>
              <a:t>CONCEPTS:</a:t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000" dirty="0" smtClean="0"/>
              <a:t>Message</a:t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Information routing</a:t>
            </a:r>
            <a:br>
              <a:rPr lang="en-US" sz="2000" dirty="0" smtClean="0"/>
            </a:br>
            <a:r>
              <a:rPr lang="en-US" sz="1600" dirty="0"/>
              <a:t> </a:t>
            </a:r>
            <a:r>
              <a:rPr lang="en-US" sz="1600" dirty="0" smtClean="0"/>
              <a:t>    System Flexibility </a:t>
            </a:r>
            <a:br>
              <a:rPr lang="en-US" sz="1600" dirty="0" smtClean="0"/>
            </a:br>
            <a:r>
              <a:rPr lang="en-US" sz="1600" dirty="0"/>
              <a:t> </a:t>
            </a:r>
            <a:r>
              <a:rPr lang="en-US" sz="1600" dirty="0" smtClean="0"/>
              <a:t>    Message Routing</a:t>
            </a:r>
            <a:br>
              <a:rPr lang="en-US" sz="1600" dirty="0" smtClean="0"/>
            </a:br>
            <a:r>
              <a:rPr lang="en-US" sz="1600" dirty="0"/>
              <a:t> </a:t>
            </a:r>
            <a:r>
              <a:rPr lang="en-US" sz="1600" dirty="0" smtClean="0"/>
              <a:t>    Multicast</a:t>
            </a:r>
            <a:br>
              <a:rPr lang="en-US" sz="1600" dirty="0" smtClean="0"/>
            </a:br>
            <a:r>
              <a:rPr lang="en-US" sz="1600" dirty="0" smtClean="0"/>
              <a:t>     Data Consistency</a:t>
            </a:r>
            <a:br>
              <a:rPr lang="en-US" sz="16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Bit rate</a:t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Priorities</a:t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Remove Data Request</a:t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err="1" smtClean="0"/>
              <a:t>Multimaster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Arbitration</a:t>
            </a:r>
            <a:br>
              <a:rPr lang="en-US" sz="2000" dirty="0" smtClean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smtClean="0"/>
              <a:t/>
            </a:r>
            <a:br>
              <a:rPr lang="en-US" sz="2000" dirty="0" smtClean="0"/>
            </a:b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4038861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000" dirty="0" smtClean="0"/>
              <a:t>Safety</a:t>
            </a:r>
            <a:br>
              <a:rPr lang="en-US" sz="2000" dirty="0" smtClean="0"/>
            </a:br>
            <a:r>
              <a:rPr lang="en-US" sz="2000" dirty="0"/>
              <a:t> </a:t>
            </a:r>
            <a:r>
              <a:rPr lang="en-US" sz="2000" dirty="0" smtClean="0"/>
              <a:t>    </a:t>
            </a:r>
            <a:r>
              <a:rPr lang="en-US" sz="1600" dirty="0" smtClean="0"/>
              <a:t>Performance &amp;Error Detection</a:t>
            </a:r>
            <a:br>
              <a:rPr lang="en-US" sz="16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Error Signaling and Recovery time</a:t>
            </a:r>
            <a:br>
              <a:rPr lang="en-US" sz="2000" dirty="0" smtClean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smtClean="0"/>
              <a:t>Fault confinement</a:t>
            </a:r>
            <a:br>
              <a:rPr lang="en-US" sz="2000" dirty="0" smtClean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smtClean="0"/>
              <a:t>Connections</a:t>
            </a:r>
            <a:br>
              <a:rPr lang="en-US" sz="2000" dirty="0" smtClean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smtClean="0"/>
              <a:t>Single Channel</a:t>
            </a:r>
            <a:br>
              <a:rPr lang="en-US" sz="2000" dirty="0" smtClean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smtClean="0"/>
              <a:t>Bus Values</a:t>
            </a:r>
            <a:br>
              <a:rPr lang="en-US" sz="2000" dirty="0" smtClean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smtClean="0"/>
              <a:t>Acknowledgement</a:t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Sleep mode/Wake up</a:t>
            </a:r>
            <a:br>
              <a:rPr lang="en-US" sz="2000" dirty="0" smtClean="0"/>
            </a:br>
            <a:r>
              <a:rPr lang="en-US" sz="2000" dirty="0"/>
              <a:t/>
            </a:r>
            <a:br>
              <a:rPr lang="en-US" sz="2000" dirty="0"/>
            </a:b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711791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800" dirty="0" smtClean="0"/>
              <a:t>TYPES OF </a:t>
            </a:r>
            <a:r>
              <a:rPr lang="en-US" sz="2800" dirty="0" smtClean="0"/>
              <a:t>FRAME: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000" dirty="0" smtClean="0"/>
              <a:t>Data frame</a:t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Remote frame</a:t>
            </a:r>
            <a:br>
              <a:rPr lang="en-US" sz="2000" dirty="0" smtClean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smtClean="0"/>
              <a:t>Error frame</a:t>
            </a:r>
            <a:br>
              <a:rPr lang="en-US" sz="2000" dirty="0" smtClean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smtClean="0"/>
              <a:t>Overload frame</a:t>
            </a:r>
            <a:br>
              <a:rPr lang="en-US" sz="2000" dirty="0" smtClean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smtClean="0"/>
              <a:t/>
            </a:r>
            <a:br>
              <a:rPr lang="en-US" sz="2000" dirty="0" smtClean="0"/>
            </a:b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446367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800" dirty="0" smtClean="0"/>
              <a:t>DATA </a:t>
            </a:r>
            <a:r>
              <a:rPr lang="en-US" sz="2800" dirty="0" smtClean="0"/>
              <a:t>FRAME: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( consists of seven data fields )</a:t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700" dirty="0" smtClean="0"/>
              <a:t>Start of the frame</a:t>
            </a:r>
            <a:br>
              <a:rPr lang="en-US" sz="2700" dirty="0" smtClean="0"/>
            </a:br>
            <a:r>
              <a:rPr lang="en-US" sz="2700" dirty="0" smtClean="0"/>
              <a:t/>
            </a:r>
            <a:br>
              <a:rPr lang="en-US" sz="2700" dirty="0" smtClean="0"/>
            </a:br>
            <a:r>
              <a:rPr lang="en-US" sz="2700" dirty="0" smtClean="0"/>
              <a:t>Arbitration Field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/>
              <a:t> </a:t>
            </a:r>
            <a:r>
              <a:rPr lang="en-US" sz="2800" dirty="0" smtClean="0"/>
              <a:t>    </a:t>
            </a:r>
            <a:r>
              <a:rPr lang="en-US" sz="1800" dirty="0" smtClean="0"/>
              <a:t>Identifier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 smtClean="0"/>
              <a:t>        RTR-bit</a:t>
            </a:r>
            <a:br>
              <a:rPr lang="en-US" sz="1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2700" dirty="0" smtClean="0"/>
              <a:t>Control Field</a:t>
            </a:r>
            <a:br>
              <a:rPr lang="en-US" sz="2700" dirty="0" smtClean="0"/>
            </a:br>
            <a:r>
              <a:rPr lang="en-US" sz="2700" dirty="0"/>
              <a:t> </a:t>
            </a:r>
            <a:r>
              <a:rPr lang="en-US" sz="2700" dirty="0" smtClean="0"/>
              <a:t>    </a:t>
            </a:r>
            <a:r>
              <a:rPr lang="en-US" sz="1800" dirty="0" smtClean="0"/>
              <a:t>Reserved bits</a:t>
            </a:r>
            <a:br>
              <a:rPr lang="en-US" sz="1800" dirty="0" smtClean="0"/>
            </a:br>
            <a:r>
              <a:rPr lang="en-US" sz="1800" dirty="0"/>
              <a:t> </a:t>
            </a:r>
            <a:r>
              <a:rPr lang="en-US" sz="1800" dirty="0" smtClean="0"/>
              <a:t>      Data Length Code</a:t>
            </a:r>
            <a:br>
              <a:rPr lang="en-US" sz="1800" dirty="0" smtClean="0"/>
            </a:br>
            <a:r>
              <a:rPr lang="en-US" sz="1800" dirty="0"/>
              <a:t/>
            </a:r>
            <a:br>
              <a:rPr lang="en-US" sz="1800" dirty="0"/>
            </a:br>
            <a:endParaRPr lang="en-IN" sz="2700" dirty="0"/>
          </a:p>
        </p:txBody>
      </p:sp>
    </p:spTree>
    <p:extLst>
      <p:ext uri="{BB962C8B-B14F-4D97-AF65-F5344CB8AC3E}">
        <p14:creationId xmlns:p14="http://schemas.microsoft.com/office/powerpoint/2010/main" val="35042854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400" dirty="0"/>
              <a:t>Data </a:t>
            </a:r>
            <a:r>
              <a:rPr lang="en-US" sz="2400" dirty="0" smtClean="0"/>
              <a:t>Field</a:t>
            </a:r>
            <a:br>
              <a:rPr lang="en-US" sz="2400" dirty="0" smtClean="0"/>
            </a:br>
            <a:r>
              <a:rPr lang="en-US" sz="2700" dirty="0"/>
              <a:t/>
            </a:r>
            <a:br>
              <a:rPr lang="en-US" sz="2700" dirty="0"/>
            </a:br>
            <a:r>
              <a:rPr lang="en-US" sz="2400" dirty="0" smtClean="0"/>
              <a:t>CRC Field</a:t>
            </a:r>
            <a:br>
              <a:rPr lang="en-US" sz="2400" dirty="0" smtClean="0"/>
            </a:br>
            <a:r>
              <a:rPr lang="en-US" sz="2400" dirty="0" smtClean="0"/>
              <a:t>      </a:t>
            </a:r>
            <a:r>
              <a:rPr lang="en-US" sz="1800" dirty="0" smtClean="0"/>
              <a:t>CRC Sequence  </a:t>
            </a:r>
            <a:br>
              <a:rPr lang="en-US" sz="1800" dirty="0" smtClean="0"/>
            </a:br>
            <a:r>
              <a:rPr lang="en-US" sz="1800" dirty="0"/>
              <a:t> </a:t>
            </a:r>
            <a:r>
              <a:rPr lang="en-US" sz="1800" dirty="0" smtClean="0"/>
              <a:t>       CRC Delimiter</a:t>
            </a:r>
            <a:br>
              <a:rPr lang="en-US" sz="1800" dirty="0" smtClean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2400" dirty="0" smtClean="0"/>
              <a:t>Acknowledgement Field</a:t>
            </a:r>
            <a:br>
              <a:rPr lang="en-US" sz="2400" dirty="0" smtClean="0"/>
            </a:br>
            <a:r>
              <a:rPr lang="en-US" sz="2400" dirty="0"/>
              <a:t> </a:t>
            </a:r>
            <a:r>
              <a:rPr lang="en-US" sz="2400" dirty="0" smtClean="0"/>
              <a:t>     </a:t>
            </a:r>
            <a:r>
              <a:rPr lang="en-US" sz="1800" dirty="0" smtClean="0"/>
              <a:t>ACK Slot</a:t>
            </a:r>
            <a:br>
              <a:rPr lang="en-US" sz="1800" dirty="0" smtClean="0"/>
            </a:br>
            <a:r>
              <a:rPr lang="en-US" sz="1800" dirty="0"/>
              <a:t> </a:t>
            </a:r>
            <a:r>
              <a:rPr lang="en-US" sz="1800" dirty="0" smtClean="0"/>
              <a:t>       ACK Delimiter</a:t>
            </a:r>
            <a:br>
              <a:rPr lang="en-US" sz="1800" dirty="0" smtClean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2400" dirty="0" smtClean="0"/>
              <a:t>End of the Frame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1800" dirty="0" smtClean="0"/>
              <a:t/>
            </a:r>
            <a:br>
              <a:rPr lang="en-US" sz="1800" dirty="0" smtClean="0"/>
            </a:b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0974728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362</TotalTime>
  <Words>62</Words>
  <Application>Microsoft Office PowerPoint</Application>
  <PresentationFormat>On-screen Show (4:3)</PresentationFormat>
  <Paragraphs>23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Aspect</vt:lpstr>
      <vt:lpstr>CAN 2.0 CAN-controller area network (message based protocol)  </vt:lpstr>
      <vt:lpstr> work on 3 layers: (   application(object)     transfer     physical   )  part A-CAN message format (CAN specification 1.2) part B-both standard &amp; extended message format  </vt:lpstr>
      <vt:lpstr>      part A                                            part B    Basic concepts  Message transfer   (frame types) Interface spacing Transmitter/Receiver Message validation Coding Error  Handling Error Detection Error Signaling Fault Confinement Bit Timing Increasing  CAN oscillator Tolerance protocol modifications  </vt:lpstr>
      <vt:lpstr>                            LAYER OBJECT LAYER:     Message  filtering       Message  and  status  Handling  TRANSFER LAYER:        Fault confinement         Error Detection  &amp;signalling        Message validation         Acknowledgement        Arbitration        Message Framing        Transfer Rate &amp; Timing  PHYSICAL LAYER:     Signal level &amp;Bit representation        Transmission Medium  </vt:lpstr>
      <vt:lpstr>FEATURES OR BASIC CONCEPTS:  Message  Information routing      System Flexibility       Message Routing      Multicast      Data Consistency  Bit rate  Priorities  Remove Data Request  Multimaster  Arbitration   </vt:lpstr>
      <vt:lpstr>Safety      Performance &amp;Error Detection  Error Signaling and Recovery time  Fault confinement  Connections  Single Channel  Bus Values  Acknowledgement  Sleep mode/Wake up  </vt:lpstr>
      <vt:lpstr>TYPES OF FRAME:  Data frame  Remote frame  Error frame  Overload frame     </vt:lpstr>
      <vt:lpstr>DATA FRAME: ( consists of seven data fields )  Start of the frame  Arbitration Field      Identifier         RTR-bit  Control Field      Reserved bits        Data Length Code  </vt:lpstr>
      <vt:lpstr>Data Field  CRC Field       CRC Sequence           CRC Delimiter  Acknowledgement Field       ACK Slot         ACK Delimiter  End of the Frame    </vt:lpstr>
      <vt:lpstr>REMOTE FRAME: ( consists of six bit field )  Start of the frame  Arbitration Frame  Control Frame  CRC Frame  Acknowledgement Frame  End of the Frame </vt:lpstr>
      <vt:lpstr>ERROR FRAME:      Error Flag, Superposition of Error Flag                             1   Active Flag                2  Passive Flag       Error Delimiter   OVERLOAD FRAME:         Overload Flag      Overload Delimiter </vt:lpstr>
      <vt:lpstr>INTERFRAME SPACE:        Receiver (not error passive)       Intermission         Bus idle  Transmitter (error passive)      Intermission        Suspend Transmission        Bus idle    </vt:lpstr>
      <vt:lpstr>ERROR HANDLING:      Error Detection:              Bit Error             Stuff Error             CRC Error             Form Error             Acknowledgement Error  </vt:lpstr>
      <vt:lpstr>Message Validation:     Differ from transmitter &amp; Receiver  Error Signaling :      Error Flag         Active Error Flag          Passive Error Flag   </vt:lpstr>
      <vt:lpstr>Fault confinement:     error active     error passive     bus off  Implemented fault confinement code:    Transmit  Error  Code      Receive  Error  Code  </vt:lpstr>
      <vt:lpstr>BIT TIMING Nominal  Bit  Rate Nominal  Bit  Time nominal bit time=1/nominal bit rate nominal bit time is divided into 4 segments       Synchronization Segment       Propagation Segment       Phase Buffer Segment 1       Phase Buffer Segment 2 Sample point- end of the phase buffer segment 1 Information Processing time-with the sample point      </vt:lpstr>
      <vt:lpstr>TIME QUANTUM Time quantum=m*minimum time quantum                           value of prescalar  SYNCRONIZATION: Hard Synchronization Resynchronization Jump Width Phase Error     e=0 (within sample point)     e&gt;0 (before sample point)     e&lt;0 (after sample point) Resyncronization   PROTOCOL MODIFICATIONS:     To increase maximum oscillator tolerance from 0.5% to 1.5%.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 2.0 CAN-controller area network (message based protocol)</dc:title>
  <dc:creator>Srivenki</dc:creator>
  <cp:lastModifiedBy>Srivenki</cp:lastModifiedBy>
  <cp:revision>33</cp:revision>
  <dcterms:created xsi:type="dcterms:W3CDTF">2020-05-20T03:16:04Z</dcterms:created>
  <dcterms:modified xsi:type="dcterms:W3CDTF">2020-05-21T04:09:01Z</dcterms:modified>
</cp:coreProperties>
</file>