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2.xml" ContentType="application/vnd.ms-office.chartex+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6" r:id="rId5"/>
    <p:sldId id="265" r:id="rId6"/>
    <p:sldId id="262" r:id="rId7"/>
    <p:sldId id="261" r:id="rId8"/>
    <p:sldId id="267" r:id="rId9"/>
    <p:sldId id="268" r:id="rId10"/>
    <p:sldId id="269" r:id="rId11"/>
    <p:sldId id="270" r:id="rId12"/>
    <p:sldId id="271"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Book1"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Comparison</a:t>
            </a:r>
            <a:r>
              <a:rPr lang="en-US" baseline="0" dirty="0"/>
              <a:t> of various venues based on category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Sheet1!$B$1:$B$48</c:f>
              <c:strCache>
                <c:ptCount val="48"/>
                <c:pt idx="0">
                  <c:v>Indian Restaurant</c:v>
                </c:pt>
                <c:pt idx="1">
                  <c:v>Café</c:v>
                </c:pt>
                <c:pt idx="2">
                  <c:v>Hotel</c:v>
                </c:pt>
                <c:pt idx="3">
                  <c:v>Pizza Place</c:v>
                </c:pt>
                <c:pt idx="4">
                  <c:v>Shopping Mall</c:v>
                </c:pt>
                <c:pt idx="5">
                  <c:v>Breakfast Spot</c:v>
                </c:pt>
                <c:pt idx="6">
                  <c:v>Restaurant</c:v>
                </c:pt>
                <c:pt idx="7">
                  <c:v>Asian Restaurant</c:v>
                </c:pt>
                <c:pt idx="8">
                  <c:v>Chinese Restaurant</c:v>
                </c:pt>
                <c:pt idx="9">
                  <c:v>Fast Food Restaurant</c:v>
                </c:pt>
                <c:pt idx="10">
                  <c:v>Multiplex</c:v>
                </c:pt>
                <c:pt idx="11">
                  <c:v>Pub</c:v>
                </c:pt>
                <c:pt idx="12">
                  <c:v>Dessert Shop</c:v>
                </c:pt>
                <c:pt idx="13">
                  <c:v>Bowling Alley</c:v>
                </c:pt>
                <c:pt idx="14">
                  <c:v>Vegetarian / Vegan Restaurant</c:v>
                </c:pt>
                <c:pt idx="15">
                  <c:v>Bakery</c:v>
                </c:pt>
                <c:pt idx="16">
                  <c:v>Juice Bar</c:v>
                </c:pt>
                <c:pt idx="17">
                  <c:v>Spa</c:v>
                </c:pt>
                <c:pt idx="18">
                  <c:v>Movie Theater</c:v>
                </c:pt>
                <c:pt idx="19">
                  <c:v>Snack Place</c:v>
                </c:pt>
                <c:pt idx="20">
                  <c:v>Steakhouse</c:v>
                </c:pt>
                <c:pt idx="21">
                  <c:v>Tea Room</c:v>
                </c:pt>
                <c:pt idx="22">
                  <c:v>Scenic Lookout</c:v>
                </c:pt>
                <c:pt idx="23">
                  <c:v>River</c:v>
                </c:pt>
                <c:pt idx="24">
                  <c:v>Train Station</c:v>
                </c:pt>
                <c:pt idx="25">
                  <c:v>Resort</c:v>
                </c:pt>
                <c:pt idx="26">
                  <c:v>Palace</c:v>
                </c:pt>
                <c:pt idx="27">
                  <c:v>Other Great Outdoors</c:v>
                </c:pt>
                <c:pt idx="28">
                  <c:v>Women's Store</c:v>
                </c:pt>
                <c:pt idx="29">
                  <c:v>Andhra Restaurant</c:v>
                </c:pt>
                <c:pt idx="30">
                  <c:v>Ice Cream Shop</c:v>
                </c:pt>
                <c:pt idx="31">
                  <c:v>Hotel Bar</c:v>
                </c:pt>
                <c:pt idx="32">
                  <c:v>Arts &amp; Crafts Store</c:v>
                </c:pt>
                <c:pt idx="33">
                  <c:v>Bookstore</c:v>
                </c:pt>
                <c:pt idx="34">
                  <c:v>Burger Joint</c:v>
                </c:pt>
                <c:pt idx="35">
                  <c:v>Bus Station</c:v>
                </c:pt>
                <c:pt idx="36">
                  <c:v>Coffee Shop</c:v>
                </c:pt>
                <c:pt idx="37">
                  <c:v>Department Store</c:v>
                </c:pt>
                <c:pt idx="38">
                  <c:v>Exhibit</c:v>
                </c:pt>
                <c:pt idx="39">
                  <c:v>Flea Market</c:v>
                </c:pt>
                <c:pt idx="40">
                  <c:v>Food</c:v>
                </c:pt>
                <c:pt idx="41">
                  <c:v>Food Court</c:v>
                </c:pt>
                <c:pt idx="42">
                  <c:v>Fried Chicken Joint</c:v>
                </c:pt>
                <c:pt idx="43">
                  <c:v>Garden</c:v>
                </c:pt>
                <c:pt idx="44">
                  <c:v>Gym / Fitness Center</c:v>
                </c:pt>
                <c:pt idx="45">
                  <c:v>Historic Site</c:v>
                </c:pt>
                <c:pt idx="46">
                  <c:v>Art Museum</c:v>
                </c:pt>
                <c:pt idx="47">
                  <c:v>Zoo</c:v>
                </c:pt>
              </c:strCache>
            </c:strRef>
          </c:cat>
          <c:val>
            <c:numRef>
              <c:f>Sheet1!$C$1:$C$48</c:f>
              <c:numCache>
                <c:formatCode>General</c:formatCode>
                <c:ptCount val="48"/>
                <c:pt idx="0">
                  <c:v>11</c:v>
                </c:pt>
                <c:pt idx="1">
                  <c:v>10</c:v>
                </c:pt>
                <c:pt idx="2">
                  <c:v>8</c:v>
                </c:pt>
                <c:pt idx="3">
                  <c:v>5</c:v>
                </c:pt>
                <c:pt idx="4">
                  <c:v>5</c:v>
                </c:pt>
                <c:pt idx="5">
                  <c:v>4</c:v>
                </c:pt>
                <c:pt idx="6">
                  <c:v>4</c:v>
                </c:pt>
                <c:pt idx="7">
                  <c:v>3</c:v>
                </c:pt>
                <c:pt idx="8">
                  <c:v>3</c:v>
                </c:pt>
                <c:pt idx="9">
                  <c:v>2</c:v>
                </c:pt>
                <c:pt idx="10">
                  <c:v>2</c:v>
                </c:pt>
                <c:pt idx="11">
                  <c:v>2</c:v>
                </c:pt>
                <c:pt idx="12">
                  <c:v>2</c:v>
                </c:pt>
                <c:pt idx="13">
                  <c:v>2</c:v>
                </c:pt>
                <c:pt idx="14">
                  <c:v>2</c:v>
                </c:pt>
                <c:pt idx="15">
                  <c:v>2</c:v>
                </c:pt>
                <c:pt idx="16">
                  <c:v>2</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numCache>
            </c:numRef>
          </c:val>
          <c:extLst>
            <c:ext xmlns:c16="http://schemas.microsoft.com/office/drawing/2014/chart" uri="{C3380CC4-5D6E-409C-BE32-E72D297353CC}">
              <c16:uniqueId val="{00000000-A6AB-4114-81C5-9AFC358371BF}"/>
            </c:ext>
          </c:extLst>
        </c:ser>
        <c:dLbls>
          <c:showLegendKey val="0"/>
          <c:showVal val="0"/>
          <c:showCatName val="0"/>
          <c:showSerName val="0"/>
          <c:showPercent val="0"/>
          <c:showBubbleSize val="0"/>
        </c:dLbls>
        <c:gapWidth val="219"/>
        <c:overlap val="-27"/>
        <c:axId val="1146549776"/>
        <c:axId val="1065033808"/>
      </c:barChart>
      <c:catAx>
        <c:axId val="1146549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5033808"/>
        <c:crosses val="autoZero"/>
        <c:auto val="1"/>
        <c:lblAlgn val="ctr"/>
        <c:lblOffset val="100"/>
        <c:noMultiLvlLbl val="0"/>
      </c:catAx>
      <c:valAx>
        <c:axId val="1065033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6549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Comparison</a:t>
            </a:r>
            <a:r>
              <a:rPr lang="en-US" baseline="0" dirty="0"/>
              <a:t> of various venues based on category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dLbls>
          <c:showLegendKey val="0"/>
          <c:showVal val="0"/>
          <c:showCatName val="0"/>
          <c:showSerName val="0"/>
          <c:showPercent val="0"/>
          <c:showBubbleSize val="0"/>
        </c:dLbls>
        <c:gapWidth val="219"/>
        <c:overlap val="-27"/>
        <c:axId val="1146549776"/>
        <c:axId val="1065033808"/>
      </c:barChart>
      <c:catAx>
        <c:axId val="1146549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5033808"/>
        <c:crosses val="autoZero"/>
        <c:auto val="1"/>
        <c:lblAlgn val="ctr"/>
        <c:lblOffset val="100"/>
        <c:noMultiLvlLbl val="0"/>
      </c:catAx>
      <c:valAx>
        <c:axId val="1065033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6549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Comparison</a:t>
            </a:r>
            <a:r>
              <a:rPr lang="en-US" baseline="0" dirty="0"/>
              <a:t> of various venues based on category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dLbls>
          <c:showLegendKey val="0"/>
          <c:showVal val="0"/>
          <c:showCatName val="0"/>
          <c:showSerName val="0"/>
          <c:showPercent val="0"/>
          <c:showBubbleSize val="0"/>
        </c:dLbls>
        <c:gapWidth val="219"/>
        <c:overlap val="-27"/>
        <c:axId val="1146549776"/>
        <c:axId val="1065033808"/>
      </c:barChart>
      <c:catAx>
        <c:axId val="1146549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5033808"/>
        <c:crosses val="autoZero"/>
        <c:auto val="1"/>
        <c:lblAlgn val="ctr"/>
        <c:lblOffset val="100"/>
        <c:noMultiLvlLbl val="0"/>
      </c:catAx>
      <c:valAx>
        <c:axId val="1065033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6549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Comparison</a:t>
            </a:r>
            <a:r>
              <a:rPr lang="en-US" baseline="0" dirty="0"/>
              <a:t> of various venues based on category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dLbls>
          <c:showLegendKey val="0"/>
          <c:showVal val="0"/>
          <c:showCatName val="0"/>
          <c:showSerName val="0"/>
          <c:showPercent val="0"/>
          <c:showBubbleSize val="0"/>
        </c:dLbls>
        <c:gapWidth val="219"/>
        <c:overlap val="-27"/>
        <c:axId val="1146549776"/>
        <c:axId val="1065033808"/>
      </c:barChart>
      <c:catAx>
        <c:axId val="1146549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5033808"/>
        <c:crosses val="autoZero"/>
        <c:auto val="1"/>
        <c:lblAlgn val="ctr"/>
        <c:lblOffset val="100"/>
        <c:noMultiLvlLbl val="0"/>
      </c:catAx>
      <c:valAx>
        <c:axId val="1065033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6549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Sheet1!$B$1:$B$10</cx:f>
        <cx:lvl ptCount="10">
          <cx:pt idx="0">Indian Restaurant</cx:pt>
          <cx:pt idx="1">Café</cx:pt>
          <cx:pt idx="2">Hotel</cx:pt>
          <cx:pt idx="3">Pizza Place</cx:pt>
          <cx:pt idx="4">Shopping Mall</cx:pt>
          <cx:pt idx="5">Breakfast Spot</cx:pt>
          <cx:pt idx="6">Restaurant</cx:pt>
          <cx:pt idx="7">Asian Restaurant</cx:pt>
          <cx:pt idx="8">Chinese Restaurant</cx:pt>
          <cx:pt idx="9">Fast Food Restaurant</cx:pt>
        </cx:lvl>
      </cx:strDim>
      <cx:numDim type="val">
        <cx:f>Sheet1!$C$1:$C$10</cx:f>
        <cx:lvl ptCount="10" formatCode="General">
          <cx:pt idx="0">11</cx:pt>
          <cx:pt idx="1">10</cx:pt>
          <cx:pt idx="2">8</cx:pt>
          <cx:pt idx="3">5</cx:pt>
          <cx:pt idx="4">5</cx:pt>
          <cx:pt idx="5">4</cx:pt>
          <cx:pt idx="6">4</cx:pt>
          <cx:pt idx="7">3</cx:pt>
          <cx:pt idx="8">3</cx:pt>
          <cx:pt idx="9">2</cx:pt>
        </cx:lvl>
      </cx:numDim>
    </cx:data>
  </cx:chartData>
  <cx:chart>
    <cx:title pos="t" align="ctr" overlay="0">
      <cx:tx>
        <cx:txData>
          <cx:v>Pareto Chart showing the Top 10 venues</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Pareto Chart showing the Top 10 venues</a:t>
          </a:r>
        </a:p>
      </cx:txPr>
    </cx:title>
    <cx:plotArea>
      <cx:plotAreaRegion>
        <cx:series layoutId="clusteredColumn" uniqueId="{6011C887-253A-4E24-8401-1E1DF3ED51BA}">
          <cx:dataId val="0"/>
          <cx:layoutPr>
            <cx:aggregation/>
          </cx:layoutPr>
          <cx:axisId val="1"/>
        </cx:series>
        <cx:series layoutId="paretoLine" ownerIdx="0" uniqueId="{C351CECF-39BB-4A01-9988-305951D0CD51}">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Sheet1!$B$1:$B$10</cx:f>
        <cx:lvl ptCount="10">
          <cx:pt idx="0">Indian Restaurant</cx:pt>
          <cx:pt idx="1">Café</cx:pt>
          <cx:pt idx="2">Hotel</cx:pt>
          <cx:pt idx="3">Pizza Place</cx:pt>
          <cx:pt idx="4">Shopping Mall</cx:pt>
          <cx:pt idx="5">Breakfast Spot</cx:pt>
          <cx:pt idx="6">Restaurant</cx:pt>
          <cx:pt idx="7">Asian Restaurant</cx:pt>
          <cx:pt idx="8">Chinese Restaurant</cx:pt>
          <cx:pt idx="9">Fast Food Restaurant</cx:pt>
        </cx:lvl>
      </cx:strDim>
      <cx:numDim type="val">
        <cx:f>Sheet1!$C$1:$C$10</cx:f>
        <cx:lvl ptCount="10" formatCode="General">
          <cx:pt idx="0">11</cx:pt>
          <cx:pt idx="1">10</cx:pt>
          <cx:pt idx="2">8</cx:pt>
          <cx:pt idx="3">5</cx:pt>
          <cx:pt idx="4">5</cx:pt>
          <cx:pt idx="5">4</cx:pt>
          <cx:pt idx="6">4</cx:pt>
          <cx:pt idx="7">3</cx:pt>
          <cx:pt idx="8">3</cx:pt>
          <cx:pt idx="9">2</cx:pt>
        </cx:lvl>
      </cx:numDim>
    </cx:data>
  </cx:chartData>
  <cx:chart>
    <cx:title pos="t" align="ctr" overlay="0">
      <cx:tx>
        <cx:txData>
          <cx:v>Pareto Chart showing the Top 10 venues</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Pareto Chart showing the Top 10 venues</a:t>
          </a:r>
        </a:p>
      </cx:txPr>
    </cx:title>
    <cx:plotArea>
      <cx:plotAreaRegion>
        <cx:series layoutId="clusteredColumn" uniqueId="{6011C887-253A-4E24-8401-1E1DF3ED51BA}">
          <cx:dataId val="0"/>
          <cx:layoutPr>
            <cx:aggregation/>
          </cx:layoutPr>
          <cx:axisId val="1"/>
        </cx:series>
        <cx:series layoutId="paretoLine" ownerIdx="0" uniqueId="{C351CECF-39BB-4A01-9988-305951D0CD51}">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74D598-CB5D-41B6-AFFA-FD45237CD42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A495743-799A-45EF-AF5C-0613CDACFE69}">
      <dgm:prSet/>
      <dgm:spPr/>
      <dgm:t>
        <a:bodyPr/>
        <a:lstStyle/>
        <a:p>
          <a:pPr>
            <a:lnSpc>
              <a:spcPct val="100000"/>
            </a:lnSpc>
          </a:pPr>
          <a:r>
            <a:rPr lang="en-US" dirty="0"/>
            <a:t>Restaurant</a:t>
          </a:r>
        </a:p>
      </dgm:t>
    </dgm:pt>
    <dgm:pt modelId="{8E0E7D1E-F439-49BC-AB6F-A27D53396791}" type="parTrans" cxnId="{116BBBE7-38F4-4813-99B7-7D71544BE86E}">
      <dgm:prSet/>
      <dgm:spPr/>
      <dgm:t>
        <a:bodyPr/>
        <a:lstStyle/>
        <a:p>
          <a:endParaRPr lang="en-US"/>
        </a:p>
      </dgm:t>
    </dgm:pt>
    <dgm:pt modelId="{3DD3DBCB-9BCA-46AE-84F8-E7D3FC96E102}" type="sibTrans" cxnId="{116BBBE7-38F4-4813-99B7-7D71544BE86E}">
      <dgm:prSet/>
      <dgm:spPr/>
      <dgm:t>
        <a:bodyPr/>
        <a:lstStyle/>
        <a:p>
          <a:endParaRPr lang="en-US"/>
        </a:p>
      </dgm:t>
    </dgm:pt>
    <dgm:pt modelId="{DE7CEB5D-5FCF-41C5-871F-A3600E286188}">
      <dgm:prSet/>
      <dgm:spPr/>
      <dgm:t>
        <a:bodyPr/>
        <a:lstStyle/>
        <a:p>
          <a:pPr>
            <a:lnSpc>
              <a:spcPct val="100000"/>
            </a:lnSpc>
          </a:pPr>
          <a:r>
            <a:rPr lang="en-US" dirty="0"/>
            <a:t>Shopping Mall</a:t>
          </a:r>
        </a:p>
      </dgm:t>
    </dgm:pt>
    <dgm:pt modelId="{1829F07F-63EF-4C57-A65B-014D5467DEF1}" type="parTrans" cxnId="{2896301D-2890-4ABC-88CA-E49859FABC8C}">
      <dgm:prSet/>
      <dgm:spPr/>
      <dgm:t>
        <a:bodyPr/>
        <a:lstStyle/>
        <a:p>
          <a:endParaRPr lang="en-US"/>
        </a:p>
      </dgm:t>
    </dgm:pt>
    <dgm:pt modelId="{80F123BE-F141-4116-9883-47D261F47574}" type="sibTrans" cxnId="{2896301D-2890-4ABC-88CA-E49859FABC8C}">
      <dgm:prSet/>
      <dgm:spPr/>
      <dgm:t>
        <a:bodyPr/>
        <a:lstStyle/>
        <a:p>
          <a:endParaRPr lang="en-US"/>
        </a:p>
      </dgm:t>
    </dgm:pt>
    <dgm:pt modelId="{A1D53A71-023B-4402-A4BD-4E97D1A40886}">
      <dgm:prSet/>
      <dgm:spPr/>
      <dgm:t>
        <a:bodyPr/>
        <a:lstStyle/>
        <a:p>
          <a:pPr>
            <a:lnSpc>
              <a:spcPct val="100000"/>
            </a:lnSpc>
          </a:pPr>
          <a:r>
            <a:rPr lang="en-US" dirty="0"/>
            <a:t>Resort with outdoor activities</a:t>
          </a:r>
        </a:p>
      </dgm:t>
    </dgm:pt>
    <dgm:pt modelId="{3CC161CD-5E68-43A6-A883-B5497D3DB8BB}" type="parTrans" cxnId="{4D251620-CFC4-4C4C-9576-2B9EC8F6B838}">
      <dgm:prSet/>
      <dgm:spPr/>
      <dgm:t>
        <a:bodyPr/>
        <a:lstStyle/>
        <a:p>
          <a:endParaRPr lang="en-US"/>
        </a:p>
      </dgm:t>
    </dgm:pt>
    <dgm:pt modelId="{8BB13B4A-B819-4407-B2CA-DD8BF39C41DB}" type="sibTrans" cxnId="{4D251620-CFC4-4C4C-9576-2B9EC8F6B838}">
      <dgm:prSet/>
      <dgm:spPr/>
      <dgm:t>
        <a:bodyPr/>
        <a:lstStyle/>
        <a:p>
          <a:endParaRPr lang="en-US"/>
        </a:p>
      </dgm:t>
    </dgm:pt>
    <dgm:pt modelId="{E9B66DC2-9322-43F4-B35F-5DB99F0F690F}" type="pres">
      <dgm:prSet presAssocID="{3474D598-CB5D-41B6-AFFA-FD45237CD42C}" presName="root" presStyleCnt="0">
        <dgm:presLayoutVars>
          <dgm:dir/>
          <dgm:resizeHandles val="exact"/>
        </dgm:presLayoutVars>
      </dgm:prSet>
      <dgm:spPr/>
    </dgm:pt>
    <dgm:pt modelId="{CAB30D0A-3D81-455F-8974-DA7ED11DC8C7}" type="pres">
      <dgm:prSet presAssocID="{DA495743-799A-45EF-AF5C-0613CDACFE69}" presName="compNode" presStyleCnt="0"/>
      <dgm:spPr/>
    </dgm:pt>
    <dgm:pt modelId="{09B2DB31-1C9C-4B70-9CC6-CADBDE2BA13D}" type="pres">
      <dgm:prSet presAssocID="{DA495743-799A-45EF-AF5C-0613CDACFE6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k and knife"/>
        </a:ext>
      </dgm:extLst>
    </dgm:pt>
    <dgm:pt modelId="{78B7E159-85C5-4AB5-8C34-E242433D6EEB}" type="pres">
      <dgm:prSet presAssocID="{DA495743-799A-45EF-AF5C-0613CDACFE69}" presName="spaceRect" presStyleCnt="0"/>
      <dgm:spPr/>
    </dgm:pt>
    <dgm:pt modelId="{98D28535-4FB7-48E8-935B-92CD30AAA408}" type="pres">
      <dgm:prSet presAssocID="{DA495743-799A-45EF-AF5C-0613CDACFE69}" presName="textRect" presStyleLbl="revTx" presStyleIdx="0" presStyleCnt="3">
        <dgm:presLayoutVars>
          <dgm:chMax val="1"/>
          <dgm:chPref val="1"/>
        </dgm:presLayoutVars>
      </dgm:prSet>
      <dgm:spPr/>
    </dgm:pt>
    <dgm:pt modelId="{F8C9C7E5-395C-4180-A4C3-A15CD59D965B}" type="pres">
      <dgm:prSet presAssocID="{3DD3DBCB-9BCA-46AE-84F8-E7D3FC96E102}" presName="sibTrans" presStyleCnt="0"/>
      <dgm:spPr/>
    </dgm:pt>
    <dgm:pt modelId="{0CD40510-E9D0-470A-9E48-15442B52B73E}" type="pres">
      <dgm:prSet presAssocID="{DE7CEB5D-5FCF-41C5-871F-A3600E286188}" presName="compNode" presStyleCnt="0"/>
      <dgm:spPr/>
    </dgm:pt>
    <dgm:pt modelId="{C37974EF-16C4-423A-A6AD-B1191294BE66}" type="pres">
      <dgm:prSet presAssocID="{DE7CEB5D-5FCF-41C5-871F-A3600E28618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bag"/>
        </a:ext>
      </dgm:extLst>
    </dgm:pt>
    <dgm:pt modelId="{934A3FFF-E0F8-4DFE-AD38-EB2B95BF9CEB}" type="pres">
      <dgm:prSet presAssocID="{DE7CEB5D-5FCF-41C5-871F-A3600E286188}" presName="spaceRect" presStyleCnt="0"/>
      <dgm:spPr/>
    </dgm:pt>
    <dgm:pt modelId="{9253F9EC-DFDA-4AC6-A373-3AC0CF6A6559}" type="pres">
      <dgm:prSet presAssocID="{DE7CEB5D-5FCF-41C5-871F-A3600E286188}" presName="textRect" presStyleLbl="revTx" presStyleIdx="1" presStyleCnt="3">
        <dgm:presLayoutVars>
          <dgm:chMax val="1"/>
          <dgm:chPref val="1"/>
        </dgm:presLayoutVars>
      </dgm:prSet>
      <dgm:spPr/>
    </dgm:pt>
    <dgm:pt modelId="{F08FC864-DC86-47DB-A0F7-8CB662F07CC5}" type="pres">
      <dgm:prSet presAssocID="{80F123BE-F141-4116-9883-47D261F47574}" presName="sibTrans" presStyleCnt="0"/>
      <dgm:spPr/>
    </dgm:pt>
    <dgm:pt modelId="{27E129CE-9D52-44F8-A709-92270243597F}" type="pres">
      <dgm:prSet presAssocID="{A1D53A71-023B-4402-A4BD-4E97D1A40886}" presName="compNode" presStyleCnt="0"/>
      <dgm:spPr/>
    </dgm:pt>
    <dgm:pt modelId="{45453519-0F6D-469F-84E2-006791666EC0}" type="pres">
      <dgm:prSet presAssocID="{A1D53A71-023B-4402-A4BD-4E97D1A4088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ke"/>
        </a:ext>
      </dgm:extLst>
    </dgm:pt>
    <dgm:pt modelId="{2D9CEB0F-A124-4A2A-A5D9-59E90B680713}" type="pres">
      <dgm:prSet presAssocID="{A1D53A71-023B-4402-A4BD-4E97D1A40886}" presName="spaceRect" presStyleCnt="0"/>
      <dgm:spPr/>
    </dgm:pt>
    <dgm:pt modelId="{1D3319D0-144F-42C8-921D-21B398CB6A55}" type="pres">
      <dgm:prSet presAssocID="{A1D53A71-023B-4402-A4BD-4E97D1A40886}" presName="textRect" presStyleLbl="revTx" presStyleIdx="2" presStyleCnt="3">
        <dgm:presLayoutVars>
          <dgm:chMax val="1"/>
          <dgm:chPref val="1"/>
        </dgm:presLayoutVars>
      </dgm:prSet>
      <dgm:spPr/>
    </dgm:pt>
  </dgm:ptLst>
  <dgm:cxnLst>
    <dgm:cxn modelId="{2880D90C-1408-4043-ACE1-32483D6F2B4D}" type="presOf" srcId="{A1D53A71-023B-4402-A4BD-4E97D1A40886}" destId="{1D3319D0-144F-42C8-921D-21B398CB6A55}" srcOrd="0" destOrd="0" presId="urn:microsoft.com/office/officeart/2018/2/layout/IconLabelList"/>
    <dgm:cxn modelId="{2896301D-2890-4ABC-88CA-E49859FABC8C}" srcId="{3474D598-CB5D-41B6-AFFA-FD45237CD42C}" destId="{DE7CEB5D-5FCF-41C5-871F-A3600E286188}" srcOrd="1" destOrd="0" parTransId="{1829F07F-63EF-4C57-A65B-014D5467DEF1}" sibTransId="{80F123BE-F141-4116-9883-47D261F47574}"/>
    <dgm:cxn modelId="{4D251620-CFC4-4C4C-9576-2B9EC8F6B838}" srcId="{3474D598-CB5D-41B6-AFFA-FD45237CD42C}" destId="{A1D53A71-023B-4402-A4BD-4E97D1A40886}" srcOrd="2" destOrd="0" parTransId="{3CC161CD-5E68-43A6-A883-B5497D3DB8BB}" sibTransId="{8BB13B4A-B819-4407-B2CA-DD8BF39C41DB}"/>
    <dgm:cxn modelId="{9825E0A6-DFDC-496B-A9A4-EC2740CA9F84}" type="presOf" srcId="{3474D598-CB5D-41B6-AFFA-FD45237CD42C}" destId="{E9B66DC2-9322-43F4-B35F-5DB99F0F690F}" srcOrd="0" destOrd="0" presId="urn:microsoft.com/office/officeart/2018/2/layout/IconLabelList"/>
    <dgm:cxn modelId="{E85315AF-2A84-4CCC-9574-D15E178DA615}" type="presOf" srcId="{DA495743-799A-45EF-AF5C-0613CDACFE69}" destId="{98D28535-4FB7-48E8-935B-92CD30AAA408}" srcOrd="0" destOrd="0" presId="urn:microsoft.com/office/officeart/2018/2/layout/IconLabelList"/>
    <dgm:cxn modelId="{78734EB4-798F-441D-8377-5730692B96B8}" type="presOf" srcId="{DE7CEB5D-5FCF-41C5-871F-A3600E286188}" destId="{9253F9EC-DFDA-4AC6-A373-3AC0CF6A6559}" srcOrd="0" destOrd="0" presId="urn:microsoft.com/office/officeart/2018/2/layout/IconLabelList"/>
    <dgm:cxn modelId="{116BBBE7-38F4-4813-99B7-7D71544BE86E}" srcId="{3474D598-CB5D-41B6-AFFA-FD45237CD42C}" destId="{DA495743-799A-45EF-AF5C-0613CDACFE69}" srcOrd="0" destOrd="0" parTransId="{8E0E7D1E-F439-49BC-AB6F-A27D53396791}" sibTransId="{3DD3DBCB-9BCA-46AE-84F8-E7D3FC96E102}"/>
    <dgm:cxn modelId="{DC2679EE-EE9B-47EB-A695-5E8398D7A507}" type="presParOf" srcId="{E9B66DC2-9322-43F4-B35F-5DB99F0F690F}" destId="{CAB30D0A-3D81-455F-8974-DA7ED11DC8C7}" srcOrd="0" destOrd="0" presId="urn:microsoft.com/office/officeart/2018/2/layout/IconLabelList"/>
    <dgm:cxn modelId="{0C22B832-58A2-47BE-8F95-74CD2473258F}" type="presParOf" srcId="{CAB30D0A-3D81-455F-8974-DA7ED11DC8C7}" destId="{09B2DB31-1C9C-4B70-9CC6-CADBDE2BA13D}" srcOrd="0" destOrd="0" presId="urn:microsoft.com/office/officeart/2018/2/layout/IconLabelList"/>
    <dgm:cxn modelId="{975B514F-DEB9-4C70-A0A1-D39B298C0BD1}" type="presParOf" srcId="{CAB30D0A-3D81-455F-8974-DA7ED11DC8C7}" destId="{78B7E159-85C5-4AB5-8C34-E242433D6EEB}" srcOrd="1" destOrd="0" presId="urn:microsoft.com/office/officeart/2018/2/layout/IconLabelList"/>
    <dgm:cxn modelId="{673E1D6E-15E0-4331-971E-E8728A356F78}" type="presParOf" srcId="{CAB30D0A-3D81-455F-8974-DA7ED11DC8C7}" destId="{98D28535-4FB7-48E8-935B-92CD30AAA408}" srcOrd="2" destOrd="0" presId="urn:microsoft.com/office/officeart/2018/2/layout/IconLabelList"/>
    <dgm:cxn modelId="{CFAF03EE-0373-4AEB-A58F-503E6E2C4947}" type="presParOf" srcId="{E9B66DC2-9322-43F4-B35F-5DB99F0F690F}" destId="{F8C9C7E5-395C-4180-A4C3-A15CD59D965B}" srcOrd="1" destOrd="0" presId="urn:microsoft.com/office/officeart/2018/2/layout/IconLabelList"/>
    <dgm:cxn modelId="{B4C1F198-9195-465B-B745-13C81E749685}" type="presParOf" srcId="{E9B66DC2-9322-43F4-B35F-5DB99F0F690F}" destId="{0CD40510-E9D0-470A-9E48-15442B52B73E}" srcOrd="2" destOrd="0" presId="urn:microsoft.com/office/officeart/2018/2/layout/IconLabelList"/>
    <dgm:cxn modelId="{FC13AA15-0066-4431-8EDE-00720F81CEBF}" type="presParOf" srcId="{0CD40510-E9D0-470A-9E48-15442B52B73E}" destId="{C37974EF-16C4-423A-A6AD-B1191294BE66}" srcOrd="0" destOrd="0" presId="urn:microsoft.com/office/officeart/2018/2/layout/IconLabelList"/>
    <dgm:cxn modelId="{A2D54B7E-A8B8-4417-8384-112C2D37025A}" type="presParOf" srcId="{0CD40510-E9D0-470A-9E48-15442B52B73E}" destId="{934A3FFF-E0F8-4DFE-AD38-EB2B95BF9CEB}" srcOrd="1" destOrd="0" presId="urn:microsoft.com/office/officeart/2018/2/layout/IconLabelList"/>
    <dgm:cxn modelId="{4F818056-BEFE-4612-B292-40269F7BB430}" type="presParOf" srcId="{0CD40510-E9D0-470A-9E48-15442B52B73E}" destId="{9253F9EC-DFDA-4AC6-A373-3AC0CF6A6559}" srcOrd="2" destOrd="0" presId="urn:microsoft.com/office/officeart/2018/2/layout/IconLabelList"/>
    <dgm:cxn modelId="{E7B1127E-69C6-446F-A625-8EEC7E214F3A}" type="presParOf" srcId="{E9B66DC2-9322-43F4-B35F-5DB99F0F690F}" destId="{F08FC864-DC86-47DB-A0F7-8CB662F07CC5}" srcOrd="3" destOrd="0" presId="urn:microsoft.com/office/officeart/2018/2/layout/IconLabelList"/>
    <dgm:cxn modelId="{98C76799-DA4C-43A5-81A7-5F3AC3FF810C}" type="presParOf" srcId="{E9B66DC2-9322-43F4-B35F-5DB99F0F690F}" destId="{27E129CE-9D52-44F8-A709-92270243597F}" srcOrd="4" destOrd="0" presId="urn:microsoft.com/office/officeart/2018/2/layout/IconLabelList"/>
    <dgm:cxn modelId="{A92BB957-B8C2-45CC-9D11-B722B286C81D}" type="presParOf" srcId="{27E129CE-9D52-44F8-A709-92270243597F}" destId="{45453519-0F6D-469F-84E2-006791666EC0}" srcOrd="0" destOrd="0" presId="urn:microsoft.com/office/officeart/2018/2/layout/IconLabelList"/>
    <dgm:cxn modelId="{2AF697D0-53AB-452B-BCC9-A668989ADD7A}" type="presParOf" srcId="{27E129CE-9D52-44F8-A709-92270243597F}" destId="{2D9CEB0F-A124-4A2A-A5D9-59E90B680713}" srcOrd="1" destOrd="0" presId="urn:microsoft.com/office/officeart/2018/2/layout/IconLabelList"/>
    <dgm:cxn modelId="{6F2484E3-44C7-40E9-819C-E5E9C76DE295}" type="presParOf" srcId="{27E129CE-9D52-44F8-A709-92270243597F}" destId="{1D3319D0-144F-42C8-921D-21B398CB6A5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74D598-CB5D-41B6-AFFA-FD45237CD42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1D53A71-023B-4402-A4BD-4E97D1A40886}">
      <dgm:prSet/>
      <dgm:spPr/>
      <dgm:t>
        <a:bodyPr/>
        <a:lstStyle/>
        <a:p>
          <a:pPr>
            <a:lnSpc>
              <a:spcPct val="100000"/>
            </a:lnSpc>
          </a:pPr>
          <a:r>
            <a:rPr lang="en-US" dirty="0"/>
            <a:t>Resort with outdoor activities looks to be a better suggestion compared to restaurants and shopping malls</a:t>
          </a:r>
        </a:p>
      </dgm:t>
    </dgm:pt>
    <dgm:pt modelId="{3CC161CD-5E68-43A6-A883-B5497D3DB8BB}" type="parTrans" cxnId="{4D251620-CFC4-4C4C-9576-2B9EC8F6B838}">
      <dgm:prSet/>
      <dgm:spPr/>
      <dgm:t>
        <a:bodyPr/>
        <a:lstStyle/>
        <a:p>
          <a:endParaRPr lang="en-US"/>
        </a:p>
      </dgm:t>
    </dgm:pt>
    <dgm:pt modelId="{8BB13B4A-B819-4407-B2CA-DD8BF39C41DB}" type="sibTrans" cxnId="{4D251620-CFC4-4C4C-9576-2B9EC8F6B838}">
      <dgm:prSet/>
      <dgm:spPr/>
      <dgm:t>
        <a:bodyPr/>
        <a:lstStyle/>
        <a:p>
          <a:endParaRPr lang="en-US"/>
        </a:p>
      </dgm:t>
    </dgm:pt>
    <dgm:pt modelId="{E9B66DC2-9322-43F4-B35F-5DB99F0F690F}" type="pres">
      <dgm:prSet presAssocID="{3474D598-CB5D-41B6-AFFA-FD45237CD42C}" presName="root" presStyleCnt="0">
        <dgm:presLayoutVars>
          <dgm:dir/>
          <dgm:resizeHandles val="exact"/>
        </dgm:presLayoutVars>
      </dgm:prSet>
      <dgm:spPr/>
    </dgm:pt>
    <dgm:pt modelId="{27E129CE-9D52-44F8-A709-92270243597F}" type="pres">
      <dgm:prSet presAssocID="{A1D53A71-023B-4402-A4BD-4E97D1A40886}" presName="compNode" presStyleCnt="0"/>
      <dgm:spPr/>
    </dgm:pt>
    <dgm:pt modelId="{45453519-0F6D-469F-84E2-006791666EC0}" type="pres">
      <dgm:prSet presAssocID="{A1D53A71-023B-4402-A4BD-4E97D1A40886}" presName="iconRect" presStyleLbl="node1" presStyleIdx="0" presStyleCnt="1" custScaleX="268957" custScaleY="394008" custLinFactX="-400000" custLinFactNeighborX="-405047" custLinFactNeighborY="3156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ke"/>
        </a:ext>
      </dgm:extLst>
    </dgm:pt>
    <dgm:pt modelId="{2D9CEB0F-A124-4A2A-A5D9-59E90B680713}" type="pres">
      <dgm:prSet presAssocID="{A1D53A71-023B-4402-A4BD-4E97D1A40886}" presName="spaceRect" presStyleCnt="0"/>
      <dgm:spPr/>
    </dgm:pt>
    <dgm:pt modelId="{1D3319D0-144F-42C8-921D-21B398CB6A55}" type="pres">
      <dgm:prSet presAssocID="{A1D53A71-023B-4402-A4BD-4E97D1A40886}" presName="textRect" presStyleLbl="revTx" presStyleIdx="0" presStyleCnt="1" custScaleX="459108" custScaleY="327832" custLinFactY="-1852" custLinFactNeighborX="-33428" custLinFactNeighborY="-100000">
        <dgm:presLayoutVars>
          <dgm:chMax val="1"/>
          <dgm:chPref val="1"/>
        </dgm:presLayoutVars>
      </dgm:prSet>
      <dgm:spPr/>
    </dgm:pt>
  </dgm:ptLst>
  <dgm:cxnLst>
    <dgm:cxn modelId="{2880D90C-1408-4043-ACE1-32483D6F2B4D}" type="presOf" srcId="{A1D53A71-023B-4402-A4BD-4E97D1A40886}" destId="{1D3319D0-144F-42C8-921D-21B398CB6A55}" srcOrd="0" destOrd="0" presId="urn:microsoft.com/office/officeart/2018/2/layout/IconLabelList"/>
    <dgm:cxn modelId="{4D251620-CFC4-4C4C-9576-2B9EC8F6B838}" srcId="{3474D598-CB5D-41B6-AFFA-FD45237CD42C}" destId="{A1D53A71-023B-4402-A4BD-4E97D1A40886}" srcOrd="0" destOrd="0" parTransId="{3CC161CD-5E68-43A6-A883-B5497D3DB8BB}" sibTransId="{8BB13B4A-B819-4407-B2CA-DD8BF39C41DB}"/>
    <dgm:cxn modelId="{9825E0A6-DFDC-496B-A9A4-EC2740CA9F84}" type="presOf" srcId="{3474D598-CB5D-41B6-AFFA-FD45237CD42C}" destId="{E9B66DC2-9322-43F4-B35F-5DB99F0F690F}" srcOrd="0" destOrd="0" presId="urn:microsoft.com/office/officeart/2018/2/layout/IconLabelList"/>
    <dgm:cxn modelId="{98C76799-DA4C-43A5-81A7-5F3AC3FF810C}" type="presParOf" srcId="{E9B66DC2-9322-43F4-B35F-5DB99F0F690F}" destId="{27E129CE-9D52-44F8-A709-92270243597F}" srcOrd="0" destOrd="0" presId="urn:microsoft.com/office/officeart/2018/2/layout/IconLabelList"/>
    <dgm:cxn modelId="{A92BB957-B8C2-45CC-9D11-B722B286C81D}" type="presParOf" srcId="{27E129CE-9D52-44F8-A709-92270243597F}" destId="{45453519-0F6D-469F-84E2-006791666EC0}" srcOrd="0" destOrd="0" presId="urn:microsoft.com/office/officeart/2018/2/layout/IconLabelList"/>
    <dgm:cxn modelId="{2AF697D0-53AB-452B-BCC9-A668989ADD7A}" type="presParOf" srcId="{27E129CE-9D52-44F8-A709-92270243597F}" destId="{2D9CEB0F-A124-4A2A-A5D9-59E90B680713}" srcOrd="1" destOrd="0" presId="urn:microsoft.com/office/officeart/2018/2/layout/IconLabelList"/>
    <dgm:cxn modelId="{6F2484E3-44C7-40E9-819C-E5E9C76DE295}" type="presParOf" srcId="{27E129CE-9D52-44F8-A709-92270243597F}" destId="{1D3319D0-144F-42C8-921D-21B398CB6A5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2DB31-1C9C-4B70-9CC6-CADBDE2BA13D}">
      <dsp:nvSpPr>
        <dsp:cNvPr id="0" name=""/>
        <dsp:cNvSpPr/>
      </dsp:nvSpPr>
      <dsp:spPr>
        <a:xfrm>
          <a:off x="916987" y="534201"/>
          <a:ext cx="1444246" cy="14442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D28535-4FB7-48E8-935B-92CD30AAA408}">
      <dsp:nvSpPr>
        <dsp:cNvPr id="0" name=""/>
        <dsp:cNvSpPr/>
      </dsp:nvSpPr>
      <dsp:spPr>
        <a:xfrm>
          <a:off x="34391" y="2360536"/>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Restaurant</a:t>
          </a:r>
        </a:p>
      </dsp:txBody>
      <dsp:txXfrm>
        <a:off x="34391" y="2360536"/>
        <a:ext cx="3209437" cy="720000"/>
      </dsp:txXfrm>
    </dsp:sp>
    <dsp:sp modelId="{C37974EF-16C4-423A-A6AD-B1191294BE66}">
      <dsp:nvSpPr>
        <dsp:cNvPr id="0" name=""/>
        <dsp:cNvSpPr/>
      </dsp:nvSpPr>
      <dsp:spPr>
        <a:xfrm>
          <a:off x="4688076" y="534201"/>
          <a:ext cx="1444246" cy="14442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53F9EC-DFDA-4AC6-A373-3AC0CF6A6559}">
      <dsp:nvSpPr>
        <dsp:cNvPr id="0" name=""/>
        <dsp:cNvSpPr/>
      </dsp:nvSpPr>
      <dsp:spPr>
        <a:xfrm>
          <a:off x="3805480" y="2360536"/>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Shopping Mall</a:t>
          </a:r>
        </a:p>
      </dsp:txBody>
      <dsp:txXfrm>
        <a:off x="3805480" y="2360536"/>
        <a:ext cx="3209437" cy="720000"/>
      </dsp:txXfrm>
    </dsp:sp>
    <dsp:sp modelId="{45453519-0F6D-469F-84E2-006791666EC0}">
      <dsp:nvSpPr>
        <dsp:cNvPr id="0" name=""/>
        <dsp:cNvSpPr/>
      </dsp:nvSpPr>
      <dsp:spPr>
        <a:xfrm>
          <a:off x="8459164" y="534201"/>
          <a:ext cx="1444246" cy="14442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3319D0-144F-42C8-921D-21B398CB6A55}">
      <dsp:nvSpPr>
        <dsp:cNvPr id="0" name=""/>
        <dsp:cNvSpPr/>
      </dsp:nvSpPr>
      <dsp:spPr>
        <a:xfrm>
          <a:off x="7576569" y="2360536"/>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Resort with outdoor activities</a:t>
          </a:r>
        </a:p>
      </dsp:txBody>
      <dsp:txXfrm>
        <a:off x="7576569" y="2360536"/>
        <a:ext cx="3209437"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53519-0F6D-469F-84E2-006791666EC0}">
      <dsp:nvSpPr>
        <dsp:cNvPr id="0" name=""/>
        <dsp:cNvSpPr/>
      </dsp:nvSpPr>
      <dsp:spPr>
        <a:xfrm>
          <a:off x="453193" y="233618"/>
          <a:ext cx="1419037" cy="2078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3319D0-144F-42C8-921D-21B398CB6A55}">
      <dsp:nvSpPr>
        <dsp:cNvPr id="0" name=""/>
        <dsp:cNvSpPr/>
      </dsp:nvSpPr>
      <dsp:spPr>
        <a:xfrm>
          <a:off x="2326838" y="534368"/>
          <a:ext cx="5382861" cy="1537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dirty="0"/>
            <a:t>Resort with outdoor activities looks to be a better suggestion compared to restaurants and shopping malls</a:t>
          </a:r>
        </a:p>
      </dsp:txBody>
      <dsp:txXfrm>
        <a:off x="2326838" y="534368"/>
        <a:ext cx="5382861" cy="153748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4/19/2020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aarthikha/Learn/blob/master/Predict%20the%20project.ipynb"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kaarthikha/Learn/blob/master/Predict%20the%20project.ipynb"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626B-8AF2-4C1E-8AA6-7BE8AD0A3656}"/>
              </a:ext>
            </a:extLst>
          </p:cNvPr>
          <p:cNvSpPr>
            <a:spLocks noGrp="1"/>
          </p:cNvSpPr>
          <p:nvPr>
            <p:ph type="ctrTitle"/>
          </p:nvPr>
        </p:nvSpPr>
        <p:spPr/>
        <p:txBody>
          <a:bodyPr/>
          <a:lstStyle/>
          <a:p>
            <a:r>
              <a:rPr lang="en-US" dirty="0"/>
              <a:t>Predict THE RIGHT BUSINESS</a:t>
            </a:r>
          </a:p>
        </p:txBody>
      </p:sp>
    </p:spTree>
    <p:extLst>
      <p:ext uri="{BB962C8B-B14F-4D97-AF65-F5344CB8AC3E}">
        <p14:creationId xmlns:p14="http://schemas.microsoft.com/office/powerpoint/2010/main" val="2947118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dirty="0"/>
          </a:p>
        </p:txBody>
      </p:sp>
      <p:sp useBgFill="1">
        <p:nvSpPr>
          <p:cNvPr id="51"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4E9BA1B2-D4AF-4B72-9031-84876A086DED}"/>
              </a:ext>
            </a:extLst>
          </p:cNvPr>
          <p:cNvSpPr txBox="1"/>
          <p:nvPr/>
        </p:nvSpPr>
        <p:spPr>
          <a:xfrm>
            <a:off x="684212" y="685799"/>
            <a:ext cx="9678988" cy="3673474"/>
          </a:xfrm>
          <a:prstGeom prst="rect">
            <a:avLst/>
          </a:prstGeom>
        </p:spPr>
        <p:txBody>
          <a:bodyPr vert="horz" lIns="91440" tIns="45720" rIns="91440" bIns="45720" rtlCol="0" anchor="b">
            <a:normAutofit/>
          </a:bodyPr>
          <a:lstStyle/>
          <a:p>
            <a:pPr>
              <a:spcBef>
                <a:spcPct val="0"/>
              </a:spcBef>
              <a:spcAft>
                <a:spcPts val="600"/>
              </a:spcAft>
            </a:pPr>
            <a:endParaRPr lang="en-US" sz="6000" cap="all" dirty="0">
              <a:ln w="3175" cmpd="sng">
                <a:noFill/>
              </a:ln>
              <a:solidFill>
                <a:schemeClr val="tx2"/>
              </a:solidFill>
              <a:latin typeface="+mj-lt"/>
              <a:ea typeface="+mj-ea"/>
              <a:cs typeface="+mj-cs"/>
            </a:endParaRPr>
          </a:p>
        </p:txBody>
      </p:sp>
      <p:sp>
        <p:nvSpPr>
          <p:cNvPr id="26" name="TextBox 25">
            <a:extLst>
              <a:ext uri="{FF2B5EF4-FFF2-40B4-BE49-F238E27FC236}">
                <a16:creationId xmlns:a16="http://schemas.microsoft.com/office/drawing/2014/main" id="{80D5E2BA-1B36-4D4A-88C5-CE280990AA29}"/>
              </a:ext>
            </a:extLst>
          </p:cNvPr>
          <p:cNvSpPr txBox="1"/>
          <p:nvPr/>
        </p:nvSpPr>
        <p:spPr>
          <a:xfrm>
            <a:off x="397648" y="137056"/>
            <a:ext cx="9552558" cy="877355"/>
          </a:xfrm>
          <a:prstGeom prst="rect">
            <a:avLst/>
          </a:prstGeom>
        </p:spPr>
        <p:txBody>
          <a:bodyPr vert="horz" lIns="91440" tIns="45720" rIns="91440" bIns="45720" rtlCol="0" anchor="b">
            <a:normAutofit/>
          </a:bodyPr>
          <a:lstStyle/>
          <a:p>
            <a:pPr>
              <a:spcBef>
                <a:spcPct val="0"/>
              </a:spcBef>
              <a:spcAft>
                <a:spcPts val="600"/>
              </a:spcAft>
            </a:pPr>
            <a:endParaRPr lang="en-US" sz="4800" cap="all" dirty="0">
              <a:ln w="3175" cmpd="sng">
                <a:noFill/>
              </a:ln>
              <a:latin typeface="+mj-lt"/>
              <a:ea typeface="+mj-ea"/>
              <a:cs typeface="+mj-cs"/>
            </a:endParaRPr>
          </a:p>
        </p:txBody>
      </p:sp>
      <p:sp>
        <p:nvSpPr>
          <p:cNvPr id="13" name="TextBox 12">
            <a:extLst>
              <a:ext uri="{FF2B5EF4-FFF2-40B4-BE49-F238E27FC236}">
                <a16:creationId xmlns:a16="http://schemas.microsoft.com/office/drawing/2014/main" id="{1CCE5F28-455D-4302-B241-BD258D3061FB}"/>
              </a:ext>
            </a:extLst>
          </p:cNvPr>
          <p:cNvSpPr txBox="1"/>
          <p:nvPr/>
        </p:nvSpPr>
        <p:spPr>
          <a:xfrm>
            <a:off x="550048" y="289456"/>
            <a:ext cx="9552558" cy="877355"/>
          </a:xfrm>
          <a:prstGeom prst="rect">
            <a:avLst/>
          </a:prstGeom>
        </p:spPr>
        <p:txBody>
          <a:bodyPr vert="horz" lIns="91440" tIns="45720" rIns="91440" bIns="45720" rtlCol="0" anchor="b">
            <a:normAutofit fontScale="77500" lnSpcReduction="20000"/>
          </a:bodyPr>
          <a:lstStyle/>
          <a:p>
            <a:pPr>
              <a:spcBef>
                <a:spcPct val="0"/>
              </a:spcBef>
              <a:spcAft>
                <a:spcPts val="600"/>
              </a:spcAft>
            </a:pPr>
            <a:r>
              <a:rPr lang="en-US" sz="4800" cap="all" dirty="0">
                <a:ln w="3175" cmpd="sng">
                  <a:noFill/>
                </a:ln>
                <a:latin typeface="+mj-lt"/>
                <a:ea typeface="+mj-ea"/>
                <a:cs typeface="+mj-cs"/>
              </a:rPr>
              <a:t>TOP 10 VENUES BASED ON CATEGORY</a:t>
            </a:r>
          </a:p>
        </p:txBody>
      </p:sp>
      <p:graphicFrame>
        <p:nvGraphicFramePr>
          <p:cNvPr id="16" name="Chart 15">
            <a:extLst>
              <a:ext uri="{FF2B5EF4-FFF2-40B4-BE49-F238E27FC236}">
                <a16:creationId xmlns:a16="http://schemas.microsoft.com/office/drawing/2014/main" id="{FF2237C1-2DF6-4602-A856-1FD4A212E394}"/>
              </a:ext>
            </a:extLst>
          </p:cNvPr>
          <p:cNvGraphicFramePr>
            <a:graphicFrameLocks/>
          </p:cNvGraphicFramePr>
          <p:nvPr/>
        </p:nvGraphicFramePr>
        <p:xfrm>
          <a:off x="1083212" y="1760271"/>
          <a:ext cx="8468751" cy="3589071"/>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E67A71DB-C0ED-49C7-9792-D8777E368F0A}"/>
              </a:ext>
            </a:extLst>
          </p:cNvPr>
          <p:cNvSpPr txBox="1"/>
          <p:nvPr/>
        </p:nvSpPr>
        <p:spPr>
          <a:xfrm>
            <a:off x="6424588" y="2135606"/>
            <a:ext cx="6752493" cy="2585323"/>
          </a:xfrm>
          <a:prstGeom prst="rect">
            <a:avLst/>
          </a:prstGeom>
          <a:noFill/>
        </p:spPr>
        <p:txBody>
          <a:bodyPr wrap="square" rtlCol="0">
            <a:spAutoFit/>
          </a:bodyPr>
          <a:lstStyle/>
          <a:p>
            <a:r>
              <a:rPr lang="en-US" dirty="0"/>
              <a:t>An analysis done on the top 10 venues shows that </a:t>
            </a:r>
          </a:p>
          <a:p>
            <a:endParaRPr lang="en-US" dirty="0"/>
          </a:p>
          <a:p>
            <a:r>
              <a:rPr lang="en-US" dirty="0"/>
              <a:t>9 out of the 10 places are related to places that </a:t>
            </a:r>
          </a:p>
          <a:p>
            <a:endParaRPr lang="en-US" dirty="0"/>
          </a:p>
          <a:p>
            <a:r>
              <a:rPr lang="en-US" dirty="0"/>
              <a:t>serve food and beverages. So it might not prove </a:t>
            </a:r>
          </a:p>
          <a:p>
            <a:endParaRPr lang="en-US" dirty="0"/>
          </a:p>
          <a:p>
            <a:r>
              <a:rPr lang="en-US" dirty="0"/>
              <a:t>to be more profitable to open a restaurant in the </a:t>
            </a:r>
          </a:p>
          <a:p>
            <a:endParaRPr lang="en-US" dirty="0"/>
          </a:p>
          <a:p>
            <a:r>
              <a:rPr lang="en-US" dirty="0"/>
              <a:t>same location</a:t>
            </a:r>
          </a:p>
        </p:txBody>
      </p:sp>
      <mc:AlternateContent xmlns:mc="http://schemas.openxmlformats.org/markup-compatibility/2006">
        <mc:Choice xmlns:cx1="http://schemas.microsoft.com/office/drawing/2015/9/8/chartex" Requires="cx1">
          <p:graphicFrame>
            <p:nvGraphicFramePr>
              <p:cNvPr id="17" name="Chart 16">
                <a:extLst>
                  <a:ext uri="{FF2B5EF4-FFF2-40B4-BE49-F238E27FC236}">
                    <a16:creationId xmlns:a16="http://schemas.microsoft.com/office/drawing/2014/main" id="{56F8D7C0-B9A5-4400-B68A-848566E5C008}"/>
                  </a:ext>
                </a:extLst>
              </p:cNvPr>
              <p:cNvGraphicFramePr/>
              <p:nvPr>
                <p:extLst>
                  <p:ext uri="{D42A27DB-BD31-4B8C-83A1-F6EECF244321}">
                    <p14:modId xmlns:p14="http://schemas.microsoft.com/office/powerpoint/2010/main" val="3963273123"/>
                  </p:ext>
                </p:extLst>
              </p:nvPr>
            </p:nvGraphicFramePr>
            <p:xfrm>
              <a:off x="397648" y="1987974"/>
              <a:ext cx="5622153" cy="3954828"/>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7" name="Chart 16">
                <a:extLst>
                  <a:ext uri="{FF2B5EF4-FFF2-40B4-BE49-F238E27FC236}">
                    <a16:creationId xmlns:a16="http://schemas.microsoft.com/office/drawing/2014/main" id="{56F8D7C0-B9A5-4400-B68A-848566E5C008}"/>
                  </a:ext>
                </a:extLst>
              </p:cNvPr>
              <p:cNvPicPr>
                <a:picLocks noGrp="1" noRot="1" noChangeAspect="1" noMove="1" noResize="1" noEditPoints="1" noAdjustHandles="1" noChangeArrowheads="1" noChangeShapeType="1"/>
              </p:cNvPicPr>
              <p:nvPr/>
            </p:nvPicPr>
            <p:blipFill>
              <a:blip r:embed="rId4"/>
              <a:stretch>
                <a:fillRect/>
              </a:stretch>
            </p:blipFill>
            <p:spPr>
              <a:xfrm>
                <a:off x="397648" y="1987974"/>
                <a:ext cx="5622153" cy="3954828"/>
              </a:xfrm>
              <a:prstGeom prst="rect">
                <a:avLst/>
              </a:prstGeom>
            </p:spPr>
          </p:pic>
        </mc:Fallback>
      </mc:AlternateContent>
    </p:spTree>
    <p:extLst>
      <p:ext uri="{BB962C8B-B14F-4D97-AF65-F5344CB8AC3E}">
        <p14:creationId xmlns:p14="http://schemas.microsoft.com/office/powerpoint/2010/main" val="349763804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dirty="0"/>
          </a:p>
        </p:txBody>
      </p:sp>
      <p:sp useBgFill="1">
        <p:nvSpPr>
          <p:cNvPr id="51"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4E9BA1B2-D4AF-4B72-9031-84876A086DED}"/>
              </a:ext>
            </a:extLst>
          </p:cNvPr>
          <p:cNvSpPr txBox="1"/>
          <p:nvPr/>
        </p:nvSpPr>
        <p:spPr>
          <a:xfrm>
            <a:off x="684212" y="685799"/>
            <a:ext cx="9678988" cy="3673474"/>
          </a:xfrm>
          <a:prstGeom prst="rect">
            <a:avLst/>
          </a:prstGeom>
        </p:spPr>
        <p:txBody>
          <a:bodyPr vert="horz" lIns="91440" tIns="45720" rIns="91440" bIns="45720" rtlCol="0" anchor="b">
            <a:normAutofit/>
          </a:bodyPr>
          <a:lstStyle/>
          <a:p>
            <a:pPr>
              <a:spcBef>
                <a:spcPct val="0"/>
              </a:spcBef>
              <a:spcAft>
                <a:spcPts val="600"/>
              </a:spcAft>
            </a:pPr>
            <a:endParaRPr lang="en-US" sz="6000" cap="all" dirty="0">
              <a:ln w="3175" cmpd="sng">
                <a:noFill/>
              </a:ln>
              <a:solidFill>
                <a:schemeClr val="tx2"/>
              </a:solidFill>
              <a:latin typeface="+mj-lt"/>
              <a:ea typeface="+mj-ea"/>
              <a:cs typeface="+mj-cs"/>
            </a:endParaRPr>
          </a:p>
        </p:txBody>
      </p:sp>
      <p:sp>
        <p:nvSpPr>
          <p:cNvPr id="26" name="TextBox 25">
            <a:extLst>
              <a:ext uri="{FF2B5EF4-FFF2-40B4-BE49-F238E27FC236}">
                <a16:creationId xmlns:a16="http://schemas.microsoft.com/office/drawing/2014/main" id="{80D5E2BA-1B36-4D4A-88C5-CE280990AA29}"/>
              </a:ext>
            </a:extLst>
          </p:cNvPr>
          <p:cNvSpPr txBox="1"/>
          <p:nvPr/>
        </p:nvSpPr>
        <p:spPr>
          <a:xfrm>
            <a:off x="397648" y="137056"/>
            <a:ext cx="9552558" cy="877355"/>
          </a:xfrm>
          <a:prstGeom prst="rect">
            <a:avLst/>
          </a:prstGeom>
        </p:spPr>
        <p:txBody>
          <a:bodyPr vert="horz" lIns="91440" tIns="45720" rIns="91440" bIns="45720" rtlCol="0" anchor="b">
            <a:normAutofit/>
          </a:bodyPr>
          <a:lstStyle/>
          <a:p>
            <a:pPr>
              <a:spcBef>
                <a:spcPct val="0"/>
              </a:spcBef>
              <a:spcAft>
                <a:spcPts val="600"/>
              </a:spcAft>
            </a:pPr>
            <a:endParaRPr lang="en-US" sz="4800" cap="all" dirty="0">
              <a:ln w="3175" cmpd="sng">
                <a:noFill/>
              </a:ln>
              <a:latin typeface="+mj-lt"/>
              <a:ea typeface="+mj-ea"/>
              <a:cs typeface="+mj-cs"/>
            </a:endParaRPr>
          </a:p>
        </p:txBody>
      </p:sp>
      <p:sp>
        <p:nvSpPr>
          <p:cNvPr id="13" name="TextBox 12">
            <a:extLst>
              <a:ext uri="{FF2B5EF4-FFF2-40B4-BE49-F238E27FC236}">
                <a16:creationId xmlns:a16="http://schemas.microsoft.com/office/drawing/2014/main" id="{1CCE5F28-455D-4302-B241-BD258D3061FB}"/>
              </a:ext>
            </a:extLst>
          </p:cNvPr>
          <p:cNvSpPr txBox="1"/>
          <p:nvPr/>
        </p:nvSpPr>
        <p:spPr>
          <a:xfrm>
            <a:off x="550048" y="289456"/>
            <a:ext cx="9552558" cy="877355"/>
          </a:xfrm>
          <a:prstGeom prst="rect">
            <a:avLst/>
          </a:prstGeom>
        </p:spPr>
        <p:txBody>
          <a:bodyPr vert="horz" lIns="91440" tIns="45720" rIns="91440" bIns="45720" rtlCol="0" anchor="b">
            <a:normAutofit fontScale="92500"/>
          </a:bodyPr>
          <a:lstStyle/>
          <a:p>
            <a:pPr>
              <a:spcBef>
                <a:spcPct val="0"/>
              </a:spcBef>
              <a:spcAft>
                <a:spcPts val="600"/>
              </a:spcAft>
            </a:pPr>
            <a:r>
              <a:rPr lang="en-US" sz="4800" cap="all" dirty="0">
                <a:ln w="3175" cmpd="sng">
                  <a:noFill/>
                </a:ln>
                <a:latin typeface="+mj-lt"/>
                <a:ea typeface="+mj-ea"/>
                <a:cs typeface="+mj-cs"/>
              </a:rPr>
              <a:t>Restaurant Vs Shopping MALL</a:t>
            </a:r>
          </a:p>
        </p:txBody>
      </p:sp>
      <p:graphicFrame>
        <p:nvGraphicFramePr>
          <p:cNvPr id="16" name="Chart 15">
            <a:extLst>
              <a:ext uri="{FF2B5EF4-FFF2-40B4-BE49-F238E27FC236}">
                <a16:creationId xmlns:a16="http://schemas.microsoft.com/office/drawing/2014/main" id="{FF2237C1-2DF6-4602-A856-1FD4A212E394}"/>
              </a:ext>
            </a:extLst>
          </p:cNvPr>
          <p:cNvGraphicFramePr>
            <a:graphicFrameLocks/>
          </p:cNvGraphicFramePr>
          <p:nvPr/>
        </p:nvGraphicFramePr>
        <p:xfrm>
          <a:off x="1083212" y="1760271"/>
          <a:ext cx="8468751" cy="3589071"/>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E67A71DB-C0ED-49C7-9792-D8777E368F0A}"/>
              </a:ext>
            </a:extLst>
          </p:cNvPr>
          <p:cNvSpPr txBox="1"/>
          <p:nvPr/>
        </p:nvSpPr>
        <p:spPr>
          <a:xfrm>
            <a:off x="6424589" y="2135606"/>
            <a:ext cx="5613424" cy="2585323"/>
          </a:xfrm>
          <a:prstGeom prst="rect">
            <a:avLst/>
          </a:prstGeom>
          <a:noFill/>
        </p:spPr>
        <p:txBody>
          <a:bodyPr wrap="square" rtlCol="0">
            <a:spAutoFit/>
          </a:bodyPr>
          <a:lstStyle/>
          <a:p>
            <a:r>
              <a:rPr lang="en-US" dirty="0"/>
              <a:t>You can also see that shopping mall is 5</a:t>
            </a:r>
            <a:r>
              <a:rPr lang="en-US" baseline="30000" dirty="0"/>
              <a:t>th</a:t>
            </a:r>
            <a:r>
              <a:rPr lang="en-US" dirty="0"/>
              <a:t> in the list and there are already 5 shopping malls</a:t>
            </a:r>
          </a:p>
          <a:p>
            <a:endParaRPr lang="en-US" dirty="0"/>
          </a:p>
          <a:p>
            <a:r>
              <a:rPr lang="en-US" dirty="0"/>
              <a:t>Mysuru is a tier 2 city with less population </a:t>
            </a:r>
          </a:p>
          <a:p>
            <a:r>
              <a:rPr lang="en-US" dirty="0"/>
              <a:t>unlike Bangalore or Mumbai</a:t>
            </a:r>
          </a:p>
          <a:p>
            <a:endParaRPr lang="en-US" dirty="0"/>
          </a:p>
          <a:p>
            <a:r>
              <a:rPr lang="en-US" dirty="0"/>
              <a:t>Since there are already 5 shopping malls, it does not look to be a good suggestion</a:t>
            </a:r>
          </a:p>
          <a:p>
            <a:endParaRPr lang="en-US" dirty="0"/>
          </a:p>
        </p:txBody>
      </p:sp>
      <mc:AlternateContent xmlns:mc="http://schemas.openxmlformats.org/markup-compatibility/2006">
        <mc:Choice xmlns:cx1="http://schemas.microsoft.com/office/drawing/2015/9/8/chartex" Requires="cx1">
          <p:graphicFrame>
            <p:nvGraphicFramePr>
              <p:cNvPr id="17" name="Chart 16">
                <a:extLst>
                  <a:ext uri="{FF2B5EF4-FFF2-40B4-BE49-F238E27FC236}">
                    <a16:creationId xmlns:a16="http://schemas.microsoft.com/office/drawing/2014/main" id="{56F8D7C0-B9A5-4400-B68A-848566E5C008}"/>
                  </a:ext>
                </a:extLst>
              </p:cNvPr>
              <p:cNvGraphicFramePr/>
              <p:nvPr/>
            </p:nvGraphicFramePr>
            <p:xfrm>
              <a:off x="397648" y="1987974"/>
              <a:ext cx="5622153" cy="3954828"/>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7" name="Chart 16">
                <a:extLst>
                  <a:ext uri="{FF2B5EF4-FFF2-40B4-BE49-F238E27FC236}">
                    <a16:creationId xmlns:a16="http://schemas.microsoft.com/office/drawing/2014/main" id="{56F8D7C0-B9A5-4400-B68A-848566E5C008}"/>
                  </a:ext>
                </a:extLst>
              </p:cNvPr>
              <p:cNvPicPr>
                <a:picLocks noGrp="1" noRot="1" noChangeAspect="1" noMove="1" noResize="1" noEditPoints="1" noAdjustHandles="1" noChangeArrowheads="1" noChangeShapeType="1"/>
              </p:cNvPicPr>
              <p:nvPr/>
            </p:nvPicPr>
            <p:blipFill>
              <a:blip r:embed="rId4"/>
              <a:stretch>
                <a:fillRect/>
              </a:stretch>
            </p:blipFill>
            <p:spPr>
              <a:xfrm>
                <a:off x="397648" y="1987974"/>
                <a:ext cx="5622153" cy="3954828"/>
              </a:xfrm>
              <a:prstGeom prst="rect">
                <a:avLst/>
              </a:prstGeom>
            </p:spPr>
          </p:pic>
        </mc:Fallback>
      </mc:AlternateContent>
    </p:spTree>
    <p:extLst>
      <p:ext uri="{BB962C8B-B14F-4D97-AF65-F5344CB8AC3E}">
        <p14:creationId xmlns:p14="http://schemas.microsoft.com/office/powerpoint/2010/main" val="334545954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dirty="0"/>
          </a:p>
        </p:txBody>
      </p:sp>
      <p:sp useBgFill="1">
        <p:nvSpPr>
          <p:cNvPr id="51"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4E9BA1B2-D4AF-4B72-9031-84876A086DED}"/>
              </a:ext>
            </a:extLst>
          </p:cNvPr>
          <p:cNvSpPr txBox="1"/>
          <p:nvPr/>
        </p:nvSpPr>
        <p:spPr>
          <a:xfrm>
            <a:off x="684212" y="685799"/>
            <a:ext cx="9678988" cy="3673474"/>
          </a:xfrm>
          <a:prstGeom prst="rect">
            <a:avLst/>
          </a:prstGeom>
        </p:spPr>
        <p:txBody>
          <a:bodyPr vert="horz" lIns="91440" tIns="45720" rIns="91440" bIns="45720" rtlCol="0" anchor="b">
            <a:normAutofit/>
          </a:bodyPr>
          <a:lstStyle/>
          <a:p>
            <a:pPr>
              <a:spcBef>
                <a:spcPct val="0"/>
              </a:spcBef>
              <a:spcAft>
                <a:spcPts val="600"/>
              </a:spcAft>
            </a:pPr>
            <a:endParaRPr lang="en-US" sz="6000" cap="all" dirty="0">
              <a:ln w="3175" cmpd="sng">
                <a:noFill/>
              </a:ln>
              <a:solidFill>
                <a:schemeClr val="tx2"/>
              </a:solidFill>
              <a:latin typeface="+mj-lt"/>
              <a:ea typeface="+mj-ea"/>
              <a:cs typeface="+mj-cs"/>
            </a:endParaRPr>
          </a:p>
        </p:txBody>
      </p:sp>
      <p:sp>
        <p:nvSpPr>
          <p:cNvPr id="26" name="TextBox 25">
            <a:extLst>
              <a:ext uri="{FF2B5EF4-FFF2-40B4-BE49-F238E27FC236}">
                <a16:creationId xmlns:a16="http://schemas.microsoft.com/office/drawing/2014/main" id="{80D5E2BA-1B36-4D4A-88C5-CE280990AA29}"/>
              </a:ext>
            </a:extLst>
          </p:cNvPr>
          <p:cNvSpPr txBox="1"/>
          <p:nvPr/>
        </p:nvSpPr>
        <p:spPr>
          <a:xfrm>
            <a:off x="397648" y="137056"/>
            <a:ext cx="9552558" cy="877355"/>
          </a:xfrm>
          <a:prstGeom prst="rect">
            <a:avLst/>
          </a:prstGeom>
        </p:spPr>
        <p:txBody>
          <a:bodyPr vert="horz" lIns="91440" tIns="45720" rIns="91440" bIns="45720" rtlCol="0" anchor="b">
            <a:normAutofit/>
          </a:bodyPr>
          <a:lstStyle/>
          <a:p>
            <a:pPr>
              <a:spcBef>
                <a:spcPct val="0"/>
              </a:spcBef>
              <a:spcAft>
                <a:spcPts val="600"/>
              </a:spcAft>
            </a:pPr>
            <a:endParaRPr lang="en-US" sz="4800" cap="all" dirty="0">
              <a:ln w="3175" cmpd="sng">
                <a:noFill/>
              </a:ln>
              <a:latin typeface="+mj-lt"/>
              <a:ea typeface="+mj-ea"/>
              <a:cs typeface="+mj-cs"/>
            </a:endParaRPr>
          </a:p>
        </p:txBody>
      </p:sp>
      <p:sp>
        <p:nvSpPr>
          <p:cNvPr id="13" name="TextBox 12">
            <a:extLst>
              <a:ext uri="{FF2B5EF4-FFF2-40B4-BE49-F238E27FC236}">
                <a16:creationId xmlns:a16="http://schemas.microsoft.com/office/drawing/2014/main" id="{1CCE5F28-455D-4302-B241-BD258D3061FB}"/>
              </a:ext>
            </a:extLst>
          </p:cNvPr>
          <p:cNvSpPr txBox="1"/>
          <p:nvPr/>
        </p:nvSpPr>
        <p:spPr>
          <a:xfrm>
            <a:off x="550048" y="289456"/>
            <a:ext cx="9552558" cy="877355"/>
          </a:xfrm>
          <a:prstGeom prst="rect">
            <a:avLst/>
          </a:prstGeom>
        </p:spPr>
        <p:txBody>
          <a:bodyPr vert="horz" lIns="91440" tIns="45720" rIns="91440" bIns="45720" rtlCol="0" anchor="b">
            <a:normAutofit fontScale="92500"/>
          </a:bodyPr>
          <a:lstStyle/>
          <a:p>
            <a:pPr>
              <a:spcBef>
                <a:spcPct val="0"/>
              </a:spcBef>
              <a:spcAft>
                <a:spcPts val="600"/>
              </a:spcAft>
            </a:pPr>
            <a:r>
              <a:rPr lang="en-US" sz="4800" cap="all" dirty="0">
                <a:ln w="3175" cmpd="sng">
                  <a:noFill/>
                </a:ln>
                <a:latin typeface="+mj-lt"/>
                <a:ea typeface="+mj-ea"/>
                <a:cs typeface="+mj-cs"/>
              </a:rPr>
              <a:t>RESORT WITH OUTDOOR ACTIVITY</a:t>
            </a:r>
          </a:p>
        </p:txBody>
      </p:sp>
      <p:graphicFrame>
        <p:nvGraphicFramePr>
          <p:cNvPr id="16" name="Chart 15">
            <a:extLst>
              <a:ext uri="{FF2B5EF4-FFF2-40B4-BE49-F238E27FC236}">
                <a16:creationId xmlns:a16="http://schemas.microsoft.com/office/drawing/2014/main" id="{FF2237C1-2DF6-4602-A856-1FD4A212E394}"/>
              </a:ext>
            </a:extLst>
          </p:cNvPr>
          <p:cNvGraphicFramePr>
            <a:graphicFrameLocks/>
          </p:cNvGraphicFramePr>
          <p:nvPr/>
        </p:nvGraphicFramePr>
        <p:xfrm>
          <a:off x="1083212" y="1760271"/>
          <a:ext cx="8468751" cy="3589071"/>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E67A71DB-C0ED-49C7-9792-D8777E368F0A}"/>
              </a:ext>
            </a:extLst>
          </p:cNvPr>
          <p:cNvSpPr txBox="1"/>
          <p:nvPr/>
        </p:nvSpPr>
        <p:spPr>
          <a:xfrm>
            <a:off x="603788" y="1629487"/>
            <a:ext cx="9737218" cy="2308324"/>
          </a:xfrm>
          <a:prstGeom prst="rect">
            <a:avLst/>
          </a:prstGeom>
          <a:noFill/>
        </p:spPr>
        <p:txBody>
          <a:bodyPr wrap="square" rtlCol="0">
            <a:spAutoFit/>
          </a:bodyPr>
          <a:lstStyle/>
          <a:p>
            <a:r>
              <a:rPr lang="en-US" dirty="0"/>
              <a:t>As the location chosen is near to major IT companies, it looks to be a good suggestion </a:t>
            </a:r>
          </a:p>
          <a:p>
            <a:r>
              <a:rPr lang="en-US" dirty="0"/>
              <a:t>to open a resort with outdoor activity</a:t>
            </a:r>
          </a:p>
          <a:p>
            <a:endParaRPr lang="en-US" dirty="0"/>
          </a:p>
          <a:p>
            <a:r>
              <a:rPr lang="en-US" dirty="0"/>
              <a:t>Based on the analysis done, there is only one resort present in the locality</a:t>
            </a:r>
          </a:p>
          <a:p>
            <a:endParaRPr lang="en-US" dirty="0"/>
          </a:p>
          <a:p>
            <a:r>
              <a:rPr lang="en-US" dirty="0"/>
              <a:t>So KMax can look at opening a resort with outdoor activity which may prove to be more profitable compared to restaurants and shopping malls</a:t>
            </a:r>
          </a:p>
          <a:p>
            <a:endParaRPr lang="en-US" dirty="0"/>
          </a:p>
        </p:txBody>
      </p:sp>
    </p:spTree>
    <p:extLst>
      <p:ext uri="{BB962C8B-B14F-4D97-AF65-F5344CB8AC3E}">
        <p14:creationId xmlns:p14="http://schemas.microsoft.com/office/powerpoint/2010/main" val="113993514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199C9547-B03E-40FD-8C1A-F87D3C40018E}"/>
              </a:ext>
            </a:extLst>
          </p:cNvPr>
          <p:cNvGraphicFramePr>
            <a:graphicFrameLocks noGrp="1"/>
          </p:cNvGraphicFramePr>
          <p:nvPr>
            <p:ph idx="1"/>
            <p:extLst>
              <p:ext uri="{D42A27DB-BD31-4B8C-83A1-F6EECF244321}">
                <p14:modId xmlns:p14="http://schemas.microsoft.com/office/powerpoint/2010/main" val="3466246754"/>
              </p:ext>
            </p:extLst>
          </p:nvPr>
        </p:nvGraphicFramePr>
        <p:xfrm>
          <a:off x="853023" y="1659990"/>
          <a:ext cx="10820399" cy="2616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E9BA1B2-D4AF-4B72-9031-84876A086DED}"/>
              </a:ext>
            </a:extLst>
          </p:cNvPr>
          <p:cNvSpPr txBox="1"/>
          <p:nvPr/>
        </p:nvSpPr>
        <p:spPr>
          <a:xfrm>
            <a:off x="4144445" y="381970"/>
            <a:ext cx="7669654" cy="769441"/>
          </a:xfrm>
          <a:prstGeom prst="rect">
            <a:avLst/>
          </a:prstGeom>
          <a:noFill/>
        </p:spPr>
        <p:txBody>
          <a:bodyPr wrap="square" rtlCol="0">
            <a:spAutoFit/>
          </a:bodyPr>
          <a:lstStyle/>
          <a:p>
            <a:r>
              <a:rPr lang="en-US" sz="4400" dirty="0"/>
              <a:t>Conclusion</a:t>
            </a:r>
          </a:p>
        </p:txBody>
      </p:sp>
    </p:spTree>
    <p:extLst>
      <p:ext uri="{BB962C8B-B14F-4D97-AF65-F5344CB8AC3E}">
        <p14:creationId xmlns:p14="http://schemas.microsoft.com/office/powerpoint/2010/main" val="3253783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dirty="0"/>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7" name="Content Placeholder 2">
            <a:extLst>
              <a:ext uri="{FF2B5EF4-FFF2-40B4-BE49-F238E27FC236}">
                <a16:creationId xmlns:a16="http://schemas.microsoft.com/office/drawing/2014/main" id="{199C9547-B03E-40FD-8C1A-F87D3C40018E}"/>
              </a:ext>
            </a:extLst>
          </p:cNvPr>
          <p:cNvGraphicFramePr>
            <a:graphicFrameLocks noGrp="1"/>
          </p:cNvGraphicFramePr>
          <p:nvPr>
            <p:ph idx="1"/>
            <p:extLst>
              <p:ext uri="{D42A27DB-BD31-4B8C-83A1-F6EECF244321}">
                <p14:modId xmlns:p14="http://schemas.microsoft.com/office/powerpoint/2010/main" val="3960700411"/>
              </p:ext>
            </p:extLst>
          </p:nvPr>
        </p:nvGraphicFramePr>
        <p:xfrm>
          <a:off x="346587" y="1740877"/>
          <a:ext cx="1082039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E9BA1B2-D4AF-4B72-9031-84876A086DED}"/>
              </a:ext>
            </a:extLst>
          </p:cNvPr>
          <p:cNvSpPr txBox="1"/>
          <p:nvPr/>
        </p:nvSpPr>
        <p:spPr>
          <a:xfrm>
            <a:off x="3528229" y="713909"/>
            <a:ext cx="6949440" cy="523220"/>
          </a:xfrm>
          <a:prstGeom prst="rect">
            <a:avLst/>
          </a:prstGeom>
          <a:noFill/>
        </p:spPr>
        <p:txBody>
          <a:bodyPr wrap="square" rtlCol="0">
            <a:spAutoFit/>
          </a:bodyPr>
          <a:lstStyle/>
          <a:p>
            <a:r>
              <a:rPr lang="en-US" sz="2800" dirty="0"/>
              <a:t>WHICH IS THE BEST BUSINESS ??</a:t>
            </a:r>
          </a:p>
        </p:txBody>
      </p:sp>
    </p:spTree>
    <p:extLst>
      <p:ext uri="{BB962C8B-B14F-4D97-AF65-F5344CB8AC3E}">
        <p14:creationId xmlns:p14="http://schemas.microsoft.com/office/powerpoint/2010/main" val="191941104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dirty="0"/>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dirty="0"/>
          </a:p>
        </p:txBody>
      </p:sp>
      <p:sp>
        <p:nvSpPr>
          <p:cNvPr id="25" name="Content Placeholder 2">
            <a:extLst>
              <a:ext uri="{FF2B5EF4-FFF2-40B4-BE49-F238E27FC236}">
                <a16:creationId xmlns:a16="http://schemas.microsoft.com/office/drawing/2014/main" id="{3DFB67B5-11B0-45A8-A23C-C17692420653}"/>
              </a:ext>
            </a:extLst>
          </p:cNvPr>
          <p:cNvSpPr>
            <a:spLocks noGrp="1"/>
          </p:cNvSpPr>
          <p:nvPr>
            <p:ph idx="1"/>
          </p:nvPr>
        </p:nvSpPr>
        <p:spPr>
          <a:xfrm>
            <a:off x="698279" y="775481"/>
            <a:ext cx="10344859" cy="5307037"/>
          </a:xfrm>
        </p:spPr>
        <p:txBody>
          <a:bodyPr>
            <a:normAutofit/>
          </a:bodyPr>
          <a:lstStyle/>
          <a:p>
            <a:pPr marL="0" indent="0">
              <a:lnSpc>
                <a:spcPct val="90000"/>
              </a:lnSpc>
              <a:buNone/>
            </a:pPr>
            <a:r>
              <a:rPr lang="en-US" sz="1800" dirty="0">
                <a:solidFill>
                  <a:schemeClr val="tx1"/>
                </a:solidFill>
              </a:rPr>
              <a:t>KMAX a leading business company requires help to set up a new business in a good location in Mysuru, Karnataka, India.</a:t>
            </a:r>
          </a:p>
          <a:p>
            <a:pPr marL="0" indent="0">
              <a:lnSpc>
                <a:spcPct val="90000"/>
              </a:lnSpc>
              <a:buNone/>
            </a:pPr>
            <a:r>
              <a:rPr lang="en-US" sz="1800" dirty="0">
                <a:solidFill>
                  <a:schemeClr val="tx1"/>
                </a:solidFill>
              </a:rPr>
              <a:t>Suggestion is required on which of the below three business would  prove to be more profitable</a:t>
            </a:r>
          </a:p>
          <a:p>
            <a:pPr lvl="0">
              <a:lnSpc>
                <a:spcPct val="90000"/>
              </a:lnSpc>
            </a:pPr>
            <a:r>
              <a:rPr lang="en-US" sz="1800" dirty="0">
                <a:solidFill>
                  <a:schemeClr val="tx1"/>
                </a:solidFill>
              </a:rPr>
              <a:t>Restaurant</a:t>
            </a:r>
          </a:p>
          <a:p>
            <a:pPr lvl="0">
              <a:lnSpc>
                <a:spcPct val="90000"/>
              </a:lnSpc>
            </a:pPr>
            <a:r>
              <a:rPr lang="en-US" sz="1800" dirty="0">
                <a:solidFill>
                  <a:schemeClr val="tx1"/>
                </a:solidFill>
              </a:rPr>
              <a:t>Shopping Mall</a:t>
            </a:r>
          </a:p>
          <a:p>
            <a:pPr lvl="0">
              <a:lnSpc>
                <a:spcPct val="90000"/>
              </a:lnSpc>
            </a:pPr>
            <a:r>
              <a:rPr lang="en-US" sz="1800" dirty="0">
                <a:solidFill>
                  <a:schemeClr val="tx1"/>
                </a:solidFill>
              </a:rPr>
              <a:t>Resort with outdoor activities</a:t>
            </a:r>
          </a:p>
          <a:p>
            <a:pPr marL="0" indent="0">
              <a:lnSpc>
                <a:spcPct val="90000"/>
              </a:lnSpc>
              <a:buNone/>
            </a:pPr>
            <a:endParaRPr lang="en-US" sz="1800" dirty="0">
              <a:solidFill>
                <a:schemeClr val="tx1"/>
              </a:solidFill>
            </a:endParaRPr>
          </a:p>
          <a:p>
            <a:pPr>
              <a:lnSpc>
                <a:spcPct val="90000"/>
              </a:lnSpc>
            </a:pPr>
            <a:endParaRPr lang="en-US" sz="1800" dirty="0">
              <a:solidFill>
                <a:schemeClr val="tx1"/>
              </a:solidFill>
            </a:endParaRPr>
          </a:p>
        </p:txBody>
      </p:sp>
      <p:sp>
        <p:nvSpPr>
          <p:cNvPr id="2" name="TextBox 1">
            <a:extLst>
              <a:ext uri="{FF2B5EF4-FFF2-40B4-BE49-F238E27FC236}">
                <a16:creationId xmlns:a16="http://schemas.microsoft.com/office/drawing/2014/main" id="{78966C81-0DB8-4C6C-BA9C-565A33896449}"/>
              </a:ext>
            </a:extLst>
          </p:cNvPr>
          <p:cNvSpPr txBox="1"/>
          <p:nvPr/>
        </p:nvSpPr>
        <p:spPr>
          <a:xfrm>
            <a:off x="3545059" y="436097"/>
            <a:ext cx="6428935" cy="954107"/>
          </a:xfrm>
          <a:prstGeom prst="rect">
            <a:avLst/>
          </a:prstGeom>
          <a:noFill/>
        </p:spPr>
        <p:txBody>
          <a:bodyPr wrap="square" rtlCol="0">
            <a:spAutoFit/>
          </a:bodyPr>
          <a:lstStyle/>
          <a:p>
            <a:r>
              <a:rPr lang="en-US" sz="2800" dirty="0"/>
              <a:t>Problem statement</a:t>
            </a:r>
          </a:p>
          <a:p>
            <a:endParaRPr lang="en-US" sz="2800" dirty="0"/>
          </a:p>
        </p:txBody>
      </p:sp>
    </p:spTree>
    <p:extLst>
      <p:ext uri="{BB962C8B-B14F-4D97-AF65-F5344CB8AC3E}">
        <p14:creationId xmlns:p14="http://schemas.microsoft.com/office/powerpoint/2010/main" val="1788370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dirty="0"/>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dirty="0"/>
          </a:p>
        </p:txBody>
      </p:sp>
      <p:sp>
        <p:nvSpPr>
          <p:cNvPr id="25" name="Content Placeholder 2">
            <a:extLst>
              <a:ext uri="{FF2B5EF4-FFF2-40B4-BE49-F238E27FC236}">
                <a16:creationId xmlns:a16="http://schemas.microsoft.com/office/drawing/2014/main" id="{3DFB67B5-11B0-45A8-A23C-C17692420653}"/>
              </a:ext>
            </a:extLst>
          </p:cNvPr>
          <p:cNvSpPr>
            <a:spLocks noGrp="1"/>
          </p:cNvSpPr>
          <p:nvPr>
            <p:ph idx="1"/>
          </p:nvPr>
        </p:nvSpPr>
        <p:spPr>
          <a:xfrm>
            <a:off x="374722" y="283111"/>
            <a:ext cx="10344859" cy="5307037"/>
          </a:xfrm>
        </p:spPr>
        <p:txBody>
          <a:bodyPr>
            <a:normAutofit/>
          </a:bodyPr>
          <a:lstStyle/>
          <a:p>
            <a:pPr marL="0" indent="0">
              <a:lnSpc>
                <a:spcPct val="90000"/>
              </a:lnSpc>
              <a:buNone/>
            </a:pPr>
            <a:r>
              <a:rPr lang="en-US" sz="3200" dirty="0">
                <a:solidFill>
                  <a:schemeClr val="tx1"/>
                </a:solidFill>
              </a:rPr>
              <a:t>Location for business</a:t>
            </a:r>
          </a:p>
          <a:p>
            <a:pPr marL="0" indent="0">
              <a:lnSpc>
                <a:spcPct val="90000"/>
              </a:lnSpc>
              <a:buNone/>
            </a:pPr>
            <a:r>
              <a:rPr lang="en-US" sz="1800" dirty="0">
                <a:solidFill>
                  <a:schemeClr val="tx1"/>
                </a:solidFill>
              </a:rPr>
              <a:t>They have selected the location to set up the business as Ring road which is near the industrial area and has major IT companies near by and the huge population stays in this area</a:t>
            </a:r>
          </a:p>
          <a:p>
            <a:pPr marL="0" indent="0">
              <a:lnSpc>
                <a:spcPct val="90000"/>
              </a:lnSpc>
              <a:buNone/>
            </a:pPr>
            <a:endParaRPr lang="en-US" sz="1800" dirty="0">
              <a:solidFill>
                <a:schemeClr val="tx1"/>
              </a:solidFill>
            </a:endParaRPr>
          </a:p>
          <a:p>
            <a:pPr marL="0" indent="0">
              <a:lnSpc>
                <a:spcPct val="90000"/>
              </a:lnSpc>
              <a:buNone/>
            </a:pPr>
            <a:endParaRPr lang="en-US" sz="1800" dirty="0">
              <a:solidFill>
                <a:schemeClr val="tx1"/>
              </a:solidFill>
            </a:endParaRPr>
          </a:p>
          <a:p>
            <a:pPr marL="0" indent="0">
              <a:lnSpc>
                <a:spcPct val="90000"/>
              </a:lnSpc>
              <a:buNone/>
            </a:pPr>
            <a:r>
              <a:rPr lang="en-US" sz="3200" dirty="0">
                <a:solidFill>
                  <a:schemeClr val="tx1"/>
                </a:solidFill>
              </a:rPr>
              <a:t>Location for analysis</a:t>
            </a:r>
          </a:p>
          <a:p>
            <a:pPr marL="0" indent="0">
              <a:lnSpc>
                <a:spcPct val="90000"/>
              </a:lnSpc>
              <a:buNone/>
            </a:pPr>
            <a:endParaRPr lang="en-US" sz="1800" dirty="0">
              <a:solidFill>
                <a:schemeClr val="tx1"/>
              </a:solidFill>
            </a:endParaRPr>
          </a:p>
          <a:p>
            <a:pPr marL="0" indent="0">
              <a:lnSpc>
                <a:spcPct val="90000"/>
              </a:lnSpc>
              <a:buNone/>
            </a:pPr>
            <a:r>
              <a:rPr lang="en-US" sz="1800" dirty="0">
                <a:solidFill>
                  <a:schemeClr val="tx1"/>
                </a:solidFill>
              </a:rPr>
              <a:t>We have selected the latitude and longitude of Infosys, Mysuru which is very near to Ring Road to explore the near by top 100 venues with in 10KM radius </a:t>
            </a:r>
          </a:p>
          <a:p>
            <a:pPr>
              <a:lnSpc>
                <a:spcPct val="90000"/>
              </a:lnSpc>
            </a:pPr>
            <a:endParaRPr lang="en-US" sz="1800" dirty="0">
              <a:solidFill>
                <a:schemeClr val="tx1"/>
              </a:solidFill>
            </a:endParaRPr>
          </a:p>
        </p:txBody>
      </p:sp>
    </p:spTree>
    <p:extLst>
      <p:ext uri="{BB962C8B-B14F-4D97-AF65-F5344CB8AC3E}">
        <p14:creationId xmlns:p14="http://schemas.microsoft.com/office/powerpoint/2010/main" val="64733725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dirty="0"/>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78966C81-0DB8-4C6C-BA9C-565A33896449}"/>
              </a:ext>
            </a:extLst>
          </p:cNvPr>
          <p:cNvSpPr txBox="1"/>
          <p:nvPr/>
        </p:nvSpPr>
        <p:spPr>
          <a:xfrm>
            <a:off x="3545059" y="436097"/>
            <a:ext cx="6428935" cy="954107"/>
          </a:xfrm>
          <a:prstGeom prst="rect">
            <a:avLst/>
          </a:prstGeom>
          <a:noFill/>
        </p:spPr>
        <p:txBody>
          <a:bodyPr wrap="square" rtlCol="0">
            <a:spAutoFit/>
          </a:bodyPr>
          <a:lstStyle/>
          <a:p>
            <a:r>
              <a:rPr lang="en-US" sz="2800" dirty="0"/>
              <a:t>Data For the problem </a:t>
            </a:r>
          </a:p>
          <a:p>
            <a:endParaRPr lang="en-US" sz="2800" dirty="0"/>
          </a:p>
        </p:txBody>
      </p:sp>
      <p:pic>
        <p:nvPicPr>
          <p:cNvPr id="6" name="Picture 5">
            <a:extLst>
              <a:ext uri="{FF2B5EF4-FFF2-40B4-BE49-F238E27FC236}">
                <a16:creationId xmlns:a16="http://schemas.microsoft.com/office/drawing/2014/main" id="{9EA44069-98D9-4A5D-AA66-428F5DCCD653}"/>
              </a:ext>
            </a:extLst>
          </p:cNvPr>
          <p:cNvPicPr/>
          <p:nvPr/>
        </p:nvPicPr>
        <p:blipFill rotWithShape="1">
          <a:blip r:embed="rId2"/>
          <a:srcRect t="21085" r="1" b="1"/>
          <a:stretch/>
        </p:blipFill>
        <p:spPr>
          <a:xfrm>
            <a:off x="455106" y="1543404"/>
            <a:ext cx="7383944"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
        <p:nvSpPr>
          <p:cNvPr id="3" name="TextBox 2">
            <a:extLst>
              <a:ext uri="{FF2B5EF4-FFF2-40B4-BE49-F238E27FC236}">
                <a16:creationId xmlns:a16="http://schemas.microsoft.com/office/drawing/2014/main" id="{9A631782-2593-44FA-ADBD-508FD732ECCD}"/>
              </a:ext>
            </a:extLst>
          </p:cNvPr>
          <p:cNvSpPr txBox="1"/>
          <p:nvPr/>
        </p:nvSpPr>
        <p:spPr>
          <a:xfrm>
            <a:off x="8152554" y="2029657"/>
            <a:ext cx="3584340" cy="1569660"/>
          </a:xfrm>
          <a:prstGeom prst="rect">
            <a:avLst/>
          </a:prstGeom>
          <a:noFill/>
        </p:spPr>
        <p:txBody>
          <a:bodyPr wrap="square" rtlCol="0">
            <a:spAutoFit/>
          </a:bodyPr>
          <a:lstStyle/>
          <a:p>
            <a:r>
              <a:rPr lang="en-US" sz="2400" dirty="0"/>
              <a:t>The Map shows the list of top 100 </a:t>
            </a:r>
          </a:p>
          <a:p>
            <a:r>
              <a:rPr lang="en-US" sz="2400" dirty="0"/>
              <a:t>venues present near to the selected location</a:t>
            </a:r>
          </a:p>
        </p:txBody>
      </p:sp>
    </p:spTree>
    <p:extLst>
      <p:ext uri="{BB962C8B-B14F-4D97-AF65-F5344CB8AC3E}">
        <p14:creationId xmlns:p14="http://schemas.microsoft.com/office/powerpoint/2010/main" val="15095581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dirty="0"/>
          </a:p>
        </p:txBody>
      </p:sp>
      <p:sp useBgFill="1">
        <p:nvSpPr>
          <p:cNvPr id="51"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4E9BA1B2-D4AF-4B72-9031-84876A086DED}"/>
              </a:ext>
            </a:extLst>
          </p:cNvPr>
          <p:cNvSpPr txBox="1"/>
          <p:nvPr/>
        </p:nvSpPr>
        <p:spPr>
          <a:xfrm>
            <a:off x="684212" y="685799"/>
            <a:ext cx="9678988" cy="3673474"/>
          </a:xfrm>
          <a:prstGeom prst="rect">
            <a:avLst/>
          </a:prstGeom>
        </p:spPr>
        <p:txBody>
          <a:bodyPr vert="horz" lIns="91440" tIns="45720" rIns="91440" bIns="45720" rtlCol="0" anchor="b">
            <a:normAutofit/>
          </a:bodyPr>
          <a:lstStyle/>
          <a:p>
            <a:pPr>
              <a:spcBef>
                <a:spcPct val="0"/>
              </a:spcBef>
              <a:spcAft>
                <a:spcPts val="600"/>
              </a:spcAft>
            </a:pPr>
            <a:endParaRPr lang="en-US" sz="6000" cap="all" dirty="0">
              <a:ln w="3175" cmpd="sng">
                <a:noFill/>
              </a:ln>
              <a:solidFill>
                <a:schemeClr val="tx2"/>
              </a:solidFill>
              <a:latin typeface="+mj-lt"/>
              <a:ea typeface="+mj-ea"/>
              <a:cs typeface="+mj-cs"/>
            </a:endParaRPr>
          </a:p>
        </p:txBody>
      </p:sp>
      <p:sp>
        <p:nvSpPr>
          <p:cNvPr id="26" name="TextBox 25">
            <a:extLst>
              <a:ext uri="{FF2B5EF4-FFF2-40B4-BE49-F238E27FC236}">
                <a16:creationId xmlns:a16="http://schemas.microsoft.com/office/drawing/2014/main" id="{80D5E2BA-1B36-4D4A-88C5-CE280990AA29}"/>
              </a:ext>
            </a:extLst>
          </p:cNvPr>
          <p:cNvSpPr txBox="1"/>
          <p:nvPr/>
        </p:nvSpPr>
        <p:spPr>
          <a:xfrm>
            <a:off x="397648" y="137056"/>
            <a:ext cx="9552558" cy="877355"/>
          </a:xfrm>
          <a:prstGeom prst="rect">
            <a:avLst/>
          </a:prstGeom>
        </p:spPr>
        <p:txBody>
          <a:bodyPr vert="horz" lIns="91440" tIns="45720" rIns="91440" bIns="45720" rtlCol="0" anchor="b">
            <a:normAutofit/>
          </a:bodyPr>
          <a:lstStyle/>
          <a:p>
            <a:pPr>
              <a:spcBef>
                <a:spcPct val="0"/>
              </a:spcBef>
              <a:spcAft>
                <a:spcPts val="600"/>
              </a:spcAft>
            </a:pPr>
            <a:endParaRPr lang="en-US" sz="4800" cap="all" dirty="0">
              <a:ln w="3175" cmpd="sng">
                <a:noFill/>
              </a:ln>
              <a:latin typeface="+mj-lt"/>
              <a:ea typeface="+mj-ea"/>
              <a:cs typeface="+mj-cs"/>
            </a:endParaRPr>
          </a:p>
        </p:txBody>
      </p:sp>
      <p:sp>
        <p:nvSpPr>
          <p:cNvPr id="13" name="TextBox 12">
            <a:extLst>
              <a:ext uri="{FF2B5EF4-FFF2-40B4-BE49-F238E27FC236}">
                <a16:creationId xmlns:a16="http://schemas.microsoft.com/office/drawing/2014/main" id="{1CCE5F28-455D-4302-B241-BD258D3061FB}"/>
              </a:ext>
            </a:extLst>
          </p:cNvPr>
          <p:cNvSpPr txBox="1"/>
          <p:nvPr/>
        </p:nvSpPr>
        <p:spPr>
          <a:xfrm>
            <a:off x="550048" y="289456"/>
            <a:ext cx="9552558" cy="877355"/>
          </a:xfrm>
          <a:prstGeom prst="rect">
            <a:avLst/>
          </a:prstGeom>
        </p:spPr>
        <p:txBody>
          <a:bodyPr vert="horz" lIns="91440" tIns="45720" rIns="91440" bIns="45720" rtlCol="0" anchor="b">
            <a:normAutofit/>
          </a:bodyPr>
          <a:lstStyle/>
          <a:p>
            <a:pPr>
              <a:spcBef>
                <a:spcPct val="0"/>
              </a:spcBef>
              <a:spcAft>
                <a:spcPts val="600"/>
              </a:spcAft>
            </a:pPr>
            <a:r>
              <a:rPr lang="en-US" sz="4800" cap="all" dirty="0">
                <a:ln w="3175" cmpd="sng">
                  <a:noFill/>
                </a:ln>
                <a:latin typeface="+mj-lt"/>
                <a:ea typeface="+mj-ea"/>
                <a:cs typeface="+mj-cs"/>
              </a:rPr>
              <a:t>METHODOLGY USED</a:t>
            </a:r>
          </a:p>
        </p:txBody>
      </p:sp>
      <p:sp>
        <p:nvSpPr>
          <p:cNvPr id="2" name="Rectangle 1">
            <a:extLst>
              <a:ext uri="{FF2B5EF4-FFF2-40B4-BE49-F238E27FC236}">
                <a16:creationId xmlns:a16="http://schemas.microsoft.com/office/drawing/2014/main" id="{5B7EB5B1-28DC-4D89-89BF-96195D1A4819}"/>
              </a:ext>
            </a:extLst>
          </p:cNvPr>
          <p:cNvSpPr/>
          <p:nvPr/>
        </p:nvSpPr>
        <p:spPr>
          <a:xfrm>
            <a:off x="985043" y="1811136"/>
            <a:ext cx="9887746" cy="3672800"/>
          </a:xfrm>
          <a:prstGeom prst="rect">
            <a:avLst/>
          </a:prstGeom>
        </p:spPr>
        <p:txBody>
          <a:bodyPr wrap="square">
            <a:spAutoFit/>
          </a:bodyPr>
          <a:lstStyle/>
          <a:p>
            <a:pPr marL="342900" marR="0" lvl="0" indent="-342900">
              <a:lnSpc>
                <a:spcPct val="150000"/>
              </a:lnSpc>
              <a:spcBef>
                <a:spcPts val="0"/>
              </a:spcBef>
              <a:spcAft>
                <a:spcPts val="0"/>
              </a:spcAft>
              <a:buFont typeface="+mj-lt"/>
              <a:buAutoNum type="arabicPeriod"/>
            </a:pPr>
            <a:r>
              <a:rPr lang="en-US" dirty="0">
                <a:latin typeface="Arial" panose="020B0604020202020204" pitchFamily="34" charset="0"/>
                <a:ea typeface="Calibri" panose="020F0502020204030204" pitchFamily="34" charset="0"/>
                <a:cs typeface="Times New Roman" panose="02020603050405020304" pitchFamily="18" charset="0"/>
              </a:rPr>
              <a:t>Fetch the latitude and longitude of the given location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dirty="0">
                <a:latin typeface="Arial" panose="020B0604020202020204" pitchFamily="34" charset="0"/>
                <a:ea typeface="Calibri" panose="020F0502020204030204" pitchFamily="34" charset="0"/>
                <a:cs typeface="Times New Roman" panose="02020603050405020304" pitchFamily="18" charset="0"/>
              </a:rPr>
              <a:t>Define the foursquare credentials and version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dirty="0">
                <a:latin typeface="Arial" panose="020B0604020202020204" pitchFamily="34" charset="0"/>
                <a:ea typeface="Calibri" panose="020F0502020204030204" pitchFamily="34" charset="0"/>
                <a:cs typeface="Times New Roman" panose="02020603050405020304" pitchFamily="18" charset="0"/>
              </a:rPr>
              <a:t>Construct the URL to fetch the near by venues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dirty="0">
                <a:latin typeface="Arial" panose="020B0604020202020204" pitchFamily="34" charset="0"/>
                <a:ea typeface="Calibri" panose="020F0502020204030204" pitchFamily="34" charset="0"/>
                <a:cs typeface="Times New Roman" panose="02020603050405020304" pitchFamily="18" charset="0"/>
              </a:rPr>
              <a:t>Send the URL request and fetch the json values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a:pPr>
            <a:r>
              <a:rPr lang="en-US" dirty="0">
                <a:latin typeface="Arial" panose="020B0604020202020204" pitchFamily="34" charset="0"/>
                <a:ea typeface="Calibri" panose="020F0502020204030204" pitchFamily="34" charset="0"/>
                <a:cs typeface="Times New Roman" panose="02020603050405020304" pitchFamily="18" charset="0"/>
              </a:rPr>
              <a:t>Clean the Json and store it in data frame</a:t>
            </a:r>
          </a:p>
          <a:p>
            <a:pPr marL="342900" marR="0" lvl="0" indent="-342900">
              <a:lnSpc>
                <a:spcPct val="150000"/>
              </a:lnSpc>
              <a:spcBef>
                <a:spcPts val="0"/>
              </a:spcBef>
              <a:spcAft>
                <a:spcPts val="800"/>
              </a:spcAft>
              <a:buFont typeface="+mj-lt"/>
              <a:buAutoNum type="arabicPeriod"/>
            </a:pPr>
            <a:r>
              <a:rPr lang="en-US" dirty="0">
                <a:latin typeface="Arial" panose="020B0604020202020204" pitchFamily="34" charset="0"/>
                <a:cs typeface="Times New Roman" panose="02020603050405020304" pitchFamily="18" charset="0"/>
              </a:rPr>
              <a:t>Group the venues based on the category and display them in the descending order</a:t>
            </a:r>
          </a:p>
          <a:p>
            <a:pPr marL="342900" marR="0" lvl="0" indent="-342900">
              <a:lnSpc>
                <a:spcPct val="150000"/>
              </a:lnSpc>
              <a:spcBef>
                <a:spcPts val="0"/>
              </a:spcBef>
              <a:spcAft>
                <a:spcPts val="800"/>
              </a:spcAft>
              <a:buFont typeface="+mj-lt"/>
              <a:buAutoNum type="arabicPeriod"/>
            </a:pPr>
            <a:r>
              <a:rPr lang="en-US" dirty="0">
                <a:latin typeface="Arial" panose="020B0604020202020204" pitchFamily="34" charset="0"/>
                <a:cs typeface="Times New Roman" panose="02020603050405020304" pitchFamily="18" charset="0"/>
              </a:rPr>
              <a:t>Identify the business that are already present</a:t>
            </a:r>
          </a:p>
          <a:p>
            <a:pPr marL="342900" marR="0" lvl="0" indent="-342900">
              <a:lnSpc>
                <a:spcPct val="150000"/>
              </a:lnSpc>
              <a:spcBef>
                <a:spcPts val="0"/>
              </a:spcBef>
              <a:spcAft>
                <a:spcPts val="800"/>
              </a:spcAft>
              <a:buFont typeface="+mj-lt"/>
              <a:buAutoNum type="arabicPeriod"/>
            </a:pPr>
            <a:r>
              <a:rPr lang="en-US" dirty="0">
                <a:latin typeface="Arial" panose="020B0604020202020204" pitchFamily="34" charset="0"/>
                <a:cs typeface="Times New Roman" panose="02020603050405020304" pitchFamily="18" charset="0"/>
              </a:rPr>
              <a:t>Analyze the report and provide suggestion</a:t>
            </a:r>
          </a:p>
        </p:txBody>
      </p:sp>
    </p:spTree>
    <p:extLst>
      <p:ext uri="{BB962C8B-B14F-4D97-AF65-F5344CB8AC3E}">
        <p14:creationId xmlns:p14="http://schemas.microsoft.com/office/powerpoint/2010/main" val="425431007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dirty="0"/>
          </a:p>
        </p:txBody>
      </p:sp>
      <p:sp useBgFill="1">
        <p:nvSpPr>
          <p:cNvPr id="51"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4E9BA1B2-D4AF-4B72-9031-84876A086DED}"/>
              </a:ext>
            </a:extLst>
          </p:cNvPr>
          <p:cNvSpPr txBox="1"/>
          <p:nvPr/>
        </p:nvSpPr>
        <p:spPr>
          <a:xfrm>
            <a:off x="684212" y="685799"/>
            <a:ext cx="9678988" cy="3673474"/>
          </a:xfrm>
          <a:prstGeom prst="rect">
            <a:avLst/>
          </a:prstGeom>
        </p:spPr>
        <p:txBody>
          <a:bodyPr vert="horz" lIns="91440" tIns="45720" rIns="91440" bIns="45720" rtlCol="0" anchor="b">
            <a:normAutofit/>
          </a:bodyPr>
          <a:lstStyle/>
          <a:p>
            <a:pPr>
              <a:spcBef>
                <a:spcPct val="0"/>
              </a:spcBef>
              <a:spcAft>
                <a:spcPts val="600"/>
              </a:spcAft>
            </a:pPr>
            <a:endParaRPr lang="en-US" sz="6000" cap="all" dirty="0">
              <a:ln w="3175" cmpd="sng">
                <a:noFill/>
              </a:ln>
              <a:solidFill>
                <a:schemeClr val="tx2"/>
              </a:solidFill>
              <a:latin typeface="+mj-lt"/>
              <a:ea typeface="+mj-ea"/>
              <a:cs typeface="+mj-cs"/>
            </a:endParaRPr>
          </a:p>
        </p:txBody>
      </p:sp>
      <p:pic>
        <p:nvPicPr>
          <p:cNvPr id="24" name="Picture 23">
            <a:extLst>
              <a:ext uri="{FF2B5EF4-FFF2-40B4-BE49-F238E27FC236}">
                <a16:creationId xmlns:a16="http://schemas.microsoft.com/office/drawing/2014/main" id="{79A4DAC6-088B-493F-86B9-E4091BD47375}"/>
              </a:ext>
            </a:extLst>
          </p:cNvPr>
          <p:cNvPicPr/>
          <p:nvPr/>
        </p:nvPicPr>
        <p:blipFill>
          <a:blip r:embed="rId2"/>
          <a:stretch>
            <a:fillRect/>
          </a:stretch>
        </p:blipFill>
        <p:spPr>
          <a:xfrm>
            <a:off x="321732" y="1219200"/>
            <a:ext cx="6080655" cy="4953000"/>
          </a:xfrm>
          <a:prstGeom prst="rect">
            <a:avLst/>
          </a:prstGeom>
        </p:spPr>
      </p:pic>
      <p:sp>
        <p:nvSpPr>
          <p:cNvPr id="26" name="TextBox 25">
            <a:extLst>
              <a:ext uri="{FF2B5EF4-FFF2-40B4-BE49-F238E27FC236}">
                <a16:creationId xmlns:a16="http://schemas.microsoft.com/office/drawing/2014/main" id="{80D5E2BA-1B36-4D4A-88C5-CE280990AA29}"/>
              </a:ext>
            </a:extLst>
          </p:cNvPr>
          <p:cNvSpPr txBox="1"/>
          <p:nvPr/>
        </p:nvSpPr>
        <p:spPr>
          <a:xfrm>
            <a:off x="397648" y="137056"/>
            <a:ext cx="9552558" cy="877355"/>
          </a:xfrm>
          <a:prstGeom prst="rect">
            <a:avLst/>
          </a:prstGeom>
        </p:spPr>
        <p:txBody>
          <a:bodyPr vert="horz" lIns="91440" tIns="45720" rIns="91440" bIns="45720" rtlCol="0" anchor="b">
            <a:normAutofit/>
          </a:bodyPr>
          <a:lstStyle/>
          <a:p>
            <a:pPr>
              <a:spcBef>
                <a:spcPct val="0"/>
              </a:spcBef>
              <a:spcAft>
                <a:spcPts val="600"/>
              </a:spcAft>
            </a:pPr>
            <a:r>
              <a:rPr lang="en-US" sz="4800" cap="all" dirty="0">
                <a:ln w="3175" cmpd="sng">
                  <a:noFill/>
                </a:ln>
                <a:latin typeface="+mj-lt"/>
                <a:ea typeface="+mj-ea"/>
                <a:cs typeface="+mj-cs"/>
              </a:rPr>
              <a:t>DATAFRAME</a:t>
            </a:r>
          </a:p>
        </p:txBody>
      </p:sp>
      <p:sp>
        <p:nvSpPr>
          <p:cNvPr id="12" name="TextBox 11">
            <a:extLst>
              <a:ext uri="{FF2B5EF4-FFF2-40B4-BE49-F238E27FC236}">
                <a16:creationId xmlns:a16="http://schemas.microsoft.com/office/drawing/2014/main" id="{2C0C435D-ACAC-4F5B-A347-AEBBFEC6D48B}"/>
              </a:ext>
            </a:extLst>
          </p:cNvPr>
          <p:cNvSpPr txBox="1"/>
          <p:nvPr/>
        </p:nvSpPr>
        <p:spPr>
          <a:xfrm>
            <a:off x="6812316" y="1471509"/>
            <a:ext cx="3584340" cy="2308324"/>
          </a:xfrm>
          <a:prstGeom prst="rect">
            <a:avLst/>
          </a:prstGeom>
          <a:noFill/>
        </p:spPr>
        <p:txBody>
          <a:bodyPr wrap="square" rtlCol="0">
            <a:spAutoFit/>
          </a:bodyPr>
          <a:lstStyle/>
          <a:p>
            <a:r>
              <a:rPr lang="en-US" sz="2400" dirty="0"/>
              <a:t>The retrieved information of the venues are converted to a data frame as shown. You can view the complete list </a:t>
            </a:r>
            <a:r>
              <a:rPr lang="en-US" sz="2400" dirty="0">
                <a:hlinkClick r:id="rId3"/>
              </a:rPr>
              <a:t>here</a:t>
            </a:r>
            <a:endParaRPr lang="en-US" sz="2400" dirty="0"/>
          </a:p>
        </p:txBody>
      </p:sp>
    </p:spTree>
    <p:extLst>
      <p:ext uri="{BB962C8B-B14F-4D97-AF65-F5344CB8AC3E}">
        <p14:creationId xmlns:p14="http://schemas.microsoft.com/office/powerpoint/2010/main" val="369657691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dirty="0"/>
          </a:p>
        </p:txBody>
      </p:sp>
      <p:sp useBgFill="1">
        <p:nvSpPr>
          <p:cNvPr id="51"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4E9BA1B2-D4AF-4B72-9031-84876A086DED}"/>
              </a:ext>
            </a:extLst>
          </p:cNvPr>
          <p:cNvSpPr txBox="1"/>
          <p:nvPr/>
        </p:nvSpPr>
        <p:spPr>
          <a:xfrm>
            <a:off x="684212" y="685799"/>
            <a:ext cx="9678988" cy="3673474"/>
          </a:xfrm>
          <a:prstGeom prst="rect">
            <a:avLst/>
          </a:prstGeom>
        </p:spPr>
        <p:txBody>
          <a:bodyPr vert="horz" lIns="91440" tIns="45720" rIns="91440" bIns="45720" rtlCol="0" anchor="b">
            <a:normAutofit/>
          </a:bodyPr>
          <a:lstStyle/>
          <a:p>
            <a:pPr>
              <a:spcBef>
                <a:spcPct val="0"/>
              </a:spcBef>
              <a:spcAft>
                <a:spcPts val="600"/>
              </a:spcAft>
            </a:pPr>
            <a:endParaRPr lang="en-US" sz="6000" cap="all" dirty="0">
              <a:ln w="3175" cmpd="sng">
                <a:noFill/>
              </a:ln>
              <a:solidFill>
                <a:schemeClr val="tx2"/>
              </a:solidFill>
              <a:latin typeface="+mj-lt"/>
              <a:ea typeface="+mj-ea"/>
              <a:cs typeface="+mj-cs"/>
            </a:endParaRPr>
          </a:p>
        </p:txBody>
      </p:sp>
      <p:sp>
        <p:nvSpPr>
          <p:cNvPr id="26" name="TextBox 25">
            <a:extLst>
              <a:ext uri="{FF2B5EF4-FFF2-40B4-BE49-F238E27FC236}">
                <a16:creationId xmlns:a16="http://schemas.microsoft.com/office/drawing/2014/main" id="{80D5E2BA-1B36-4D4A-88C5-CE280990AA29}"/>
              </a:ext>
            </a:extLst>
          </p:cNvPr>
          <p:cNvSpPr txBox="1"/>
          <p:nvPr/>
        </p:nvSpPr>
        <p:spPr>
          <a:xfrm>
            <a:off x="397648" y="137056"/>
            <a:ext cx="9552558" cy="877355"/>
          </a:xfrm>
          <a:prstGeom prst="rect">
            <a:avLst/>
          </a:prstGeom>
        </p:spPr>
        <p:txBody>
          <a:bodyPr vert="horz" lIns="91440" tIns="45720" rIns="91440" bIns="45720" rtlCol="0" anchor="b">
            <a:normAutofit/>
          </a:bodyPr>
          <a:lstStyle/>
          <a:p>
            <a:pPr>
              <a:spcBef>
                <a:spcPct val="0"/>
              </a:spcBef>
              <a:spcAft>
                <a:spcPts val="600"/>
              </a:spcAft>
            </a:pPr>
            <a:endParaRPr lang="en-US" sz="4800" cap="all" dirty="0">
              <a:ln w="3175" cmpd="sng">
                <a:noFill/>
              </a:ln>
              <a:latin typeface="+mj-lt"/>
              <a:ea typeface="+mj-ea"/>
              <a:cs typeface="+mj-cs"/>
            </a:endParaRPr>
          </a:p>
        </p:txBody>
      </p:sp>
      <p:sp>
        <p:nvSpPr>
          <p:cNvPr id="13" name="TextBox 12">
            <a:extLst>
              <a:ext uri="{FF2B5EF4-FFF2-40B4-BE49-F238E27FC236}">
                <a16:creationId xmlns:a16="http://schemas.microsoft.com/office/drawing/2014/main" id="{1CCE5F28-455D-4302-B241-BD258D3061FB}"/>
              </a:ext>
            </a:extLst>
          </p:cNvPr>
          <p:cNvSpPr txBox="1"/>
          <p:nvPr/>
        </p:nvSpPr>
        <p:spPr>
          <a:xfrm>
            <a:off x="550048" y="289456"/>
            <a:ext cx="9552558" cy="877355"/>
          </a:xfrm>
          <a:prstGeom prst="rect">
            <a:avLst/>
          </a:prstGeom>
        </p:spPr>
        <p:txBody>
          <a:bodyPr vert="horz" lIns="91440" tIns="45720" rIns="91440" bIns="45720" rtlCol="0" anchor="b">
            <a:normAutofit/>
          </a:bodyPr>
          <a:lstStyle/>
          <a:p>
            <a:pPr>
              <a:spcBef>
                <a:spcPct val="0"/>
              </a:spcBef>
              <a:spcAft>
                <a:spcPts val="600"/>
              </a:spcAft>
            </a:pPr>
            <a:r>
              <a:rPr lang="en-US" sz="4800" cap="all" dirty="0">
                <a:ln w="3175" cmpd="sng">
                  <a:noFill/>
                </a:ln>
                <a:latin typeface="+mj-lt"/>
                <a:ea typeface="+mj-ea"/>
                <a:cs typeface="+mj-cs"/>
              </a:rPr>
              <a:t>SAMPLE OF THE RESULT</a:t>
            </a:r>
          </a:p>
        </p:txBody>
      </p:sp>
      <p:pic>
        <p:nvPicPr>
          <p:cNvPr id="14" name="Picture 13">
            <a:extLst>
              <a:ext uri="{FF2B5EF4-FFF2-40B4-BE49-F238E27FC236}">
                <a16:creationId xmlns:a16="http://schemas.microsoft.com/office/drawing/2014/main" id="{4B94924D-2522-451C-AB7D-E7A973B0F077}"/>
              </a:ext>
            </a:extLst>
          </p:cNvPr>
          <p:cNvPicPr/>
          <p:nvPr/>
        </p:nvPicPr>
        <p:blipFill>
          <a:blip r:embed="rId2"/>
          <a:stretch>
            <a:fillRect/>
          </a:stretch>
        </p:blipFill>
        <p:spPr>
          <a:xfrm>
            <a:off x="550048" y="1243009"/>
            <a:ext cx="5852339" cy="4929191"/>
          </a:xfrm>
          <a:prstGeom prst="rect">
            <a:avLst/>
          </a:prstGeom>
        </p:spPr>
      </p:pic>
      <p:sp>
        <p:nvSpPr>
          <p:cNvPr id="15" name="TextBox 14">
            <a:extLst>
              <a:ext uri="{FF2B5EF4-FFF2-40B4-BE49-F238E27FC236}">
                <a16:creationId xmlns:a16="http://schemas.microsoft.com/office/drawing/2014/main" id="{AB47CA85-E253-49FD-9E8C-A50D6532AF42}"/>
              </a:ext>
            </a:extLst>
          </p:cNvPr>
          <p:cNvSpPr txBox="1"/>
          <p:nvPr/>
        </p:nvSpPr>
        <p:spPr>
          <a:xfrm>
            <a:off x="6822037" y="1830288"/>
            <a:ext cx="4852988" cy="2792111"/>
          </a:xfrm>
          <a:prstGeom prst="rect">
            <a:avLst/>
          </a:prstGeom>
          <a:noFill/>
        </p:spPr>
        <p:txBody>
          <a:bodyPr wrap="square" rtlCol="0">
            <a:spAutoFit/>
          </a:bodyPr>
          <a:lstStyle/>
          <a:p>
            <a:pPr>
              <a:lnSpc>
                <a:spcPct val="150000"/>
              </a:lnSpc>
            </a:pPr>
            <a:r>
              <a:rPr lang="en-US" sz="2400" dirty="0"/>
              <a:t>The table shows the result of the data grouped based on categories. It is very clear that the restaurants tops the list You can view the complete list </a:t>
            </a:r>
            <a:r>
              <a:rPr lang="en-US" sz="2400" dirty="0">
                <a:hlinkClick r:id="rId3"/>
              </a:rPr>
              <a:t>here</a:t>
            </a:r>
            <a:endParaRPr lang="en-US" sz="2400" dirty="0"/>
          </a:p>
        </p:txBody>
      </p:sp>
    </p:spTree>
    <p:extLst>
      <p:ext uri="{BB962C8B-B14F-4D97-AF65-F5344CB8AC3E}">
        <p14:creationId xmlns:p14="http://schemas.microsoft.com/office/powerpoint/2010/main" val="66874170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dirty="0"/>
          </a:p>
        </p:txBody>
      </p:sp>
      <p:sp useBgFill="1">
        <p:nvSpPr>
          <p:cNvPr id="51"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4E9BA1B2-D4AF-4B72-9031-84876A086DED}"/>
              </a:ext>
            </a:extLst>
          </p:cNvPr>
          <p:cNvSpPr txBox="1"/>
          <p:nvPr/>
        </p:nvSpPr>
        <p:spPr>
          <a:xfrm>
            <a:off x="684212" y="685799"/>
            <a:ext cx="9678988" cy="3673474"/>
          </a:xfrm>
          <a:prstGeom prst="rect">
            <a:avLst/>
          </a:prstGeom>
        </p:spPr>
        <p:txBody>
          <a:bodyPr vert="horz" lIns="91440" tIns="45720" rIns="91440" bIns="45720" rtlCol="0" anchor="b">
            <a:normAutofit/>
          </a:bodyPr>
          <a:lstStyle/>
          <a:p>
            <a:pPr>
              <a:spcBef>
                <a:spcPct val="0"/>
              </a:spcBef>
              <a:spcAft>
                <a:spcPts val="600"/>
              </a:spcAft>
            </a:pPr>
            <a:endParaRPr lang="en-US" sz="6000" cap="all" dirty="0">
              <a:ln w="3175" cmpd="sng">
                <a:noFill/>
              </a:ln>
              <a:solidFill>
                <a:schemeClr val="tx2"/>
              </a:solidFill>
              <a:latin typeface="+mj-lt"/>
              <a:ea typeface="+mj-ea"/>
              <a:cs typeface="+mj-cs"/>
            </a:endParaRPr>
          </a:p>
        </p:txBody>
      </p:sp>
      <p:sp>
        <p:nvSpPr>
          <p:cNvPr id="26" name="TextBox 25">
            <a:extLst>
              <a:ext uri="{FF2B5EF4-FFF2-40B4-BE49-F238E27FC236}">
                <a16:creationId xmlns:a16="http://schemas.microsoft.com/office/drawing/2014/main" id="{80D5E2BA-1B36-4D4A-88C5-CE280990AA29}"/>
              </a:ext>
            </a:extLst>
          </p:cNvPr>
          <p:cNvSpPr txBox="1"/>
          <p:nvPr/>
        </p:nvSpPr>
        <p:spPr>
          <a:xfrm>
            <a:off x="397648" y="137056"/>
            <a:ext cx="9552558" cy="877355"/>
          </a:xfrm>
          <a:prstGeom prst="rect">
            <a:avLst/>
          </a:prstGeom>
        </p:spPr>
        <p:txBody>
          <a:bodyPr vert="horz" lIns="91440" tIns="45720" rIns="91440" bIns="45720" rtlCol="0" anchor="b">
            <a:normAutofit/>
          </a:bodyPr>
          <a:lstStyle/>
          <a:p>
            <a:pPr>
              <a:spcBef>
                <a:spcPct val="0"/>
              </a:spcBef>
              <a:spcAft>
                <a:spcPts val="600"/>
              </a:spcAft>
            </a:pPr>
            <a:endParaRPr lang="en-US" sz="4800" cap="all" dirty="0">
              <a:ln w="3175" cmpd="sng">
                <a:noFill/>
              </a:ln>
              <a:latin typeface="+mj-lt"/>
              <a:ea typeface="+mj-ea"/>
              <a:cs typeface="+mj-cs"/>
            </a:endParaRPr>
          </a:p>
        </p:txBody>
      </p:sp>
      <p:sp>
        <p:nvSpPr>
          <p:cNvPr id="13" name="TextBox 12">
            <a:extLst>
              <a:ext uri="{FF2B5EF4-FFF2-40B4-BE49-F238E27FC236}">
                <a16:creationId xmlns:a16="http://schemas.microsoft.com/office/drawing/2014/main" id="{1CCE5F28-455D-4302-B241-BD258D3061FB}"/>
              </a:ext>
            </a:extLst>
          </p:cNvPr>
          <p:cNvSpPr txBox="1"/>
          <p:nvPr/>
        </p:nvSpPr>
        <p:spPr>
          <a:xfrm>
            <a:off x="550048" y="289456"/>
            <a:ext cx="9552558" cy="877355"/>
          </a:xfrm>
          <a:prstGeom prst="rect">
            <a:avLst/>
          </a:prstGeom>
        </p:spPr>
        <p:txBody>
          <a:bodyPr vert="horz" lIns="91440" tIns="45720" rIns="91440" bIns="45720" rtlCol="0" anchor="b">
            <a:normAutofit/>
          </a:bodyPr>
          <a:lstStyle/>
          <a:p>
            <a:pPr>
              <a:spcBef>
                <a:spcPct val="0"/>
              </a:spcBef>
              <a:spcAft>
                <a:spcPts val="600"/>
              </a:spcAft>
            </a:pPr>
            <a:r>
              <a:rPr lang="en-US" sz="4800" cap="all" dirty="0">
                <a:ln w="3175" cmpd="sng">
                  <a:noFill/>
                </a:ln>
                <a:latin typeface="+mj-lt"/>
                <a:ea typeface="+mj-ea"/>
                <a:cs typeface="+mj-cs"/>
              </a:rPr>
              <a:t>Comparison OF THE RESULT</a:t>
            </a:r>
          </a:p>
        </p:txBody>
      </p:sp>
      <p:graphicFrame>
        <p:nvGraphicFramePr>
          <p:cNvPr id="16" name="Chart 15">
            <a:extLst>
              <a:ext uri="{FF2B5EF4-FFF2-40B4-BE49-F238E27FC236}">
                <a16:creationId xmlns:a16="http://schemas.microsoft.com/office/drawing/2014/main" id="{FF2237C1-2DF6-4602-A856-1FD4A212E394}"/>
              </a:ext>
            </a:extLst>
          </p:cNvPr>
          <p:cNvGraphicFramePr>
            <a:graphicFrameLocks/>
          </p:cNvGraphicFramePr>
          <p:nvPr>
            <p:extLst>
              <p:ext uri="{D42A27DB-BD31-4B8C-83A1-F6EECF244321}">
                <p14:modId xmlns:p14="http://schemas.microsoft.com/office/powerpoint/2010/main" val="3947037752"/>
              </p:ext>
            </p:extLst>
          </p:nvPr>
        </p:nvGraphicFramePr>
        <p:xfrm>
          <a:off x="1083212" y="1760271"/>
          <a:ext cx="8468751" cy="3589071"/>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23DAC31E-FC82-40D0-8F73-64B09DFA5C5E}"/>
              </a:ext>
            </a:extLst>
          </p:cNvPr>
          <p:cNvSpPr txBox="1"/>
          <p:nvPr/>
        </p:nvSpPr>
        <p:spPr>
          <a:xfrm>
            <a:off x="1589649" y="5739618"/>
            <a:ext cx="6752493" cy="646331"/>
          </a:xfrm>
          <a:prstGeom prst="rect">
            <a:avLst/>
          </a:prstGeom>
          <a:noFill/>
        </p:spPr>
        <p:txBody>
          <a:bodyPr wrap="square" rtlCol="0">
            <a:spAutoFit/>
          </a:bodyPr>
          <a:lstStyle/>
          <a:p>
            <a:r>
              <a:rPr lang="en-US" dirty="0"/>
              <a:t>Indian Restaurants tops the list and shopping mall is the fifth in the list</a:t>
            </a:r>
          </a:p>
        </p:txBody>
      </p:sp>
    </p:spTree>
    <p:extLst>
      <p:ext uri="{BB962C8B-B14F-4D97-AF65-F5344CB8AC3E}">
        <p14:creationId xmlns:p14="http://schemas.microsoft.com/office/powerpoint/2010/main" val="187092470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71</TotalTime>
  <Words>530</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Slice</vt:lpstr>
      <vt:lpstr>Predict THE RIGHT BUSINESS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THE PROJECT</dc:title>
  <dc:creator>Kaarthikha Nataraj</dc:creator>
  <cp:lastModifiedBy>Kaarthikha Nataraj</cp:lastModifiedBy>
  <cp:revision>17</cp:revision>
  <dcterms:created xsi:type="dcterms:W3CDTF">2020-04-19T12:21:02Z</dcterms:created>
  <dcterms:modified xsi:type="dcterms:W3CDTF">2020-04-19T15:18:29Z</dcterms:modified>
</cp:coreProperties>
</file>