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1"/>
  </p:notesMasterIdLst>
  <p:sldIdLst>
    <p:sldId id="28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82" r:id="rId11"/>
    <p:sldId id="273" r:id="rId12"/>
    <p:sldId id="266" r:id="rId13"/>
    <p:sldId id="284" r:id="rId14"/>
    <p:sldId id="268" r:id="rId15"/>
    <p:sldId id="269" r:id="rId16"/>
    <p:sldId id="270" r:id="rId17"/>
    <p:sldId id="271" r:id="rId18"/>
    <p:sldId id="288" r:id="rId19"/>
    <p:sldId id="272" r:id="rId20"/>
    <p:sldId id="279" r:id="rId21"/>
    <p:sldId id="280" r:id="rId22"/>
    <p:sldId id="274" r:id="rId23"/>
    <p:sldId id="275" r:id="rId24"/>
    <p:sldId id="276" r:id="rId25"/>
    <p:sldId id="287" r:id="rId26"/>
    <p:sldId id="285" r:id="rId27"/>
    <p:sldId id="286" r:id="rId28"/>
    <p:sldId id="277" r:id="rId29"/>
    <p:sldId id="26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5E54C-B811-42C0-93BB-44640E42BAF6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FA11E2-A8FC-4349-8595-D4F6B997B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01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BE30D-F7A4-4C2F-898F-2E99218286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5A85E6-FF04-4B2F-99F1-01E7E961F6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E395D-691E-45CD-A709-FC6AD6AC0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1E49C-7169-4A30-914F-FB4BE3582E6B}" type="datetime3">
              <a:rPr lang="en-US" smtClean="0"/>
              <a:t>3 June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27745-B328-4570-9072-AFA91FA97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1AF79-536D-49AC-8382-5651DB052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F4FDA-9DBF-4368-A475-2F23F15FD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38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616A7-3EF1-49B7-8E46-95E26446F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514B10-C849-4D89-B7BB-7C2901420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479E3-4745-47C0-9A8A-A73ABE3A0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22DEC-3957-42C6-BFA8-EB943A4A968F}" type="datetime3">
              <a:rPr lang="en-US" smtClean="0"/>
              <a:t>3 June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C9596-8310-44B7-80EF-E0951DB91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F2B03-DBC7-40B9-BDED-95914121B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F4FDA-9DBF-4368-A475-2F23F15FD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07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404201-C791-4E55-97E6-3E2B646E1E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CA8980-A0CE-4F06-B165-C35A9D69B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81B19-1EB8-435A-8A99-95AEEB35B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6B88-7EF6-4823-ACBC-2A98D3BC3762}" type="datetime3">
              <a:rPr lang="en-US" smtClean="0"/>
              <a:t>3 June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C8FD1-B950-4EB4-B06C-C2F89EA19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C14D-BBF9-4AAF-B964-3FBF1E106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F4FDA-9DBF-4368-A475-2F23F15FD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8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5A83-A832-45EE-87F5-8283CADD8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DE246-98F0-4962-BDC6-C3B2B5F48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BFABB-853D-45A3-89BA-075EB4FF3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53F0B-E7DE-4E85-B201-2140FFD5911A}" type="datetime3">
              <a:rPr lang="en-US" smtClean="0"/>
              <a:t>3 June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FC4F4-CF21-4277-8CA6-7CC8890DD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A3D80-0D9E-412F-8088-BF2CF4CEB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F4FDA-9DBF-4368-A475-2F23F15FD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27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21402-C3C6-490F-BEE5-D3EFF4882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332C0-0E64-4D66-BF55-C69853010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255A1-1132-4A8D-9652-EF5EE56E3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D6F2-1A7B-49DA-A2E0-265C8C60A9FB}" type="datetime3">
              <a:rPr lang="en-US" smtClean="0"/>
              <a:t>3 June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AB82F-6773-42B6-BD6B-1F57290F1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0C680-617B-4546-9537-E32D7684C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F4FDA-9DBF-4368-A475-2F23F15FD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64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A79F8-0710-4C06-92F7-5A9A64F12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6984B-945D-41A4-9303-0B692FD0E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DA2DE-5033-4C83-B86F-6C6F5359C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690E3-15D9-4E34-BDA5-64178142D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98482-6387-44C2-BFEA-8E249D0643AB}" type="datetime3">
              <a:rPr lang="en-US" smtClean="0"/>
              <a:t>3 June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16A505-9789-4896-8C74-B14E56EF1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F33C00-D310-47AF-A8CA-299CA6BD9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F4FDA-9DBF-4368-A475-2F23F15FD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6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DB87B-8FB6-4E42-8E4D-4721AEC0E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20E9A-5CF1-44C9-B821-6203AAF56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FF3A02-3308-44E0-9963-767947FDE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8C7EF8-091E-4348-88DE-C51E94984F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BEEA43-D260-451E-A0EB-2D9D0C22AA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CE8D0-24CC-41B5-89FC-0DC3547EB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5E923-E0BC-48F0-A0CB-F1B86C04F59E}" type="datetime3">
              <a:rPr lang="en-US" smtClean="0"/>
              <a:t>3 June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3AB90F-F5F7-4D7D-A82E-1C77BB9CF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B79436-C5BB-4E6E-B019-50AE1A639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F4FDA-9DBF-4368-A475-2F23F15FD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97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0E207-5238-4BB2-B261-0E9A6450A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FAA60-7D9E-4C1F-8ED7-648FF3692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C5CC-A891-41D2-AD0D-6974F7142786}" type="datetime3">
              <a:rPr lang="en-US" smtClean="0"/>
              <a:t>3 June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D7846E-A411-40DE-B1E6-588F4E6C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5FB79B-E759-4651-A1CF-23A235B9E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F4FDA-9DBF-4368-A475-2F23F15FD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96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142C71-050E-491C-BF45-87B29630F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6488-7CE7-4B02-B6BA-2EB4633E046B}" type="datetime3">
              <a:rPr lang="en-US" smtClean="0"/>
              <a:t>3 June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2A2CF0-AD53-4A3A-9222-9D74080AB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0E07B6-DAD8-41E2-9857-8576DD9BB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F4FDA-9DBF-4368-A475-2F23F15FD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4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E32FA-76D4-4606-8EB7-4AD032ABF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557E1-EE08-416F-8D3D-780822FF6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24A04-03CB-4935-992B-3F701FD1D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E74F6-4D1C-447E-9948-EEDCB33D9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9646-EC1E-4508-B097-A20BF1EA0852}" type="datetime3">
              <a:rPr lang="en-US" smtClean="0"/>
              <a:t>3 June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D5C36-BB1E-4C55-B506-9AD4FA4EF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2A1D96-A685-4684-BBAE-3A04BBDAA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F4FDA-9DBF-4368-A475-2F23F15FD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386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1D826-66FF-475F-8D97-AA5B7B865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F848BC-AFBD-4BE3-8A5A-3D7EE557BC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21B1DE-3D6A-4EBC-AECD-FA09BB19FA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1A0710-263B-407F-8BAB-C47117262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32B4F-AD12-424D-8C66-6840BA74A29B}" type="datetime3">
              <a:rPr lang="en-US" smtClean="0"/>
              <a:t>3 June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3F0C3-83C8-43FB-830E-30808C974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0CBB9-9036-432C-93D5-DD4BDD859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F4FDA-9DBF-4368-A475-2F23F15FD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75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0352B1-1A26-423F-9989-7B2E4C80F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BA18A-3154-41D3-A83E-4F5BA297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8917F-999E-47CD-98CC-1C9467E3F4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6C947-1123-4DE0-8CE4-A3389DEF5894}" type="datetime3">
              <a:rPr lang="en-US" smtClean="0"/>
              <a:t>3 June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24AAB-02E7-4B94-A018-A01B9BF551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1742A-31FD-4C31-87DB-A93D688042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F4FDA-9DBF-4368-A475-2F23F15FD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65508-ECCA-4E2B-9CF3-A9E46B836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312" y="259659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App Store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943FD-F110-41A9-AE71-ABA68CCE5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53F0B-E7DE-4E85-B201-2140FFD5911A}" type="datetime3">
              <a:rPr lang="en-US" smtClean="0"/>
              <a:t>3 June 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05202-14C2-45E5-B8A5-87009912E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F4FDA-9DBF-4368-A475-2F23F15FDC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281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62F6A-EF2C-4D82-BD3F-800AB304F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5544"/>
            <a:ext cx="10515600" cy="515144"/>
          </a:xfrm>
        </p:spPr>
        <p:txBody>
          <a:bodyPr>
            <a:normAutofit fontScale="90000"/>
          </a:bodyPr>
          <a:lstStyle/>
          <a:p>
            <a:r>
              <a:rPr lang="en-IN" sz="3600" dirty="0"/>
              <a:t>   Before Standardisation                      After Standardisation</a:t>
            </a: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B48CF-8B0E-4FBA-9F50-2869395DE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53F0B-E7DE-4E85-B201-2140FFD5911A}" type="datetime3">
              <a:rPr lang="en-US" smtClean="0"/>
              <a:t>3 June 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8F5A28-ABC3-41DC-9A78-DF0C1E3BC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F4FDA-9DBF-4368-A475-2F23F15FDC0B}" type="slidenum">
              <a:rPr lang="en-US" smtClean="0"/>
              <a:t>10</a:t>
            </a:fld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6771EFE-7C25-4874-8A89-86041F4580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149" y="1858970"/>
            <a:ext cx="5812093" cy="42733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F29DC52-76C3-47E5-9300-31861358A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764" y="2072081"/>
            <a:ext cx="5984087" cy="397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244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87487E5-1EC4-4EA2-B15B-67DCB3B86B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1238" y="788518"/>
            <a:ext cx="9029170" cy="546128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BABD3-11C4-4C6D-BE92-27DF3F0B2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53F0B-E7DE-4E85-B201-2140FFD5911A}" type="datetime3">
              <a:rPr lang="en-US" smtClean="0"/>
              <a:t>3 June 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CFE676-330D-461C-B3C1-19F8282AE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F4FDA-9DBF-4368-A475-2F23F15FDC0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001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E3820-94A7-4DA3-8151-C0516BDE0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112" y="218114"/>
            <a:ext cx="10077775" cy="2738459"/>
          </a:xfrm>
        </p:spPr>
        <p:txBody>
          <a:bodyPr>
            <a:normAutofit/>
          </a:bodyPr>
          <a:lstStyle/>
          <a:p>
            <a:r>
              <a:rPr lang="en-IN" sz="3200" b="1" dirty="0"/>
              <a:t>3. Normalization</a:t>
            </a:r>
            <a:br>
              <a:rPr lang="en-IN" sz="3200" b="1" dirty="0"/>
            </a:br>
            <a:br>
              <a:rPr lang="en-IN" sz="3200" b="1" dirty="0"/>
            </a:br>
            <a:r>
              <a:rPr lang="en-IN" sz="2200" dirty="0"/>
              <a:t>T</a:t>
            </a:r>
            <a:r>
              <a:rPr lang="en-US" sz="2200" dirty="0" err="1"/>
              <a:t>ypically</a:t>
            </a:r>
            <a:r>
              <a:rPr lang="en-US" sz="2200" dirty="0"/>
              <a:t> rescales the values into a range of [0,1].</a:t>
            </a:r>
            <a:br>
              <a:rPr lang="en-US" sz="2200" dirty="0"/>
            </a:br>
            <a:r>
              <a:rPr lang="en-US" sz="2200" dirty="0"/>
              <a:t>To change the values of numeric columns in dataset to a common scale, without distorting range values.</a:t>
            </a:r>
            <a:br>
              <a:rPr lang="en-US" sz="2200" dirty="0"/>
            </a:br>
            <a:br>
              <a:rPr lang="en-US" sz="2200" dirty="0"/>
            </a:br>
            <a:endParaRPr lang="en-US" sz="2200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9405BDA-F3A0-4BD2-B41D-27AE2595E8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6620" y="2524591"/>
            <a:ext cx="10805020" cy="362743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7FAF6-F54C-4ABB-A3CB-7E64A28B0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53F0B-E7DE-4E85-B201-2140FFD5911A}" type="datetime3">
              <a:rPr lang="en-US" smtClean="0"/>
              <a:t>3 June 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66A591-3540-4BFB-B722-FFE6350F9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F4FDA-9DBF-4368-A475-2F23F15FDC0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65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62F6A-EF2C-4D82-BD3F-800AB304F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5544"/>
            <a:ext cx="10515600" cy="515144"/>
          </a:xfrm>
        </p:spPr>
        <p:txBody>
          <a:bodyPr>
            <a:normAutofit fontScale="90000"/>
          </a:bodyPr>
          <a:lstStyle/>
          <a:p>
            <a:r>
              <a:rPr lang="en-IN" sz="3600" dirty="0"/>
              <a:t>   Before Normalisation                     After Normalisation</a:t>
            </a: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B48CF-8B0E-4FBA-9F50-2869395DE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53F0B-E7DE-4E85-B201-2140FFD5911A}" type="datetime3">
              <a:rPr lang="en-US" smtClean="0"/>
              <a:t>3 June 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8F5A28-ABC3-41DC-9A78-DF0C1E3BC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F4FDA-9DBF-4368-A475-2F23F15FDC0B}" type="slidenum">
              <a:rPr lang="en-US" smtClean="0"/>
              <a:t>13</a:t>
            </a:fld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FE63FCC-99F3-4B66-8075-EEE8F9EA77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633" y="2006759"/>
            <a:ext cx="5953367" cy="295386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F2360C1-8796-4713-BD2B-3873952A9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263" y="2006759"/>
            <a:ext cx="5456537" cy="295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495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5D74C-21E9-4A1B-B004-8895F029C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53F0B-E7DE-4E85-B201-2140FFD5911A}" type="datetime3">
              <a:rPr lang="en-US" smtClean="0"/>
              <a:t>3 June 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AF019D-59AF-41DF-8ECE-A6C24474B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F4FDA-9DBF-4368-A475-2F23F15FDC0B}" type="slidenum">
              <a:rPr lang="en-US" smtClean="0"/>
              <a:t>14</a:t>
            </a:fld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74788D5-6F02-4631-902C-73044F1B49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2749" y="1577130"/>
            <a:ext cx="7768205" cy="47792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88B658D-29D8-4AEB-B294-DC81C74EF93B}"/>
              </a:ext>
            </a:extLst>
          </p:cNvPr>
          <p:cNvSpPr txBox="1"/>
          <p:nvPr/>
        </p:nvSpPr>
        <p:spPr>
          <a:xfrm>
            <a:off x="3136783" y="545297"/>
            <a:ext cx="53469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Before and after Normalisation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33480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1781A-8890-400E-A2B2-189D01251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5664" y="212211"/>
            <a:ext cx="5789103" cy="1325563"/>
          </a:xfrm>
        </p:spPr>
        <p:txBody>
          <a:bodyPr>
            <a:normAutofit/>
          </a:bodyPr>
          <a:lstStyle/>
          <a:p>
            <a:r>
              <a:rPr lang="en-IN" sz="3600" dirty="0"/>
              <a:t>Importance of Normalisation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3ED4-F166-4626-B90A-0B491E043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r>
              <a:rPr lang="en-US" sz="2000" dirty="0"/>
              <a:t>Normalization helps to reduce data redundancy and complexity of data.</a:t>
            </a:r>
          </a:p>
          <a:p>
            <a:r>
              <a:rPr lang="en-US" sz="2000" dirty="0"/>
              <a:t>In machine learning Normalization makes training less sensitive to scale of features.</a:t>
            </a:r>
          </a:p>
          <a:p>
            <a:r>
              <a:rPr lang="en-US" sz="2000" dirty="0"/>
              <a:t>The use of a normalization method will improve analysis from multiple models.</a:t>
            </a:r>
          </a:p>
          <a:p>
            <a:r>
              <a:rPr lang="en-US" sz="2000" dirty="0"/>
              <a:t>Normalization of data will make sure that data doesn’t vary more.</a:t>
            </a:r>
          </a:p>
          <a:p>
            <a:r>
              <a:rPr lang="en-US" sz="2000" dirty="0"/>
              <a:t>it get rid of a number of anomalies that make analysis of data more complicate.</a:t>
            </a:r>
          </a:p>
          <a:p>
            <a:r>
              <a:rPr lang="en-US" sz="2000" dirty="0"/>
              <a:t>Visualization of data would be difficult without normalization of data. Normalization changes the values of numeric columns in the dataset to a common scale without distorting differences In the ranges of values.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B0801-6B6F-4B7B-A652-26B9CE88D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53F0B-E7DE-4E85-B201-2140FFD5911A}" type="datetime3">
              <a:rPr lang="en-US" smtClean="0"/>
              <a:t>3 June 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942FD6-B7AD-454A-9972-04F3F47F8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F4FDA-9DBF-4368-A475-2F23F15FDC0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28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D7A82-21E9-4AC7-AD0D-298A1ACD3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2544" y="432033"/>
            <a:ext cx="8364523" cy="1325563"/>
          </a:xfrm>
        </p:spPr>
        <p:txBody>
          <a:bodyPr>
            <a:normAutofit/>
          </a:bodyPr>
          <a:lstStyle/>
          <a:p>
            <a:r>
              <a:rPr lang="en-IN" sz="3600" b="1" dirty="0"/>
              <a:t>4. Visualization of Data</a:t>
            </a:r>
            <a:endParaRPr lang="en-US" sz="36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350AE-2230-4C3C-BF18-4A6FF499A9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7260" y="6492875"/>
            <a:ext cx="2743200" cy="365125"/>
          </a:xfrm>
        </p:spPr>
        <p:txBody>
          <a:bodyPr/>
          <a:lstStyle/>
          <a:p>
            <a:fld id="{47353F0B-E7DE-4E85-B201-2140FFD5911A}" type="datetime3">
              <a:rPr lang="en-US" smtClean="0"/>
              <a:t>3 June 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C2274-79D1-4B7D-BFF5-E800C8361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09660" y="6492875"/>
            <a:ext cx="2743200" cy="365125"/>
          </a:xfrm>
        </p:spPr>
        <p:txBody>
          <a:bodyPr/>
          <a:lstStyle/>
          <a:p>
            <a:fld id="{905F4FDA-9DBF-4368-A475-2F23F15FDC0B}" type="slidenum">
              <a:rPr lang="en-US" smtClean="0"/>
              <a:t>16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8837B9-5703-47F5-8CE6-9B5AF4AAFC9A}"/>
              </a:ext>
            </a:extLst>
          </p:cNvPr>
          <p:cNvSpPr txBox="1"/>
          <p:nvPr/>
        </p:nvSpPr>
        <p:spPr>
          <a:xfrm>
            <a:off x="1541967" y="1595248"/>
            <a:ext cx="1757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a. Histogram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1AFB8C-E600-419D-94B2-C041AADDC947}"/>
              </a:ext>
            </a:extLst>
          </p:cNvPr>
          <p:cNvSpPr txBox="1"/>
          <p:nvPr/>
        </p:nvSpPr>
        <p:spPr>
          <a:xfrm>
            <a:off x="7918368" y="2178622"/>
            <a:ext cx="309134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Histogram is used to summarize discrete or continuous data </a:t>
            </a:r>
          </a:p>
          <a:p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1935F5A-5E46-4A6F-BFE6-33C7DEA64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260" y="1962150"/>
            <a:ext cx="673608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5" name="Content Placeholder 9">
            <a:extLst>
              <a:ext uri="{FF2B5EF4-FFF2-40B4-BE49-F238E27FC236}">
                <a16:creationId xmlns:a16="http://schemas.microsoft.com/office/drawing/2014/main" id="{F87438BF-5F11-40A3-AC9E-480638721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189" y="1936984"/>
            <a:ext cx="6799175" cy="337352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A41F627-6B7E-4CF7-B3E7-F2DC18B25267}"/>
              </a:ext>
            </a:extLst>
          </p:cNvPr>
          <p:cNvSpPr txBox="1"/>
          <p:nvPr/>
        </p:nvSpPr>
        <p:spPr>
          <a:xfrm>
            <a:off x="6644182" y="3471284"/>
            <a:ext cx="461055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/>
              <a:t>Here  the graph opening ply shows </a:t>
            </a:r>
          </a:p>
          <a:p>
            <a:pPr algn="just"/>
            <a:r>
              <a:rPr lang="en-US" dirty="0"/>
              <a:t>Positive skewed (most data falls to right) where</a:t>
            </a:r>
          </a:p>
          <a:p>
            <a:pPr algn="just"/>
            <a:r>
              <a:rPr lang="en-US" dirty="0"/>
              <a:t>Mode &lt; median &lt;mean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                                                     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                                                                       </a:t>
            </a:r>
          </a:p>
          <a:p>
            <a:pPr algn="just"/>
            <a:endParaRPr lang="en-US"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78A7E215-0BC2-46E9-A60C-C9730B95F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1506" y="-758295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0.06028976037312782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35A1C8-9A60-4729-A9A5-B023E421F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805" y="4332594"/>
            <a:ext cx="3451055" cy="226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900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AD964-AEA5-4F47-B47A-8C2C04859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9292"/>
            <a:ext cx="8239125" cy="502767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b. Box-Plot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602F7-EF8D-45BC-8240-73BEB328B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53F0B-E7DE-4E85-B201-2140FFD5911A}" type="datetime3">
              <a:rPr lang="en-US" smtClean="0"/>
              <a:t>3 June 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C65854-F8CF-422F-A6C0-FB2C67C18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F4FDA-9DBF-4368-A475-2F23F15FDC0B}" type="slidenum">
              <a:rPr lang="en-US" smtClean="0"/>
              <a:t>17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336F3F-2CDA-4CF1-981B-078A70C50555}"/>
              </a:ext>
            </a:extLst>
          </p:cNvPr>
          <p:cNvSpPr txBox="1"/>
          <p:nvPr/>
        </p:nvSpPr>
        <p:spPr>
          <a:xfrm flipH="1">
            <a:off x="7977937" y="3062962"/>
            <a:ext cx="288203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dirty="0"/>
              <a:t>Box-Plot is used to check if there is any outliers</a:t>
            </a:r>
            <a:r>
              <a:rPr lang="en-IN" dirty="0"/>
              <a:t>. </a:t>
            </a:r>
            <a:r>
              <a:rPr lang="en-IN" sz="2400" dirty="0"/>
              <a:t>The given box plot is </a:t>
            </a:r>
            <a:r>
              <a:rPr lang="en-IN" sz="2400" dirty="0" err="1"/>
              <a:t>negitively</a:t>
            </a:r>
            <a:r>
              <a:rPr lang="en-IN" sz="2400" dirty="0"/>
              <a:t> skewed</a:t>
            </a:r>
          </a:p>
          <a:p>
            <a:pPr algn="just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974CAC-8F0C-46F7-B046-2161CDC99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972" y="1962150"/>
            <a:ext cx="642937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229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2FF852D-0C2F-4181-B489-2429C84B2A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490" y="637563"/>
            <a:ext cx="5899686" cy="55394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BC253-ACD5-40C3-BDAC-C69937665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53F0B-E7DE-4E85-B201-2140FFD5911A}" type="datetime3">
              <a:rPr lang="en-US" smtClean="0"/>
              <a:t>3 June 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D91A2F-6C02-4115-925B-ADD03E234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F4FDA-9DBF-4368-A475-2F23F15FDC0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4E655F9-E2F8-4FBB-A443-0BA97AFAA3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5214" y="2100364"/>
            <a:ext cx="6924675" cy="41148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EE8D4-CF98-4B66-85AE-B8A0B1197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53F0B-E7DE-4E85-B201-2140FFD5911A}" type="datetime3">
              <a:rPr lang="en-US" smtClean="0"/>
              <a:t>3 June 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7AAFD0-8FD2-47A4-AFEE-9941F4F23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F4FDA-9DBF-4368-A475-2F23F15FDC0B}" type="slidenum">
              <a:rPr lang="en-US" smtClean="0"/>
              <a:t>19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7F634F-6C48-48D1-BD40-73ADCA437595}"/>
              </a:ext>
            </a:extLst>
          </p:cNvPr>
          <p:cNvSpPr txBox="1"/>
          <p:nvPr/>
        </p:nvSpPr>
        <p:spPr>
          <a:xfrm>
            <a:off x="1132514" y="1350628"/>
            <a:ext cx="2894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c. Distribution Plot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63230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7B0C-1F65-476B-BCDB-0B1700F86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</a:t>
            </a:r>
            <a:br>
              <a:rPr lang="en-IN" dirty="0"/>
            </a:br>
            <a:r>
              <a:rPr lang="en-IN" dirty="0"/>
              <a:t>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49886-C2D6-4C1D-A282-6D0FC7685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todays world a major population of humans rely and depend on mobile applications for their day to day needs.</a:t>
            </a:r>
          </a:p>
          <a:p>
            <a:r>
              <a:rPr lang="en-IN" dirty="0"/>
              <a:t>In such a case, choosing the right application to download and use it in their smartphones is a matter of concern.</a:t>
            </a:r>
          </a:p>
          <a:p>
            <a:r>
              <a:rPr lang="en-IN" dirty="0"/>
              <a:t>To cope up with this problem our AppStore dataset contains details of 7168 applications that includes user ratings, its price and other details which the user might find handy.</a:t>
            </a:r>
          </a:p>
          <a:p>
            <a:r>
              <a:rPr lang="en-IN" dirty="0"/>
              <a:t>In this way, people can easily choose the appropriate and the correct application for their needs.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8081A-69D6-4F9B-A4E0-95DBC2E90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53F0B-E7DE-4E85-B201-2140FFD5911A}" type="datetime3">
              <a:rPr lang="en-US" smtClean="0"/>
              <a:t>3 June 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23B2E-5B2A-4BE3-8AE0-5A8A56BE3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F4FDA-9DBF-4368-A475-2F23F15FDC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86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86CCD4D-044F-4F2F-89EE-202CC9C9BF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9743" y="1785198"/>
            <a:ext cx="5325283" cy="435133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D919F-FC1D-4F27-90B8-D963BFFB7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53F0B-E7DE-4E85-B201-2140FFD5911A}" type="datetime3">
              <a:rPr lang="en-US" smtClean="0"/>
              <a:t>3 June 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DEC701-E437-4AD6-8F29-A3C72CE60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F4FDA-9DBF-4368-A475-2F23F15FDC0B}" type="slidenum">
              <a:rPr lang="en-US" smtClean="0"/>
              <a:t>20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CA4780-7419-47AC-A132-C55F8D0C8F88}"/>
              </a:ext>
            </a:extLst>
          </p:cNvPr>
          <p:cNvSpPr txBox="1"/>
          <p:nvPr/>
        </p:nvSpPr>
        <p:spPr>
          <a:xfrm>
            <a:off x="1719743" y="1042164"/>
            <a:ext cx="22517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d. Scatter-Plot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E8E362-E727-4B60-81E8-4C53DCBCA97C}"/>
              </a:ext>
            </a:extLst>
          </p:cNvPr>
          <p:cNvSpPr txBox="1"/>
          <p:nvPr/>
        </p:nvSpPr>
        <p:spPr>
          <a:xfrm>
            <a:off x="7045026" y="3601885"/>
            <a:ext cx="45727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is a mathematical representation.</a:t>
            </a:r>
          </a:p>
          <a:p>
            <a:r>
              <a:rPr lang="en-US" dirty="0"/>
              <a:t>Dots are used to represent values of variables.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1447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B4A7B51-BB84-4CD3-B909-CB658F5D6B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8493" y="1288975"/>
            <a:ext cx="6116725" cy="506737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3B207-01CE-4615-BCE8-26F5A6AD4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53F0B-E7DE-4E85-B201-2140FFD5911A}" type="datetime3">
              <a:rPr lang="en-US" smtClean="0"/>
              <a:t>3 June 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7BAA7C-0E5A-4F8F-8F9A-8D0103AE4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F4FDA-9DBF-4368-A475-2F23F15FDC0B}" type="slidenum">
              <a:rPr lang="en-US" smtClean="0"/>
              <a:t>21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762C29-FD0C-4C9C-A6DA-1DBC480E09F3}"/>
              </a:ext>
            </a:extLst>
          </p:cNvPr>
          <p:cNvSpPr txBox="1"/>
          <p:nvPr/>
        </p:nvSpPr>
        <p:spPr>
          <a:xfrm>
            <a:off x="1380058" y="836760"/>
            <a:ext cx="1547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e. Hex-Plot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248926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6FFF2-2F54-445D-81E0-D9B650BC9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406" y="365125"/>
            <a:ext cx="8288322" cy="1325563"/>
          </a:xfrm>
        </p:spPr>
        <p:txBody>
          <a:bodyPr>
            <a:normAutofit/>
          </a:bodyPr>
          <a:lstStyle/>
          <a:p>
            <a:r>
              <a:rPr lang="en-IN" sz="4000" b="1" dirty="0"/>
              <a:t>5. Hypothesis Testing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04A75-FC01-4C98-AE00-1F547ED97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Hypothesis testing is a statistical procedure that uses sample data to determine, whether a statement about the value of a population parameter should or should not be rejected.</a:t>
            </a:r>
          </a:p>
          <a:p>
            <a:pPr marL="285750" indent="-285750"/>
            <a:r>
              <a:rPr lang="en-US" sz="2400" dirty="0"/>
              <a:t>Here we do hypothesis testing for the column </a:t>
            </a:r>
            <a:r>
              <a:rPr lang="en-US" sz="2400" dirty="0" err="1"/>
              <a:t>user_rating_ver</a:t>
            </a:r>
            <a:r>
              <a:rPr lang="en-US" sz="2400" dirty="0"/>
              <a:t>.</a:t>
            </a:r>
          </a:p>
          <a:p>
            <a:pPr marL="285750" indent="-285750"/>
            <a:r>
              <a:rPr lang="en-US" sz="2400" dirty="0"/>
              <a:t>Our population mean was 4.067 so we assume that the sample mean is same as population mean.</a:t>
            </a:r>
          </a:p>
          <a:p>
            <a:pPr marL="285750" indent="-285750"/>
            <a:endParaRPr lang="en-US" sz="2400" dirty="0"/>
          </a:p>
          <a:p>
            <a:pPr marL="285750" indent="-285750"/>
            <a:r>
              <a:rPr lang="en-US" sz="2400" dirty="0"/>
              <a:t>Thus our Null Hypothesis will be that </a:t>
            </a:r>
          </a:p>
          <a:p>
            <a:pPr marL="285750" indent="-285750"/>
            <a:r>
              <a:rPr lang="en-US" sz="2400" dirty="0"/>
              <a:t>H0 : mu =  4.067</a:t>
            </a:r>
          </a:p>
          <a:p>
            <a:pPr marL="285750" indent="-285750"/>
            <a:r>
              <a:rPr lang="en-US" sz="2400" dirty="0"/>
              <a:t>H1 : mu != 4.067</a:t>
            </a:r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33394-A856-418A-B0E5-BFEF98075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53F0B-E7DE-4E85-B201-2140FFD5911A}" type="datetime3">
              <a:rPr lang="en-US" smtClean="0"/>
              <a:t>3 June 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F20843-20FE-480D-B24D-EFE7BE176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F4FDA-9DBF-4368-A475-2F23F15FDC0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454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8758140-AA89-427E-BAB4-B4483345F0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688" y="103462"/>
            <a:ext cx="8109500" cy="524871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7FF5A-038C-481B-97C5-821E032F6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53F0B-E7DE-4E85-B201-2140FFD5911A}" type="datetime3">
              <a:rPr lang="en-US" smtClean="0"/>
              <a:t>3 June 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7FFACC-558F-45F0-A9A2-6502BC2E3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F4FDA-9DBF-4368-A475-2F23F15FDC0B}" type="slidenum">
              <a:rPr lang="en-US" smtClean="0"/>
              <a:t>23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2DA6EF-B068-4A05-AC1D-6133952F1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648" y="5352176"/>
            <a:ext cx="8991600" cy="96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6130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F91F5-7FCF-4CFC-A6CE-C3AB0BE40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182" y="365125"/>
            <a:ext cx="8481269" cy="1325563"/>
          </a:xfrm>
        </p:spPr>
        <p:txBody>
          <a:bodyPr>
            <a:normAutofit/>
          </a:bodyPr>
          <a:lstStyle/>
          <a:p>
            <a:r>
              <a:rPr lang="en-IN" sz="3600" b="1" dirty="0"/>
              <a:t>6. Correlation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AB27A-3B5A-4625-B609-BD3D053F6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8349"/>
            <a:ext cx="10515600" cy="491861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It measures the strength and direction of a linear relationship between two variables on a scatterplot the value always lie between -1 to 1.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7127B-80FD-4213-9B04-91A3C4D5A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53F0B-E7DE-4E85-B201-2140FFD5911A}" type="datetime3">
              <a:rPr lang="en-US" smtClean="0"/>
              <a:t>3 June 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8E6D8B-193E-4AAF-B1D9-979982B1A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F4FDA-9DBF-4368-A475-2F23F15FDC0B}" type="slidenum">
              <a:rPr lang="en-US" smtClean="0"/>
              <a:t>24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A1AD22-9870-4D45-B43B-1CB749229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92" y="1960555"/>
            <a:ext cx="11951475" cy="456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7118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6DAF1-4A86-44C4-8AE7-5DC9C7C24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53F0B-E7DE-4E85-B201-2140FFD5911A}" type="datetime3">
              <a:rPr lang="en-US" smtClean="0"/>
              <a:t>3 June 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B4900A-596D-4A25-8F3B-A75BC207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F4FDA-9DBF-4368-A475-2F23F15FDC0B}" type="slidenum">
              <a:rPr lang="en-US" smtClean="0"/>
              <a:t>25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15BA70-ED2C-46DA-99EF-582A905920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418" y="728870"/>
            <a:ext cx="10377540" cy="195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1335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594C6-E01A-40AF-9CB0-AE2DA3A45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53F0B-E7DE-4E85-B201-2140FFD5911A}" type="datetime3">
              <a:rPr lang="en-US" smtClean="0"/>
              <a:t>3 June 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CC04D0-5C54-4B6E-B1C7-BB43D7C1A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F4FDA-9DBF-4368-A475-2F23F15FDC0B}" type="slidenum">
              <a:rPr lang="en-US" smtClean="0"/>
              <a:t>26</a:t>
            </a:fld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403584C-210F-4343-88BF-F22170ECC1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4396" y="352012"/>
            <a:ext cx="7088056" cy="5506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9740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F76C1-AD3E-4A0F-9CAC-7FE6A298C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53F0B-E7DE-4E85-B201-2140FFD5911A}" type="datetime3">
              <a:rPr lang="en-US" smtClean="0"/>
              <a:t>3 June 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E4F75D-546E-4416-904C-CFAECEC40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F4FDA-9DBF-4368-A475-2F23F15FDC0B}" type="slidenum">
              <a:rPr lang="en-US" smtClean="0"/>
              <a:t>27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4ACB68E-203F-49ED-8CFC-8BFE00DADD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0627" y="887622"/>
            <a:ext cx="7699973" cy="507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59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D83C998-AB2C-45A8-8429-78DD0FF72C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7806" y="136525"/>
            <a:ext cx="8274394" cy="435133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E8B3A-39E1-4AE5-9055-49195467D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53F0B-E7DE-4E85-B201-2140FFD5911A}" type="datetime3">
              <a:rPr lang="en-US" smtClean="0"/>
              <a:t>3 June 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347D57-084E-48F0-BC06-B7C84CCDC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F4FDA-9DBF-4368-A475-2F23F15FDC0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803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844F9-F776-4861-ADAA-94AEC70DF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IN" sz="7200" dirty="0"/>
          </a:p>
          <a:p>
            <a:pPr marL="0" indent="0" algn="ctr">
              <a:buNone/>
            </a:pPr>
            <a:r>
              <a:rPr lang="en-IN" sz="7200" dirty="0"/>
              <a:t>THANK YOU</a:t>
            </a:r>
            <a:endParaRPr lang="en-US" sz="7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BD7F1-AE45-4D7B-857D-D69A0FE51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53F0B-E7DE-4E85-B201-2140FFD5911A}" type="datetime3">
              <a:rPr lang="en-US" smtClean="0"/>
              <a:t>3 June 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CF1E4B-79E0-420A-A496-F0A257ED2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F4FDA-9DBF-4368-A475-2F23F15FDC0B}" type="slidenum">
              <a:rPr lang="en-US" smtClean="0"/>
              <a:t>29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318257-8EC1-495B-BC55-C718F98AD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33" y="128629"/>
            <a:ext cx="914479" cy="9937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C2A389-C4D2-4AB8-9F95-AB188D0E9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0408" y="128629"/>
            <a:ext cx="1828959" cy="56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323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A64D4-6B28-485A-BB78-EC1051B1B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203" y="972520"/>
            <a:ext cx="10515600" cy="22082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400" b="1" dirty="0"/>
              <a:t>DESCRIPTION OF DATASET</a:t>
            </a:r>
          </a:p>
          <a:p>
            <a:r>
              <a:rPr lang="en-US" sz="1800" dirty="0"/>
              <a:t>Total number of columns : 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     1. Numerical columns :  12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     2. Categorical columns : 5</a:t>
            </a:r>
          </a:p>
          <a:p>
            <a:r>
              <a:rPr lang="en-US" sz="1800" dirty="0"/>
              <a:t>Total number of rows : 7197</a:t>
            </a:r>
          </a:p>
          <a:p>
            <a:r>
              <a:rPr lang="en-US" sz="1800" dirty="0"/>
              <a:t>Data as missing values and </a:t>
            </a:r>
            <a:r>
              <a:rPr lang="en-US" sz="1800" dirty="0" err="1"/>
              <a:t>NaN</a:t>
            </a:r>
            <a:r>
              <a:rPr lang="en-US" sz="1800" dirty="0"/>
              <a:t> : 6172(5.3%) </a:t>
            </a:r>
          </a:p>
          <a:p>
            <a:endParaRPr 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9B322-1135-46B7-9454-87B0653A8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53F0B-E7DE-4E85-B201-2140FFD5911A}" type="datetime3">
              <a:rPr lang="en-US" smtClean="0"/>
              <a:t>3 June 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35A45A-F8C0-4F75-ADF6-D20F0C8EA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F4FDA-9DBF-4368-A475-2F23F15FDC0B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7F566B-2887-4199-A261-58AF65DD6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396" y="3180807"/>
            <a:ext cx="8170877" cy="335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293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ABCBE-8455-4396-BCEE-79FDB92A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112" y="365125"/>
            <a:ext cx="10296688" cy="1807624"/>
          </a:xfrm>
        </p:spPr>
        <p:txBody>
          <a:bodyPr>
            <a:normAutofit fontScale="90000"/>
          </a:bodyPr>
          <a:lstStyle/>
          <a:p>
            <a:r>
              <a:rPr lang="en-IN" sz="3600" b="1" dirty="0"/>
              <a:t>1. Data Cleaning</a:t>
            </a:r>
            <a:br>
              <a:rPr lang="en-IN" sz="3600" b="1" dirty="0"/>
            </a:br>
            <a:br>
              <a:rPr lang="en-IN" sz="3600" b="1" dirty="0"/>
            </a:br>
            <a:r>
              <a:rPr lang="en-IN" sz="2700" dirty="0"/>
              <a:t>This process is done in order to replace the null values with some meaningful values</a:t>
            </a:r>
            <a:r>
              <a:rPr lang="en-IN" sz="3600" b="1" dirty="0"/>
              <a:t>.</a:t>
            </a:r>
            <a:endParaRPr lang="en-US" sz="36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71E6E-BDED-4F68-8767-3F5E353F5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53F0B-E7DE-4E85-B201-2140FFD5911A}" type="datetime3">
              <a:rPr lang="en-US" smtClean="0"/>
              <a:t>3 June 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DBC4BA-2E26-4A74-9301-3EA1FC6F2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F4FDA-9DBF-4368-A475-2F23F15FDC0B}" type="slidenum">
              <a:rPr lang="en-US" smtClean="0"/>
              <a:t>4</a:t>
            </a:fld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1B4DE8A-97A5-43CC-92E4-DD5B5185B4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51432"/>
            <a:ext cx="10515600" cy="349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269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82671-6741-4BB5-9186-5651B784C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2363"/>
            <a:ext cx="10515600" cy="505460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a. To check the total number of NULL or </a:t>
            </a:r>
            <a:r>
              <a:rPr lang="en-IN" dirty="0" err="1"/>
              <a:t>NaN</a:t>
            </a:r>
            <a:r>
              <a:rPr lang="en-IN" dirty="0"/>
              <a:t> values in the dataset.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C492C-1904-42F2-BE2D-2690333A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53F0B-E7DE-4E85-B201-2140FFD5911A}" type="datetime3">
              <a:rPr lang="en-US" smtClean="0"/>
              <a:t>3 June 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B9FED2-5622-47BD-84B2-3A28D6B3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F4FDA-9DBF-4368-A475-2F23F15FDC0B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6F4D8B-D5EA-477E-BD4E-27A9C2807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632" y="1895912"/>
            <a:ext cx="7324725" cy="404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11761-AF9D-4589-A2CF-81578336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0235"/>
            <a:ext cx="10515600" cy="513672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b. </a:t>
            </a:r>
            <a:r>
              <a:rPr lang="en-IN" dirty="0" err="1"/>
              <a:t>NaN</a:t>
            </a:r>
            <a:r>
              <a:rPr lang="en-IN" dirty="0"/>
              <a:t> values in the numerical columns are replaced with the mean of that particular column.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8C4B7-157A-4119-BCA7-8E2E54BC5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53F0B-E7DE-4E85-B201-2140FFD5911A}" type="datetime3">
              <a:rPr lang="en-US" smtClean="0"/>
              <a:t>3 June 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3EDC3B-F380-4C6E-9471-C4F882A72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F4FDA-9DBF-4368-A475-2F23F15FDC0B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EC4472-59C4-4502-A8F7-E4815768E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670631"/>
            <a:ext cx="10515601" cy="282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403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EC493-6EDB-4861-BD17-10CB73480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2363"/>
            <a:ext cx="10515600" cy="505460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c. </a:t>
            </a:r>
            <a:r>
              <a:rPr lang="en-IN" dirty="0" err="1"/>
              <a:t>NaN</a:t>
            </a:r>
            <a:r>
              <a:rPr lang="en-IN" dirty="0"/>
              <a:t> values of categorical columns are replaced by the previous value in that particular column.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E25BF-8C0A-442C-A6A3-201C050CE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53F0B-E7DE-4E85-B201-2140FFD5911A}" type="datetime3">
              <a:rPr lang="en-US" smtClean="0"/>
              <a:t>3 June 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F7B6F0-6B05-4E95-B23C-334C4C1BF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F4FDA-9DBF-4368-A475-2F23F15FDC0B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0CC7C6-9B54-4564-8DE5-641C52416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06" y="1978462"/>
            <a:ext cx="10754687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44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43D78-0BE8-49A5-A372-D50D1082D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01" y="1122363"/>
            <a:ext cx="12116499" cy="5735636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Before Data Cleaning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After Data Cleaning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1BA15-EC27-46B2-A0D5-37DD55426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53F0B-E7DE-4E85-B201-2140FFD5911A}" type="datetime3">
              <a:rPr lang="en-US" smtClean="0"/>
              <a:t>3 June 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DF019-92D7-4DDD-A939-4EC3F80D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F4FDA-9DBF-4368-A475-2F23F15FDC0B}" type="slidenum">
              <a:rPr lang="en-US" smtClean="0"/>
              <a:t>8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9AA3D3-747F-4DA0-9161-155B36DE0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095" y="717985"/>
            <a:ext cx="8548381" cy="31466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F270DC-11B5-4BD1-A1D7-18E964707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201" y="3864643"/>
            <a:ext cx="8481271" cy="299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60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F2090-C3E4-46A1-883B-C032D6610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112" y="1048624"/>
            <a:ext cx="10515600" cy="1249959"/>
          </a:xfrm>
        </p:spPr>
        <p:txBody>
          <a:bodyPr>
            <a:normAutofit fontScale="90000"/>
          </a:bodyPr>
          <a:lstStyle/>
          <a:p>
            <a:br>
              <a:rPr lang="en-IN" sz="3200" b="1" dirty="0"/>
            </a:br>
            <a:r>
              <a:rPr lang="en-IN" sz="3200" b="1" dirty="0"/>
              <a:t>2. Standardisation</a:t>
            </a:r>
            <a:br>
              <a:rPr lang="en-IN" sz="3200" b="1" dirty="0"/>
            </a:br>
            <a:br>
              <a:rPr lang="en-IN" sz="3200" b="1" dirty="0"/>
            </a:br>
            <a:r>
              <a:rPr lang="en-IN" sz="2200" dirty="0"/>
              <a:t>R</a:t>
            </a:r>
            <a:r>
              <a:rPr lang="en-US" sz="2200" dirty="0"/>
              <a:t>e-scaling the distribution of values, so mean of observed values is 0 and standard deviation is 1          </a:t>
            </a:r>
            <a:br>
              <a:rPr lang="en-US" sz="2200" dirty="0"/>
            </a:br>
            <a:br>
              <a:rPr lang="en-US" sz="2200" dirty="0"/>
            </a:br>
            <a:endParaRPr lang="en-US" sz="22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3CA79-6AC7-445E-BEEC-9C889BF4A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53F0B-E7DE-4E85-B201-2140FFD5911A}" type="datetime3">
              <a:rPr lang="en-US" smtClean="0"/>
              <a:t>3 June 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7AFCF0-F6FB-4F2C-B7C6-82245A527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F4FDA-9DBF-4368-A475-2F23F15FDC0B}" type="slidenum">
              <a:rPr lang="en-US" smtClean="0"/>
              <a:t>9</a:t>
            </a:fld>
            <a:endParaRPr lang="en-US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42B4D2DC-ED37-48CE-9A05-59375445E7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93160"/>
            <a:ext cx="10515600" cy="321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218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656</Words>
  <Application>Microsoft Office PowerPoint</Application>
  <PresentationFormat>Widescreen</PresentationFormat>
  <Paragraphs>126</Paragraphs>
  <Slides>29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Office Theme</vt:lpstr>
      <vt:lpstr>App Store</vt:lpstr>
      <vt:lpstr>   Objectives</vt:lpstr>
      <vt:lpstr>PowerPoint Presentation</vt:lpstr>
      <vt:lpstr>1. Data Cleaning  This process is done in order to replace the null values with some meaningful values.</vt:lpstr>
      <vt:lpstr>PowerPoint Presentation</vt:lpstr>
      <vt:lpstr>PowerPoint Presentation</vt:lpstr>
      <vt:lpstr>PowerPoint Presentation</vt:lpstr>
      <vt:lpstr>PowerPoint Presentation</vt:lpstr>
      <vt:lpstr> 2. Standardisation  Re-scaling the distribution of values, so mean of observed values is 0 and standard deviation is 1            </vt:lpstr>
      <vt:lpstr>   Before Standardisation                      After Standardisation</vt:lpstr>
      <vt:lpstr>PowerPoint Presentation</vt:lpstr>
      <vt:lpstr>3. Normalization  Typically rescales the values into a range of [0,1]. To change the values of numeric columns in dataset to a common scale, without distorting range values.  </vt:lpstr>
      <vt:lpstr>   Before Normalisation                     After Normalisation</vt:lpstr>
      <vt:lpstr>PowerPoint Presentation</vt:lpstr>
      <vt:lpstr>Importance of Normalisation</vt:lpstr>
      <vt:lpstr>4. Visualization of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5. Hypothesis Testing</vt:lpstr>
      <vt:lpstr>PowerPoint Presentation</vt:lpstr>
      <vt:lpstr>6. Correlation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APP STORE IDS SEM 3 PROJECT</dc:title>
  <dc:creator>Karthik Mohan</dc:creator>
  <cp:lastModifiedBy>Karthik Mohan</cp:lastModifiedBy>
  <cp:revision>46</cp:revision>
  <dcterms:created xsi:type="dcterms:W3CDTF">2019-11-24T13:35:02Z</dcterms:created>
  <dcterms:modified xsi:type="dcterms:W3CDTF">2021-06-03T07:32:46Z</dcterms:modified>
</cp:coreProperties>
</file>