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5" d="100"/>
          <a:sy n="75" d="100"/>
        </p:scale>
        <p:origin x="893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12016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5155"/>
            <a:ext cx="3182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65" dirty="0"/>
              <a:t>Initial</a:t>
            </a:r>
            <a:r>
              <a:rPr sz="4400" spc="-475" dirty="0"/>
              <a:t> </a:t>
            </a:r>
            <a:r>
              <a:rPr sz="4400" spc="-114" dirty="0"/>
              <a:t>clusters</a:t>
            </a:r>
            <a:endParaRPr sz="4400" dirty="0"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2600" y="2158445"/>
            <a:ext cx="8534400" cy="41085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32829" y="573785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3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4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A7396-B100-520B-6B09-890FF5FF2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A903-0998-A1D9-96FD-D2EDD24A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Split by treatment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6E6460-5007-C23A-64F1-15DB848E7B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438400"/>
            <a:ext cx="5303838" cy="42207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A5FBC4-BFE7-BCAA-6690-4AB50563DFCD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600" y="2438400"/>
            <a:ext cx="5303837" cy="4220700"/>
          </a:xfr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81A4C34D-8D15-A3BA-0625-42B37F9520A1}"/>
              </a:ext>
            </a:extLst>
          </p:cNvPr>
          <p:cNvSpPr txBox="1"/>
          <p:nvPr/>
        </p:nvSpPr>
        <p:spPr>
          <a:xfrm>
            <a:off x="1197451" y="1557020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3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4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54B6245-15E5-8DC3-A580-4FF525A096C2}"/>
              </a:ext>
            </a:extLst>
          </p:cNvPr>
          <p:cNvSpPr txBox="1"/>
          <p:nvPr/>
        </p:nvSpPr>
        <p:spPr>
          <a:xfrm>
            <a:off x="990600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PBS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C16E1040-9EE2-70EA-03DD-778446E93745}"/>
              </a:ext>
            </a:extLst>
          </p:cNvPr>
          <p:cNvSpPr txBox="1"/>
          <p:nvPr/>
        </p:nvSpPr>
        <p:spPr>
          <a:xfrm>
            <a:off x="6866572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CUE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3896DC2-2B39-5F80-9BF3-99034C61CD75}"/>
              </a:ext>
            </a:extLst>
          </p:cNvPr>
          <p:cNvSpPr txBox="1"/>
          <p:nvPr/>
        </p:nvSpPr>
        <p:spPr>
          <a:xfrm>
            <a:off x="6988492" y="1572981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6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1,6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517090-EEDF-830C-ACD1-BF1CBF0B6503}"/>
              </a:ext>
            </a:extLst>
          </p:cNvPr>
          <p:cNvSpPr txBox="1"/>
          <p:nvPr/>
        </p:nvSpPr>
        <p:spPr>
          <a:xfrm>
            <a:off x="183198" y="3444240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9B98C-DB00-E4E3-047F-F3C914F07FB5}"/>
              </a:ext>
            </a:extLst>
          </p:cNvPr>
          <p:cNvSpPr txBox="1"/>
          <p:nvPr/>
        </p:nvSpPr>
        <p:spPr>
          <a:xfrm>
            <a:off x="5893118" y="3582739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DE060F-91AF-7C2A-BF46-CAEF75B77B94}"/>
              </a:ext>
            </a:extLst>
          </p:cNvPr>
          <p:cNvSpPr txBox="1"/>
          <p:nvPr/>
        </p:nvSpPr>
        <p:spPr>
          <a:xfrm>
            <a:off x="6019800" y="5895201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4258616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15717-F1AF-6197-6F31-58DB9D11A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D79B-69A0-119A-CF06-9F2A5221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Split by treatment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D2420A-968D-FD16-0741-BA8A4CFD20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438400"/>
            <a:ext cx="5303838" cy="42207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D43EA5-B7EF-B9D5-5DCA-036BD68E6AFC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800" y="2438400"/>
            <a:ext cx="5303837" cy="4220700"/>
          </a:xfr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3BF52090-6F8E-6623-9924-837BD4F8920F}"/>
              </a:ext>
            </a:extLst>
          </p:cNvPr>
          <p:cNvSpPr txBox="1"/>
          <p:nvPr/>
        </p:nvSpPr>
        <p:spPr>
          <a:xfrm>
            <a:off x="1197451" y="1557020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pc="-135" dirty="0">
                <a:latin typeface="Trebuchet MS"/>
                <a:cs typeface="Trebuchet MS"/>
              </a:rPr>
              <a:t>3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4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E981FF5-9E98-BE9E-9B86-9B3B5A35CA4F}"/>
              </a:ext>
            </a:extLst>
          </p:cNvPr>
          <p:cNvSpPr txBox="1"/>
          <p:nvPr/>
        </p:nvSpPr>
        <p:spPr>
          <a:xfrm>
            <a:off x="990600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PBS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0B22EBC4-08B0-9308-64BE-41381FCC19FD}"/>
              </a:ext>
            </a:extLst>
          </p:cNvPr>
          <p:cNvSpPr txBox="1"/>
          <p:nvPr/>
        </p:nvSpPr>
        <p:spPr>
          <a:xfrm>
            <a:off x="6866572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CUE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03771BE9-9EF0-B007-DA4B-79FC6918F7E1}"/>
              </a:ext>
            </a:extLst>
          </p:cNvPr>
          <p:cNvSpPr txBox="1"/>
          <p:nvPr/>
        </p:nvSpPr>
        <p:spPr>
          <a:xfrm>
            <a:off x="6988492" y="1572981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6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1,6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D0EB1D-380F-B9B5-C539-5076E470979B}"/>
              </a:ext>
            </a:extLst>
          </p:cNvPr>
          <p:cNvSpPr txBox="1"/>
          <p:nvPr/>
        </p:nvSpPr>
        <p:spPr>
          <a:xfrm>
            <a:off x="3352800" y="4114800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A55B8-6F3D-B1D0-79F0-5CDB17BDBA62}"/>
              </a:ext>
            </a:extLst>
          </p:cNvPr>
          <p:cNvSpPr txBox="1"/>
          <p:nvPr/>
        </p:nvSpPr>
        <p:spPr>
          <a:xfrm>
            <a:off x="8077200" y="3188482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9088BA-113B-480D-5255-6869AE6D1EFB}"/>
              </a:ext>
            </a:extLst>
          </p:cNvPr>
          <p:cNvSpPr txBox="1"/>
          <p:nvPr/>
        </p:nvSpPr>
        <p:spPr>
          <a:xfrm>
            <a:off x="7239000" y="4548750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8407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61D77-C7A2-ECC5-5A57-8566BF784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5248-0D53-272E-64FC-E9DB8008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Split by treatment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54B0A7-DB26-0FD7-8C42-88F6C23A0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438400"/>
            <a:ext cx="5303838" cy="42207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C17D0-4FD7-D3CB-E227-DD95F26FD6CD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2441243"/>
            <a:ext cx="5303837" cy="4220700"/>
          </a:xfr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A73CC530-D456-1B73-C836-60CB6B1FDA25}"/>
              </a:ext>
            </a:extLst>
          </p:cNvPr>
          <p:cNvSpPr txBox="1"/>
          <p:nvPr/>
        </p:nvSpPr>
        <p:spPr>
          <a:xfrm>
            <a:off x="1197451" y="1557020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pc="-135" dirty="0">
                <a:latin typeface="Trebuchet MS"/>
                <a:cs typeface="Trebuchet MS"/>
              </a:rPr>
              <a:t>3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4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C6C4090-92A7-8F44-1013-2F73E2C2BC13}"/>
              </a:ext>
            </a:extLst>
          </p:cNvPr>
          <p:cNvSpPr txBox="1"/>
          <p:nvPr/>
        </p:nvSpPr>
        <p:spPr>
          <a:xfrm>
            <a:off x="990600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PBS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EA36D0BD-922A-7E2A-0DBC-3F2B5D53FE6A}"/>
              </a:ext>
            </a:extLst>
          </p:cNvPr>
          <p:cNvSpPr txBox="1"/>
          <p:nvPr/>
        </p:nvSpPr>
        <p:spPr>
          <a:xfrm>
            <a:off x="6866572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CUE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0B97013-DCA0-2847-F53B-DEA468944BB3}"/>
              </a:ext>
            </a:extLst>
          </p:cNvPr>
          <p:cNvSpPr txBox="1"/>
          <p:nvPr/>
        </p:nvSpPr>
        <p:spPr>
          <a:xfrm>
            <a:off x="6988492" y="1572981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pc="-135" dirty="0">
                <a:latin typeface="Trebuchet MS"/>
                <a:cs typeface="Trebuchet MS"/>
              </a:rPr>
              <a:t>6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1,6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77870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C89DE-45EE-8338-921C-9633A2B93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AC78-807B-F425-F4F0-122C20B2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Functional Enrichment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BBE292-A0FF-2023-6B49-7381FCE60E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43" y="1705423"/>
            <a:ext cx="5761038" cy="42207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3FED9-2E11-96D0-693A-9A6FBBE97F85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705423"/>
            <a:ext cx="5562600" cy="4220700"/>
          </a:xfr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5F1F78A7-B0EE-E6D3-1C6E-91F68D837846}"/>
              </a:ext>
            </a:extLst>
          </p:cNvPr>
          <p:cNvSpPr txBox="1"/>
          <p:nvPr/>
        </p:nvSpPr>
        <p:spPr>
          <a:xfrm>
            <a:off x="7015480" y="6196957"/>
            <a:ext cx="5181600" cy="545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b="1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Genes expressed in IL2/STAT5 Pathway:</a:t>
            </a:r>
          </a:p>
          <a:p>
            <a:pPr marL="12700" algn="just">
              <a:lnSpc>
                <a:spcPct val="15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i="1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Ifitm3, Cd86, Ecm1, Ccne1, Il1r2, Swap70, </a:t>
            </a:r>
            <a:r>
              <a:rPr lang="en-US" sz="1200" i="1" dirty="0" err="1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Ctsz</a:t>
            </a:r>
            <a:r>
              <a:rPr lang="en-US" sz="1200" i="1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, </a:t>
            </a:r>
            <a:r>
              <a:rPr lang="en-US" sz="1200" i="1" dirty="0" err="1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Penk</a:t>
            </a:r>
            <a:r>
              <a:rPr lang="en-US" sz="1200" i="1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, Tnfrsf8, Eno3, Hk2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8625EA-5FAD-8137-D5E5-4AC1AA079EB4}"/>
              </a:ext>
            </a:extLst>
          </p:cNvPr>
          <p:cNvSpPr txBox="1">
            <a:spLocks/>
          </p:cNvSpPr>
          <p:nvPr/>
        </p:nvSpPr>
        <p:spPr>
          <a:xfrm>
            <a:off x="835863" y="924908"/>
            <a:ext cx="983721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r>
              <a:rPr lang="en-US" sz="2400" dirty="0"/>
              <a:t>Cluster 4 in the Cd4 subset was identified as the Treg cluster</a:t>
            </a:r>
          </a:p>
        </p:txBody>
      </p:sp>
    </p:spTree>
    <p:extLst>
      <p:ext uri="{BB962C8B-B14F-4D97-AF65-F5344CB8AC3E}">
        <p14:creationId xmlns:p14="http://schemas.microsoft.com/office/powerpoint/2010/main" val="136512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780D-6143-613C-EFFD-61D8FC5B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Gene expression in CUE</a:t>
            </a:r>
          </a:p>
        </p:txBody>
      </p:sp>
      <p:pic>
        <p:nvPicPr>
          <p:cNvPr id="5" name="Picture 4" descr="A group of blue and green dots&#10;&#10;Description automatically generated">
            <a:extLst>
              <a:ext uri="{FF2B5EF4-FFF2-40B4-BE49-F238E27FC236}">
                <a16:creationId xmlns:a16="http://schemas.microsoft.com/office/drawing/2014/main" id="{6DC492EE-7505-9B43-8069-D75714018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5638800" cy="5464013"/>
          </a:xfrm>
          <a:prstGeom prst="rect">
            <a:avLst/>
          </a:prstGeom>
        </p:spPr>
      </p:pic>
      <p:pic>
        <p:nvPicPr>
          <p:cNvPr id="7" name="Picture 6" descr="A group of blue and green shapes&#10;&#10;Description automatically generated">
            <a:extLst>
              <a:ext uri="{FF2B5EF4-FFF2-40B4-BE49-F238E27FC236}">
                <a16:creationId xmlns:a16="http://schemas.microsoft.com/office/drawing/2014/main" id="{591674CC-CE7F-C3C7-1D60-9F1384E86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5638801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9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4FA3-5C66-353C-EC22-E1FE2D170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4C26-59A2-C3B5-260D-A1483B99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Gene expression in CUE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A82A4D-CBFC-7279-14AA-93E807D6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143000"/>
            <a:ext cx="5638800" cy="5464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75379D-0455-C1C2-0871-1472BB86E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143000"/>
            <a:ext cx="5638801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8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6DFCE-3D9F-26E8-3412-134B1174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72FF-8879-3699-63CE-85A055401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Gene expression in PBS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82B56-3160-DDEE-DCA2-88F01EFEF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289956"/>
            <a:ext cx="5638800" cy="51701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F6F8F-DF0E-6961-AE0B-EDB7CB9C4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289955"/>
            <a:ext cx="5638801" cy="5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621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AF6C0-A861-1FA3-84BA-8DF4250A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6F1B-986A-D6A4-8B22-CAC9F1FD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Gene expression in PBS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96648-52DB-7606-C08F-994D3AFBE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219199"/>
            <a:ext cx="5638800" cy="5387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AEB6B-45E8-0F97-0659-CD3D4B874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143001"/>
            <a:ext cx="5638801" cy="546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61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72F48-A76A-4FAF-AB27-EB1E39E6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1B415-5C77-1B5A-9D91-F99B7EF8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Heatmap of </a:t>
            </a:r>
            <a:r>
              <a:rPr lang="en-US" dirty="0" err="1"/>
              <a:t>iTreg</a:t>
            </a:r>
            <a:r>
              <a:rPr lang="en-US" dirty="0"/>
              <a:t> signatures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467A1C-1F39-50AA-4715-F45C18B62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1524000"/>
            <a:ext cx="5638800" cy="4648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02FC4D-69EB-AC4C-F497-13361D8F1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24000"/>
            <a:ext cx="5638801" cy="464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5863" y="140588"/>
            <a:ext cx="88582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40" dirty="0"/>
              <a:t>Trajectory</a:t>
            </a:r>
            <a:r>
              <a:rPr sz="4400" spc="-490" dirty="0"/>
              <a:t> </a:t>
            </a:r>
            <a:r>
              <a:rPr sz="4400" spc="-265" dirty="0"/>
              <a:t>with</a:t>
            </a:r>
            <a:r>
              <a:rPr sz="4400" spc="-440" dirty="0"/>
              <a:t> </a:t>
            </a:r>
            <a:r>
              <a:rPr sz="4400" spc="-180" dirty="0"/>
              <a:t>cluster</a:t>
            </a:r>
            <a:r>
              <a:rPr sz="4400" spc="-445" dirty="0"/>
              <a:t> </a:t>
            </a:r>
            <a:r>
              <a:rPr sz="4400" spc="-30" dirty="0"/>
              <a:t>3</a:t>
            </a:r>
            <a:r>
              <a:rPr sz="4400" spc="-465" dirty="0"/>
              <a:t> </a:t>
            </a:r>
            <a:r>
              <a:rPr sz="4400" dirty="0"/>
              <a:t>as</a:t>
            </a:r>
            <a:r>
              <a:rPr sz="4400" spc="-445" dirty="0"/>
              <a:t> </a:t>
            </a:r>
            <a:r>
              <a:rPr sz="4400" spc="-235" dirty="0"/>
              <a:t>start</a:t>
            </a:r>
            <a:r>
              <a:rPr sz="4400" spc="-440" dirty="0"/>
              <a:t> </a:t>
            </a:r>
            <a:r>
              <a:rPr sz="4400" spc="-130" dirty="0"/>
              <a:t>cluster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86000" y="1234522"/>
            <a:ext cx="7162800" cy="5482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z="4400" spc="-190" dirty="0"/>
              <a:t>Pseudotime</a:t>
            </a:r>
            <a:r>
              <a:rPr sz="4400" spc="-385" dirty="0"/>
              <a:t> </a:t>
            </a:r>
            <a:r>
              <a:rPr sz="4400" spc="-330" dirty="0"/>
              <a:t>trajectory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00" y="1164422"/>
            <a:ext cx="9301479" cy="5541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/>
              <a:t>Ordering</a:t>
            </a:r>
            <a:r>
              <a:rPr sz="4400" spc="-459" dirty="0"/>
              <a:t> </a:t>
            </a:r>
            <a:r>
              <a:rPr sz="4400" spc="-295" dirty="0"/>
              <a:t>the</a:t>
            </a:r>
            <a:r>
              <a:rPr sz="4400" spc="-455" dirty="0"/>
              <a:t> </a:t>
            </a:r>
            <a:r>
              <a:rPr sz="4400" spc="-135" dirty="0"/>
              <a:t>clusters</a:t>
            </a:r>
            <a:r>
              <a:rPr sz="4400" spc="-450" dirty="0"/>
              <a:t> </a:t>
            </a:r>
            <a:r>
              <a:rPr sz="4400" spc="-254" dirty="0"/>
              <a:t>by</a:t>
            </a:r>
            <a:r>
              <a:rPr sz="4400" spc="-450" dirty="0"/>
              <a:t> </a:t>
            </a:r>
            <a:r>
              <a:rPr sz="4400" spc="-310" dirty="0"/>
              <a:t>their</a:t>
            </a:r>
            <a:r>
              <a:rPr sz="4400" spc="-450" dirty="0"/>
              <a:t> </a:t>
            </a:r>
            <a:r>
              <a:rPr sz="4400" spc="-130" dirty="0"/>
              <a:t>pseudotime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200" y="1157907"/>
            <a:ext cx="9677400" cy="54978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76276"/>
            <a:ext cx="55613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90" dirty="0"/>
              <a:t>Pseudotime</a:t>
            </a:r>
            <a:r>
              <a:rPr sz="4400" spc="-415" dirty="0"/>
              <a:t> </a:t>
            </a:r>
            <a:r>
              <a:rPr sz="4400" spc="-270" dirty="0"/>
              <a:t>Feature</a:t>
            </a:r>
            <a:r>
              <a:rPr sz="4400" spc="-459" dirty="0"/>
              <a:t> </a:t>
            </a:r>
            <a:r>
              <a:rPr sz="4400" spc="-105" dirty="0"/>
              <a:t>Plot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1424499"/>
            <a:ext cx="8458200" cy="51494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5236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0"/>
              </a:spcBef>
            </a:pPr>
            <a:r>
              <a:rPr spc="-225" dirty="0"/>
              <a:t>Differentially</a:t>
            </a:r>
            <a:r>
              <a:rPr spc="-300" dirty="0"/>
              <a:t> </a:t>
            </a:r>
            <a:r>
              <a:rPr spc="-105" dirty="0"/>
              <a:t>Expressed</a:t>
            </a:r>
            <a:r>
              <a:rPr spc="-355" dirty="0"/>
              <a:t> </a:t>
            </a:r>
            <a:r>
              <a:rPr spc="-85" dirty="0"/>
              <a:t>Genes</a:t>
            </a:r>
            <a:r>
              <a:rPr spc="-340" dirty="0"/>
              <a:t> </a:t>
            </a:r>
            <a:r>
              <a:rPr spc="-95" dirty="0"/>
              <a:t>based</a:t>
            </a:r>
            <a:r>
              <a:rPr spc="-350" dirty="0"/>
              <a:t> </a:t>
            </a:r>
            <a:r>
              <a:rPr spc="-125" dirty="0"/>
              <a:t>on</a:t>
            </a:r>
            <a:r>
              <a:rPr spc="-375" dirty="0"/>
              <a:t> </a:t>
            </a:r>
            <a:r>
              <a:rPr spc="-100" dirty="0"/>
              <a:t>pseudotime</a:t>
            </a:r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800" y="1433299"/>
            <a:ext cx="8991600" cy="51547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FD70-8148-9545-F34F-FB50DD30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Split by treatment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9B800C-F42D-01EB-CC85-62DAEC0A4D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438400"/>
            <a:ext cx="5303838" cy="42207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B84987-A4D2-C07A-3055-7DE7BD3E13A8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640" y="2438400"/>
            <a:ext cx="5303838" cy="4220700"/>
          </a:xfr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7E22BD0E-F1DD-51CA-9C57-DFDAB06B73DB}"/>
              </a:ext>
            </a:extLst>
          </p:cNvPr>
          <p:cNvSpPr txBox="1"/>
          <p:nvPr/>
        </p:nvSpPr>
        <p:spPr>
          <a:xfrm>
            <a:off x="1197451" y="1557020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3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z="1800" spc="-155" dirty="0">
                <a:latin typeface="Trebuchet MS"/>
                <a:cs typeface="Trebuchet MS"/>
              </a:rPr>
              <a:t>4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15C30E5-29B2-D2B0-5CD5-E3BCFE12F6FF}"/>
              </a:ext>
            </a:extLst>
          </p:cNvPr>
          <p:cNvSpPr txBox="1"/>
          <p:nvPr/>
        </p:nvSpPr>
        <p:spPr>
          <a:xfrm>
            <a:off x="990600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PBS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4D83011-DE0A-D774-7888-238976BC752E}"/>
              </a:ext>
            </a:extLst>
          </p:cNvPr>
          <p:cNvSpPr txBox="1"/>
          <p:nvPr/>
        </p:nvSpPr>
        <p:spPr>
          <a:xfrm>
            <a:off x="6866572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CUE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8195579-B372-5C32-512F-1545E271DC7A}"/>
              </a:ext>
            </a:extLst>
          </p:cNvPr>
          <p:cNvSpPr txBox="1"/>
          <p:nvPr/>
        </p:nvSpPr>
        <p:spPr>
          <a:xfrm>
            <a:off x="6988492" y="1572981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pc="-135" dirty="0">
                <a:latin typeface="Trebuchet MS"/>
                <a:cs typeface="Trebuchet MS"/>
              </a:rPr>
              <a:t>6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1,6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50675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E0C15-83B5-0D09-52A5-39685979C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59ED-3FA2-04B6-4B25-7D3024DE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Split by treatment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D29039-99DE-D76B-0CC7-B6D501458D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438400"/>
            <a:ext cx="5303838" cy="42207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89469-9ED4-13B3-66A0-858FE652A902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0800" y="2438400"/>
            <a:ext cx="5303837" cy="4220700"/>
          </a:xfr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7F82E77B-5E34-34EB-1E5F-31DBACB971BB}"/>
              </a:ext>
            </a:extLst>
          </p:cNvPr>
          <p:cNvSpPr txBox="1"/>
          <p:nvPr/>
        </p:nvSpPr>
        <p:spPr>
          <a:xfrm>
            <a:off x="1197451" y="1557020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3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z="1800" spc="-155" dirty="0">
                <a:latin typeface="Trebuchet MS"/>
                <a:cs typeface="Trebuchet MS"/>
              </a:rPr>
              <a:t>4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98353B1-8BA2-50CD-CE59-68242C4E5F4F}"/>
              </a:ext>
            </a:extLst>
          </p:cNvPr>
          <p:cNvSpPr txBox="1"/>
          <p:nvPr/>
        </p:nvSpPr>
        <p:spPr>
          <a:xfrm>
            <a:off x="990600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PBS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346328C6-FF5E-34C1-8740-C3767DBBA851}"/>
              </a:ext>
            </a:extLst>
          </p:cNvPr>
          <p:cNvSpPr txBox="1"/>
          <p:nvPr/>
        </p:nvSpPr>
        <p:spPr>
          <a:xfrm>
            <a:off x="6866572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CUE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040FD03-B51B-EECF-749D-7149531AE997}"/>
              </a:ext>
            </a:extLst>
          </p:cNvPr>
          <p:cNvSpPr txBox="1"/>
          <p:nvPr/>
        </p:nvSpPr>
        <p:spPr>
          <a:xfrm>
            <a:off x="6988492" y="1572981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6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1,6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0B06D0-E5D0-487B-3FFF-D224C623CF9B}"/>
              </a:ext>
            </a:extLst>
          </p:cNvPr>
          <p:cNvSpPr txBox="1"/>
          <p:nvPr/>
        </p:nvSpPr>
        <p:spPr>
          <a:xfrm>
            <a:off x="3733800" y="3886200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FD581-9B25-3027-450B-321F4F990A53}"/>
              </a:ext>
            </a:extLst>
          </p:cNvPr>
          <p:cNvSpPr txBox="1"/>
          <p:nvPr/>
        </p:nvSpPr>
        <p:spPr>
          <a:xfrm>
            <a:off x="8077200" y="2904265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23B8D-A0D3-8444-DC6B-1B6B724C55AE}"/>
              </a:ext>
            </a:extLst>
          </p:cNvPr>
          <p:cNvSpPr txBox="1"/>
          <p:nvPr/>
        </p:nvSpPr>
        <p:spPr>
          <a:xfrm>
            <a:off x="7086600" y="4410250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294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06B26-E9C9-5D00-DDF2-C452569CD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A243-A573-5595-7268-B0ACF149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63" y="100076"/>
            <a:ext cx="9837216" cy="553998"/>
          </a:xfrm>
        </p:spPr>
        <p:txBody>
          <a:bodyPr/>
          <a:lstStyle/>
          <a:p>
            <a:r>
              <a:rPr lang="en-US" dirty="0"/>
              <a:t>Split by treatment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6439A7-1E15-0A0E-E8AD-14F3E613C1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438400"/>
            <a:ext cx="5303838" cy="4220700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8919CC-CB3D-5A43-37D9-D3664B5D5CAD}"/>
              </a:ext>
            </a:extLst>
          </p:cNvPr>
          <p:cNvPicPr>
            <a:picLocks noGrp="1" noChangeAspect="1"/>
          </p:cNvPicPr>
          <p:nvPr>
            <p:ph sz="half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3964" y="2438400"/>
            <a:ext cx="5303837" cy="4220700"/>
          </a:xfr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8268F035-68C1-FE04-0A55-97653D1FC779}"/>
              </a:ext>
            </a:extLst>
          </p:cNvPr>
          <p:cNvSpPr txBox="1"/>
          <p:nvPr/>
        </p:nvSpPr>
        <p:spPr>
          <a:xfrm>
            <a:off x="1197451" y="1557020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z="1800" spc="-135" dirty="0">
                <a:latin typeface="Trebuchet MS"/>
                <a:cs typeface="Trebuchet MS"/>
              </a:rPr>
              <a:t>3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z="1800" spc="-155" dirty="0">
                <a:latin typeface="Trebuchet MS"/>
                <a:cs typeface="Trebuchet MS"/>
              </a:rPr>
              <a:t>4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827D02-C76F-C150-D025-AB7A26F5D73E}"/>
              </a:ext>
            </a:extLst>
          </p:cNvPr>
          <p:cNvSpPr txBox="1"/>
          <p:nvPr/>
        </p:nvSpPr>
        <p:spPr>
          <a:xfrm>
            <a:off x="990600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PBS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486371F-0C4C-C138-330E-8AD809E8D04D}"/>
              </a:ext>
            </a:extLst>
          </p:cNvPr>
          <p:cNvSpPr txBox="1"/>
          <p:nvPr/>
        </p:nvSpPr>
        <p:spPr>
          <a:xfrm>
            <a:off x="6866572" y="968616"/>
            <a:ext cx="41281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800" spc="-10" dirty="0">
                <a:latin typeface="Trebuchet MS"/>
                <a:cs typeface="Trebuchet MS"/>
              </a:rPr>
              <a:t>CUE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F3B65CCD-4B81-159B-643C-AC403A1DB20C}"/>
              </a:ext>
            </a:extLst>
          </p:cNvPr>
          <p:cNvSpPr txBox="1"/>
          <p:nvPr/>
        </p:nvSpPr>
        <p:spPr>
          <a:xfrm>
            <a:off x="6988492" y="1572981"/>
            <a:ext cx="4128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lang="en-US" spc="-135" dirty="0">
                <a:latin typeface="Trebuchet MS"/>
                <a:cs typeface="Trebuchet MS"/>
              </a:rPr>
              <a:t>6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highest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Mki67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expression</a:t>
            </a:r>
            <a:endParaRPr sz="1800"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Trebuchet MS"/>
                <a:cs typeface="Trebuchet MS"/>
              </a:rPr>
              <a:t>Cluster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lang="en-US" spc="-155" dirty="0">
                <a:latin typeface="Trebuchet MS"/>
                <a:cs typeface="Trebuchet MS"/>
              </a:rPr>
              <a:t>1,6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Tregs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2CC584-D175-6BDF-63C3-C136302F7E8F}"/>
              </a:ext>
            </a:extLst>
          </p:cNvPr>
          <p:cNvSpPr txBox="1"/>
          <p:nvPr/>
        </p:nvSpPr>
        <p:spPr>
          <a:xfrm>
            <a:off x="3276758" y="3915386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51113-E235-D102-134F-CACA57667A44}"/>
              </a:ext>
            </a:extLst>
          </p:cNvPr>
          <p:cNvSpPr txBox="1"/>
          <p:nvPr/>
        </p:nvSpPr>
        <p:spPr>
          <a:xfrm>
            <a:off x="6861492" y="4410250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B19A7-B925-22AB-4AF2-DD3A87DF434F}"/>
              </a:ext>
            </a:extLst>
          </p:cNvPr>
          <p:cNvSpPr txBox="1"/>
          <p:nvPr/>
        </p:nvSpPr>
        <p:spPr>
          <a:xfrm>
            <a:off x="7696200" y="2904265"/>
            <a:ext cx="609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lang="en-US" sz="1200" spc="-10" dirty="0">
                <a:solidFill>
                  <a:schemeClr val="bg1"/>
                </a:solidFill>
                <a:highlight>
                  <a:srgbClr val="000000"/>
                </a:highlight>
                <a:latin typeface="Trebuchet MS"/>
                <a:cs typeface="Trebuchet MS"/>
              </a:rPr>
              <a:t>Treg</a:t>
            </a:r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1188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17216</TotalTime>
  <Words>262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 MT</vt:lpstr>
      <vt:lpstr>Calibri</vt:lpstr>
      <vt:lpstr>Trebuchet MS</vt:lpstr>
      <vt:lpstr>Office Theme</vt:lpstr>
      <vt:lpstr>Initial clusters</vt:lpstr>
      <vt:lpstr>Trajectory with cluster 3 as start cluster</vt:lpstr>
      <vt:lpstr>Pseudotime trajectory</vt:lpstr>
      <vt:lpstr>Ordering the clusters by their pseudotime</vt:lpstr>
      <vt:lpstr>Pseudotime Feature Plot</vt:lpstr>
      <vt:lpstr>Differentially Expressed Genes based on pseudotime</vt:lpstr>
      <vt:lpstr>Split by treatment</vt:lpstr>
      <vt:lpstr>Split by treatment</vt:lpstr>
      <vt:lpstr>Split by treatment</vt:lpstr>
      <vt:lpstr>Split by treatment</vt:lpstr>
      <vt:lpstr>Split by treatment</vt:lpstr>
      <vt:lpstr>Split by treatment</vt:lpstr>
      <vt:lpstr>Functional Enrichment Analysis</vt:lpstr>
      <vt:lpstr>Gene expression in CUE</vt:lpstr>
      <vt:lpstr>Gene expression in CUE</vt:lpstr>
      <vt:lpstr>Gene expression in PBS</vt:lpstr>
      <vt:lpstr>Gene expression in PBS</vt:lpstr>
      <vt:lpstr>Heatmap of iTreg signatures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Kaarunya Nachimuthu</dc:creator>
  <cp:lastModifiedBy>Kaarunya Nachimuthu</cp:lastModifiedBy>
  <cp:revision>7</cp:revision>
  <dcterms:created xsi:type="dcterms:W3CDTF">2025-02-03T17:36:45Z</dcterms:created>
  <dcterms:modified xsi:type="dcterms:W3CDTF">2025-02-17T20:05:12Z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2025-02-03T00:00:00Z</vt:filetime>
  </property>
  <property fmtid="{D5CDD505-2E9C-101B-9397-08002B2CF9AE}" pid="5" name="Producer">
    <vt:lpwstr>Microsoft® PowerPoint® for Microsoft 365</vt:lpwstr>
  </property>
</Properties>
</file>