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13D6BA-2A5F-4651-9C31-A174930A59EA}"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C686F-44DD-4878-82A2-70D7182D5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37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3D6BA-2A5F-4651-9C31-A174930A59EA}"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C686F-44DD-4878-82A2-70D7182D5CA4}" type="slidenum">
              <a:rPr lang="en-IN" smtClean="0"/>
              <a:t>‹#›</a:t>
            </a:fld>
            <a:endParaRPr lang="en-IN"/>
          </a:p>
        </p:txBody>
      </p:sp>
    </p:spTree>
    <p:extLst>
      <p:ext uri="{BB962C8B-B14F-4D97-AF65-F5344CB8AC3E}">
        <p14:creationId xmlns:p14="http://schemas.microsoft.com/office/powerpoint/2010/main" val="125516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3D6BA-2A5F-4651-9C31-A174930A59EA}"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C686F-44DD-4878-82A2-70D7182D5CA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632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3D6BA-2A5F-4651-9C31-A174930A59EA}"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C686F-44DD-4878-82A2-70D7182D5CA4}" type="slidenum">
              <a:rPr lang="en-IN" smtClean="0"/>
              <a:t>‹#›</a:t>
            </a:fld>
            <a:endParaRPr lang="en-IN"/>
          </a:p>
        </p:txBody>
      </p:sp>
    </p:spTree>
    <p:extLst>
      <p:ext uri="{BB962C8B-B14F-4D97-AF65-F5344CB8AC3E}">
        <p14:creationId xmlns:p14="http://schemas.microsoft.com/office/powerpoint/2010/main" val="3642749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3D6BA-2A5F-4651-9C31-A174930A59EA}"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C686F-44DD-4878-82A2-70D7182D5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25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13D6BA-2A5F-4651-9C31-A174930A59EA}"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0C686F-44DD-4878-82A2-70D7182D5CA4}" type="slidenum">
              <a:rPr lang="en-IN" smtClean="0"/>
              <a:t>‹#›</a:t>
            </a:fld>
            <a:endParaRPr lang="en-IN"/>
          </a:p>
        </p:txBody>
      </p:sp>
    </p:spTree>
    <p:extLst>
      <p:ext uri="{BB962C8B-B14F-4D97-AF65-F5344CB8AC3E}">
        <p14:creationId xmlns:p14="http://schemas.microsoft.com/office/powerpoint/2010/main" val="1740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13D6BA-2A5F-4651-9C31-A174930A59EA}" type="datetimeFigureOut">
              <a:rPr lang="en-IN" smtClean="0"/>
              <a:t>14-11-2024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0C686F-44DD-4878-82A2-70D7182D5CA4}" type="slidenum">
              <a:rPr lang="en-IN" smtClean="0"/>
              <a:t>‹#›</a:t>
            </a:fld>
            <a:endParaRPr lang="en-IN"/>
          </a:p>
        </p:txBody>
      </p:sp>
    </p:spTree>
    <p:extLst>
      <p:ext uri="{BB962C8B-B14F-4D97-AF65-F5344CB8AC3E}">
        <p14:creationId xmlns:p14="http://schemas.microsoft.com/office/powerpoint/2010/main" val="4082915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13D6BA-2A5F-4651-9C31-A174930A59EA}" type="datetimeFigureOut">
              <a:rPr lang="en-IN" smtClean="0"/>
              <a:t>14-11-2024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0C686F-44DD-4878-82A2-70D7182D5CA4}" type="slidenum">
              <a:rPr lang="en-IN" smtClean="0"/>
              <a:t>‹#›</a:t>
            </a:fld>
            <a:endParaRPr lang="en-IN"/>
          </a:p>
        </p:txBody>
      </p:sp>
    </p:spTree>
    <p:extLst>
      <p:ext uri="{BB962C8B-B14F-4D97-AF65-F5344CB8AC3E}">
        <p14:creationId xmlns:p14="http://schemas.microsoft.com/office/powerpoint/2010/main" val="65350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3D6BA-2A5F-4651-9C31-A174930A59EA}" type="datetimeFigureOut">
              <a:rPr lang="en-IN" smtClean="0"/>
              <a:t>14-11-2024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0C686F-44DD-4878-82A2-70D7182D5CA4}" type="slidenum">
              <a:rPr lang="en-IN" smtClean="0"/>
              <a:t>‹#›</a:t>
            </a:fld>
            <a:endParaRPr lang="en-IN"/>
          </a:p>
        </p:txBody>
      </p:sp>
    </p:spTree>
    <p:extLst>
      <p:ext uri="{BB962C8B-B14F-4D97-AF65-F5344CB8AC3E}">
        <p14:creationId xmlns:p14="http://schemas.microsoft.com/office/powerpoint/2010/main" val="3055547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3D6BA-2A5F-4651-9C31-A174930A59EA}"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0C686F-44DD-4878-82A2-70D7182D5CA4}" type="slidenum">
              <a:rPr lang="en-IN" smtClean="0"/>
              <a:t>‹#›</a:t>
            </a:fld>
            <a:endParaRPr lang="en-IN"/>
          </a:p>
        </p:txBody>
      </p:sp>
    </p:spTree>
    <p:extLst>
      <p:ext uri="{BB962C8B-B14F-4D97-AF65-F5344CB8AC3E}">
        <p14:creationId xmlns:p14="http://schemas.microsoft.com/office/powerpoint/2010/main" val="4169084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13D6BA-2A5F-4651-9C31-A174930A59EA}"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0C686F-44DD-4878-82A2-70D7182D5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96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13D6BA-2A5F-4651-9C31-A174930A59EA}" type="datetimeFigureOut">
              <a:rPr lang="en-IN" smtClean="0"/>
              <a:t>14-11-2024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20C686F-44DD-4878-82A2-70D7182D5CA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39310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C11C-870D-895A-17BA-70B47010C523}"/>
              </a:ext>
            </a:extLst>
          </p:cNvPr>
          <p:cNvSpPr>
            <a:spLocks noGrp="1"/>
          </p:cNvSpPr>
          <p:nvPr>
            <p:ph type="ctrTitle"/>
          </p:nvPr>
        </p:nvSpPr>
        <p:spPr/>
        <p:txBody>
          <a:bodyPr/>
          <a:lstStyle/>
          <a:p>
            <a:r>
              <a:rPr lang="en-IN" dirty="0" err="1"/>
              <a:t>Verifyer</a:t>
            </a:r>
            <a:r>
              <a:rPr lang="en-IN" dirty="0"/>
              <a:t>- Fake News Detector</a:t>
            </a:r>
          </a:p>
        </p:txBody>
      </p:sp>
      <p:sp>
        <p:nvSpPr>
          <p:cNvPr id="3" name="Subtitle 2">
            <a:extLst>
              <a:ext uri="{FF2B5EF4-FFF2-40B4-BE49-F238E27FC236}">
                <a16:creationId xmlns:a16="http://schemas.microsoft.com/office/drawing/2014/main" id="{51002BE2-1DDB-83D6-3481-441CF173081B}"/>
              </a:ext>
            </a:extLst>
          </p:cNvPr>
          <p:cNvSpPr>
            <a:spLocks noGrp="1"/>
          </p:cNvSpPr>
          <p:nvPr>
            <p:ph type="subTitle" idx="1"/>
          </p:nvPr>
        </p:nvSpPr>
        <p:spPr/>
        <p:txBody>
          <a:bodyPr/>
          <a:lstStyle/>
          <a:p>
            <a:r>
              <a:rPr lang="en-IN" dirty="0"/>
              <a:t>By:</a:t>
            </a:r>
          </a:p>
          <a:p>
            <a:r>
              <a:rPr lang="en-IN" dirty="0"/>
              <a:t>Kaashvi Varma</a:t>
            </a:r>
          </a:p>
          <a:p>
            <a:r>
              <a:rPr lang="en-IN" dirty="0"/>
              <a:t>E23CSEU0130</a:t>
            </a:r>
          </a:p>
          <a:p>
            <a:r>
              <a:rPr lang="en-IN" dirty="0"/>
              <a:t>Batch-5</a:t>
            </a:r>
          </a:p>
        </p:txBody>
      </p:sp>
    </p:spTree>
    <p:extLst>
      <p:ext uri="{BB962C8B-B14F-4D97-AF65-F5344CB8AC3E}">
        <p14:creationId xmlns:p14="http://schemas.microsoft.com/office/powerpoint/2010/main" val="3930269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1558-2E01-97E1-2F3E-AE0ADE922874}"/>
              </a:ext>
            </a:extLst>
          </p:cNvPr>
          <p:cNvSpPr>
            <a:spLocks noGrp="1"/>
          </p:cNvSpPr>
          <p:nvPr>
            <p:ph type="title"/>
          </p:nvPr>
        </p:nvSpPr>
        <p:spPr>
          <a:xfrm>
            <a:off x="1024128" y="585216"/>
            <a:ext cx="9720072" cy="838231"/>
          </a:xfrm>
        </p:spPr>
        <p:txBody>
          <a:bodyPr/>
          <a:lstStyle/>
          <a:p>
            <a:r>
              <a:rPr lang="en-IN" dirty="0"/>
              <a:t>Methodology- Model Deployment(3)</a:t>
            </a:r>
          </a:p>
        </p:txBody>
      </p:sp>
      <p:sp>
        <p:nvSpPr>
          <p:cNvPr id="3" name="Content Placeholder 2">
            <a:extLst>
              <a:ext uri="{FF2B5EF4-FFF2-40B4-BE49-F238E27FC236}">
                <a16:creationId xmlns:a16="http://schemas.microsoft.com/office/drawing/2014/main" id="{088A91A3-56A2-D421-D894-B141C9FBF043}"/>
              </a:ext>
            </a:extLst>
          </p:cNvPr>
          <p:cNvSpPr>
            <a:spLocks noGrp="1"/>
          </p:cNvSpPr>
          <p:nvPr>
            <p:ph idx="1"/>
          </p:nvPr>
        </p:nvSpPr>
        <p:spPr>
          <a:xfrm>
            <a:off x="1024128" y="1568809"/>
            <a:ext cx="10363451" cy="4703975"/>
          </a:xfrm>
        </p:spPr>
        <p:txBody>
          <a:bodyPr>
            <a:normAutofit fontScale="62500" lnSpcReduction="20000"/>
          </a:bodyPr>
          <a:lstStyle/>
          <a:p>
            <a:r>
              <a:rPr lang="en-IN" sz="3100" b="1" kern="100" dirty="0">
                <a:effectLst/>
                <a:ea typeface="Calibri" panose="020F0502020204030204" pitchFamily="34" charset="0"/>
                <a:cs typeface="Times New Roman" panose="02020603050405020304" pitchFamily="18" charset="0"/>
              </a:rPr>
              <a:t>ii. </a:t>
            </a:r>
            <a:r>
              <a:rPr lang="en-IN" sz="3300" b="1" kern="100" dirty="0">
                <a:ea typeface="Calibri" panose="020F0502020204030204" pitchFamily="34" charset="0"/>
                <a:cs typeface="Times New Roman" panose="02020603050405020304" pitchFamily="18" charset="0"/>
              </a:rPr>
              <a:t>Logistic Regression</a:t>
            </a:r>
            <a:r>
              <a:rPr lang="en-IN" sz="3100" b="1" kern="100" dirty="0">
                <a:effectLst/>
                <a:ea typeface="Calibri" panose="020F0502020204030204" pitchFamily="34" charset="0"/>
                <a:cs typeface="Times New Roman" panose="02020603050405020304" pitchFamily="18" charset="0"/>
              </a:rPr>
              <a:t>: </a:t>
            </a:r>
            <a:r>
              <a:rPr lang="en-IN" sz="3500" dirty="0">
                <a:effectLst/>
                <a:ea typeface="Calibri" panose="020F0502020204030204" pitchFamily="34" charset="0"/>
              </a:rPr>
              <a:t>Logistic Regression is a linear model for binary classification that estimates the probability of a sample belonging to a class using the sigmoid function.</a:t>
            </a:r>
          </a:p>
          <a:p>
            <a:r>
              <a:rPr lang="en-IN" sz="3500" dirty="0">
                <a:ea typeface="Calibri" panose="020F0502020204030204" pitchFamily="34" charset="0"/>
              </a:rPr>
              <a:t>It calculates the linear output by applying linear combinations to the input features.</a:t>
            </a:r>
          </a:p>
          <a:p>
            <a:r>
              <a:rPr lang="en-IN" sz="3500" dirty="0">
                <a:ea typeface="Calibri" panose="020F0502020204030204" pitchFamily="34" charset="0"/>
              </a:rPr>
              <a:t>The sigmoid function is then applied to this linear output.</a:t>
            </a:r>
          </a:p>
          <a:p>
            <a:r>
              <a:rPr lang="en-IN" sz="3500" kern="100" dirty="0">
                <a:effectLst/>
                <a:ea typeface="Calibri" panose="020F0502020204030204" pitchFamily="34" charset="0"/>
                <a:cs typeface="Times New Roman" panose="02020603050405020304" pitchFamily="18" charset="0"/>
              </a:rPr>
              <a:t>This transforms the linear model output into a probability:</a:t>
            </a:r>
          </a:p>
          <a:p>
            <a:pPr marL="342900" lvl="0" indent="-342900">
              <a:lnSpc>
                <a:spcPct val="107000"/>
              </a:lnSpc>
              <a:buSzPts val="1000"/>
              <a:buFont typeface="Symbol" panose="05050102010706020507" pitchFamily="18" charset="2"/>
              <a:buChar char=""/>
              <a:tabLst>
                <a:tab pos="914400" algn="l"/>
              </a:tabLst>
            </a:pPr>
            <a:r>
              <a:rPr lang="en-IN" sz="3500" kern="100" dirty="0">
                <a:effectLst/>
                <a:ea typeface="Calibri" panose="020F0502020204030204" pitchFamily="34" charset="0"/>
                <a:cs typeface="Times New Roman" panose="02020603050405020304" pitchFamily="18" charset="0"/>
              </a:rPr>
              <a:t>P(y=1</a:t>
            </a:r>
            <a:r>
              <a:rPr lang="en-IN" sz="3500" kern="100" dirty="0">
                <a:effectLst/>
                <a:ea typeface="Calibri" panose="020F0502020204030204" pitchFamily="34" charset="0"/>
                <a:cs typeface="Cambria Math" panose="02040503050406030204" pitchFamily="18" charset="0"/>
              </a:rPr>
              <a:t>∣</a:t>
            </a:r>
            <a:r>
              <a:rPr lang="en-IN" sz="3500" kern="100" dirty="0">
                <a:effectLst/>
                <a:ea typeface="Calibri" panose="020F0502020204030204" pitchFamily="34" charset="0"/>
                <a:cs typeface="Times New Roman" panose="02020603050405020304" pitchFamily="18" charset="0"/>
              </a:rPr>
              <a:t>X) = σ(z)</a:t>
            </a:r>
          </a:p>
          <a:p>
            <a:pPr marL="342900" lvl="0" indent="-342900">
              <a:lnSpc>
                <a:spcPct val="107000"/>
              </a:lnSpc>
              <a:buSzPts val="1000"/>
              <a:buFont typeface="Symbol" panose="05050102010706020507" pitchFamily="18" charset="2"/>
              <a:buChar char=""/>
              <a:tabLst>
                <a:tab pos="914400" algn="l"/>
              </a:tabLst>
            </a:pPr>
            <a:r>
              <a:rPr lang="en-IN" sz="3500" kern="100" dirty="0">
                <a:effectLst/>
                <a:ea typeface="Calibri" panose="020F0502020204030204" pitchFamily="34" charset="0"/>
                <a:cs typeface="Times New Roman" panose="02020603050405020304" pitchFamily="18" charset="0"/>
              </a:rPr>
              <a:t>P(y=0</a:t>
            </a:r>
            <a:r>
              <a:rPr lang="en-IN" sz="3500" kern="100" dirty="0">
                <a:effectLst/>
                <a:ea typeface="Calibri" panose="020F0502020204030204" pitchFamily="34" charset="0"/>
                <a:cs typeface="Cambria Math" panose="02040503050406030204" pitchFamily="18" charset="0"/>
              </a:rPr>
              <a:t>∣</a:t>
            </a:r>
            <a:r>
              <a:rPr lang="en-IN" sz="3500" kern="100" dirty="0">
                <a:effectLst/>
                <a:ea typeface="Calibri" panose="020F0502020204030204" pitchFamily="34" charset="0"/>
                <a:cs typeface="Times New Roman" panose="02020603050405020304" pitchFamily="18" charset="0"/>
              </a:rPr>
              <a:t>X) = 1−σ(z) </a:t>
            </a:r>
          </a:p>
          <a:p>
            <a:pPr marL="0" lvl="0" indent="0">
              <a:lnSpc>
                <a:spcPct val="107000"/>
              </a:lnSpc>
              <a:buSzPts val="1000"/>
              <a:buNone/>
              <a:tabLst>
                <a:tab pos="914400" algn="l"/>
              </a:tabLst>
            </a:pPr>
            <a:r>
              <a:rPr lang="en-IN" sz="3500" kern="100" dirty="0">
                <a:effectLst/>
                <a:ea typeface="Calibri" panose="020F0502020204030204" pitchFamily="34" charset="0"/>
                <a:cs typeface="Times New Roman" panose="02020603050405020304" pitchFamily="18" charset="0"/>
              </a:rPr>
              <a:t>Based on the probability from the sigmoid function, a threshold is applied (commonly 0.5) to assign a class:</a:t>
            </a:r>
          </a:p>
          <a:p>
            <a:pPr marL="342900" lvl="0" indent="-342900">
              <a:lnSpc>
                <a:spcPct val="107000"/>
              </a:lnSpc>
              <a:buSzPts val="1000"/>
              <a:buFont typeface="Symbol" panose="05050102010706020507" pitchFamily="18" charset="2"/>
              <a:buChar char=""/>
              <a:tabLst>
                <a:tab pos="914400" algn="l"/>
              </a:tabLst>
            </a:pPr>
            <a:r>
              <a:rPr lang="en-IN" sz="3500" kern="100" dirty="0">
                <a:effectLst/>
                <a:ea typeface="Calibri" panose="020F0502020204030204" pitchFamily="34" charset="0"/>
                <a:cs typeface="Times New Roman" panose="02020603050405020304" pitchFamily="18" charset="0"/>
              </a:rPr>
              <a:t>If P(y=1</a:t>
            </a:r>
            <a:r>
              <a:rPr lang="en-IN" sz="3500" kern="100" dirty="0">
                <a:effectLst/>
                <a:ea typeface="Calibri" panose="020F0502020204030204" pitchFamily="34" charset="0"/>
                <a:cs typeface="Cambria Math" panose="02040503050406030204" pitchFamily="18" charset="0"/>
              </a:rPr>
              <a:t>∣</a:t>
            </a:r>
            <a:r>
              <a:rPr lang="en-IN" sz="3500" kern="100" dirty="0">
                <a:effectLst/>
                <a:ea typeface="Calibri" panose="020F0502020204030204" pitchFamily="34" charset="0"/>
                <a:cs typeface="Times New Roman" panose="02020603050405020304" pitchFamily="18" charset="0"/>
              </a:rPr>
              <a:t>X) ≥ 0.5, predict class 1.</a:t>
            </a:r>
          </a:p>
          <a:p>
            <a:pPr marL="342900" lvl="0" indent="-342900">
              <a:lnSpc>
                <a:spcPct val="107000"/>
              </a:lnSpc>
              <a:spcAft>
                <a:spcPts val="800"/>
              </a:spcAft>
              <a:buSzPts val="1000"/>
              <a:buFont typeface="Symbol" panose="05050102010706020507" pitchFamily="18" charset="2"/>
              <a:buChar char=""/>
              <a:tabLst>
                <a:tab pos="914400" algn="l"/>
              </a:tabLst>
            </a:pPr>
            <a:r>
              <a:rPr lang="en-IN" sz="3500" kern="100" dirty="0">
                <a:effectLst/>
                <a:ea typeface="Calibri" panose="020F0502020204030204" pitchFamily="34" charset="0"/>
                <a:cs typeface="Times New Roman" panose="02020603050405020304" pitchFamily="18" charset="0"/>
              </a:rPr>
              <a:t>If P(y=1</a:t>
            </a:r>
            <a:r>
              <a:rPr lang="en-IN" sz="3500" kern="100" dirty="0">
                <a:effectLst/>
                <a:ea typeface="Calibri" panose="020F0502020204030204" pitchFamily="34" charset="0"/>
                <a:cs typeface="Cambria Math" panose="02040503050406030204" pitchFamily="18" charset="0"/>
              </a:rPr>
              <a:t>∣</a:t>
            </a:r>
            <a:r>
              <a:rPr lang="en-IN" sz="3500" kern="100" dirty="0">
                <a:effectLst/>
                <a:ea typeface="Calibri" panose="020F0502020204030204" pitchFamily="34" charset="0"/>
                <a:cs typeface="Times New Roman" panose="02020603050405020304" pitchFamily="18" charset="0"/>
              </a:rPr>
              <a:t>X) &lt; 0.5, predict class 0.</a:t>
            </a:r>
          </a:p>
          <a:p>
            <a:endParaRPr lang="en-IN" dirty="0"/>
          </a:p>
        </p:txBody>
      </p:sp>
    </p:spTree>
    <p:extLst>
      <p:ext uri="{BB962C8B-B14F-4D97-AF65-F5344CB8AC3E}">
        <p14:creationId xmlns:p14="http://schemas.microsoft.com/office/powerpoint/2010/main" val="169198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8EF14-C5E1-CB57-317C-9F83D1F0DA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063730-2FEB-14F6-04FF-969174673E67}"/>
              </a:ext>
            </a:extLst>
          </p:cNvPr>
          <p:cNvSpPr>
            <a:spLocks noGrp="1"/>
          </p:cNvSpPr>
          <p:nvPr>
            <p:ph type="title"/>
          </p:nvPr>
        </p:nvSpPr>
        <p:spPr>
          <a:xfrm>
            <a:off x="1024128" y="585216"/>
            <a:ext cx="9720072" cy="838231"/>
          </a:xfrm>
        </p:spPr>
        <p:txBody>
          <a:bodyPr/>
          <a:lstStyle/>
          <a:p>
            <a:r>
              <a:rPr lang="en-IN" dirty="0"/>
              <a:t>Methodology- Model Deployment(4)</a:t>
            </a:r>
          </a:p>
        </p:txBody>
      </p:sp>
      <p:sp>
        <p:nvSpPr>
          <p:cNvPr id="3" name="Content Placeholder 2">
            <a:extLst>
              <a:ext uri="{FF2B5EF4-FFF2-40B4-BE49-F238E27FC236}">
                <a16:creationId xmlns:a16="http://schemas.microsoft.com/office/drawing/2014/main" id="{B789D0A6-A8D5-9D27-E310-0DAC27431D26}"/>
              </a:ext>
            </a:extLst>
          </p:cNvPr>
          <p:cNvSpPr>
            <a:spLocks noGrp="1"/>
          </p:cNvSpPr>
          <p:nvPr>
            <p:ph idx="1"/>
          </p:nvPr>
        </p:nvSpPr>
        <p:spPr>
          <a:xfrm>
            <a:off x="741575" y="1578236"/>
            <a:ext cx="10708849" cy="4694548"/>
          </a:xfrm>
        </p:spPr>
        <p:txBody>
          <a:bodyPr>
            <a:normAutofit lnSpcReduction="10000"/>
          </a:bodyPr>
          <a:lstStyle/>
          <a:p>
            <a:pPr marL="457200" lvl="1" indent="0">
              <a:lnSpc>
                <a:spcPct val="107000"/>
              </a:lnSpc>
              <a:buNone/>
            </a:pPr>
            <a:r>
              <a:rPr lang="en-IN" sz="2200" b="1" kern="100" dirty="0">
                <a:effectLst/>
                <a:ea typeface="Calibri" panose="020F0502020204030204" pitchFamily="34" charset="0"/>
                <a:cs typeface="Times New Roman" panose="02020603050405020304" pitchFamily="18" charset="0"/>
              </a:rPr>
              <a:t>iii. Decision Tree Classifier:</a:t>
            </a:r>
            <a:r>
              <a:rPr lang="en-IN" sz="2200" b="1" kern="100" dirty="0">
                <a:ea typeface="Calibri" panose="020F0502020204030204" pitchFamily="34" charset="0"/>
                <a:cs typeface="Times New Roman" panose="02020603050405020304" pitchFamily="18" charset="0"/>
              </a:rPr>
              <a:t> </a:t>
            </a:r>
            <a:r>
              <a:rPr lang="en-IN" kern="100" dirty="0">
                <a:effectLst/>
                <a:ea typeface="Calibri" panose="020F0502020204030204" pitchFamily="34" charset="0"/>
                <a:cs typeface="Times New Roman" panose="02020603050405020304" pitchFamily="18" charset="0"/>
              </a:rPr>
              <a:t>A </a:t>
            </a:r>
            <a:r>
              <a:rPr lang="en-IN" b="1" kern="100" dirty="0">
                <a:effectLst/>
                <a:ea typeface="Calibri" panose="020F0502020204030204" pitchFamily="34" charset="0"/>
                <a:cs typeface="Times New Roman" panose="02020603050405020304" pitchFamily="18" charset="0"/>
              </a:rPr>
              <a:t>Decision Tree</a:t>
            </a:r>
            <a:r>
              <a:rPr lang="en-IN" kern="100" dirty="0">
                <a:effectLst/>
                <a:ea typeface="Calibri" panose="020F0502020204030204" pitchFamily="34" charset="0"/>
                <a:cs typeface="Times New Roman" panose="02020603050405020304" pitchFamily="18" charset="0"/>
              </a:rPr>
              <a:t> is a supervised machine learning algorithm used for classification and regression tasks. It works by splitting the data into subsets based on feature values, forming a tree-like structure where each internal node represents a decision on a feature, and each leaf node represents the final output (class or value). </a:t>
            </a:r>
          </a:p>
          <a:p>
            <a:pPr marL="457200" lvl="1" indent="0">
              <a:lnSpc>
                <a:spcPct val="107000"/>
              </a:lnSpc>
              <a:buNone/>
            </a:pPr>
            <a:r>
              <a:rPr lang="en-IN" kern="100" dirty="0">
                <a:effectLst/>
                <a:ea typeface="Calibri" panose="020F0502020204030204" pitchFamily="34" charset="0"/>
                <a:cs typeface="Times New Roman" panose="02020603050405020304" pitchFamily="18" charset="0"/>
              </a:rPr>
              <a:t>Splitting:</a:t>
            </a:r>
          </a:p>
          <a:p>
            <a:pPr marL="457200" lvl="1" indent="0">
              <a:lnSpc>
                <a:spcPct val="107000"/>
              </a:lnSpc>
              <a:buNone/>
            </a:pPr>
            <a:r>
              <a:rPr lang="en-IN" sz="1800" kern="100" dirty="0">
                <a:effectLst/>
                <a:ea typeface="Calibri" panose="020F0502020204030204" pitchFamily="34" charset="0"/>
                <a:cs typeface="Times New Roman" panose="02020603050405020304" pitchFamily="18" charset="0"/>
              </a:rPr>
              <a:t>The algorithm evaluates all possible splits for a feature to find the one that best separates the data into homogeneous groups.</a:t>
            </a:r>
          </a:p>
          <a:p>
            <a:pPr marL="457200" lvl="1" indent="0">
              <a:lnSpc>
                <a:spcPct val="107000"/>
              </a:lnSpc>
              <a:buNone/>
            </a:pPr>
            <a:r>
              <a:rPr lang="en-IN" sz="1800" kern="100" dirty="0">
                <a:effectLst/>
                <a:ea typeface="Calibri" panose="020F0502020204030204" pitchFamily="34" charset="0"/>
                <a:cs typeface="Times New Roman" panose="02020603050405020304" pitchFamily="18" charset="0"/>
              </a:rPr>
              <a:t>Common criteria for splitting include Gini Impurity, Entropy, Variance Reduction</a:t>
            </a:r>
          </a:p>
          <a:p>
            <a:pPr marL="457200" lvl="1" indent="0">
              <a:lnSpc>
                <a:spcPct val="107000"/>
              </a:lnSpc>
              <a:buNone/>
            </a:pPr>
            <a:r>
              <a:rPr lang="en-IN" sz="1800" kern="100" dirty="0">
                <a:effectLst/>
                <a:ea typeface="Calibri" panose="020F0502020204030204" pitchFamily="34" charset="0"/>
                <a:cs typeface="Times New Roman" panose="02020603050405020304" pitchFamily="18" charset="0"/>
              </a:rPr>
              <a:t>The tree continues splitting recursively, creating child nodes until a stopping condition is met.</a:t>
            </a:r>
          </a:p>
          <a:p>
            <a:pPr marL="457200" lvl="1" indent="0">
              <a:lnSpc>
                <a:spcPct val="107000"/>
              </a:lnSpc>
              <a:buNone/>
            </a:pPr>
            <a:r>
              <a:rPr lang="en-IN" kern="100" dirty="0">
                <a:effectLst/>
                <a:ea typeface="Calibri" panose="020F0502020204030204" pitchFamily="34" charset="0"/>
                <a:cs typeface="Times New Roman" panose="02020603050405020304" pitchFamily="18" charset="0"/>
              </a:rPr>
              <a:t>Prediction: </a:t>
            </a:r>
            <a:endParaRPr lang="en-IN" kern="100" dirty="0">
              <a:ea typeface="Calibri" panose="020F0502020204030204" pitchFamily="34" charset="0"/>
              <a:cs typeface="Times New Roman" panose="02020603050405020304" pitchFamily="18" charset="0"/>
            </a:endParaRPr>
          </a:p>
          <a:p>
            <a:pPr marL="685800" lvl="1" indent="-228600">
              <a:lnSpc>
                <a:spcPct val="107000"/>
              </a:lnSpc>
              <a:buAutoNum type="arabicPeriod"/>
            </a:pPr>
            <a:r>
              <a:rPr lang="en-IN" kern="0" dirty="0">
                <a:effectLst/>
                <a:ea typeface="Times New Roman" panose="02020603050405020304" pitchFamily="18" charset="0"/>
                <a:cs typeface="Times New Roman" panose="02020603050405020304" pitchFamily="18" charset="0"/>
              </a:rPr>
              <a:t>Traverse the Tree</a:t>
            </a:r>
            <a:r>
              <a:rPr lang="en-IN" b="1" kern="0" dirty="0">
                <a:effectLst/>
                <a:ea typeface="Times New Roman" panose="02020603050405020304" pitchFamily="18" charset="0"/>
                <a:cs typeface="Times New Roman" panose="02020603050405020304" pitchFamily="18" charset="0"/>
              </a:rPr>
              <a:t>:</a:t>
            </a:r>
            <a:r>
              <a:rPr lang="en-IN" kern="0" dirty="0">
                <a:effectLst/>
                <a:ea typeface="Times New Roman" panose="02020603050405020304" pitchFamily="18" charset="0"/>
                <a:cs typeface="Times New Roman" panose="02020603050405020304" pitchFamily="18" charset="0"/>
              </a:rPr>
              <a:t> Start at the root node and evaluate the decision rules at each internal node based on the input features.</a:t>
            </a:r>
            <a:endParaRPr lang="en-IN" kern="100" dirty="0">
              <a:ea typeface="Calibri" panose="020F0502020204030204" pitchFamily="34" charset="0"/>
              <a:cs typeface="Times New Roman" panose="02020603050405020304" pitchFamily="18" charset="0"/>
            </a:endParaRPr>
          </a:p>
          <a:p>
            <a:pPr marL="685800" lvl="1" indent="-228600">
              <a:lnSpc>
                <a:spcPct val="107000"/>
              </a:lnSpc>
              <a:buAutoNum type="arabicPeriod"/>
            </a:pPr>
            <a:r>
              <a:rPr lang="en-IN" kern="0" dirty="0">
                <a:effectLst/>
                <a:ea typeface="Times New Roman" panose="02020603050405020304" pitchFamily="18" charset="0"/>
                <a:cs typeface="Times New Roman" panose="02020603050405020304" pitchFamily="18" charset="0"/>
              </a:rPr>
              <a:t>Follow the Branches</a:t>
            </a:r>
            <a:r>
              <a:rPr lang="en-IN" b="1" kern="0" dirty="0">
                <a:effectLst/>
                <a:ea typeface="Times New Roman" panose="02020603050405020304" pitchFamily="18" charset="0"/>
                <a:cs typeface="Times New Roman" panose="02020603050405020304" pitchFamily="18" charset="0"/>
              </a:rPr>
              <a:t>:</a:t>
            </a:r>
            <a:r>
              <a:rPr lang="en-IN" kern="0" dirty="0">
                <a:effectLst/>
                <a:ea typeface="Times New Roman" panose="02020603050405020304" pitchFamily="18" charset="0"/>
                <a:cs typeface="Times New Roman" panose="02020603050405020304" pitchFamily="18" charset="0"/>
              </a:rPr>
              <a:t> Move down the tree based on the decision conditions until a leaf node is reached.</a:t>
            </a:r>
            <a:endParaRPr lang="en-IN" kern="100" dirty="0">
              <a:ea typeface="Calibri" panose="020F0502020204030204" pitchFamily="34" charset="0"/>
              <a:cs typeface="Times New Roman" panose="02020603050405020304" pitchFamily="18" charset="0"/>
            </a:endParaRPr>
          </a:p>
          <a:p>
            <a:pPr marL="685800" lvl="1" indent="-228600">
              <a:lnSpc>
                <a:spcPct val="107000"/>
              </a:lnSpc>
              <a:buAutoNum type="arabicPeriod"/>
            </a:pPr>
            <a:r>
              <a:rPr lang="en-IN" kern="0" dirty="0">
                <a:effectLst/>
                <a:ea typeface="Times New Roman" panose="02020603050405020304" pitchFamily="18" charset="0"/>
                <a:cs typeface="Times New Roman" panose="02020603050405020304" pitchFamily="18" charset="0"/>
              </a:rPr>
              <a:t> Output</a:t>
            </a:r>
            <a:r>
              <a:rPr lang="en-IN" b="1" kern="0" dirty="0">
                <a:effectLst/>
                <a:ea typeface="Times New Roman" panose="02020603050405020304" pitchFamily="18" charset="0"/>
                <a:cs typeface="Times New Roman" panose="02020603050405020304" pitchFamily="18" charset="0"/>
              </a:rPr>
              <a:t>:</a:t>
            </a:r>
            <a:r>
              <a:rPr lang="en-IN" kern="0" dirty="0">
                <a:effectLst/>
                <a:ea typeface="Times New Roman" panose="02020603050405020304" pitchFamily="18" charset="0"/>
                <a:cs typeface="Times New Roman" panose="02020603050405020304" pitchFamily="18" charset="0"/>
              </a:rPr>
              <a:t> The class label or value associated with the leaf node is the final prediction.</a:t>
            </a:r>
            <a:endParaRPr lang="en-IN" kern="100" dirty="0">
              <a:effectLst/>
              <a:ea typeface="Calibri" panose="020F0502020204030204" pitchFamily="34" charset="0"/>
              <a:cs typeface="Times New Roman" panose="02020603050405020304" pitchFamily="18" charset="0"/>
            </a:endParaRPr>
          </a:p>
          <a:p>
            <a:pPr marL="914400">
              <a:lnSpc>
                <a:spcPct val="107000"/>
              </a:lnSpc>
              <a:spcAft>
                <a:spcPts val="800"/>
              </a:spcAft>
            </a:pPr>
            <a:endParaRPr lang="en-IN" sz="1800" kern="1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88866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1CE5B-107B-6C35-5908-D2519A4DCF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7355A-CEFB-BB16-42F4-EB6824A9B62B}"/>
              </a:ext>
            </a:extLst>
          </p:cNvPr>
          <p:cNvSpPr>
            <a:spLocks noGrp="1"/>
          </p:cNvSpPr>
          <p:nvPr>
            <p:ph type="title"/>
          </p:nvPr>
        </p:nvSpPr>
        <p:spPr>
          <a:xfrm>
            <a:off x="1024128" y="585216"/>
            <a:ext cx="9720072" cy="838231"/>
          </a:xfrm>
        </p:spPr>
        <p:txBody>
          <a:bodyPr/>
          <a:lstStyle/>
          <a:p>
            <a:r>
              <a:rPr lang="en-IN" dirty="0"/>
              <a:t>Methodology- Model Deployment(5)</a:t>
            </a:r>
          </a:p>
        </p:txBody>
      </p:sp>
      <p:sp>
        <p:nvSpPr>
          <p:cNvPr id="3" name="Content Placeholder 2">
            <a:extLst>
              <a:ext uri="{FF2B5EF4-FFF2-40B4-BE49-F238E27FC236}">
                <a16:creationId xmlns:a16="http://schemas.microsoft.com/office/drawing/2014/main" id="{2369C3F6-FE8F-00F9-46C9-AD1F39B4018F}"/>
              </a:ext>
            </a:extLst>
          </p:cNvPr>
          <p:cNvSpPr>
            <a:spLocks noGrp="1"/>
          </p:cNvSpPr>
          <p:nvPr>
            <p:ph idx="1"/>
          </p:nvPr>
        </p:nvSpPr>
        <p:spPr>
          <a:xfrm>
            <a:off x="204514" y="1593129"/>
            <a:ext cx="11038787" cy="5099901"/>
          </a:xfrm>
        </p:spPr>
        <p:txBody>
          <a:bodyPr>
            <a:normAutofit/>
          </a:bodyPr>
          <a:lstStyle/>
          <a:p>
            <a:pPr marL="914400">
              <a:lnSpc>
                <a:spcPct val="107000"/>
              </a:lnSpc>
            </a:pPr>
            <a:r>
              <a:rPr lang="en-IN" sz="1800" b="1" kern="100" dirty="0">
                <a:ea typeface="Calibri" panose="020F0502020204030204" pitchFamily="34" charset="0"/>
                <a:cs typeface="Times New Roman" panose="02020603050405020304" pitchFamily="18" charset="0"/>
              </a:rPr>
              <a:t>iv. </a:t>
            </a:r>
            <a:r>
              <a:rPr lang="en-IN" sz="1800" b="1" kern="100" dirty="0">
                <a:effectLst/>
                <a:ea typeface="Calibri" panose="020F0502020204030204" pitchFamily="34" charset="0"/>
                <a:cs typeface="Times New Roman" panose="02020603050405020304" pitchFamily="18" charset="0"/>
              </a:rPr>
              <a:t>Random Forest</a:t>
            </a:r>
            <a:r>
              <a:rPr lang="en-IN" sz="1800" b="1" kern="100" dirty="0">
                <a:ea typeface="Calibri" panose="020F0502020204030204" pitchFamily="34" charset="0"/>
                <a:cs typeface="Times New Roman" panose="02020603050405020304" pitchFamily="18" charset="0"/>
              </a:rPr>
              <a:t>: </a:t>
            </a:r>
            <a:r>
              <a:rPr lang="en-IN" sz="1800" kern="100" dirty="0">
                <a:effectLst/>
                <a:ea typeface="Calibri" panose="020F0502020204030204" pitchFamily="34" charset="0"/>
                <a:cs typeface="Times New Roman" panose="02020603050405020304" pitchFamily="18" charset="0"/>
              </a:rPr>
              <a:t>Random Forest is a supervised machine learning algorithm that combines multiple decision trees to produce a more robust and accurate prediction. It uses a process called ensemble learning, where the output of several models is aggregated to improve performance and reduce overfitting. Each tree independently makes a prediction, and the final output is based on the majority vote (for classification)</a:t>
            </a:r>
            <a:br>
              <a:rPr lang="en-IN" sz="1800" kern="100" dirty="0">
                <a:effectLst/>
                <a:ea typeface="Calibri" panose="020F0502020204030204" pitchFamily="34" charset="0"/>
                <a:cs typeface="Times New Roman" panose="02020603050405020304" pitchFamily="18" charset="0"/>
              </a:rPr>
            </a:br>
            <a:r>
              <a:rPr lang="en-IN" sz="1800" kern="100" dirty="0">
                <a:effectLst/>
                <a:ea typeface="Calibri" panose="020F0502020204030204" pitchFamily="34" charset="0"/>
                <a:cs typeface="Times New Roman" panose="02020603050405020304" pitchFamily="18" charset="0"/>
              </a:rPr>
              <a:t>Random Forest uses bagging, where each tree is trained on a random subset of the training data sampled with replacement. This creates diversity among the trees, reducing overfitting. At each split in a tree, only a random subset of features is considered, adding further randomness and diversity. This ensures trees are not overly reliant on any particular feature.</a:t>
            </a:r>
          </a:p>
          <a:p>
            <a:pPr marL="914400">
              <a:lnSpc>
                <a:spcPct val="107000"/>
              </a:lnSpc>
            </a:pPr>
            <a:endParaRPr lang="en-IN" sz="1800" kern="100" dirty="0">
              <a:effectLst/>
              <a:ea typeface="Calibri" panose="020F0502020204030204" pitchFamily="34" charset="0"/>
              <a:cs typeface="Times New Roman" panose="02020603050405020304" pitchFamily="18" charset="0"/>
            </a:endParaRPr>
          </a:p>
          <a:p>
            <a:pPr marL="457200" lvl="1" indent="0">
              <a:lnSpc>
                <a:spcPct val="107000"/>
              </a:lnSpc>
              <a:buNone/>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kern="100" dirty="0">
                <a:effectLst/>
                <a:ea typeface="Calibri" panose="020F0502020204030204" pitchFamily="34" charset="0"/>
                <a:cs typeface="Times New Roman" panose="02020603050405020304" pitchFamily="18" charset="0"/>
              </a:rPr>
              <a:t>v. Voting Classifier: </a:t>
            </a:r>
            <a:r>
              <a:rPr lang="en-IN" sz="1800" kern="100" dirty="0">
                <a:effectLst/>
                <a:ea typeface="Calibri" panose="020F0502020204030204" pitchFamily="34" charset="0"/>
                <a:cs typeface="Times New Roman" panose="02020603050405020304" pitchFamily="18" charset="0"/>
              </a:rPr>
              <a:t>It is a type of ensemble model in machine learning. It combines the predictions from 	multiple models (called "base estimators") to improve overall accuracy and robustness. It is not a standalone 	algorithm but a strategy for combining the outputs of other models.</a:t>
            </a:r>
            <a:br>
              <a:rPr lang="en-IN" sz="1800" kern="100" dirty="0">
                <a:effectLst/>
                <a:ea typeface="Calibri" panose="020F0502020204030204" pitchFamily="34" charset="0"/>
                <a:cs typeface="Times New Roman" panose="02020603050405020304" pitchFamily="18" charset="0"/>
              </a:rPr>
            </a:br>
            <a:r>
              <a:rPr lang="en-IN" sz="1800" kern="100" dirty="0">
                <a:effectLst/>
                <a:ea typeface="Calibri" panose="020F0502020204030204" pitchFamily="34" charset="0"/>
                <a:cs typeface="Times New Roman" panose="02020603050405020304" pitchFamily="18" charset="0"/>
              </a:rPr>
              <a:t>	The strategy we have used to combine models is soft voting (The final prediction is the class with the highest 	average probability.)</a:t>
            </a:r>
          </a:p>
          <a:p>
            <a:pPr marL="914400">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endParaRPr lang="en-IN" sz="1800" kern="100" dirty="0">
              <a:effectLst/>
              <a:ea typeface="Calibri" panose="020F0502020204030204" pitchFamily="34" charset="0"/>
              <a:cs typeface="Times New Roman" panose="02020603050405020304" pitchFamily="18" charset="0"/>
            </a:endParaRPr>
          </a:p>
          <a:p>
            <a:pPr marL="914400">
              <a:lnSpc>
                <a:spcPct val="107000"/>
              </a:lnSpc>
              <a:spcAft>
                <a:spcPts val="800"/>
              </a:spcAft>
            </a:pPr>
            <a:endParaRPr lang="en-IN" sz="1800" kern="1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97995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6286-5777-9FF4-D324-73449B7DFD9C}"/>
              </a:ext>
            </a:extLst>
          </p:cNvPr>
          <p:cNvSpPr>
            <a:spLocks noGrp="1"/>
          </p:cNvSpPr>
          <p:nvPr>
            <p:ph type="title"/>
          </p:nvPr>
        </p:nvSpPr>
        <p:spPr/>
        <p:txBody>
          <a:bodyPr/>
          <a:lstStyle/>
          <a:p>
            <a:r>
              <a:rPr lang="en-IN" dirty="0"/>
              <a:t>Evaluation metrics (1)</a:t>
            </a:r>
          </a:p>
        </p:txBody>
      </p:sp>
      <p:sp>
        <p:nvSpPr>
          <p:cNvPr id="3" name="Content Placeholder 2">
            <a:extLst>
              <a:ext uri="{FF2B5EF4-FFF2-40B4-BE49-F238E27FC236}">
                <a16:creationId xmlns:a16="http://schemas.microsoft.com/office/drawing/2014/main" id="{F13A2B7F-A869-0AAB-16EA-A0B14E8739BA}"/>
              </a:ext>
            </a:extLst>
          </p:cNvPr>
          <p:cNvSpPr>
            <a:spLocks noGrp="1"/>
          </p:cNvSpPr>
          <p:nvPr>
            <p:ph idx="1"/>
          </p:nvPr>
        </p:nvSpPr>
        <p:spPr/>
        <p:txBody>
          <a:bodyPr>
            <a:normAutofit fontScale="92500" lnSpcReduction="20000"/>
          </a:bodyPr>
          <a:lstStyle/>
          <a:p>
            <a:pPr>
              <a:lnSpc>
                <a:spcPct val="107000"/>
              </a:lnSpc>
              <a:spcAft>
                <a:spcPts val="800"/>
              </a:spcAft>
            </a:pPr>
            <a:r>
              <a:rPr lang="en-IN" sz="2400" kern="100" dirty="0">
                <a:ea typeface="Calibri" panose="020F0502020204030204" pitchFamily="34" charset="0"/>
                <a:cs typeface="Times New Roman" panose="02020603050405020304" pitchFamily="18" charset="0"/>
              </a:rPr>
              <a:t>W</a:t>
            </a:r>
            <a:r>
              <a:rPr lang="en-IN" sz="2400" kern="100" dirty="0">
                <a:effectLst/>
                <a:ea typeface="Calibri" panose="020F0502020204030204" pitchFamily="34" charset="0"/>
                <a:cs typeface="Times New Roman" panose="02020603050405020304" pitchFamily="18" charset="0"/>
              </a:rPr>
              <a:t>e have evaluated the performance of the models using the following metrics:</a:t>
            </a: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effectLst/>
                <a:ea typeface="Calibri" panose="020F0502020204030204" pitchFamily="34" charset="0"/>
                <a:cs typeface="Times New Roman" panose="02020603050405020304" pitchFamily="18" charset="0"/>
              </a:rPr>
              <a:t>Accuracy</a:t>
            </a:r>
            <a:r>
              <a:rPr lang="en-IN" sz="2400" kern="100" dirty="0">
                <a:effectLst/>
                <a:ea typeface="Calibri" panose="020F0502020204030204" pitchFamily="34" charset="0"/>
                <a:cs typeface="Times New Roman" panose="02020603050405020304" pitchFamily="18" charset="0"/>
              </a:rPr>
              <a:t>: Percentage of correctly classified instances.</a:t>
            </a: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effectLst/>
                <a:ea typeface="Calibri" panose="020F0502020204030204" pitchFamily="34" charset="0"/>
                <a:cs typeface="Times New Roman" panose="02020603050405020304" pitchFamily="18" charset="0"/>
              </a:rPr>
              <a:t>Precision</a:t>
            </a:r>
            <a:r>
              <a:rPr lang="en-IN" sz="2400" kern="100" dirty="0">
                <a:effectLst/>
                <a:ea typeface="Calibri" panose="020F0502020204030204" pitchFamily="34" charset="0"/>
                <a:cs typeface="Times New Roman" panose="02020603050405020304" pitchFamily="18" charset="0"/>
              </a:rPr>
              <a:t>: The proportion of true positive predictions (e.g., fake news classified as fake).</a:t>
            </a: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effectLst/>
                <a:ea typeface="Calibri" panose="020F0502020204030204" pitchFamily="34" charset="0"/>
                <a:cs typeface="Times New Roman" panose="02020603050405020304" pitchFamily="18" charset="0"/>
              </a:rPr>
              <a:t>Recall</a:t>
            </a:r>
            <a:r>
              <a:rPr lang="en-IN" sz="2400" kern="100" dirty="0">
                <a:effectLst/>
                <a:ea typeface="Calibri" panose="020F0502020204030204" pitchFamily="34" charset="0"/>
                <a:cs typeface="Times New Roman" panose="02020603050405020304" pitchFamily="18" charset="0"/>
              </a:rPr>
              <a:t>: The ability to correctly identify fake news.</a:t>
            </a: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effectLst/>
                <a:ea typeface="Calibri" panose="020F0502020204030204" pitchFamily="34" charset="0"/>
                <a:cs typeface="Times New Roman" panose="02020603050405020304" pitchFamily="18" charset="0"/>
              </a:rPr>
              <a:t>F1-Score</a:t>
            </a:r>
            <a:r>
              <a:rPr lang="en-IN" sz="2400" kern="100" dirty="0">
                <a:effectLst/>
                <a:ea typeface="Calibri" panose="020F0502020204030204" pitchFamily="34" charset="0"/>
                <a:cs typeface="Times New Roman" panose="02020603050405020304" pitchFamily="18" charset="0"/>
              </a:rPr>
              <a:t>: The harmonic mean of precision and recall, providing a balance between the two.</a:t>
            </a: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effectLst/>
                <a:ea typeface="Calibri" panose="020F0502020204030204" pitchFamily="34" charset="0"/>
                <a:cs typeface="Times New Roman" panose="02020603050405020304" pitchFamily="18" charset="0"/>
              </a:rPr>
              <a:t>Confusion Matrix</a:t>
            </a:r>
            <a:endParaRPr lang="en-IN" sz="2400" kern="1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0867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90875-C820-70DC-9708-4671B461682F}"/>
              </a:ext>
            </a:extLst>
          </p:cNvPr>
          <p:cNvSpPr>
            <a:spLocks noGrp="1"/>
          </p:cNvSpPr>
          <p:nvPr>
            <p:ph type="title"/>
          </p:nvPr>
        </p:nvSpPr>
        <p:spPr/>
        <p:txBody>
          <a:bodyPr/>
          <a:lstStyle/>
          <a:p>
            <a:r>
              <a:rPr lang="en-IN" dirty="0"/>
              <a:t>Evaluation Metrics (2)</a:t>
            </a:r>
          </a:p>
        </p:txBody>
      </p:sp>
      <p:graphicFrame>
        <p:nvGraphicFramePr>
          <p:cNvPr id="4" name="Content Placeholder 3">
            <a:extLst>
              <a:ext uri="{FF2B5EF4-FFF2-40B4-BE49-F238E27FC236}">
                <a16:creationId xmlns:a16="http://schemas.microsoft.com/office/drawing/2014/main" id="{7517FD6E-AC62-F19F-7502-B74709E0AFE9}"/>
              </a:ext>
            </a:extLst>
          </p:cNvPr>
          <p:cNvGraphicFramePr>
            <a:graphicFrameLocks noGrp="1"/>
          </p:cNvGraphicFramePr>
          <p:nvPr>
            <p:ph idx="1"/>
            <p:extLst>
              <p:ext uri="{D42A27DB-BD31-4B8C-83A1-F6EECF244321}">
                <p14:modId xmlns:p14="http://schemas.microsoft.com/office/powerpoint/2010/main" val="502168545"/>
              </p:ext>
            </p:extLst>
          </p:nvPr>
        </p:nvGraphicFramePr>
        <p:xfrm>
          <a:off x="1024128" y="1904216"/>
          <a:ext cx="6812180" cy="2775937"/>
        </p:xfrm>
        <a:graphic>
          <a:graphicData uri="http://schemas.openxmlformats.org/drawingml/2006/table">
            <a:tbl>
              <a:tblPr firstRow="1" firstCol="1" bandRow="1">
                <a:tableStyleId>{5C22544A-7EE6-4342-B048-85BDC9FD1C3A}</a:tableStyleId>
              </a:tblPr>
              <a:tblGrid>
                <a:gridCol w="1361983">
                  <a:extLst>
                    <a:ext uri="{9D8B030D-6E8A-4147-A177-3AD203B41FA5}">
                      <a16:colId xmlns:a16="http://schemas.microsoft.com/office/drawing/2014/main" val="1450919531"/>
                    </a:ext>
                  </a:extLst>
                </a:gridCol>
                <a:gridCol w="1361983">
                  <a:extLst>
                    <a:ext uri="{9D8B030D-6E8A-4147-A177-3AD203B41FA5}">
                      <a16:colId xmlns:a16="http://schemas.microsoft.com/office/drawing/2014/main" val="489623096"/>
                    </a:ext>
                  </a:extLst>
                </a:gridCol>
                <a:gridCol w="681369">
                  <a:extLst>
                    <a:ext uri="{9D8B030D-6E8A-4147-A177-3AD203B41FA5}">
                      <a16:colId xmlns:a16="http://schemas.microsoft.com/office/drawing/2014/main" val="3944862366"/>
                    </a:ext>
                  </a:extLst>
                </a:gridCol>
                <a:gridCol w="681369">
                  <a:extLst>
                    <a:ext uri="{9D8B030D-6E8A-4147-A177-3AD203B41FA5}">
                      <a16:colId xmlns:a16="http://schemas.microsoft.com/office/drawing/2014/main" val="2711042956"/>
                    </a:ext>
                  </a:extLst>
                </a:gridCol>
                <a:gridCol w="681369">
                  <a:extLst>
                    <a:ext uri="{9D8B030D-6E8A-4147-A177-3AD203B41FA5}">
                      <a16:colId xmlns:a16="http://schemas.microsoft.com/office/drawing/2014/main" val="986886042"/>
                    </a:ext>
                  </a:extLst>
                </a:gridCol>
                <a:gridCol w="681369">
                  <a:extLst>
                    <a:ext uri="{9D8B030D-6E8A-4147-A177-3AD203B41FA5}">
                      <a16:colId xmlns:a16="http://schemas.microsoft.com/office/drawing/2014/main" val="326239713"/>
                    </a:ext>
                  </a:extLst>
                </a:gridCol>
                <a:gridCol w="681369">
                  <a:extLst>
                    <a:ext uri="{9D8B030D-6E8A-4147-A177-3AD203B41FA5}">
                      <a16:colId xmlns:a16="http://schemas.microsoft.com/office/drawing/2014/main" val="3310361313"/>
                    </a:ext>
                  </a:extLst>
                </a:gridCol>
                <a:gridCol w="681369">
                  <a:extLst>
                    <a:ext uri="{9D8B030D-6E8A-4147-A177-3AD203B41FA5}">
                      <a16:colId xmlns:a16="http://schemas.microsoft.com/office/drawing/2014/main" val="2906204436"/>
                    </a:ext>
                  </a:extLst>
                </a:gridCol>
              </a:tblGrid>
              <a:tr h="250193">
                <a:tc>
                  <a:txBody>
                    <a:bodyPr/>
                    <a:lstStyle/>
                    <a:p>
                      <a:pPr>
                        <a:lnSpc>
                          <a:spcPct val="107000"/>
                        </a:lnSpc>
                        <a:spcAft>
                          <a:spcPts val="800"/>
                        </a:spcAft>
                      </a:pPr>
                      <a:r>
                        <a:rPr lang="en-IN" sz="1200" kern="100">
                          <a:effectLst/>
                        </a:rPr>
                        <a:t>Model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800"/>
                        </a:spcAft>
                      </a:pPr>
                      <a:r>
                        <a:rPr lang="en-IN" sz="1200" kern="10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gridSpan="2">
                  <a:txBody>
                    <a:bodyPr/>
                    <a:lstStyle/>
                    <a:p>
                      <a:pPr>
                        <a:lnSpc>
                          <a:spcPct val="107000"/>
                        </a:lnSpc>
                        <a:spcAft>
                          <a:spcPts val="800"/>
                        </a:spcAft>
                      </a:pPr>
                      <a:r>
                        <a:rPr lang="en-IN" sz="1200" kern="100">
                          <a:effectLst/>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gridSpan="2">
                  <a:txBody>
                    <a:bodyPr/>
                    <a:lstStyle/>
                    <a:p>
                      <a:pPr>
                        <a:lnSpc>
                          <a:spcPct val="107000"/>
                        </a:lnSpc>
                        <a:spcAft>
                          <a:spcPts val="800"/>
                        </a:spcAft>
                      </a:pPr>
                      <a:r>
                        <a:rPr lang="en-IN" sz="1200" kern="100">
                          <a:effectLst/>
                        </a:rPr>
                        <a:t>F1 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2071870738"/>
                  </a:ext>
                </a:extLst>
              </a:tr>
              <a:tr h="250193">
                <a:tc rowSpan="2">
                  <a:txBody>
                    <a:bodyPr/>
                    <a:lstStyle/>
                    <a:p>
                      <a:pPr>
                        <a:lnSpc>
                          <a:spcPct val="107000"/>
                        </a:lnSpc>
                        <a:spcAft>
                          <a:spcPts val="800"/>
                        </a:spcAft>
                      </a:pPr>
                      <a:r>
                        <a:rPr lang="en-IN" sz="1200" kern="100">
                          <a:effectLst/>
                        </a:rPr>
                        <a:t>Bernoulli NB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IN" sz="1200" kern="100">
                          <a:effectLst/>
                        </a:rPr>
                        <a:t>0.71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Real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0.73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Real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0.69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Real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3346601"/>
                  </a:ext>
                </a:extLst>
              </a:tr>
              <a:tr h="250193">
                <a:tc vMerge="1">
                  <a:txBody>
                    <a:bodyPr/>
                    <a:lstStyle/>
                    <a:p>
                      <a:endParaRPr lang="en-IN"/>
                    </a:p>
                  </a:txBody>
                  <a:tcPr/>
                </a:tc>
                <a:tc vMerge="1">
                  <a:txBody>
                    <a:bodyPr/>
                    <a:lstStyle/>
                    <a:p>
                      <a:endParaRPr lang="en-IN"/>
                    </a:p>
                  </a:txBody>
                  <a:tcPr/>
                </a:tc>
                <a:tc>
                  <a:txBody>
                    <a:bodyPr/>
                    <a:lstStyle/>
                    <a:p>
                      <a:pPr>
                        <a:lnSpc>
                          <a:spcPct val="107000"/>
                        </a:lnSpc>
                        <a:spcAft>
                          <a:spcPts val="800"/>
                        </a:spcAft>
                      </a:pPr>
                      <a:r>
                        <a:rPr lang="en-IN" sz="1200" kern="100">
                          <a:effectLst/>
                        </a:rPr>
                        <a:t>Fake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0.70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Fake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0.75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Fake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0.72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1174582"/>
                  </a:ext>
                </a:extLst>
              </a:tr>
              <a:tr h="250193">
                <a:tc rowSpan="2">
                  <a:txBody>
                    <a:bodyPr/>
                    <a:lstStyle/>
                    <a:p>
                      <a:pPr>
                        <a:lnSpc>
                          <a:spcPct val="107000"/>
                        </a:lnSpc>
                        <a:spcAft>
                          <a:spcPts val="800"/>
                        </a:spcAft>
                      </a:pPr>
                      <a:r>
                        <a:rPr lang="en-IN" sz="1200" kern="100">
                          <a:effectLst/>
                        </a:rPr>
                        <a:t>Logistic Regression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IN" sz="1200" kern="100">
                          <a:effectLst/>
                        </a:rPr>
                        <a:t>0.83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Real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Real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Real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52165"/>
                  </a:ext>
                </a:extLst>
              </a:tr>
              <a:tr h="262100">
                <a:tc vMerge="1">
                  <a:txBody>
                    <a:bodyPr/>
                    <a:lstStyle/>
                    <a:p>
                      <a:endParaRPr lang="en-IN"/>
                    </a:p>
                  </a:txBody>
                  <a:tcPr/>
                </a:tc>
                <a:tc vMerge="1">
                  <a:txBody>
                    <a:bodyPr/>
                    <a:lstStyle/>
                    <a:p>
                      <a:endParaRPr lang="en-IN"/>
                    </a:p>
                  </a:txBody>
                  <a:tcPr/>
                </a:tc>
                <a:tc>
                  <a:txBody>
                    <a:bodyPr/>
                    <a:lstStyle/>
                    <a:p>
                      <a:pPr>
                        <a:lnSpc>
                          <a:spcPct val="107000"/>
                        </a:lnSpc>
                        <a:spcAft>
                          <a:spcPts val="800"/>
                        </a:spcAft>
                      </a:pPr>
                      <a:r>
                        <a:rPr lang="en-IN" sz="1200" kern="100">
                          <a:effectLst/>
                        </a:rPr>
                        <a:t>Fake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Fake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Fake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9254526"/>
                  </a:ext>
                </a:extLst>
              </a:tr>
              <a:tr h="250193">
                <a:tc rowSpan="2">
                  <a:txBody>
                    <a:bodyPr/>
                    <a:lstStyle/>
                    <a:p>
                      <a:pPr>
                        <a:lnSpc>
                          <a:spcPct val="107000"/>
                        </a:lnSpc>
                        <a:spcAft>
                          <a:spcPts val="800"/>
                        </a:spcAft>
                      </a:pPr>
                      <a:r>
                        <a:rPr lang="en-IN" sz="1200" kern="100">
                          <a:effectLst/>
                        </a:rPr>
                        <a:t>Decision Tree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IN" sz="1200" kern="100">
                          <a:effectLst/>
                        </a:rPr>
                        <a:t>0.77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Real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Real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dirty="0">
                          <a:effectLst/>
                        </a:rPr>
                        <a:t>0.78</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Real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3150328"/>
                  </a:ext>
                </a:extLst>
              </a:tr>
              <a:tr h="250193">
                <a:tc vMerge="1">
                  <a:txBody>
                    <a:bodyPr/>
                    <a:lstStyle/>
                    <a:p>
                      <a:endParaRPr lang="en-IN"/>
                    </a:p>
                  </a:txBody>
                  <a:tcPr/>
                </a:tc>
                <a:tc vMerge="1">
                  <a:txBody>
                    <a:bodyPr/>
                    <a:lstStyle/>
                    <a:p>
                      <a:endParaRPr lang="en-IN"/>
                    </a:p>
                  </a:txBody>
                  <a:tcPr/>
                </a:tc>
                <a:tc>
                  <a:txBody>
                    <a:bodyPr/>
                    <a:lstStyle/>
                    <a:p>
                      <a:pPr>
                        <a:lnSpc>
                          <a:spcPct val="107000"/>
                        </a:lnSpc>
                        <a:spcAft>
                          <a:spcPts val="800"/>
                        </a:spcAft>
                      </a:pPr>
                      <a:r>
                        <a:rPr lang="en-IN" sz="1200" kern="100">
                          <a:effectLst/>
                        </a:rPr>
                        <a:t>Fake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0.77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Fake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Fake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0291528"/>
                  </a:ext>
                </a:extLst>
              </a:tr>
              <a:tr h="250193">
                <a:tc rowSpan="2">
                  <a:txBody>
                    <a:bodyPr/>
                    <a:lstStyle/>
                    <a:p>
                      <a:pPr>
                        <a:lnSpc>
                          <a:spcPct val="107000"/>
                        </a:lnSpc>
                        <a:spcAft>
                          <a:spcPts val="800"/>
                        </a:spcAft>
                      </a:pPr>
                      <a:r>
                        <a:rPr lang="en-IN" sz="1200" kern="100">
                          <a:effectLst/>
                        </a:rPr>
                        <a:t>Random Forest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IN" sz="1200" kern="100">
                          <a:effectLst/>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Real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Real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Real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2899307"/>
                  </a:ext>
                </a:extLst>
              </a:tr>
              <a:tr h="250193">
                <a:tc vMerge="1">
                  <a:txBody>
                    <a:bodyPr/>
                    <a:lstStyle/>
                    <a:p>
                      <a:endParaRPr lang="en-IN"/>
                    </a:p>
                  </a:txBody>
                  <a:tcPr/>
                </a:tc>
                <a:tc vMerge="1">
                  <a:txBody>
                    <a:bodyPr/>
                    <a:lstStyle/>
                    <a:p>
                      <a:endParaRPr lang="en-IN"/>
                    </a:p>
                  </a:txBody>
                  <a:tcPr/>
                </a:tc>
                <a:tc>
                  <a:txBody>
                    <a:bodyPr/>
                    <a:lstStyle/>
                    <a:p>
                      <a:pPr>
                        <a:lnSpc>
                          <a:spcPct val="107000"/>
                        </a:lnSpc>
                        <a:spcAft>
                          <a:spcPts val="800"/>
                        </a:spcAft>
                      </a:pPr>
                      <a:r>
                        <a:rPr lang="en-IN" sz="1200" kern="100">
                          <a:effectLst/>
                        </a:rPr>
                        <a:t>Fake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Fake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Fake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3997156"/>
                  </a:ext>
                </a:extLst>
              </a:tr>
              <a:tr h="250193">
                <a:tc rowSpan="2">
                  <a:txBody>
                    <a:bodyPr/>
                    <a:lstStyle/>
                    <a:p>
                      <a:pPr>
                        <a:lnSpc>
                          <a:spcPct val="107000"/>
                        </a:lnSpc>
                        <a:spcAft>
                          <a:spcPts val="800"/>
                        </a:spcAft>
                      </a:pPr>
                      <a:r>
                        <a:rPr lang="en-IN" sz="1200" kern="100">
                          <a:effectLst/>
                        </a:rPr>
                        <a:t>Ensemble Model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IN" sz="1200" kern="100">
                          <a:effectLst/>
                        </a:rPr>
                        <a:t>0.85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Real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Real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Real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6044471"/>
                  </a:ext>
                </a:extLst>
              </a:tr>
              <a:tr h="262100">
                <a:tc vMerge="1">
                  <a:txBody>
                    <a:bodyPr/>
                    <a:lstStyle/>
                    <a:p>
                      <a:endParaRPr lang="en-IN"/>
                    </a:p>
                  </a:txBody>
                  <a:tcPr/>
                </a:tc>
                <a:tc vMerge="1">
                  <a:txBody>
                    <a:bodyPr/>
                    <a:lstStyle/>
                    <a:p>
                      <a:endParaRPr lang="en-IN"/>
                    </a:p>
                  </a:txBody>
                  <a:tcPr/>
                </a:tc>
                <a:tc>
                  <a:txBody>
                    <a:bodyPr/>
                    <a:lstStyle/>
                    <a:p>
                      <a:pPr>
                        <a:lnSpc>
                          <a:spcPct val="107000"/>
                        </a:lnSpc>
                        <a:spcAft>
                          <a:spcPts val="800"/>
                        </a:spcAft>
                      </a:pPr>
                      <a:r>
                        <a:rPr lang="en-IN" sz="1200" kern="100">
                          <a:effectLst/>
                        </a:rPr>
                        <a:t>Fake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Fake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Fake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dirty="0">
                          <a:effectLst/>
                        </a:rPr>
                        <a:t>0.85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6927843"/>
                  </a:ext>
                </a:extLst>
              </a:tr>
            </a:tbl>
          </a:graphicData>
        </a:graphic>
      </p:graphicFrame>
      <p:sp>
        <p:nvSpPr>
          <p:cNvPr id="5" name="Rectangle 1">
            <a:extLst>
              <a:ext uri="{FF2B5EF4-FFF2-40B4-BE49-F238E27FC236}">
                <a16:creationId xmlns:a16="http://schemas.microsoft.com/office/drawing/2014/main" id="{20CF18CD-35B6-EF8D-C7B9-E601EF9576CC}"/>
              </a:ext>
            </a:extLst>
          </p:cNvPr>
          <p:cNvSpPr>
            <a:spLocks noChangeArrowheads="1"/>
          </p:cNvSpPr>
          <p:nvPr/>
        </p:nvSpPr>
        <p:spPr bwMode="auto">
          <a:xfrm>
            <a:off x="-4251180" y="-59880"/>
            <a:ext cx="1644318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Here are the results obtained from the evaluation: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504636F-2D88-E1A9-6A56-1EF6C1CEFC0A}"/>
              </a:ext>
            </a:extLst>
          </p:cNvPr>
          <p:cNvSpPr txBox="1"/>
          <p:nvPr/>
        </p:nvSpPr>
        <p:spPr>
          <a:xfrm>
            <a:off x="935638" y="4812498"/>
            <a:ext cx="9720072" cy="2155334"/>
          </a:xfrm>
          <a:prstGeom prst="rect">
            <a:avLst/>
          </a:prstGeom>
          <a:noFill/>
        </p:spPr>
        <p:txBody>
          <a:bodyPr wrap="square" rtlCol="0">
            <a:spAutoFit/>
          </a:bodyPr>
          <a:lstStyle/>
          <a:p>
            <a:pPr>
              <a:lnSpc>
                <a:spcPct val="107000"/>
              </a:lnSpc>
              <a:spcAft>
                <a:spcPts val="800"/>
              </a:spcAft>
            </a:pPr>
            <a:r>
              <a:rPr lang="en-IN" sz="1600" kern="100" dirty="0">
                <a:effectLst/>
                <a:ea typeface="Calibri" panose="020F0502020204030204" pitchFamily="34" charset="0"/>
                <a:cs typeface="Times New Roman" panose="02020603050405020304" pitchFamily="18" charset="0"/>
              </a:rPr>
              <a:t>Confusion Matrix of the models: </a:t>
            </a:r>
          </a:p>
          <a:p>
            <a:pPr>
              <a:lnSpc>
                <a:spcPct val="107000"/>
              </a:lnSpc>
              <a:spcAft>
                <a:spcPts val="800"/>
              </a:spcAft>
            </a:pPr>
            <a:r>
              <a:rPr lang="en-IN" sz="1600" kern="100" dirty="0">
                <a:effectLst/>
                <a:ea typeface="Calibri" panose="020F0502020204030204" pitchFamily="34" charset="0"/>
                <a:cs typeface="Times New Roman" panose="02020603050405020304" pitchFamily="18" charset="0"/>
              </a:rPr>
              <a:t>1. Bernoulli NB: [[468 160] [197 442]]</a:t>
            </a:r>
            <a:br>
              <a:rPr lang="en-IN" sz="1600" kern="100" dirty="0">
                <a:effectLst/>
                <a:ea typeface="Calibri" panose="020F0502020204030204" pitchFamily="34" charset="0"/>
                <a:cs typeface="Times New Roman" panose="02020603050405020304" pitchFamily="18" charset="0"/>
              </a:rPr>
            </a:br>
            <a:r>
              <a:rPr lang="en-IN" sz="1600" kern="100" dirty="0">
                <a:effectLst/>
                <a:ea typeface="Calibri" panose="020F0502020204030204" pitchFamily="34" charset="0"/>
                <a:cs typeface="Times New Roman" panose="02020603050405020304" pitchFamily="18" charset="0"/>
              </a:rPr>
              <a:t>2. Logistic Regression: [[516, 112] [91,548]]</a:t>
            </a:r>
            <a:br>
              <a:rPr lang="en-IN" sz="1600" kern="100" dirty="0">
                <a:effectLst/>
                <a:ea typeface="Calibri" panose="020F0502020204030204" pitchFamily="34" charset="0"/>
                <a:cs typeface="Times New Roman" panose="02020603050405020304" pitchFamily="18" charset="0"/>
              </a:rPr>
            </a:br>
            <a:r>
              <a:rPr lang="en-IN" sz="1600" kern="100" dirty="0">
                <a:effectLst/>
                <a:ea typeface="Calibri" panose="020F0502020204030204" pitchFamily="34" charset="0"/>
                <a:cs typeface="Times New Roman" panose="02020603050405020304" pitchFamily="18" charset="0"/>
              </a:rPr>
              <a:t>3. Decision Tree: [[485,143] [139,500]]</a:t>
            </a:r>
            <a:br>
              <a:rPr lang="en-IN" sz="1600" kern="100" dirty="0">
                <a:effectLst/>
                <a:ea typeface="Calibri" panose="020F0502020204030204" pitchFamily="34" charset="0"/>
                <a:cs typeface="Times New Roman" panose="02020603050405020304" pitchFamily="18" charset="0"/>
              </a:rPr>
            </a:br>
            <a:r>
              <a:rPr lang="en-IN" sz="1600" kern="100" dirty="0">
                <a:effectLst/>
                <a:ea typeface="Calibri" panose="020F0502020204030204" pitchFamily="34" charset="0"/>
                <a:cs typeface="Times New Roman" panose="02020603050405020304" pitchFamily="18" charset="0"/>
              </a:rPr>
              <a:t>4. Random Forest: [[545,83] [85,554]]</a:t>
            </a:r>
            <a:br>
              <a:rPr lang="en-IN" sz="1600" kern="100" dirty="0">
                <a:effectLst/>
                <a:ea typeface="Calibri" panose="020F0502020204030204" pitchFamily="34" charset="0"/>
                <a:cs typeface="Times New Roman" panose="02020603050405020304" pitchFamily="18" charset="0"/>
              </a:rPr>
            </a:br>
            <a:r>
              <a:rPr lang="en-IN" sz="1600" kern="100" dirty="0">
                <a:effectLst/>
                <a:ea typeface="Calibri" panose="020F0502020204030204" pitchFamily="34" charset="0"/>
                <a:cs typeface="Times New Roman" panose="02020603050405020304" pitchFamily="18" charset="0"/>
              </a:rPr>
              <a:t>5. Ensemble Model: [[540,88] [99,540]]</a:t>
            </a:r>
          </a:p>
          <a:p>
            <a:endParaRPr lang="en-IN" dirty="0"/>
          </a:p>
        </p:txBody>
      </p:sp>
    </p:spTree>
    <p:extLst>
      <p:ext uri="{BB962C8B-B14F-4D97-AF65-F5344CB8AC3E}">
        <p14:creationId xmlns:p14="http://schemas.microsoft.com/office/powerpoint/2010/main" val="1800262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FA30-1B23-81B9-1A30-2B74FA512726}"/>
              </a:ext>
            </a:extLst>
          </p:cNvPr>
          <p:cNvSpPr>
            <a:spLocks noGrp="1"/>
          </p:cNvSpPr>
          <p:nvPr>
            <p:ph type="title"/>
          </p:nvPr>
        </p:nvSpPr>
        <p:spPr>
          <a:xfrm>
            <a:off x="1024128" y="726618"/>
            <a:ext cx="9720072" cy="1290718"/>
          </a:xfrm>
        </p:spPr>
        <p:txBody>
          <a:bodyPr/>
          <a:lstStyle/>
          <a:p>
            <a:r>
              <a:rPr lang="en-IN" dirty="0"/>
              <a:t>Results</a:t>
            </a:r>
          </a:p>
        </p:txBody>
      </p:sp>
      <p:sp>
        <p:nvSpPr>
          <p:cNvPr id="3" name="Content Placeholder 2">
            <a:extLst>
              <a:ext uri="{FF2B5EF4-FFF2-40B4-BE49-F238E27FC236}">
                <a16:creationId xmlns:a16="http://schemas.microsoft.com/office/drawing/2014/main" id="{CB60696C-EEC4-D0D0-E110-C2DCBD3228F5}"/>
              </a:ext>
            </a:extLst>
          </p:cNvPr>
          <p:cNvSpPr>
            <a:spLocks noGrp="1"/>
          </p:cNvSpPr>
          <p:nvPr>
            <p:ph idx="1"/>
          </p:nvPr>
        </p:nvSpPr>
        <p:spPr>
          <a:xfrm>
            <a:off x="908366" y="2235283"/>
            <a:ext cx="9835834" cy="4037501"/>
          </a:xfrm>
        </p:spPr>
        <p:txBody>
          <a:bodyPr>
            <a:normAutofit/>
          </a:bodyPr>
          <a:lstStyle/>
          <a:p>
            <a:pPr marL="742950" lvl="1" indent="-285750">
              <a:lnSpc>
                <a:spcPct val="107000"/>
              </a:lnSpc>
              <a:buSzPts val="1000"/>
              <a:buFont typeface="Courier New" panose="02070309020205020404" pitchFamily="49" charset="0"/>
              <a:buChar char="o"/>
              <a:tabLst>
                <a:tab pos="914400" algn="l"/>
              </a:tabLst>
            </a:pPr>
            <a:r>
              <a:rPr lang="en-IN" sz="2200" kern="100" dirty="0">
                <a:effectLst/>
                <a:ea typeface="Calibri" panose="020F0502020204030204" pitchFamily="34" charset="0"/>
                <a:cs typeface="Times New Roman" panose="02020603050405020304" pitchFamily="18" charset="0"/>
              </a:rPr>
              <a:t>Among the evaluated models, the Random Forest Classifier demonstrated the highest accuracy and balanced performance across all evaluation metrics, making it the most suitable choice for deployment in real-world scenarios.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kern="100" dirty="0">
                <a:effectLst/>
                <a:ea typeface="Calibri" panose="020F0502020204030204" pitchFamily="34" charset="0"/>
                <a:cs typeface="Times New Roman" panose="02020603050405020304" pitchFamily="18" charset="0"/>
              </a:rPr>
              <a:t>Logistic Regression and Bernoulli Naive Bayes also performed well, offering simpler and faster alternatives with slightly lower accuracy.</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dirty="0">
                <a:effectLst/>
                <a:ea typeface="Calibri" panose="020F0502020204030204" pitchFamily="34" charset="0"/>
              </a:rPr>
              <a:t>The Decision Tree Classifier, while interpretable, showed the lowest accuracy, likely due to its tendency to overfit</a:t>
            </a:r>
            <a:endParaRPr lang="en-IN" sz="2200" dirty="0"/>
          </a:p>
        </p:txBody>
      </p:sp>
    </p:spTree>
    <p:extLst>
      <p:ext uri="{BB962C8B-B14F-4D97-AF65-F5344CB8AC3E}">
        <p14:creationId xmlns:p14="http://schemas.microsoft.com/office/powerpoint/2010/main" val="1605558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38D6-D2A4-74B5-0573-04378893E520}"/>
              </a:ext>
            </a:extLst>
          </p:cNvPr>
          <p:cNvSpPr>
            <a:spLocks noGrp="1"/>
          </p:cNvSpPr>
          <p:nvPr>
            <p:ph type="title"/>
          </p:nvPr>
        </p:nvSpPr>
        <p:spPr/>
        <p:txBody>
          <a:bodyPr/>
          <a:lstStyle/>
          <a:p>
            <a:r>
              <a:rPr lang="en-IN" dirty="0"/>
              <a:t>Challenges Faced</a:t>
            </a:r>
          </a:p>
        </p:txBody>
      </p:sp>
      <p:sp>
        <p:nvSpPr>
          <p:cNvPr id="3" name="Content Placeholder 2">
            <a:extLst>
              <a:ext uri="{FF2B5EF4-FFF2-40B4-BE49-F238E27FC236}">
                <a16:creationId xmlns:a16="http://schemas.microsoft.com/office/drawing/2014/main" id="{861EF835-86A1-1044-8003-9264F24427D7}"/>
              </a:ext>
            </a:extLst>
          </p:cNvPr>
          <p:cNvSpPr>
            <a:spLocks noGrp="1"/>
          </p:cNvSpPr>
          <p:nvPr>
            <p:ph idx="1"/>
          </p:nvPr>
        </p:nvSpPr>
        <p:spPr/>
        <p:txBody>
          <a:bodyPr/>
          <a:lstStyle/>
          <a:p>
            <a:pPr marL="742950" lvl="1" indent="-285750">
              <a:lnSpc>
                <a:spcPct val="107000"/>
              </a:lnSpc>
              <a:buSzPts val="1000"/>
              <a:buFont typeface="Courier New" panose="02070309020205020404" pitchFamily="49" charset="0"/>
              <a:buChar char="o"/>
              <a:tabLst>
                <a:tab pos="914400" algn="l"/>
              </a:tabLst>
            </a:pPr>
            <a:r>
              <a:rPr lang="en-IN" sz="2200" kern="100" dirty="0">
                <a:effectLst/>
                <a:ea typeface="Calibri" panose="020F0502020204030204" pitchFamily="34" charset="0"/>
                <a:cs typeface="Times New Roman" panose="02020603050405020304" pitchFamily="18" charset="0"/>
              </a:rPr>
              <a:t>While the system performs well on the dataset, its real-world applicability depends on the quality and diversity of training data. Future improvements can focus on incorporating larger and more diverse datasets.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kern="100" dirty="0">
                <a:effectLst/>
                <a:ea typeface="Calibri" panose="020F0502020204030204" pitchFamily="34" charset="0"/>
                <a:cs typeface="Times New Roman" panose="02020603050405020304" pitchFamily="18" charset="0"/>
              </a:rPr>
              <a:t>Models may require periodic retraining to adapt to the evolving nature of fake news patterns and language.</a:t>
            </a:r>
          </a:p>
          <a:p>
            <a:endParaRPr lang="en-IN" dirty="0"/>
          </a:p>
        </p:txBody>
      </p:sp>
    </p:spTree>
    <p:extLst>
      <p:ext uri="{BB962C8B-B14F-4D97-AF65-F5344CB8AC3E}">
        <p14:creationId xmlns:p14="http://schemas.microsoft.com/office/powerpoint/2010/main" val="1299470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AEAE-DDCC-8D94-C6CB-297ACD8EF06F}"/>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30440ED7-586C-C106-FED4-CCC378BCF040}"/>
              </a:ext>
            </a:extLst>
          </p:cNvPr>
          <p:cNvSpPr>
            <a:spLocks noGrp="1"/>
          </p:cNvSpPr>
          <p:nvPr>
            <p:ph idx="1"/>
          </p:nvPr>
        </p:nvSpPr>
        <p:spPr/>
        <p:txBody>
          <a:bodyPr>
            <a:normAutofit fontScale="85000" lnSpcReduction="20000"/>
          </a:bodyPr>
          <a:lstStyle/>
          <a:p>
            <a:pPr>
              <a:lnSpc>
                <a:spcPct val="107000"/>
              </a:lnSpc>
              <a:spcAft>
                <a:spcPts val="800"/>
              </a:spcAft>
            </a:pPr>
            <a:r>
              <a:rPr lang="en-IN" sz="2600" kern="100" dirty="0">
                <a:effectLst/>
                <a:ea typeface="Calibri" panose="020F0502020204030204" pitchFamily="34" charset="0"/>
                <a:cs typeface="Times New Roman" panose="02020603050405020304" pitchFamily="18" charset="0"/>
              </a:rPr>
              <a:t>To further enhance the system's performance and utility, future work could focus on:</a:t>
            </a:r>
            <a:br>
              <a:rPr lang="en-IN" sz="2600" kern="100" dirty="0">
                <a:effectLst/>
                <a:ea typeface="Calibri" panose="020F0502020204030204" pitchFamily="34" charset="0"/>
                <a:cs typeface="Times New Roman" panose="02020603050405020304" pitchFamily="18" charset="0"/>
              </a:rPr>
            </a:br>
            <a:r>
              <a:rPr lang="en-IN" sz="2600" b="1" i="1" kern="100" dirty="0">
                <a:effectLst/>
                <a:ea typeface="Calibri" panose="020F0502020204030204" pitchFamily="34" charset="0"/>
                <a:cs typeface="Times New Roman" panose="02020603050405020304" pitchFamily="18" charset="0"/>
              </a:rPr>
              <a:t>Incorporating Advanced Models: </a:t>
            </a:r>
            <a:r>
              <a:rPr lang="en-IN" sz="2600" kern="100" dirty="0">
                <a:effectLst/>
                <a:ea typeface="Calibri" panose="020F0502020204030204" pitchFamily="34" charset="0"/>
                <a:cs typeface="Times New Roman" panose="02020603050405020304" pitchFamily="18" charset="0"/>
              </a:rPr>
              <a:t>Exploring deep learning models like Recurrent Neural Networks (RNNs), LSTMs, or transformer-based models (e.g., BERT) for improved text understanding.</a:t>
            </a:r>
          </a:p>
          <a:p>
            <a:pPr>
              <a:lnSpc>
                <a:spcPct val="107000"/>
              </a:lnSpc>
              <a:spcAft>
                <a:spcPts val="800"/>
              </a:spcAft>
            </a:pPr>
            <a:r>
              <a:rPr lang="en-IN" sz="2600" b="1" i="1" kern="100" dirty="0">
                <a:effectLst/>
                <a:ea typeface="Calibri" panose="020F0502020204030204" pitchFamily="34" charset="0"/>
                <a:cs typeface="Times New Roman" panose="02020603050405020304" pitchFamily="18" charset="0"/>
              </a:rPr>
              <a:t>Expanding Dataset:</a:t>
            </a:r>
            <a:r>
              <a:rPr lang="en-IN" sz="2600" b="1" i="1" kern="100" dirty="0">
                <a:ea typeface="Calibri" panose="020F0502020204030204" pitchFamily="34" charset="0"/>
                <a:cs typeface="Times New Roman" panose="02020603050405020304" pitchFamily="18" charset="0"/>
              </a:rPr>
              <a:t> </a:t>
            </a:r>
            <a:r>
              <a:rPr lang="en-IN" sz="2600" kern="100" dirty="0">
                <a:effectLst/>
                <a:ea typeface="Calibri" panose="020F0502020204030204" pitchFamily="34" charset="0"/>
                <a:cs typeface="Times New Roman" panose="02020603050405020304" pitchFamily="18" charset="0"/>
              </a:rPr>
              <a:t>Using a larger and more diverse dataset, including news from different languages and regions, to improve generalizability.</a:t>
            </a:r>
          </a:p>
          <a:p>
            <a:pPr>
              <a:lnSpc>
                <a:spcPct val="107000"/>
              </a:lnSpc>
              <a:spcAft>
                <a:spcPts val="800"/>
              </a:spcAft>
            </a:pPr>
            <a:r>
              <a:rPr lang="en-IN" sz="2600" b="1" i="1" kern="100" dirty="0">
                <a:effectLst/>
                <a:ea typeface="Calibri" panose="020F0502020204030204" pitchFamily="34" charset="0"/>
                <a:cs typeface="Times New Roman" panose="02020603050405020304" pitchFamily="18" charset="0"/>
              </a:rPr>
              <a:t>Real-Time Deployment: </a:t>
            </a:r>
            <a:r>
              <a:rPr lang="en-IN" sz="2600" kern="100" dirty="0">
                <a:effectLst/>
                <a:ea typeface="Calibri" panose="020F0502020204030204" pitchFamily="34" charset="0"/>
                <a:cs typeface="Times New Roman" panose="02020603050405020304" pitchFamily="18" charset="0"/>
              </a:rPr>
              <a:t>Optimizing the model for real-time fake news detection in production environments, including API integration and scalability.</a:t>
            </a:r>
          </a:p>
          <a:p>
            <a:pPr>
              <a:lnSpc>
                <a:spcPct val="107000"/>
              </a:lnSpc>
              <a:spcAft>
                <a:spcPts val="800"/>
              </a:spcAft>
            </a:pPr>
            <a:r>
              <a:rPr lang="en-IN" sz="2600" b="1" i="1" kern="100" dirty="0">
                <a:effectLst/>
                <a:ea typeface="Calibri" panose="020F0502020204030204" pitchFamily="34" charset="0"/>
                <a:cs typeface="Times New Roman" panose="02020603050405020304" pitchFamily="18" charset="0"/>
              </a:rPr>
              <a:t>Explainability: </a:t>
            </a:r>
            <a:r>
              <a:rPr lang="en-IN" sz="2600" kern="100" dirty="0">
                <a:effectLst/>
                <a:ea typeface="Calibri" panose="020F0502020204030204" pitchFamily="34" charset="0"/>
                <a:cs typeface="Times New Roman" panose="02020603050405020304" pitchFamily="18" charset="0"/>
              </a:rPr>
              <a:t>Adding mechanisms to explain the model's predictions, which can increase user trust and understanding of the system</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7937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071D-A392-16AE-B2E1-33A4D1FEDF3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7497E7D-DCEE-CC5F-E084-7831B9B17FA9}"/>
              </a:ext>
            </a:extLst>
          </p:cNvPr>
          <p:cNvSpPr>
            <a:spLocks noGrp="1"/>
          </p:cNvSpPr>
          <p:nvPr>
            <p:ph idx="1"/>
          </p:nvPr>
        </p:nvSpPr>
        <p:spPr/>
        <p:txBody>
          <a:bodyPr>
            <a:normAutofit lnSpcReduction="10000"/>
          </a:bodyPr>
          <a:lstStyle/>
          <a:p>
            <a:r>
              <a:rPr lang="en-US" dirty="0"/>
              <a:t>In this project, we developed a machine learning-based system to detect fake news, leveraging text preprocessing, feature extraction, and a variety of machine learning algorithms. By applying techniques like TF-IDF for feature representation and evaluating models such as Logistic Regression and Naive Bayes, we were able to build an effective model for classifying news articles as real or fake.</a:t>
            </a:r>
          </a:p>
          <a:p>
            <a:r>
              <a:rPr lang="en-US" dirty="0"/>
              <a:t>Through this process, we addressed challenges such as data imbalance and noisy content, optimizing our models to achieve reliable performance. This solution provides a scalable approach to combating the spread of misinformation, with potential for future improvements, including the integration of deep learning techniques and multilingual support.</a:t>
            </a:r>
          </a:p>
          <a:p>
            <a:r>
              <a:rPr lang="en-US" dirty="0"/>
              <a:t>Overall, this project demonstrates the potential of AI and machine learning in the fight against fake news, offering a practical tool that can be expanded and deployed for real-world applications.</a:t>
            </a:r>
          </a:p>
          <a:p>
            <a:endParaRPr lang="en-IN" dirty="0"/>
          </a:p>
        </p:txBody>
      </p:sp>
    </p:spTree>
    <p:extLst>
      <p:ext uri="{BB962C8B-B14F-4D97-AF65-F5344CB8AC3E}">
        <p14:creationId xmlns:p14="http://schemas.microsoft.com/office/powerpoint/2010/main" val="585146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49B8-5E1F-9BFC-92E9-5C48884773A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92B7B4B-467C-890A-E577-D36D40DB56FD}"/>
              </a:ext>
            </a:extLst>
          </p:cNvPr>
          <p:cNvSpPr>
            <a:spLocks noGrp="1"/>
          </p:cNvSpPr>
          <p:nvPr>
            <p:ph idx="1"/>
          </p:nvPr>
        </p:nvSpPr>
        <p:spPr/>
        <p:txBody>
          <a:bodyPr/>
          <a:lstStyle/>
          <a:p>
            <a:r>
              <a:rPr lang="en-IN" dirty="0"/>
              <a:t>1. Dataset from Kaggle</a:t>
            </a:r>
          </a:p>
          <a:p>
            <a:r>
              <a:rPr lang="en-IN" dirty="0"/>
              <a:t>2. </a:t>
            </a:r>
            <a:r>
              <a:rPr lang="en-IN" kern="100" dirty="0">
                <a:effectLst/>
                <a:ea typeface="Calibri" panose="020F0502020204030204" pitchFamily="34" charset="0"/>
                <a:cs typeface="Times New Roman" panose="02020603050405020304" pitchFamily="18" charset="0"/>
              </a:rPr>
              <a:t>ChatGPT was utilized in the development of this project to assist with drafting, refining, and structuring the report, as well as providing insights and clarifications on key concepts</a:t>
            </a:r>
          </a:p>
          <a:p>
            <a:r>
              <a:rPr lang="en-IN" kern="100" dirty="0">
                <a:ea typeface="Calibri" panose="020F0502020204030204" pitchFamily="34" charset="0"/>
                <a:cs typeface="Times New Roman" panose="02020603050405020304" pitchFamily="18" charset="0"/>
              </a:rPr>
              <a:t>3. Libraries: Scikit-Learn, </a:t>
            </a:r>
            <a:r>
              <a:rPr lang="en-IN" kern="100" dirty="0" err="1">
                <a:ea typeface="Calibri" panose="020F0502020204030204" pitchFamily="34" charset="0"/>
                <a:cs typeface="Times New Roman" panose="02020603050405020304" pitchFamily="18" charset="0"/>
              </a:rPr>
              <a:t>numpy</a:t>
            </a:r>
            <a:r>
              <a:rPr lang="en-IN" kern="100" dirty="0">
                <a:ea typeface="Calibri" panose="020F0502020204030204" pitchFamily="34" charset="0"/>
                <a:cs typeface="Times New Roman" panose="02020603050405020304" pitchFamily="18" charset="0"/>
              </a:rPr>
              <a:t>, pandas, NLTK, Matplotlib, seaborn, </a:t>
            </a:r>
            <a:r>
              <a:rPr lang="en-IN" kern="100" dirty="0" err="1">
                <a:ea typeface="Calibri" panose="020F0502020204030204" pitchFamily="34" charset="0"/>
                <a:cs typeface="Times New Roman" panose="02020603050405020304" pitchFamily="18" charset="0"/>
              </a:rPr>
              <a:t>plotly</a:t>
            </a:r>
            <a:endParaRPr lang="en-IN" kern="100" dirty="0">
              <a:ea typeface="Calibri" panose="020F0502020204030204" pitchFamily="34" charset="0"/>
              <a:cs typeface="Times New Roman" panose="02020603050405020304" pitchFamily="18" charset="0"/>
            </a:endParaRPr>
          </a:p>
          <a:p>
            <a:r>
              <a:rPr lang="en-IN" kern="100" dirty="0">
                <a:effectLst/>
                <a:ea typeface="Calibri" panose="020F0502020204030204" pitchFamily="34" charset="0"/>
                <a:cs typeface="Times New Roman" panose="02020603050405020304" pitchFamily="18" charset="0"/>
              </a:rPr>
              <a:t>4. L</a:t>
            </a:r>
            <a:r>
              <a:rPr lang="en-IN" kern="100" dirty="0">
                <a:ea typeface="Calibri" panose="020F0502020204030204" pitchFamily="34" charset="0"/>
                <a:cs typeface="Times New Roman" panose="02020603050405020304" pitchFamily="18" charset="0"/>
              </a:rPr>
              <a:t>iterary help from Google Scholar</a:t>
            </a:r>
          </a:p>
          <a:p>
            <a:endParaRPr lang="en-IN" kern="1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9638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3399-4317-DBBD-2045-DF1A5BB5C447}"/>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F9C8FBAD-9BC4-341B-DE7F-835B08ADF7D1}"/>
              </a:ext>
            </a:extLst>
          </p:cNvPr>
          <p:cNvSpPr>
            <a:spLocks noGrp="1"/>
          </p:cNvSpPr>
          <p:nvPr>
            <p:ph idx="1"/>
          </p:nvPr>
        </p:nvSpPr>
        <p:spPr>
          <a:xfrm>
            <a:off x="1024127" y="2084832"/>
            <a:ext cx="9720073" cy="4023360"/>
          </a:xfrm>
        </p:spPr>
        <p:txBody>
          <a:bodyPr>
            <a:normAutofit fontScale="92500" lnSpcReduction="20000"/>
          </a:bodyPr>
          <a:lstStyle/>
          <a:p>
            <a:r>
              <a:rPr lang="en-IN" dirty="0"/>
              <a:t>1. Problem Statement</a:t>
            </a:r>
          </a:p>
          <a:p>
            <a:r>
              <a:rPr lang="en-IN" dirty="0"/>
              <a:t>2. Objective</a:t>
            </a:r>
          </a:p>
          <a:p>
            <a:r>
              <a:rPr lang="en-IN" dirty="0"/>
              <a:t>3. Dataset Overview</a:t>
            </a:r>
          </a:p>
          <a:p>
            <a:r>
              <a:rPr lang="en-IN" dirty="0"/>
              <a:t>4. Methodology</a:t>
            </a:r>
          </a:p>
          <a:p>
            <a:r>
              <a:rPr lang="en-IN" dirty="0"/>
              <a:t>5. Evaluation Metrics</a:t>
            </a:r>
          </a:p>
          <a:p>
            <a:r>
              <a:rPr lang="en-IN" dirty="0"/>
              <a:t>6.Results</a:t>
            </a:r>
          </a:p>
          <a:p>
            <a:r>
              <a:rPr lang="en-IN" dirty="0"/>
              <a:t>7. Challenges faced</a:t>
            </a:r>
          </a:p>
          <a:p>
            <a:r>
              <a:rPr lang="en-IN" dirty="0"/>
              <a:t>8. Future Scope</a:t>
            </a:r>
          </a:p>
          <a:p>
            <a:r>
              <a:rPr lang="en-IN" dirty="0"/>
              <a:t>9. Conclusion</a:t>
            </a:r>
          </a:p>
          <a:p>
            <a:r>
              <a:rPr lang="en-IN" dirty="0"/>
              <a:t>10. References</a:t>
            </a:r>
          </a:p>
          <a:p>
            <a:endParaRPr lang="en-IN" dirty="0"/>
          </a:p>
        </p:txBody>
      </p:sp>
    </p:spTree>
    <p:extLst>
      <p:ext uri="{BB962C8B-B14F-4D97-AF65-F5344CB8AC3E}">
        <p14:creationId xmlns:p14="http://schemas.microsoft.com/office/powerpoint/2010/main" val="2436826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BC2C12-3F00-E94F-343A-4726B83A7830}"/>
              </a:ext>
            </a:extLst>
          </p:cNvPr>
          <p:cNvSpPr txBox="1"/>
          <p:nvPr/>
        </p:nvSpPr>
        <p:spPr>
          <a:xfrm>
            <a:off x="4309620" y="3244334"/>
            <a:ext cx="3572759" cy="430887"/>
          </a:xfrm>
          <a:prstGeom prst="rect">
            <a:avLst/>
          </a:prstGeom>
          <a:noFill/>
        </p:spPr>
        <p:txBody>
          <a:bodyPr wrap="square" rtlCol="0">
            <a:spAutoFit/>
          </a:bodyPr>
          <a:lstStyle/>
          <a:p>
            <a:pPr algn="ctr"/>
            <a:r>
              <a:rPr lang="en-IN" sz="2200" dirty="0"/>
              <a:t>Thank you!</a:t>
            </a:r>
          </a:p>
        </p:txBody>
      </p:sp>
    </p:spTree>
    <p:extLst>
      <p:ext uri="{BB962C8B-B14F-4D97-AF65-F5344CB8AC3E}">
        <p14:creationId xmlns:p14="http://schemas.microsoft.com/office/powerpoint/2010/main" val="2448320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EF0B-6749-FEFF-972E-BCDC83A9698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1217E34-D43D-687E-7015-E9947BC5ABD8}"/>
              </a:ext>
            </a:extLst>
          </p:cNvPr>
          <p:cNvSpPr>
            <a:spLocks noGrp="1"/>
          </p:cNvSpPr>
          <p:nvPr>
            <p:ph idx="1"/>
          </p:nvPr>
        </p:nvSpPr>
        <p:spPr/>
        <p:txBody>
          <a:bodyPr>
            <a:normAutofit lnSpcReduction="10000"/>
          </a:bodyPr>
          <a:lstStyle/>
          <a:p>
            <a:r>
              <a:rPr lang="en-US" dirty="0"/>
              <a:t>In today’s digital age, the rapid dissemination of information has made it increasingly difficult to differentiate between authentic news and fabricated content. Fake news spreads quickly, often influencing public opinion, inciting social unrest, and leading to misinformation on critical issues such as politics, health, and finance.</a:t>
            </a:r>
          </a:p>
          <a:p>
            <a:r>
              <a:rPr lang="en-US" dirty="0"/>
              <a:t>Traditional methods of identifying fake news are insufficient to keep pace with the volume of online content, creating an urgent need for automated and scalable solutions. The challenge lies in leveraging machine learning techniques to accurately classify news articles as real or fake, while addressing issues such as data imbalance, diverse writing styles, and misleading content.</a:t>
            </a:r>
          </a:p>
          <a:p>
            <a:r>
              <a:rPr lang="en-US" b="1" dirty="0"/>
              <a:t>Goal</a:t>
            </a:r>
            <a:r>
              <a:rPr lang="en-US" dirty="0"/>
              <a:t>: Develop an AI-powered system capable of analyzing textual content to identify fake news with high accuracy, providing a reliable tool to combat the spread of misinformation.</a:t>
            </a:r>
          </a:p>
          <a:p>
            <a:endParaRPr lang="en-IN" dirty="0"/>
          </a:p>
        </p:txBody>
      </p:sp>
    </p:spTree>
    <p:extLst>
      <p:ext uri="{BB962C8B-B14F-4D97-AF65-F5344CB8AC3E}">
        <p14:creationId xmlns:p14="http://schemas.microsoft.com/office/powerpoint/2010/main" val="99863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DC10-530E-B9BC-CC6B-D2F8734769DE}"/>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9AC27860-D53E-473E-D8B5-7E319395CD46}"/>
              </a:ext>
            </a:extLst>
          </p:cNvPr>
          <p:cNvSpPr>
            <a:spLocks noGrp="1"/>
          </p:cNvSpPr>
          <p:nvPr>
            <p:ph idx="1"/>
          </p:nvPr>
        </p:nvSpPr>
        <p:spPr/>
        <p:txBody>
          <a:bodyPr/>
          <a:lstStyle/>
          <a:p>
            <a:r>
              <a:rPr lang="en-US" dirty="0"/>
              <a:t>The objective of this project is to develop an AI-powered system that accurately classifies news articles as real or fake. This involves implementing effective text preprocessing, utilizing advanced feature extraction techniques like TF-IDF, and evaluating multiple machine learning models. The goal is to achieve high accuracy and reliability in detecting fake news, while addressing challenges such as data imbalance and noisy content. The system aims to provide a scalable solution for real-world applications to help combat the spread of misinformation.</a:t>
            </a:r>
            <a:endParaRPr lang="en-IN" dirty="0"/>
          </a:p>
        </p:txBody>
      </p:sp>
    </p:spTree>
    <p:extLst>
      <p:ext uri="{BB962C8B-B14F-4D97-AF65-F5344CB8AC3E}">
        <p14:creationId xmlns:p14="http://schemas.microsoft.com/office/powerpoint/2010/main" val="217795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8784-FFF0-5BC4-468D-4B0A698FD9EB}"/>
              </a:ext>
            </a:extLst>
          </p:cNvPr>
          <p:cNvSpPr>
            <a:spLocks noGrp="1"/>
          </p:cNvSpPr>
          <p:nvPr>
            <p:ph type="title"/>
          </p:nvPr>
        </p:nvSpPr>
        <p:spPr/>
        <p:txBody>
          <a:bodyPr/>
          <a:lstStyle/>
          <a:p>
            <a:r>
              <a:rPr lang="en-IN" dirty="0"/>
              <a:t>Dataset overview</a:t>
            </a:r>
          </a:p>
        </p:txBody>
      </p:sp>
      <p:sp>
        <p:nvSpPr>
          <p:cNvPr id="3" name="Content Placeholder 2">
            <a:extLst>
              <a:ext uri="{FF2B5EF4-FFF2-40B4-BE49-F238E27FC236}">
                <a16:creationId xmlns:a16="http://schemas.microsoft.com/office/drawing/2014/main" id="{1CC98EDC-34DA-B729-3C32-AD08E3C1FB11}"/>
              </a:ext>
            </a:extLst>
          </p:cNvPr>
          <p:cNvSpPr>
            <a:spLocks noGrp="1"/>
          </p:cNvSpPr>
          <p:nvPr>
            <p:ph idx="1"/>
          </p:nvPr>
        </p:nvSpPr>
        <p:spPr>
          <a:xfrm>
            <a:off x="1024127" y="2249424"/>
            <a:ext cx="9720073" cy="4023360"/>
          </a:xfrm>
        </p:spPr>
        <p:txBody>
          <a:bodyPr/>
          <a:lstStyle/>
          <a:p>
            <a:pPr fontAlgn="base">
              <a:spcAft>
                <a:spcPts val="1200"/>
              </a:spcAft>
            </a:pPr>
            <a:r>
              <a:rPr lang="en-US" dirty="0"/>
              <a:t>This </a:t>
            </a:r>
            <a:r>
              <a:rPr lang="en-US" b="0" i="0" dirty="0">
                <a:effectLst/>
              </a:rPr>
              <a:t>is a dataset of 6000+ news articles out of which 50% are real and 50% are fake. </a:t>
            </a:r>
            <a:r>
              <a:rPr lang="en-US" dirty="0"/>
              <a:t>It has been sourced from Kaggle</a:t>
            </a:r>
            <a:r>
              <a:rPr lang="en-US" b="0" i="0" dirty="0">
                <a:effectLst/>
              </a:rPr>
              <a:t>.</a:t>
            </a:r>
          </a:p>
          <a:p>
            <a:pPr algn="l" fontAlgn="base">
              <a:spcAft>
                <a:spcPts val="1200"/>
              </a:spcAft>
            </a:pPr>
            <a:r>
              <a:rPr lang="en-US" b="0" i="0" dirty="0">
                <a:effectLst/>
              </a:rPr>
              <a:t>Dataset contains four columns: Serial number (starting from 0); Title (about the text news heading); Text (about the news content); and Label (REAL or FAKE).</a:t>
            </a:r>
          </a:p>
          <a:p>
            <a:pPr marL="0" indent="0" algn="l" fontAlgn="base">
              <a:spcAft>
                <a:spcPts val="1200"/>
              </a:spcAft>
              <a:buNone/>
            </a:pPr>
            <a:r>
              <a:rPr lang="en-US" dirty="0"/>
              <a:t>Preprocessing:</a:t>
            </a:r>
          </a:p>
          <a:p>
            <a:pPr fontAlgn="base">
              <a:spcAft>
                <a:spcPts val="1200"/>
              </a:spcAft>
            </a:pPr>
            <a:r>
              <a:rPr lang="en-US" dirty="0"/>
              <a:t>1. Getting rid of missing values</a:t>
            </a:r>
            <a:br>
              <a:rPr lang="en-US" dirty="0"/>
            </a:br>
            <a:r>
              <a:rPr lang="en-US" dirty="0"/>
              <a:t>2. </a:t>
            </a:r>
            <a:r>
              <a:rPr lang="en-US" b="0" i="0" dirty="0">
                <a:effectLst/>
              </a:rPr>
              <a:t>Getting rid of special characters, characters outside ASCII range</a:t>
            </a:r>
            <a:r>
              <a:rPr lang="en-US" dirty="0"/>
              <a:t> and </a:t>
            </a:r>
            <a:r>
              <a:rPr lang="en-US" b="0" i="0" dirty="0">
                <a:effectLst/>
              </a:rPr>
              <a:t>numbers.</a:t>
            </a:r>
            <a:br>
              <a:rPr lang="en-US" b="0" i="0" dirty="0">
                <a:effectLst/>
              </a:rPr>
            </a:br>
            <a:r>
              <a:rPr lang="en-US" b="0" i="0" dirty="0">
                <a:effectLst/>
              </a:rPr>
              <a:t>3. Converting to lower case and splitting into words</a:t>
            </a:r>
          </a:p>
          <a:p>
            <a:pPr fontAlgn="base">
              <a:spcAft>
                <a:spcPts val="1200"/>
              </a:spcAft>
              <a:buFont typeface="Arial" panose="020B0604020202020204" pitchFamily="34" charset="0"/>
              <a:buChar char="•"/>
            </a:pPr>
            <a:endParaRPr lang="en-US" b="0" i="0" dirty="0">
              <a:effectLst/>
            </a:endParaRPr>
          </a:p>
          <a:p>
            <a:pPr marL="0" indent="0">
              <a:buNone/>
            </a:pPr>
            <a:endParaRPr lang="en-IN" dirty="0"/>
          </a:p>
        </p:txBody>
      </p:sp>
    </p:spTree>
    <p:extLst>
      <p:ext uri="{BB962C8B-B14F-4D97-AF65-F5344CB8AC3E}">
        <p14:creationId xmlns:p14="http://schemas.microsoft.com/office/powerpoint/2010/main" val="1300037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E9AE-608F-9409-2720-A1D94594C18C}"/>
              </a:ext>
            </a:extLst>
          </p:cNvPr>
          <p:cNvSpPr>
            <a:spLocks noGrp="1"/>
          </p:cNvSpPr>
          <p:nvPr>
            <p:ph type="title"/>
          </p:nvPr>
        </p:nvSpPr>
        <p:spPr/>
        <p:txBody>
          <a:bodyPr/>
          <a:lstStyle/>
          <a:p>
            <a:r>
              <a:rPr lang="en-IN" dirty="0"/>
              <a:t>Methodology- Processing</a:t>
            </a:r>
          </a:p>
        </p:txBody>
      </p:sp>
      <p:sp>
        <p:nvSpPr>
          <p:cNvPr id="3" name="Content Placeholder 2">
            <a:extLst>
              <a:ext uri="{FF2B5EF4-FFF2-40B4-BE49-F238E27FC236}">
                <a16:creationId xmlns:a16="http://schemas.microsoft.com/office/drawing/2014/main" id="{9958A924-0664-C6E1-4387-361136710F28}"/>
              </a:ext>
            </a:extLst>
          </p:cNvPr>
          <p:cNvSpPr>
            <a:spLocks noGrp="1"/>
          </p:cNvSpPr>
          <p:nvPr>
            <p:ph idx="1"/>
          </p:nvPr>
        </p:nvSpPr>
        <p:spPr/>
        <p:txBody>
          <a:bodyPr/>
          <a:lstStyle/>
          <a:p>
            <a:pPr marL="0" indent="0">
              <a:buNone/>
            </a:pPr>
            <a:endParaRPr lang="en-IN" dirty="0"/>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dirty="0"/>
              <a:t> Lemmatization: </a:t>
            </a:r>
            <a:r>
              <a:rPr lang="en-US" dirty="0"/>
              <a:t>is a text normalization technique used in natural language processing (NLP) to reduce words to their base or root form, called a "lemma“. For example: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The lemma of "running" is "run.“, the lemma of "better" is "good." </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 Removing </a:t>
            </a:r>
            <a:r>
              <a:rPr lang="en-US" altLang="en-US" dirty="0" err="1"/>
              <a:t>stopwords</a:t>
            </a:r>
            <a:r>
              <a:rPr lang="en-US" altLang="en-US" dirty="0"/>
              <a:t>: </a:t>
            </a:r>
            <a:r>
              <a:rPr lang="en-US" altLang="en-US" dirty="0" err="1"/>
              <a:t>Stopwords</a:t>
            </a:r>
            <a:r>
              <a:rPr lang="en-US" altLang="en-US" dirty="0"/>
              <a:t> are words that do not have </a:t>
            </a:r>
            <a:r>
              <a:rPr lang="en-US" altLang="en-US" dirty="0" err="1"/>
              <a:t>muc</a:t>
            </a:r>
            <a:r>
              <a:rPr lang="en-US" altLang="en-US" dirty="0"/>
              <a:t> significance. Example: “and”, ”the”, ”or” etc.</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 Sentiment Analysis: </a:t>
            </a:r>
            <a:r>
              <a:rPr lang="en-US" altLang="en-US" dirty="0" err="1"/>
              <a:t>TextBlob</a:t>
            </a:r>
            <a:r>
              <a:rPr lang="en-US" altLang="en-US" dirty="0"/>
              <a:t> </a:t>
            </a:r>
            <a:r>
              <a:rPr lang="en-IN" altLang="en-US" dirty="0">
                <a:ea typeface="Calibri" panose="020F0502020204030204" pitchFamily="34" charset="0"/>
              </a:rPr>
              <a:t>p</a:t>
            </a:r>
            <a:r>
              <a:rPr lang="en-IN" dirty="0">
                <a:effectLst/>
                <a:ea typeface="Calibri" panose="020F0502020204030204" pitchFamily="34" charset="0"/>
              </a:rPr>
              <a:t>rovides sentiment scores with </a:t>
            </a:r>
            <a:r>
              <a:rPr lang="en-IN" b="1" dirty="0">
                <a:effectLst/>
                <a:ea typeface="Calibri" panose="020F0502020204030204" pitchFamily="34" charset="0"/>
              </a:rPr>
              <a:t>polarity</a:t>
            </a:r>
            <a:r>
              <a:rPr lang="en-IN" dirty="0">
                <a:effectLst/>
                <a:ea typeface="Calibri" panose="020F0502020204030204" pitchFamily="34" charset="0"/>
              </a:rPr>
              <a:t> (negative to positive, -1 to 1) and </a:t>
            </a:r>
            <a:r>
              <a:rPr lang="en-IN" b="1" dirty="0">
                <a:effectLst/>
                <a:ea typeface="Calibri" panose="020F0502020204030204" pitchFamily="34" charset="0"/>
              </a:rPr>
              <a:t>subjectivity</a:t>
            </a:r>
            <a:r>
              <a:rPr lang="en-IN" dirty="0">
                <a:effectLst/>
                <a:ea typeface="Calibri" panose="020F0502020204030204" pitchFamily="34" charset="0"/>
              </a:rPr>
              <a:t> (objective to subjective, 0 to 1)</a:t>
            </a:r>
          </a:p>
          <a:p>
            <a:pPr eaLnBrk="0" fontAlgn="base" hangingPunct="0">
              <a:lnSpc>
                <a:spcPct val="100000"/>
              </a:lnSpc>
              <a:spcBef>
                <a:spcPct val="0"/>
              </a:spcBef>
              <a:spcAft>
                <a:spcPct val="0"/>
              </a:spcAft>
              <a:buClrTx/>
              <a:buSzTx/>
              <a:buFont typeface="Arial" panose="020B0604020202020204" pitchFamily="34" charset="0"/>
              <a:buChar char="•"/>
            </a:pPr>
            <a:r>
              <a:rPr lang="en-IN" b="1" kern="100" dirty="0">
                <a:effectLst/>
                <a:ea typeface="Calibri" panose="020F0502020204030204" pitchFamily="34" charset="0"/>
                <a:cs typeface="Times New Roman" panose="02020603050405020304" pitchFamily="18" charset="0"/>
              </a:rPr>
              <a:t>Splitting the data:</a:t>
            </a:r>
            <a:r>
              <a:rPr lang="en-IN" kern="100" dirty="0">
                <a:effectLst/>
                <a:ea typeface="Calibri" panose="020F0502020204030204" pitchFamily="34" charset="0"/>
                <a:cs typeface="Times New Roman" panose="02020603050405020304" pitchFamily="18" charset="0"/>
              </a:rPr>
              <a:t> the dataset was split into training and testing subsets to facilitate model training and evaluation. Training- 80%, Testing- 20%</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2621152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2438-E50B-0A00-2D20-9DC9C9B6316D}"/>
              </a:ext>
            </a:extLst>
          </p:cNvPr>
          <p:cNvSpPr>
            <a:spLocks noGrp="1"/>
          </p:cNvSpPr>
          <p:nvPr>
            <p:ph type="title"/>
          </p:nvPr>
        </p:nvSpPr>
        <p:spPr/>
        <p:txBody>
          <a:bodyPr/>
          <a:lstStyle/>
          <a:p>
            <a:r>
              <a:rPr lang="en-IN" dirty="0"/>
              <a:t>Methodology- Feature Engineering</a:t>
            </a:r>
          </a:p>
        </p:txBody>
      </p:sp>
      <p:sp>
        <p:nvSpPr>
          <p:cNvPr id="3" name="Content Placeholder 2">
            <a:extLst>
              <a:ext uri="{FF2B5EF4-FFF2-40B4-BE49-F238E27FC236}">
                <a16:creationId xmlns:a16="http://schemas.microsoft.com/office/drawing/2014/main" id="{63A72EDE-9C00-C18F-A041-DD40043F7180}"/>
              </a:ext>
            </a:extLst>
          </p:cNvPr>
          <p:cNvSpPr>
            <a:spLocks noGrp="1"/>
          </p:cNvSpPr>
          <p:nvPr>
            <p:ph idx="1"/>
          </p:nvPr>
        </p:nvSpPr>
        <p:spPr>
          <a:xfrm>
            <a:off x="449093" y="2249424"/>
            <a:ext cx="9720073" cy="4023360"/>
          </a:xfrm>
        </p:spPr>
        <p:txBody>
          <a:bodyPr>
            <a:normAutofit fontScale="92500" lnSpcReduction="10000"/>
          </a:bodyPr>
          <a:lstStyle/>
          <a:p>
            <a:pPr marL="457200">
              <a:lnSpc>
                <a:spcPct val="107000"/>
              </a:lnSpc>
            </a:pPr>
            <a:r>
              <a:rPr lang="en-IN" kern="100" dirty="0">
                <a:effectLst/>
                <a:ea typeface="Calibri" panose="020F0502020204030204" pitchFamily="34" charset="0"/>
                <a:cs typeface="Times New Roman" panose="02020603050405020304" pitchFamily="18" charset="0"/>
              </a:rPr>
              <a:t>Feature extraction is critical for transforming raw text into a format suitable for machine learning algorithms. For this project, the </a:t>
            </a:r>
            <a:r>
              <a:rPr lang="en-IN" b="1" kern="100" dirty="0">
                <a:effectLst/>
                <a:ea typeface="Calibri" panose="020F0502020204030204" pitchFamily="34" charset="0"/>
                <a:cs typeface="Times New Roman" panose="02020603050405020304" pitchFamily="18" charset="0"/>
              </a:rPr>
              <a:t>TF-IDF (Term Frequency-Inverse Document Frequency) vectorizer</a:t>
            </a:r>
            <a:r>
              <a:rPr lang="en-IN" kern="100" dirty="0">
                <a:effectLst/>
                <a:ea typeface="Calibri" panose="020F0502020204030204" pitchFamily="34" charset="0"/>
                <a:cs typeface="Times New Roman" panose="02020603050405020304" pitchFamily="18" charset="0"/>
              </a:rPr>
              <a:t> was used:</a:t>
            </a:r>
          </a:p>
          <a:p>
            <a:pPr marL="342900" lvl="0" indent="-342900">
              <a:lnSpc>
                <a:spcPct val="107000"/>
              </a:lnSpc>
              <a:buSzPts val="1000"/>
              <a:buFont typeface="Symbol" panose="05050102010706020507" pitchFamily="18" charset="2"/>
              <a:buChar char=""/>
              <a:tabLst>
                <a:tab pos="457200" algn="l"/>
              </a:tabLst>
            </a:pPr>
            <a:r>
              <a:rPr lang="en-IN" b="1" kern="100" dirty="0">
                <a:effectLst/>
                <a:ea typeface="Calibri" panose="020F0502020204030204" pitchFamily="34" charset="0"/>
                <a:cs typeface="Times New Roman" panose="02020603050405020304" pitchFamily="18" charset="0"/>
              </a:rPr>
              <a:t>Term Frequency (TF):</a:t>
            </a:r>
            <a:r>
              <a:rPr lang="en-IN" kern="100" dirty="0">
                <a:effectLst/>
                <a:ea typeface="Calibri" panose="020F0502020204030204" pitchFamily="34" charset="0"/>
                <a:cs typeface="Times New Roman" panose="02020603050405020304" pitchFamily="18" charset="0"/>
              </a:rPr>
              <a:t> Measures how often a term appears in a document.</a:t>
            </a:r>
          </a:p>
          <a:p>
            <a:pPr marL="342900" lvl="0" indent="-342900">
              <a:lnSpc>
                <a:spcPct val="107000"/>
              </a:lnSpc>
              <a:buSzPts val="1000"/>
              <a:buFont typeface="Symbol" panose="05050102010706020507" pitchFamily="18" charset="2"/>
              <a:buChar char=""/>
              <a:tabLst>
                <a:tab pos="457200" algn="l"/>
              </a:tabLst>
            </a:pPr>
            <a:r>
              <a:rPr lang="en-IN" b="1" kern="100" dirty="0">
                <a:effectLst/>
                <a:ea typeface="Calibri" panose="020F0502020204030204" pitchFamily="34" charset="0"/>
                <a:cs typeface="Times New Roman" panose="02020603050405020304" pitchFamily="18" charset="0"/>
              </a:rPr>
              <a:t>Inverse Document Frequency (IDF):</a:t>
            </a:r>
            <a:r>
              <a:rPr lang="en-IN" kern="100" dirty="0">
                <a:effectLst/>
                <a:ea typeface="Calibri" panose="020F0502020204030204" pitchFamily="34" charset="0"/>
                <a:cs typeface="Times New Roman" panose="02020603050405020304" pitchFamily="18" charset="0"/>
              </a:rPr>
              <a:t> Assigns scores to terms depending on the frequency of their appearance across the entire corpus. Higher weight is given to terms that are less frequent, highlighting distinctive words.</a:t>
            </a:r>
          </a:p>
          <a:p>
            <a:pPr marL="457200">
              <a:lnSpc>
                <a:spcPct val="107000"/>
              </a:lnSpc>
            </a:pPr>
            <a:r>
              <a:rPr lang="en-IN" kern="100" dirty="0">
                <a:effectLst/>
                <a:ea typeface="Calibri" panose="020F0502020204030204" pitchFamily="34" charset="0"/>
                <a:cs typeface="Times New Roman" panose="02020603050405020304" pitchFamily="18" charset="0"/>
              </a:rPr>
              <a:t>It is important to get rid of </a:t>
            </a:r>
            <a:r>
              <a:rPr lang="en-IN" kern="100" dirty="0" err="1">
                <a:effectLst/>
                <a:ea typeface="Calibri" panose="020F0502020204030204" pitchFamily="34" charset="0"/>
                <a:cs typeface="Times New Roman" panose="02020603050405020304" pitchFamily="18" charset="0"/>
              </a:rPr>
              <a:t>stopwords</a:t>
            </a:r>
            <a:r>
              <a:rPr lang="en-IN" kern="100" dirty="0">
                <a:effectLst/>
                <a:ea typeface="Calibri" panose="020F0502020204030204" pitchFamily="34" charset="0"/>
                <a:cs typeface="Times New Roman" panose="02020603050405020304" pitchFamily="18" charset="0"/>
              </a:rPr>
              <a:t> when using TF-IDF vectorizer. </a:t>
            </a:r>
          </a:p>
          <a:p>
            <a:pPr marL="457200">
              <a:lnSpc>
                <a:spcPct val="107000"/>
              </a:lnSpc>
              <a:spcAft>
                <a:spcPts val="800"/>
              </a:spcAft>
            </a:pPr>
            <a:r>
              <a:rPr lang="en-IN" kern="100" dirty="0">
                <a:effectLst/>
                <a:ea typeface="Calibri" panose="020F0502020204030204" pitchFamily="34" charset="0"/>
                <a:cs typeface="Times New Roman" panose="02020603050405020304" pitchFamily="18" charset="0"/>
              </a:rPr>
              <a:t>This approach ensured the creation of meaningful numerical representations that capture the essence of each article.</a:t>
            </a:r>
          </a:p>
          <a:p>
            <a:endParaRPr lang="en-IN" dirty="0"/>
          </a:p>
        </p:txBody>
      </p:sp>
    </p:spTree>
    <p:extLst>
      <p:ext uri="{BB962C8B-B14F-4D97-AF65-F5344CB8AC3E}">
        <p14:creationId xmlns:p14="http://schemas.microsoft.com/office/powerpoint/2010/main" val="1711143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976C-DE66-AF9E-5B91-B9415FE571D3}"/>
              </a:ext>
            </a:extLst>
          </p:cNvPr>
          <p:cNvSpPr>
            <a:spLocks noGrp="1"/>
          </p:cNvSpPr>
          <p:nvPr>
            <p:ph type="title"/>
          </p:nvPr>
        </p:nvSpPr>
        <p:spPr/>
        <p:txBody>
          <a:bodyPr/>
          <a:lstStyle/>
          <a:p>
            <a:r>
              <a:rPr lang="en-IN" dirty="0"/>
              <a:t>Methodology- Model Deployment (1)</a:t>
            </a:r>
          </a:p>
        </p:txBody>
      </p:sp>
      <p:sp>
        <p:nvSpPr>
          <p:cNvPr id="3" name="Content Placeholder 2">
            <a:extLst>
              <a:ext uri="{FF2B5EF4-FFF2-40B4-BE49-F238E27FC236}">
                <a16:creationId xmlns:a16="http://schemas.microsoft.com/office/drawing/2014/main" id="{224088FC-7286-54B1-C8CD-013DA4379EC5}"/>
              </a:ext>
            </a:extLst>
          </p:cNvPr>
          <p:cNvSpPr>
            <a:spLocks noGrp="1"/>
          </p:cNvSpPr>
          <p:nvPr>
            <p:ph idx="1"/>
          </p:nvPr>
        </p:nvSpPr>
        <p:spPr/>
        <p:txBody>
          <a:bodyPr/>
          <a:lstStyle/>
          <a:p>
            <a:pPr marL="0" lvl="0" indent="0">
              <a:lnSpc>
                <a:spcPct val="107000"/>
              </a:lnSpc>
              <a:buNone/>
            </a:pPr>
            <a:r>
              <a:rPr lang="en-IN" b="1" i="1" kern="100" dirty="0">
                <a:effectLst/>
                <a:ea typeface="Calibri" panose="020F0502020204030204" pitchFamily="34" charset="0"/>
                <a:cs typeface="Times New Roman" panose="02020603050405020304" pitchFamily="18" charset="0"/>
              </a:rPr>
              <a:t>Model Deployment</a:t>
            </a:r>
            <a:endParaRPr lang="en-IN" b="1" i="1" kern="100" dirty="0">
              <a:ea typeface="Calibri" panose="020F0502020204030204" pitchFamily="34" charset="0"/>
              <a:cs typeface="Times New Roman" panose="02020603050405020304" pitchFamily="18" charset="0"/>
            </a:endParaRPr>
          </a:p>
          <a:p>
            <a:pPr marL="0" lvl="0" indent="0">
              <a:lnSpc>
                <a:spcPct val="107000"/>
              </a:lnSpc>
              <a:buNone/>
            </a:pPr>
            <a:r>
              <a:rPr lang="en-IN" kern="100" dirty="0">
                <a:effectLst/>
                <a:ea typeface="Calibri" panose="020F0502020204030204" pitchFamily="34" charset="0"/>
                <a:cs typeface="Times New Roman" panose="02020603050405020304" pitchFamily="18" charset="0"/>
              </a:rPr>
              <a:t>The following models were trained on the processed dataset:</a:t>
            </a:r>
          </a:p>
          <a:p>
            <a:pPr marL="516636" lvl="1" indent="-342900">
              <a:lnSpc>
                <a:spcPct val="107000"/>
              </a:lnSpc>
              <a:buFont typeface="+mj-lt"/>
              <a:buAutoNum type="romanLcPeriod"/>
            </a:pPr>
            <a:r>
              <a:rPr lang="en-IN" sz="2200" kern="100" dirty="0">
                <a:effectLst/>
                <a:ea typeface="Calibri" panose="020F0502020204030204" pitchFamily="34" charset="0"/>
                <a:cs typeface="Times New Roman" panose="02020603050405020304" pitchFamily="18" charset="0"/>
              </a:rPr>
              <a:t>Bernoulli Naïve Bayes</a:t>
            </a:r>
          </a:p>
          <a:p>
            <a:pPr marL="516636" lvl="1" indent="-342900">
              <a:lnSpc>
                <a:spcPct val="107000"/>
              </a:lnSpc>
              <a:buFont typeface="+mj-lt"/>
              <a:buAutoNum type="romanLcPeriod"/>
            </a:pPr>
            <a:r>
              <a:rPr lang="en-IN" sz="2200" kern="100" dirty="0">
                <a:effectLst/>
                <a:ea typeface="Calibri" panose="020F0502020204030204" pitchFamily="34" charset="0"/>
                <a:cs typeface="Times New Roman" panose="02020603050405020304" pitchFamily="18" charset="0"/>
              </a:rPr>
              <a:t>Logistic Regression</a:t>
            </a:r>
          </a:p>
          <a:p>
            <a:pPr marL="516636" lvl="1" indent="-342900">
              <a:lnSpc>
                <a:spcPct val="107000"/>
              </a:lnSpc>
              <a:buFont typeface="+mj-lt"/>
              <a:buAutoNum type="romanLcPeriod"/>
            </a:pPr>
            <a:r>
              <a:rPr lang="en-IN" sz="2200" kern="100" dirty="0">
                <a:effectLst/>
                <a:ea typeface="Calibri" panose="020F0502020204030204" pitchFamily="34" charset="0"/>
                <a:cs typeface="Times New Roman" panose="02020603050405020304" pitchFamily="18" charset="0"/>
              </a:rPr>
              <a:t>Decision tree Classifier</a:t>
            </a:r>
          </a:p>
          <a:p>
            <a:pPr marL="516636" lvl="1" indent="-342900">
              <a:lnSpc>
                <a:spcPct val="107000"/>
              </a:lnSpc>
              <a:buFont typeface="+mj-lt"/>
              <a:buAutoNum type="romanLcPeriod"/>
            </a:pPr>
            <a:r>
              <a:rPr lang="en-IN" sz="2200" kern="100" dirty="0">
                <a:effectLst/>
                <a:ea typeface="Calibri" panose="020F0502020204030204" pitchFamily="34" charset="0"/>
                <a:cs typeface="Times New Roman" panose="02020603050405020304" pitchFamily="18" charset="0"/>
              </a:rPr>
              <a:t>Random forest</a:t>
            </a:r>
          </a:p>
          <a:p>
            <a:pPr marL="516636" lvl="1" indent="-342900">
              <a:lnSpc>
                <a:spcPct val="107000"/>
              </a:lnSpc>
              <a:spcAft>
                <a:spcPts val="800"/>
              </a:spcAft>
              <a:buFont typeface="+mj-lt"/>
              <a:buAutoNum type="romanLcPeriod"/>
            </a:pPr>
            <a:r>
              <a:rPr lang="en-IN" sz="2200" kern="100" dirty="0">
                <a:effectLst/>
                <a:ea typeface="Calibri" panose="020F0502020204030204" pitchFamily="34" charset="0"/>
                <a:cs typeface="Times New Roman" panose="02020603050405020304" pitchFamily="18" charset="0"/>
              </a:rPr>
              <a:t>Voting classifier (Ensemble Model)</a:t>
            </a:r>
          </a:p>
          <a:p>
            <a:endParaRPr lang="en-IN" dirty="0"/>
          </a:p>
        </p:txBody>
      </p:sp>
    </p:spTree>
    <p:extLst>
      <p:ext uri="{BB962C8B-B14F-4D97-AF65-F5344CB8AC3E}">
        <p14:creationId xmlns:p14="http://schemas.microsoft.com/office/powerpoint/2010/main" val="426443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EE29-5D2C-8753-EF47-1CA5AB13DE9A}"/>
              </a:ext>
            </a:extLst>
          </p:cNvPr>
          <p:cNvSpPr>
            <a:spLocks noGrp="1"/>
          </p:cNvSpPr>
          <p:nvPr>
            <p:ph type="title"/>
          </p:nvPr>
        </p:nvSpPr>
        <p:spPr>
          <a:xfrm>
            <a:off x="1024128" y="585216"/>
            <a:ext cx="9720072" cy="753390"/>
          </a:xfrm>
        </p:spPr>
        <p:txBody>
          <a:bodyPr/>
          <a:lstStyle/>
          <a:p>
            <a:r>
              <a:rPr lang="en-IN" dirty="0"/>
              <a:t>Methodology- Model Deployment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E35555-30E3-E16B-07B7-F0F672A4D7B9}"/>
                  </a:ext>
                </a:extLst>
              </p:cNvPr>
              <p:cNvSpPr>
                <a:spLocks noGrp="1"/>
              </p:cNvSpPr>
              <p:nvPr>
                <p:ph idx="1"/>
              </p:nvPr>
            </p:nvSpPr>
            <p:spPr>
              <a:xfrm>
                <a:off x="1024128" y="1603688"/>
                <a:ext cx="10348275" cy="4669096"/>
              </a:xfrm>
            </p:spPr>
            <p:txBody>
              <a:bodyPr>
                <a:normAutofit fontScale="85000" lnSpcReduction="20000"/>
              </a:bodyPr>
              <a:lstStyle/>
              <a:p>
                <a:pPr marL="742950" lvl="1" indent="-285750">
                  <a:lnSpc>
                    <a:spcPct val="107000"/>
                  </a:lnSpc>
                  <a:buFont typeface="+mj-lt"/>
                  <a:buAutoNum type="romanLcPeriod"/>
                </a:pPr>
                <a:r>
                  <a:rPr lang="en-IN" sz="2200" b="1" kern="100" dirty="0">
                    <a:effectLst/>
                    <a:ea typeface="Calibri" panose="020F0502020204030204" pitchFamily="34" charset="0"/>
                    <a:cs typeface="Times New Roman" panose="02020603050405020304" pitchFamily="18" charset="0"/>
                  </a:rPr>
                  <a:t>Bernoulli Naive Bayes: </a:t>
                </a:r>
                <a:r>
                  <a:rPr lang="en-IN" sz="2200" kern="100" dirty="0">
                    <a:effectLst/>
                    <a:ea typeface="Calibri" panose="020F0502020204030204" pitchFamily="34" charset="0"/>
                    <a:cs typeface="Times New Roman" panose="02020603050405020304" pitchFamily="18" charset="0"/>
                  </a:rPr>
                  <a:t>Bernoulli Naïve Bayes is based on Bayes' Theorem:</a:t>
                </a:r>
                <a:r>
                  <a:rPr lang="en-IN" sz="2200" kern="100" dirty="0">
                    <a:ea typeface="Calibri" panose="020F0502020204030204" pitchFamily="34" charset="0"/>
                    <a:cs typeface="Times New Roman" panose="02020603050405020304" pitchFamily="18" charset="0"/>
                  </a:rPr>
                  <a:t> </a:t>
                </a:r>
                <a:r>
                  <a:rPr lang="en-IN" sz="2200" kern="100" dirty="0">
                    <a:effectLst/>
                    <a:ea typeface="Calibri" panose="020F0502020204030204" pitchFamily="34" charset="0"/>
                    <a:cs typeface="Times New Roman" panose="02020603050405020304" pitchFamily="18" charset="0"/>
                  </a:rPr>
                  <a:t>Bernoulli Naïve Bayes is a probabilistic algorithm based on Bayes' Theorem, designed for binary data. It assumes that the presence or absence of specific features (e.g., words in a document) contributes independently to the class prediction. It works well with TF-IDF vectorized data.</a:t>
                </a:r>
              </a:p>
              <a:p>
                <a:pPr marL="914400" algn="ctr">
                  <a:lnSpc>
                    <a:spcPct val="107000"/>
                  </a:lnSpc>
                </a:pPr>
                <a:r>
                  <a:rPr lang="en-IN" sz="2400" kern="100" dirty="0">
                    <a:effectLst/>
                    <a:ea typeface="Calibri" panose="020F0502020204030204" pitchFamily="34" charset="0"/>
                    <a:cs typeface="Times New Roman" panose="02020603050405020304" pitchFamily="18" charset="0"/>
                  </a:rPr>
                  <a:t>P(C|X) = </a:t>
                </a:r>
                <a14:m>
                  <m:oMath xmlns:m="http://schemas.openxmlformats.org/officeDocument/2006/math">
                    <m:f>
                      <m:fPr>
                        <m:ctrlPr>
                          <a:rPr lang="en-IN" sz="24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IN" sz="24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𝑋</m:t>
                            </m:r>
                          </m:e>
                          <m:e>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𝐶</m:t>
                            </m:r>
                          </m:e>
                        </m:d>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𝑃</m:t>
                        </m:r>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𝐶</m:t>
                        </m:r>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m:t>
                        </m:r>
                      </m:num>
                      <m:den>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𝑃</m:t>
                        </m:r>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𝑋</m:t>
                        </m:r>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m:t>
                        </m:r>
                      </m:den>
                    </m:f>
                  </m:oMath>
                </a14:m>
                <a:endParaRPr lang="en-IN" sz="2400" kern="100" dirty="0">
                  <a:effectLst/>
                  <a:ea typeface="Calibri" panose="020F0502020204030204" pitchFamily="34" charset="0"/>
                  <a:cs typeface="Times New Roman" panose="02020603050405020304" pitchFamily="18" charset="0"/>
                </a:endParaRPr>
              </a:p>
              <a:p>
                <a:pPr marL="914400" algn="ctr">
                  <a:lnSpc>
                    <a:spcPct val="107000"/>
                  </a:lnSpc>
                </a:pPr>
                <a:r>
                  <a:rPr lang="en-IN" sz="2400" kern="100" dirty="0">
                    <a:effectLst/>
                    <a:ea typeface="Calibri" panose="020F0502020204030204" pitchFamily="34" charset="0"/>
                    <a:cs typeface="Times New Roman" panose="02020603050405020304" pitchFamily="18" charset="0"/>
                  </a:rPr>
                  <a:t> </a:t>
                </a:r>
              </a:p>
              <a:p>
                <a:pPr marL="914400">
                  <a:lnSpc>
                    <a:spcPct val="107000"/>
                  </a:lnSpc>
                </a:pPr>
                <a:r>
                  <a:rPr lang="en-IN" sz="2400" kern="100" dirty="0">
                    <a:effectLst/>
                    <a:ea typeface="Calibri" panose="020F0502020204030204" pitchFamily="34" charset="0"/>
                    <a:cs typeface="Times New Roman" panose="02020603050405020304" pitchFamily="18" charset="0"/>
                  </a:rPr>
                  <a:t>Where:</a:t>
                </a:r>
              </a:p>
              <a:p>
                <a:pPr marL="914400">
                  <a:lnSpc>
                    <a:spcPct val="107000"/>
                  </a:lnSpc>
                </a:pPr>
                <a:r>
                  <a:rPr lang="en-IN" sz="2400" kern="100" dirty="0">
                    <a:effectLst/>
                    <a:ea typeface="Calibri" panose="020F0502020204030204" pitchFamily="34" charset="0"/>
                    <a:cs typeface="Times New Roman" panose="02020603050405020304" pitchFamily="18" charset="0"/>
                  </a:rPr>
                  <a:t>P(C|X) = probability of class C given features X</a:t>
                </a:r>
              </a:p>
              <a:p>
                <a:pPr marL="914400">
                  <a:lnSpc>
                    <a:spcPct val="107000"/>
                  </a:lnSpc>
                </a:pPr>
                <a:r>
                  <a:rPr lang="en-IN" sz="2400" kern="100" dirty="0">
                    <a:effectLst/>
                    <a:ea typeface="Calibri" panose="020F0502020204030204" pitchFamily="34" charset="0"/>
                    <a:cs typeface="Times New Roman" panose="02020603050405020304" pitchFamily="18" charset="0"/>
                  </a:rPr>
                  <a:t>P(X|C) = probability of features X occurring given class C</a:t>
                </a:r>
              </a:p>
              <a:p>
                <a:pPr marL="914400">
                  <a:lnSpc>
                    <a:spcPct val="107000"/>
                  </a:lnSpc>
                </a:pPr>
                <a:r>
                  <a:rPr lang="en-IN" sz="2400" kern="100" dirty="0">
                    <a:effectLst/>
                    <a:ea typeface="Calibri" panose="020F0502020204030204" pitchFamily="34" charset="0"/>
                    <a:cs typeface="Times New Roman" panose="02020603050405020304" pitchFamily="18" charset="0"/>
                  </a:rPr>
                  <a:t>P(C) = probability of class C</a:t>
                </a:r>
              </a:p>
              <a:p>
                <a:pPr marL="914400">
                  <a:lnSpc>
                    <a:spcPct val="107000"/>
                  </a:lnSpc>
                  <a:spcAft>
                    <a:spcPts val="800"/>
                  </a:spcAft>
                </a:pPr>
                <a:r>
                  <a:rPr lang="en-IN" sz="2400" kern="100" dirty="0">
                    <a:effectLst/>
                    <a:ea typeface="Calibri" panose="020F0502020204030204" pitchFamily="34" charset="0"/>
                    <a:cs typeface="Times New Roman" panose="02020603050405020304" pitchFamily="18" charset="0"/>
                  </a:rPr>
                  <a:t>P(X) = probability of feature X </a:t>
                </a:r>
              </a:p>
              <a:p>
                <a:pPr marL="742950" lvl="1" indent="-285750">
                  <a:lnSpc>
                    <a:spcPct val="107000"/>
                  </a:lnSpc>
                  <a:buFont typeface="+mj-lt"/>
                  <a:buAutoNum type="romanLcPeriod"/>
                </a:pPr>
                <a:endParaRPr lang="en-IN" sz="2200" kern="100" dirty="0">
                  <a:effectLs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62E35555-30E3-E16B-07B7-F0F672A4D7B9}"/>
                  </a:ext>
                </a:extLst>
              </p:cNvPr>
              <p:cNvSpPr>
                <a:spLocks noGrp="1" noRot="1" noChangeAspect="1" noMove="1" noResize="1" noEditPoints="1" noAdjustHandles="1" noChangeArrowheads="1" noChangeShapeType="1" noTextEdit="1"/>
              </p:cNvSpPr>
              <p:nvPr>
                <p:ph idx="1"/>
              </p:nvPr>
            </p:nvSpPr>
            <p:spPr>
              <a:xfrm>
                <a:off x="1024128" y="1603688"/>
                <a:ext cx="10348275" cy="4669096"/>
              </a:xfrm>
              <a:blipFill>
                <a:blip r:embed="rId2"/>
                <a:stretch>
                  <a:fillRect t="-1567" r="-1531"/>
                </a:stretch>
              </a:blipFill>
            </p:spPr>
            <p:txBody>
              <a:bodyPr/>
              <a:lstStyle/>
              <a:p>
                <a:r>
                  <a:rPr lang="en-IN">
                    <a:noFill/>
                  </a:rPr>
                  <a:t> </a:t>
                </a:r>
              </a:p>
            </p:txBody>
          </p:sp>
        </mc:Fallback>
      </mc:AlternateContent>
    </p:spTree>
    <p:extLst>
      <p:ext uri="{BB962C8B-B14F-4D97-AF65-F5344CB8AC3E}">
        <p14:creationId xmlns:p14="http://schemas.microsoft.com/office/powerpoint/2010/main" val="938249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72</TotalTime>
  <Words>2072</Words>
  <Application>Microsoft Office PowerPoint</Application>
  <PresentationFormat>Widescreen</PresentationFormat>
  <Paragraphs>192</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Cambria Math</vt:lpstr>
      <vt:lpstr>Courier New</vt:lpstr>
      <vt:lpstr>Symbol</vt:lpstr>
      <vt:lpstr>Times New Roman</vt:lpstr>
      <vt:lpstr>Tw Cen MT</vt:lpstr>
      <vt:lpstr>Tw Cen MT Condensed</vt:lpstr>
      <vt:lpstr>Wingdings 3</vt:lpstr>
      <vt:lpstr>Integral</vt:lpstr>
      <vt:lpstr>Verifyer- Fake News Detector</vt:lpstr>
      <vt:lpstr>Index</vt:lpstr>
      <vt:lpstr>Problem Statement</vt:lpstr>
      <vt:lpstr>Objective</vt:lpstr>
      <vt:lpstr>Dataset overview</vt:lpstr>
      <vt:lpstr>Methodology- Processing</vt:lpstr>
      <vt:lpstr>Methodology- Feature Engineering</vt:lpstr>
      <vt:lpstr>Methodology- Model Deployment (1)</vt:lpstr>
      <vt:lpstr>Methodology- Model Deployment (2)</vt:lpstr>
      <vt:lpstr>Methodology- Model Deployment(3)</vt:lpstr>
      <vt:lpstr>Methodology- Model Deployment(4)</vt:lpstr>
      <vt:lpstr>Methodology- Model Deployment(5)</vt:lpstr>
      <vt:lpstr>Evaluation metrics (1)</vt:lpstr>
      <vt:lpstr>Evaluation Metrics (2)</vt:lpstr>
      <vt:lpstr>Results</vt:lpstr>
      <vt:lpstr>Challenges Faced</vt:lpstr>
      <vt:lpstr>Future Scope</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Kaashvi Varma</dc:creator>
  <cp:lastModifiedBy>Kaashvi Varma</cp:lastModifiedBy>
  <cp:revision>1</cp:revision>
  <dcterms:created xsi:type="dcterms:W3CDTF">2024-11-14T12:04:17Z</dcterms:created>
  <dcterms:modified xsi:type="dcterms:W3CDTF">2024-11-14T13:21:02Z</dcterms:modified>
</cp:coreProperties>
</file>