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B7628F2-DEC9-4E75-B2EE-3EC719B8DB0A}" type="datetimeFigureOut">
              <a:rPr lang="en-IN" smtClean="0"/>
              <a:t>20-03-2024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4DB6D8D-8120-4279-BC43-28B1DE8C4185}" type="slidenum">
              <a:rPr lang="en-IN" smtClean="0"/>
              <a:t>‹#›</a:t>
            </a:fld>
            <a:endParaRPr lang="en-IN"/>
          </a:p>
        </p:txBody>
      </p:sp>
    </p:spTree>
    <p:extLst>
      <p:ext uri="{BB962C8B-B14F-4D97-AF65-F5344CB8AC3E}">
        <p14:creationId xmlns:p14="http://schemas.microsoft.com/office/powerpoint/2010/main" val="2469540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628F2-DEC9-4E75-B2EE-3EC719B8DB0A}"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356305979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628F2-DEC9-4E75-B2EE-3EC719B8DB0A}"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28925754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628F2-DEC9-4E75-B2EE-3EC719B8DB0A}"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36848540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B7628F2-DEC9-4E75-B2EE-3EC719B8DB0A}" type="datetimeFigureOut">
              <a:rPr lang="en-IN" smtClean="0"/>
              <a:t>20-03-2024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33741947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628F2-DEC9-4E75-B2EE-3EC719B8DB0A}"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3933640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628F2-DEC9-4E75-B2EE-3EC719B8DB0A}"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4353570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628F2-DEC9-4E75-B2EE-3EC719B8DB0A}"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22063024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628F2-DEC9-4E75-B2EE-3EC719B8DB0A}"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B6D8D-8120-4279-BC43-28B1DE8C4185}" type="slidenum">
              <a:rPr lang="en-IN" smtClean="0"/>
              <a:t>‹#›</a:t>
            </a:fld>
            <a:endParaRPr lang="en-IN"/>
          </a:p>
        </p:txBody>
      </p:sp>
    </p:spTree>
    <p:extLst>
      <p:ext uri="{BB962C8B-B14F-4D97-AF65-F5344CB8AC3E}">
        <p14:creationId xmlns:p14="http://schemas.microsoft.com/office/powerpoint/2010/main" val="3285329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B7628F2-DEC9-4E75-B2EE-3EC719B8DB0A}" type="datetimeFigureOut">
              <a:rPr lang="en-IN" smtClean="0"/>
              <a:t>20-03-2024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4DB6D8D-8120-4279-BC43-28B1DE8C4185}"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202656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7628F2-DEC9-4E75-B2EE-3EC719B8DB0A}" type="datetimeFigureOut">
              <a:rPr lang="en-IN" smtClean="0"/>
              <a:t>20-03-2024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4DB6D8D-8120-4279-BC43-28B1DE8C4185}"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9706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B7628F2-DEC9-4E75-B2EE-3EC719B8DB0A}" type="datetimeFigureOut">
              <a:rPr lang="en-IN" smtClean="0"/>
              <a:t>20-03-2024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4DB6D8D-8120-4279-BC43-28B1DE8C4185}" type="slidenum">
              <a:rPr lang="en-IN" smtClean="0"/>
              <a:t>‹#›</a:t>
            </a:fld>
            <a:endParaRPr lang="en-IN"/>
          </a:p>
        </p:txBody>
      </p:sp>
    </p:spTree>
    <p:extLst>
      <p:ext uri="{BB962C8B-B14F-4D97-AF65-F5344CB8AC3E}">
        <p14:creationId xmlns:p14="http://schemas.microsoft.com/office/powerpoint/2010/main" val="19413956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ilchi.mp/7bb71137317d/startyourcare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0AD7-4225-8848-7065-878812F0A226}"/>
              </a:ext>
            </a:extLst>
          </p:cNvPr>
          <p:cNvSpPr>
            <a:spLocks noGrp="1"/>
          </p:cNvSpPr>
          <p:nvPr>
            <p:ph type="ctrTitle"/>
          </p:nvPr>
        </p:nvSpPr>
        <p:spPr/>
        <p:txBody>
          <a:bodyPr/>
          <a:lstStyle/>
          <a:p>
            <a:r>
              <a:rPr lang="en-IN" sz="5400" b="1" dirty="0">
                <a:latin typeface="Times New Roman" panose="02020603050405020304" pitchFamily="18" charset="0"/>
                <a:cs typeface="Times New Roman" panose="02020603050405020304" pitchFamily="18" charset="0"/>
              </a:rPr>
              <a:t>Crafting Compelling Web Presences</a:t>
            </a:r>
          </a:p>
        </p:txBody>
      </p:sp>
    </p:spTree>
    <p:extLst>
      <p:ext uri="{BB962C8B-B14F-4D97-AF65-F5344CB8AC3E}">
        <p14:creationId xmlns:p14="http://schemas.microsoft.com/office/powerpoint/2010/main" val="29997476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D636-7BC8-B478-D86A-05433A95D8A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Education</a:t>
            </a:r>
          </a:p>
        </p:txBody>
      </p:sp>
      <p:sp>
        <p:nvSpPr>
          <p:cNvPr id="3" name="Content Placeholder 2">
            <a:extLst>
              <a:ext uri="{FF2B5EF4-FFF2-40B4-BE49-F238E27FC236}">
                <a16:creationId xmlns:a16="http://schemas.microsoft.com/office/drawing/2014/main" id="{A28A89D9-2BD8-6E5D-3454-123F891BDB8A}"/>
              </a:ext>
            </a:extLst>
          </p:cNvPr>
          <p:cNvSpPr>
            <a:spLocks noGrp="1"/>
          </p:cNvSpPr>
          <p:nvPr>
            <p:ph idx="1"/>
          </p:nvPr>
        </p:nvSpPr>
        <p:spPr>
          <a:xfrm>
            <a:off x="838199" y="1642189"/>
            <a:ext cx="10515600" cy="4638652"/>
          </a:xfrm>
        </p:spPr>
        <p:txBody>
          <a:bodyPr/>
          <a:lstStyle/>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The educational sector is experiencing significant change. From preschool to high school, and universities to technical training, educational institutions must navigate changes across their operations and service delivery. Hybrid and flexible learning models alter how students learn, and also how faculty support new delivery mechanisms. Without question, the need for rapid digital transformation in education has never been greater</a:t>
            </a:r>
            <a:r>
              <a:rPr lang="en-US" sz="1400" b="0" i="0" dirty="0">
                <a:solidFill>
                  <a:srgbClr val="333333"/>
                </a:solidFill>
                <a:effectLst/>
                <a:latin typeface="proxima_novaregular"/>
              </a:rPr>
              <a:t>.</a:t>
            </a:r>
          </a:p>
          <a:p>
            <a:pPr>
              <a:buFont typeface="Wingdings" panose="05000000000000000000" pitchFamily="2" charset="2"/>
              <a:buChar char="q"/>
            </a:pPr>
            <a:r>
              <a:rPr lang="en-US" sz="1400" b="0" i="0" dirty="0">
                <a:solidFill>
                  <a:srgbClr val="000000"/>
                </a:solidFill>
                <a:effectLst/>
                <a:latin typeface="Times New Roman" panose="02020603050405020304" pitchFamily="18" charset="0"/>
                <a:cs typeface="Times New Roman" panose="02020603050405020304" pitchFamily="18" charset="0"/>
              </a:rPr>
              <a:t>A campus-wide Constituent Relationship Management (CRM) system will enable cross-departmental collaboration and bring together your data in a single, unified platform.</a:t>
            </a:r>
            <a:endParaRPr lang="en-US" sz="14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Post and manage industry-posted jobs, instantly reaching students with matched skills. Schedule employer campus visits and notify students.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Modernize infrastructure and provide critical support, significantly increasing overall effectiveness</a:t>
            </a:r>
          </a:p>
          <a:p>
            <a:pPr algn="l">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Seamlessly blend in-person and remote learning strategies that align with new norms.</a:t>
            </a:r>
          </a:p>
          <a:p>
            <a:pPr algn="l">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Effectively manage the student lifecycle experience and expectations.</a:t>
            </a:r>
          </a:p>
          <a:p>
            <a:pPr algn="l">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Improve productivity by enhancing the faculty and employee experience.</a:t>
            </a:r>
          </a:p>
          <a:p>
            <a:pPr algn="l">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Leverage data to derive actionable insights and aid in decision making.</a:t>
            </a:r>
          </a:p>
          <a:p>
            <a:pPr algn="l">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Drive innovation to improve learning and teaching outcomes.</a:t>
            </a:r>
          </a:p>
          <a:p>
            <a:endParaRPr lang="en-US" sz="1400" b="0" i="0" dirty="0">
              <a:solidFill>
                <a:srgbClr val="333333"/>
              </a:solidFill>
              <a:effectLst/>
              <a:latin typeface="proxima_novaregular"/>
            </a:endParaRPr>
          </a:p>
          <a:p>
            <a:endParaRPr lang="en-IN" dirty="0"/>
          </a:p>
        </p:txBody>
      </p:sp>
      <p:pic>
        <p:nvPicPr>
          <p:cNvPr id="2050" name="Picture 2" descr="Grades and Exams are Temporary but Knowledge and Education is Permanent –  New Look School">
            <a:extLst>
              <a:ext uri="{FF2B5EF4-FFF2-40B4-BE49-F238E27FC236}">
                <a16:creationId xmlns:a16="http://schemas.microsoft.com/office/drawing/2014/main" id="{2041804A-545B-2408-24FB-D7C45A0A7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976" y="4114798"/>
            <a:ext cx="4183224" cy="189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5895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1B94-8C7A-A425-2AA7-2A092C1BBA2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Banking</a:t>
            </a:r>
          </a:p>
        </p:txBody>
      </p:sp>
      <p:sp>
        <p:nvSpPr>
          <p:cNvPr id="3" name="Content Placeholder 2">
            <a:extLst>
              <a:ext uri="{FF2B5EF4-FFF2-40B4-BE49-F238E27FC236}">
                <a16:creationId xmlns:a16="http://schemas.microsoft.com/office/drawing/2014/main" id="{C3821BC3-3300-BF07-B605-7C7E9BAC2418}"/>
              </a:ext>
            </a:extLst>
          </p:cNvPr>
          <p:cNvSpPr>
            <a:spLocks noGrp="1"/>
          </p:cNvSpPr>
          <p:nvPr>
            <p:ph idx="1"/>
          </p:nvPr>
        </p:nvSpPr>
        <p:spPr>
          <a:xfrm>
            <a:off x="755780" y="1825625"/>
            <a:ext cx="10598020" cy="4667250"/>
          </a:xfrm>
        </p:spPr>
        <p:txBody>
          <a:bodyPr>
            <a:normAutofit/>
          </a:bodyPr>
          <a:lstStyle/>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With Wipro’s strong expertise in banking and technology, corporate customers are embracing new opportunities to transform their offerings and capabilities and move from commoditized products to added-value solutions.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We help in future Business models for compliance, data standards, ecosystem, and monetization Business models for compliance, data standards, ecosystem, and monetizatione proofing the digital bank’s environment by addressing   the core methodologies and emerging technologies related to  open banking platforms, API driven frameworks and cognitive systems.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Successful financial services leaders in cloud adoption are using the cloud as a transformative platform to achieve new revenue streams, innovation, and business growth at significantly higher levels.</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Successful transformation journeys require orchestration, integration, and simplification across a complex cloud partner ecosystem capabilities. </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Our clients have the additional benefit of leveraging the capabilities of a large network of innovative fintech enablers and disruptors.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Banks and non-banks are competing to grab attention of dynamic customer preferences and to deliver trusted services.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Business models for compliance, data standards, ecosystem, and monetization.</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1" dirty="0">
                <a:solidFill>
                  <a:srgbClr val="333333"/>
                </a:solidFill>
                <a:effectLst/>
                <a:latin typeface="Times New Roman" panose="02020603050405020304" pitchFamily="18" charset="0"/>
                <a:cs typeface="Times New Roman" panose="02020603050405020304" pitchFamily="18" charset="0"/>
              </a:rPr>
              <a:t>Disrupt with mobile solutions, API frameworks and extreme fintech innovation and integration.</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 engages with leading issuers, networks and acquirers in their digitization journey.</a:t>
            </a:r>
          </a:p>
          <a:p>
            <a:pPr>
              <a:buFont typeface="Wingdings" panose="05000000000000000000" pitchFamily="2" charset="2"/>
              <a:buChar char="q"/>
            </a:pPr>
            <a:r>
              <a:rPr lang="en-IN" sz="1400" b="0" i="0" dirty="0">
                <a:solidFill>
                  <a:srgbClr val="333333"/>
                </a:solidFill>
                <a:effectLst/>
                <a:latin typeface="Times New Roman" panose="02020603050405020304" pitchFamily="18" charset="0"/>
                <a:cs typeface="Times New Roman" panose="02020603050405020304" pitchFamily="18" charset="0"/>
              </a:rPr>
              <a:t>Embrace the partner ecosystem.</a:t>
            </a:r>
            <a:endParaRPr lang="en-IN" sz="1400" dirty="0">
              <a:latin typeface="Times New Roman" panose="02020603050405020304" pitchFamily="18" charset="0"/>
              <a:cs typeface="Times New Roman" panose="02020603050405020304" pitchFamily="18" charset="0"/>
            </a:endParaRPr>
          </a:p>
        </p:txBody>
      </p:sp>
      <p:pic>
        <p:nvPicPr>
          <p:cNvPr id="3074" name="Picture 2" descr="Digital Revolution In The Indian Banking Sector - Forbes India">
            <a:extLst>
              <a:ext uri="{FF2B5EF4-FFF2-40B4-BE49-F238E27FC236}">
                <a16:creationId xmlns:a16="http://schemas.microsoft.com/office/drawing/2014/main" id="{74CB97C0-B175-DA1F-D43A-843710F64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988" y="4843806"/>
            <a:ext cx="2985796" cy="144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7361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286E-DC11-6570-BABF-3EDF0E4870C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Insurance</a:t>
            </a:r>
          </a:p>
        </p:txBody>
      </p:sp>
      <p:sp>
        <p:nvSpPr>
          <p:cNvPr id="3" name="Content Placeholder 2">
            <a:extLst>
              <a:ext uri="{FF2B5EF4-FFF2-40B4-BE49-F238E27FC236}">
                <a16:creationId xmlns:a16="http://schemas.microsoft.com/office/drawing/2014/main" id="{AF79F544-4890-BD35-60AF-F1EE17D4D5CD}"/>
              </a:ext>
            </a:extLst>
          </p:cNvPr>
          <p:cNvSpPr>
            <a:spLocks noGrp="1"/>
          </p:cNvSpPr>
          <p:nvPr>
            <p:ph idx="1"/>
          </p:nvPr>
        </p:nvSpPr>
        <p:spPr/>
        <p:txBody>
          <a:bodyPr>
            <a:normAutofit fontScale="92500"/>
          </a:bodyPr>
          <a:lstStyle/>
          <a:p>
            <a:pPr>
              <a:buFont typeface="Wingdings" panose="05000000000000000000" pitchFamily="2" charset="2"/>
              <a:buChar char="q"/>
            </a:pPr>
            <a:r>
              <a:rPr lang="en-US" sz="1400" b="0" i="0" dirty="0">
                <a:solidFill>
                  <a:srgbClr val="333333"/>
                </a:solidFill>
                <a:effectLst/>
                <a:latin typeface="proxima_novaitalic"/>
              </a:rPr>
              <a:t>Digital transformation aimed at delivering enhanced customer experience enabled by big data and analytical insights.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We leverage a set of innovative technology platforms such as Cognitive Systems, Robotics, Human Machine Interface, Smart Connected Devices, Next Gen App Architectures and Software Defined Everything to deliver digitally-enabled business processes and domain-centric solutions.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Wipro’s Agency Portal provides the Insurer’s agents a consolidated view of business critical information related to sales, service, campaigns, social media listening, sentiment analysis, and training.</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 delivers a seamless insurance sales and service journey for our clients by leveraging robust and elastic IT infrastructure (application and Infra) and automation (Cognitive and Robotic)</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We enable our clients develop mobile strategy and mobile specific insurance applications across the value chain to drive differentiated process enablement.</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Insurers, who want to invoke awareness, sales, and services at all times over a mobile channel partner Wipro.</a:t>
            </a:r>
          </a:p>
          <a:p>
            <a:pPr>
              <a:buFont typeface="Wingdings" panose="05000000000000000000" pitchFamily="2" charset="2"/>
              <a:buChar char="q"/>
            </a:pPr>
            <a:r>
              <a:rPr lang="en-US" sz="1400" b="0" i="1" dirty="0">
                <a:solidFill>
                  <a:srgbClr val="333333"/>
                </a:solidFill>
                <a:effectLst/>
                <a:latin typeface="Times New Roman" panose="02020603050405020304" pitchFamily="18" charset="0"/>
                <a:cs typeface="Times New Roman" panose="02020603050405020304" pitchFamily="18" charset="0"/>
              </a:rPr>
              <a:t>Engage insurance customers on the go, get work done anywhere anytime .</a:t>
            </a:r>
          </a:p>
          <a:p>
            <a:pPr>
              <a:buFont typeface="Wingdings" panose="05000000000000000000" pitchFamily="2" charset="2"/>
              <a:buChar char="q"/>
            </a:pPr>
            <a:r>
              <a:rPr lang="en-US" sz="1400" b="0" i="1" dirty="0">
                <a:solidFill>
                  <a:srgbClr val="333333"/>
                </a:solidFill>
                <a:effectLst/>
                <a:latin typeface="Times New Roman" panose="02020603050405020304" pitchFamily="18" charset="0"/>
                <a:cs typeface="Times New Roman" panose="02020603050405020304" pitchFamily="18" charset="0"/>
              </a:rPr>
              <a:t>Adopt process innovation and digital solutions  to enhance customer experience.</a:t>
            </a:r>
            <a:endParaRPr lang="en-US" sz="1400" i="1"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1" dirty="0">
                <a:solidFill>
                  <a:srgbClr val="333333"/>
                </a:solidFill>
                <a:effectLst/>
                <a:latin typeface="Times New Roman" panose="02020603050405020304" pitchFamily="18" charset="0"/>
                <a:cs typeface="Times New Roman" panose="02020603050405020304" pitchFamily="18" charset="0"/>
              </a:rPr>
              <a:t>Empower agents with a consolidated view of business critical information.</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The scale of the COVID-19 pandemic has impacted everyday life across the globe. </a:t>
            </a:r>
            <a:endParaRPr lang="en-US" sz="1400" b="0" i="1" dirty="0">
              <a:solidFill>
                <a:srgbClr val="333333"/>
              </a:solidFill>
              <a:effectLst/>
              <a:latin typeface="Times New Roman" panose="02020603050405020304" pitchFamily="18" charset="0"/>
              <a:cs typeface="Times New Roman" panose="02020603050405020304" pitchFamily="18" charset="0"/>
            </a:endParaRPr>
          </a:p>
          <a:p>
            <a:endParaRPr lang="en-IN" sz="1400" dirty="0"/>
          </a:p>
        </p:txBody>
      </p:sp>
      <p:pic>
        <p:nvPicPr>
          <p:cNvPr id="4098" name="Picture 2" descr="Know Why Health Insurance is an Essential Investment">
            <a:extLst>
              <a:ext uri="{FF2B5EF4-FFF2-40B4-BE49-F238E27FC236}">
                <a16:creationId xmlns:a16="http://schemas.microsoft.com/office/drawing/2014/main" id="{4F802327-8E50-9A5E-8F47-5E63455A4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55" y="4264090"/>
            <a:ext cx="2425959" cy="185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5293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5C44-2F5D-911C-86E5-01F1A57B3FA0}"/>
              </a:ext>
            </a:extLst>
          </p:cNvPr>
          <p:cNvSpPr>
            <a:spLocks noGrp="1"/>
          </p:cNvSpPr>
          <p:nvPr>
            <p:ph type="title"/>
          </p:nvPr>
        </p:nvSpPr>
        <p:spPr>
          <a:xfrm>
            <a:off x="1066800" y="642594"/>
            <a:ext cx="9999306" cy="738337"/>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Oil And Gas</a:t>
            </a:r>
          </a:p>
        </p:txBody>
      </p:sp>
      <p:sp>
        <p:nvSpPr>
          <p:cNvPr id="8" name="Content Placeholder 7">
            <a:extLst>
              <a:ext uri="{FF2B5EF4-FFF2-40B4-BE49-F238E27FC236}">
                <a16:creationId xmlns:a16="http://schemas.microsoft.com/office/drawing/2014/main" id="{7FD9FE52-01A2-36D0-1B7E-F62ED486EA01}"/>
              </a:ext>
            </a:extLst>
          </p:cNvPr>
          <p:cNvSpPr>
            <a:spLocks noGrp="1"/>
          </p:cNvSpPr>
          <p:nvPr>
            <p:ph idx="1"/>
          </p:nvPr>
        </p:nvSpPr>
        <p:spPr>
          <a:xfrm>
            <a:off x="671803" y="1282005"/>
            <a:ext cx="10681996" cy="5098901"/>
          </a:xfrm>
        </p:spPr>
        <p:txBody>
          <a:bodyPr>
            <a:normAutofit/>
          </a:bodyPr>
          <a:lstStyle/>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Gain control over industry challenges with oil and gas solutions that liberate data, leverage innovation, and unleash new business models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Energy organizations facing market volatility, digital disruptions, and global economic shifts can rely on Wipro’s oil and gas business solutions to deliver innovative new ways of operating</a:t>
            </a:r>
            <a:r>
              <a:rPr lang="en-US" sz="1400" dirty="0">
                <a:solidFill>
                  <a:srgbClr val="333333"/>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Wipro’s Hydrocarbon Accounting and Production Reporting (HAPR) is a key business function and the foundation for the operator’s daily production status reporting and planning for future production</a:t>
            </a:r>
            <a:r>
              <a:rPr lang="en-US" sz="1400" dirty="0">
                <a:solidFill>
                  <a:srgbClr val="333333"/>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HAPR offers improved planning and management of activities for current and future needs of any modification in infrastructure.</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Getting the optimal value from these assets and effectively overcoming the challenges of a disparate, complex, and disconnected landscape are complicated tasks.</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a:solidFill>
                  <a:srgbClr val="333333"/>
                </a:solidFill>
                <a:latin typeface="Times New Roman" panose="02020603050405020304" pitchFamily="18" charset="0"/>
                <a:cs typeface="Times New Roman" panose="02020603050405020304" pitchFamily="18" charset="0"/>
              </a:rPr>
              <a:t>Wipro offers deep domain and next-generation digital expertise in engineering, production, operations, and asset performance management.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Managing critical issues like health, safety, the environment, and sustainability has become essential to a modern enterprise’s success.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Wipro’s HSSE practice also has developed next-generation solutions for predictive risk, competency management, mobility, vehicle analysis, driver behavior, and delivery frameworks. ​​</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 Availability and accuracy of the production data in the HAPR system is mandatory for executing this process. </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Enabling low-carbon performance: Energy management and environmental reporting. </a:t>
            </a: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The oil and gas industry is asset-intensive across its various value chains.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 delivers solutions that help companies protect people, assets and our environment.</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Connecting assets and integrating asset data platforms.</a:t>
            </a:r>
          </a:p>
        </p:txBody>
      </p:sp>
      <p:pic>
        <p:nvPicPr>
          <p:cNvPr id="1030" name="Picture 6" descr="Oil and Gas Industry - Siemens Xcelerator Marketplace Global">
            <a:extLst>
              <a:ext uri="{FF2B5EF4-FFF2-40B4-BE49-F238E27FC236}">
                <a16:creationId xmlns:a16="http://schemas.microsoft.com/office/drawing/2014/main" id="{F3DE0314-59C3-A64A-F96E-1A4DE5C9F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358" y="5057192"/>
            <a:ext cx="3153747" cy="13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068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5B59-B040-4C13-826A-A0C5C6F5332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Healthcare</a:t>
            </a:r>
          </a:p>
        </p:txBody>
      </p:sp>
      <p:sp>
        <p:nvSpPr>
          <p:cNvPr id="3" name="Content Placeholder 2">
            <a:extLst>
              <a:ext uri="{FF2B5EF4-FFF2-40B4-BE49-F238E27FC236}">
                <a16:creationId xmlns:a16="http://schemas.microsoft.com/office/drawing/2014/main" id="{7F896C4F-AA1A-FEAC-6A26-04C698828BF7}"/>
              </a:ext>
            </a:extLst>
          </p:cNvPr>
          <p:cNvSpPr>
            <a:spLocks noGrp="1"/>
          </p:cNvSpPr>
          <p:nvPr>
            <p:ph idx="1"/>
          </p:nvPr>
        </p:nvSpPr>
        <p:spPr/>
        <p:txBody>
          <a:bodyPr>
            <a:normAutofit fontScale="92500" lnSpcReduction="20000"/>
          </a:bodyPr>
          <a:lstStyle/>
          <a:p>
            <a:pPr algn="l">
              <a:buFont typeface="Wingdings" panose="05000000000000000000" pitchFamily="2" charset="2"/>
              <a:buChar char="q"/>
            </a:pPr>
            <a:r>
              <a:rPr lang="en-US" sz="1500" b="0" i="0" dirty="0">
                <a:solidFill>
                  <a:srgbClr val="333333"/>
                </a:solidFill>
                <a:effectLst/>
                <a:latin typeface="Times New Roman" panose="02020603050405020304" pitchFamily="18" charset="0"/>
                <a:cs typeface="Times New Roman" panose="02020603050405020304" pitchFamily="18" charset="0"/>
              </a:rPr>
              <a:t>Adopt an integrated approach for transformational healthcare delivery across the value chain.</a:t>
            </a:r>
          </a:p>
          <a:p>
            <a:pPr>
              <a:buFont typeface="Wingdings" panose="05000000000000000000" pitchFamily="2" charset="2"/>
              <a:buChar char="q"/>
            </a:pPr>
            <a:r>
              <a:rPr lang="en-US" sz="1500" b="0" i="0" dirty="0">
                <a:solidFill>
                  <a:srgbClr val="333333"/>
                </a:solidFill>
                <a:effectLst/>
                <a:latin typeface="Times New Roman" panose="02020603050405020304" pitchFamily="18" charset="0"/>
                <a:cs typeface="Times New Roman" panose="02020603050405020304" pitchFamily="18" charset="0"/>
              </a:rPr>
              <a:t>Healthcare clients who are quickly realizing that the future belongs to the fee-for-value model leverage Wipro’s Healthcare services to deliver cost-effective, high-quality care through</a:t>
            </a:r>
            <a:r>
              <a:rPr lang="en-US" sz="1500" b="1" i="0" dirty="0">
                <a:solidFill>
                  <a:srgbClr val="333333"/>
                </a:solidFill>
                <a:effectLst/>
                <a:latin typeface="Times New Roman" panose="02020603050405020304" pitchFamily="18" charset="0"/>
                <a:cs typeface="Times New Roman" panose="02020603050405020304" pitchFamily="18" charset="0"/>
              </a:rPr>
              <a:t> </a:t>
            </a:r>
            <a:r>
              <a:rPr lang="en-US" sz="1500" b="0" i="0" dirty="0">
                <a:solidFill>
                  <a:srgbClr val="333333"/>
                </a:solidFill>
                <a:effectLst/>
                <a:latin typeface="Times New Roman" panose="02020603050405020304" pitchFamily="18" charset="0"/>
                <a:cs typeface="Times New Roman" panose="02020603050405020304" pitchFamily="18" charset="0"/>
              </a:rPr>
              <a:t>robust systems, products and commercial models. </a:t>
            </a:r>
          </a:p>
          <a:p>
            <a:pPr>
              <a:buFont typeface="Wingdings" panose="05000000000000000000" pitchFamily="2" charset="2"/>
              <a:buChar char="q"/>
            </a:pPr>
            <a:r>
              <a:rPr lang="en-US" sz="1500" b="0" i="0" dirty="0">
                <a:solidFill>
                  <a:srgbClr val="333333"/>
                </a:solidFill>
                <a:effectLst/>
                <a:latin typeface="Times New Roman" panose="02020603050405020304" pitchFamily="18" charset="0"/>
                <a:cs typeface="Times New Roman" panose="02020603050405020304" pitchFamily="18" charset="0"/>
              </a:rPr>
              <a:t>Healthcare organizations are ridden with several challenges in revenue cycle management, leading to loss of income. </a:t>
            </a:r>
          </a:p>
          <a:p>
            <a:pPr>
              <a:buFont typeface="Wingdings" panose="05000000000000000000" pitchFamily="2" charset="2"/>
              <a:buChar char="q"/>
            </a:pPr>
            <a:r>
              <a:rPr lang="en-US" sz="1400" dirty="0">
                <a:solidFill>
                  <a:srgbClr val="333333"/>
                </a:solidFill>
                <a:latin typeface="Times New Roman" panose="02020603050405020304" pitchFamily="18" charset="0"/>
                <a:cs typeface="Times New Roman" panose="02020603050405020304" pitchFamily="18" charset="0"/>
              </a:rPr>
              <a:t>Infused with managed AI &amp; Analytics, cognitive bot automation, AI rules engine and Real time analytics prevent, detect and eliminate errors in the system.</a:t>
            </a:r>
          </a:p>
          <a:p>
            <a:pPr>
              <a:buFont typeface="Wingdings" panose="05000000000000000000" pitchFamily="2" charset="2"/>
              <a:buChar char="q"/>
            </a:pPr>
            <a:r>
              <a:rPr lang="en-US" sz="1400" dirty="0">
                <a:solidFill>
                  <a:srgbClr val="333333"/>
                </a:solidFill>
                <a:latin typeface="Times New Roman" panose="02020603050405020304" pitchFamily="18" charset="0"/>
                <a:cs typeface="Times New Roman" panose="02020603050405020304" pitchFamily="18" charset="0"/>
              </a:rPr>
              <a:t>We achieved Provider data cleanup of over 70 million provider records at a Single State Blues Plan</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Healthcare payers &amp; providers have struggled due to lack of an efficient, integrated and transparent provider lifecycle workflow. </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Wipro’s innovation with Robotics and Artificial Intelligence (AI) improved PLM at multiple national &amp; regional pans. </a:t>
            </a:r>
            <a:endParaRPr lang="en-US" sz="1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This presents unique process, technological and financial challenges and creates the need for innovative solutions.</a:t>
            </a:r>
          </a:p>
          <a:p>
            <a:pPr>
              <a:buFont typeface="Wingdings" panose="05000000000000000000" pitchFamily="2" charset="2"/>
              <a:buChar char="q"/>
            </a:pPr>
            <a:r>
              <a:rPr lang="en-US" sz="1400" dirty="0">
                <a:solidFill>
                  <a:srgbClr val="333333"/>
                </a:solidFill>
                <a:latin typeface="Times New Roman" panose="02020603050405020304" pitchFamily="18" charset="0"/>
                <a:cs typeface="Times New Roman" panose="02020603050405020304" pitchFamily="18" charset="0"/>
              </a:rPr>
              <a:t>An insight-driven end-to-end solution across the healthcare .</a:t>
            </a:r>
          </a:p>
          <a:p>
            <a:pPr>
              <a:buFont typeface="Wingdings" panose="05000000000000000000" pitchFamily="2" charset="2"/>
              <a:buChar char="q"/>
            </a:pPr>
            <a:r>
              <a:rPr lang="en-US" sz="1400" dirty="0">
                <a:solidFill>
                  <a:srgbClr val="333333"/>
                </a:solidFill>
                <a:latin typeface="Times New Roman" panose="02020603050405020304" pitchFamily="18" charset="0"/>
                <a:cs typeface="Times New Roman" panose="02020603050405020304" pitchFamily="18" charset="0"/>
              </a:rPr>
              <a:t>value chain Integration </a:t>
            </a:r>
            <a:r>
              <a:rPr lang="en-US" sz="1400" b="0" i="0" dirty="0">
                <a:solidFill>
                  <a:srgbClr val="333333"/>
                </a:solidFill>
                <a:effectLst/>
                <a:latin typeface="Times New Roman" panose="02020603050405020304" pitchFamily="18" charset="0"/>
                <a:cs typeface="Times New Roman" panose="02020603050405020304" pitchFamily="18" charset="0"/>
              </a:rPr>
              <a:t>services and tools to improve exchange of data.</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Operational Efficiencies to manage provider operations.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Weaving healthcare innovation into the fabric of your business operations.</a:t>
            </a:r>
          </a:p>
          <a:p>
            <a:pPr>
              <a:buFont typeface="Wingdings" panose="05000000000000000000" pitchFamily="2" charset="2"/>
              <a:buChar char="q"/>
            </a:pPr>
            <a:r>
              <a:rPr lang="en-US" sz="1400" b="0" i="0" dirty="0">
                <a:solidFill>
                  <a:srgbClr val="333333"/>
                </a:solidFill>
                <a:effectLst/>
                <a:latin typeface="Times New Roman" panose="02020603050405020304" pitchFamily="18" charset="0"/>
                <a:cs typeface="Times New Roman" panose="02020603050405020304" pitchFamily="18" charset="0"/>
              </a:rPr>
              <a:t>This was possible due to rooster automation leveraging AI and NLP.</a:t>
            </a:r>
            <a:endParaRPr lang="en-US" sz="1400" dirty="0">
              <a:solidFill>
                <a:srgbClr val="333333"/>
              </a:solidFill>
              <a:latin typeface="Times New Roman" panose="02020603050405020304" pitchFamily="18" charset="0"/>
              <a:cs typeface="Times New Roman" panose="02020603050405020304" pitchFamily="18" charset="0"/>
            </a:endParaRPr>
          </a:p>
        </p:txBody>
      </p:sp>
      <p:pic>
        <p:nvPicPr>
          <p:cNvPr id="5122" name="Picture 2" descr="Healthcare Sector - Overview, Industry Groups, How To Invest">
            <a:extLst>
              <a:ext uri="{FF2B5EF4-FFF2-40B4-BE49-F238E27FC236}">
                <a16:creationId xmlns:a16="http://schemas.microsoft.com/office/drawing/2014/main" id="{2BA105BC-1273-2924-705F-1244BDFCB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8766" y="4627984"/>
            <a:ext cx="2326433" cy="130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2869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94D2-EFB9-9B1F-D276-A1A54D50562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Suggestions</a:t>
            </a:r>
          </a:p>
        </p:txBody>
      </p:sp>
      <p:sp>
        <p:nvSpPr>
          <p:cNvPr id="3" name="Content Placeholder 2">
            <a:extLst>
              <a:ext uri="{FF2B5EF4-FFF2-40B4-BE49-F238E27FC236}">
                <a16:creationId xmlns:a16="http://schemas.microsoft.com/office/drawing/2014/main" id="{9938025F-DEA4-B464-EC44-BC9A0D7261AE}"/>
              </a:ext>
            </a:extLst>
          </p:cNvPr>
          <p:cNvSpPr>
            <a:spLocks noGrp="1"/>
          </p:cNvSpPr>
          <p:nvPr>
            <p:ph idx="1"/>
          </p:nvPr>
        </p:nvSpPr>
        <p:spPr/>
        <p:txBody>
          <a:bodyPr>
            <a:normAutofit/>
          </a:bodyPr>
          <a:lstStyle/>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I have taken Wipro company in that Industry part it serves among 25 types and various industry.</a:t>
            </a:r>
          </a:p>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Education industry where the creating a next generation who going to be set an example for all of us but they are providing schemes from government side they supporting </a:t>
            </a:r>
            <a:r>
              <a:rPr lang="en-IN" sz="1400" dirty="0" err="1">
                <a:latin typeface="Times New Roman" panose="02020603050405020304" pitchFamily="18" charset="0"/>
                <a:cs typeface="Times New Roman" panose="02020603050405020304" pitchFamily="18" charset="0"/>
              </a:rPr>
              <a:t>rular</a:t>
            </a:r>
            <a:r>
              <a:rPr lang="en-IN" sz="1400" dirty="0">
                <a:latin typeface="Times New Roman" panose="02020603050405020304" pitchFamily="18" charset="0"/>
                <a:cs typeface="Times New Roman" panose="02020603050405020304" pitchFamily="18" charset="0"/>
              </a:rPr>
              <a:t> village people they have to show to or to show there are providing these type of service through Digital advertisement.</a:t>
            </a:r>
          </a:p>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Banking plays an important role here they are give unique feature but have to be customers freely advisors in the need of financial emergencies.</a:t>
            </a:r>
          </a:p>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Oil and gas industry plays an important role for industry purpose the have to support to small vendors.</a:t>
            </a:r>
          </a:p>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Wipro have to create more Recruitment and support the younger generation. Need to provide skill development course.</a:t>
            </a:r>
          </a:p>
        </p:txBody>
      </p:sp>
    </p:spTree>
    <p:extLst>
      <p:ext uri="{BB962C8B-B14F-4D97-AF65-F5344CB8AC3E}">
        <p14:creationId xmlns:p14="http://schemas.microsoft.com/office/powerpoint/2010/main" val="214481013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8864-9F9F-D18D-3229-46A3325551D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Landing Page Link</a:t>
            </a:r>
          </a:p>
        </p:txBody>
      </p:sp>
      <p:sp>
        <p:nvSpPr>
          <p:cNvPr id="3" name="Content Placeholder 2">
            <a:extLst>
              <a:ext uri="{FF2B5EF4-FFF2-40B4-BE49-F238E27FC236}">
                <a16:creationId xmlns:a16="http://schemas.microsoft.com/office/drawing/2014/main" id="{C86A6310-7313-1E5F-1314-52353BFAFB6F}"/>
              </a:ext>
            </a:extLst>
          </p:cNvPr>
          <p:cNvSpPr>
            <a:spLocks noGrp="1"/>
          </p:cNvSpPr>
          <p:nvPr>
            <p:ph idx="1"/>
          </p:nvPr>
        </p:nvSpPr>
        <p:spPr/>
        <p:txBody>
          <a:bodyPr/>
          <a:lstStyle/>
          <a:p>
            <a:pPr marL="0" indent="0">
              <a:buNone/>
            </a:pPr>
            <a:endParaRPr lang="en-IN" dirty="0"/>
          </a:p>
          <a:p>
            <a:pPr marL="0" indent="0">
              <a:buNone/>
            </a:pPr>
            <a:endParaRPr lang="en-IN" b="1" dirty="0"/>
          </a:p>
          <a:p>
            <a:pPr marL="0" indent="0" algn="ctr">
              <a:buNone/>
            </a:pPr>
            <a:r>
              <a:rPr lang="en-IN" sz="2000" b="1" dirty="0">
                <a:latin typeface="Times New Roman" panose="02020603050405020304" pitchFamily="18" charset="0"/>
                <a:cs typeface="Times New Roman" panose="02020603050405020304" pitchFamily="18" charset="0"/>
              </a:rPr>
              <a:t>Click Here To Proceed</a:t>
            </a:r>
          </a:p>
          <a:p>
            <a:pPr marL="0" indent="0" algn="ctr">
              <a:buNone/>
            </a:pPr>
            <a:r>
              <a:rPr lang="en-IN" sz="2000" dirty="0">
                <a:solidFill>
                  <a:srgbClr val="241C15"/>
                </a:solidFill>
                <a:latin typeface="Times New Roman" panose="02020603050405020304" pitchFamily="18" charset="0"/>
                <a:cs typeface="Times New Roman" panose="02020603050405020304" pitchFamily="18" charset="0"/>
                <a:hlinkClick r:id="rId2"/>
              </a:rPr>
              <a:t>https://mailchi.mp/7bb71137317d</a:t>
            </a:r>
            <a:r>
              <a:rPr lang="en-IN" sz="2000">
                <a:solidFill>
                  <a:srgbClr val="241C15"/>
                </a:solidFill>
                <a:latin typeface="Times New Roman" panose="02020603050405020304" pitchFamily="18" charset="0"/>
                <a:cs typeface="Times New Roman" panose="02020603050405020304" pitchFamily="18" charset="0"/>
                <a:hlinkClick r:id="rId2"/>
              </a:rPr>
              <a:t>/startyourcareer</a:t>
            </a:r>
            <a:r>
              <a:rPr lang="en-IN" sz="2000">
                <a:solidFill>
                  <a:srgbClr val="241C15"/>
                </a:solidFill>
                <a:latin typeface="Times New Roman" panose="02020603050405020304" pitchFamily="18" charset="0"/>
                <a:cs typeface="Times New Roman" panose="02020603050405020304" pitchFamily="18" charset="0"/>
              </a:rPr>
              <a:t> </a:t>
            </a:r>
            <a:endParaRPr lang="en-IN" sz="2000" b="0" i="0" dirty="0">
              <a:solidFill>
                <a:srgbClr val="241C15"/>
              </a:solidFill>
              <a:effectLst/>
              <a:latin typeface="Times New Roman" panose="02020603050405020304" pitchFamily="18" charset="0"/>
              <a:cs typeface="Times New Roman" panose="02020603050405020304" pitchFamily="18" charset="0"/>
            </a:endParaRPr>
          </a:p>
          <a:p>
            <a:pPr marL="0" indent="0" algn="ctr">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3976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B19D8-5151-4C90-0640-95AE01DF944D}"/>
              </a:ext>
            </a:extLst>
          </p:cNvPr>
          <p:cNvSpPr>
            <a:spLocks noGrp="1"/>
          </p:cNvSpPr>
          <p:nvPr>
            <p:ph idx="1"/>
          </p:nvPr>
        </p:nvSpPr>
        <p:spPr>
          <a:xfrm>
            <a:off x="765110" y="578498"/>
            <a:ext cx="10588690" cy="4758710"/>
          </a:xfrm>
        </p:spPr>
        <p:txBody>
          <a:bodyPr/>
          <a:lstStyle/>
          <a:p>
            <a:pPr marL="0" indent="0">
              <a:buNone/>
            </a:pPr>
            <a:endParaRPr lang="en-IN" dirty="0"/>
          </a:p>
          <a:p>
            <a:pPr marL="0" indent="0" algn="ctr">
              <a:buNone/>
            </a:pPr>
            <a:r>
              <a:rPr lang="en-IN" sz="4000" b="1" dirty="0">
                <a:latin typeface="Times New Roman" panose="02020603050405020304" pitchFamily="18" charset="0"/>
                <a:cs typeface="Times New Roman" panose="02020603050405020304" pitchFamily="18" charset="0"/>
              </a:rPr>
              <a:t>Thank You</a:t>
            </a:r>
          </a:p>
          <a:p>
            <a:pPr marL="0" indent="0" algn="ctr">
              <a:buNone/>
            </a:pPr>
            <a:r>
              <a:rPr lang="en-IN" sz="4000" b="1" dirty="0">
                <a:latin typeface="Times New Roman" panose="02020603050405020304" pitchFamily="18" charset="0"/>
                <a:cs typeface="Times New Roman" panose="02020603050405020304" pitchFamily="18" charset="0"/>
              </a:rPr>
              <a:t>                     By</a:t>
            </a:r>
          </a:p>
          <a:p>
            <a:pPr marL="0" indent="0" algn="ctr">
              <a:buNone/>
            </a:pPr>
            <a:r>
              <a:rPr lang="en-IN" sz="4000" b="1" dirty="0">
                <a:latin typeface="Times New Roman" panose="02020603050405020304" pitchFamily="18" charset="0"/>
                <a:cs typeface="Times New Roman" panose="02020603050405020304" pitchFamily="18" charset="0"/>
              </a:rPr>
              <a:t>                                           Kaveen.M</a:t>
            </a:r>
          </a:p>
          <a:p>
            <a:pPr marL="0" indent="0" algn="ctr">
              <a:buNone/>
            </a:pPr>
            <a:r>
              <a:rPr lang="en-IN" sz="4000" b="1" dirty="0">
                <a:latin typeface="Times New Roman" panose="02020603050405020304" pitchFamily="18" charset="0"/>
                <a:cs typeface="Times New Roman" panose="02020603050405020304" pitchFamily="18" charset="0"/>
              </a:rPr>
              <a:t>                                                                MB25</a:t>
            </a:r>
          </a:p>
        </p:txBody>
      </p:sp>
    </p:spTree>
    <p:extLst>
      <p:ext uri="{BB962C8B-B14F-4D97-AF65-F5344CB8AC3E}">
        <p14:creationId xmlns:p14="http://schemas.microsoft.com/office/powerpoint/2010/main" val="35268140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132</TotalTime>
  <Words>1253</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Garamond</vt:lpstr>
      <vt:lpstr>proxima_novaitalic</vt:lpstr>
      <vt:lpstr>proxima_novaregular</vt:lpstr>
      <vt:lpstr>Times New Roman</vt:lpstr>
      <vt:lpstr>Wingdings</vt:lpstr>
      <vt:lpstr>Savon</vt:lpstr>
      <vt:lpstr>Crafting Compelling Web Presences</vt:lpstr>
      <vt:lpstr>Education</vt:lpstr>
      <vt:lpstr>Banking</vt:lpstr>
      <vt:lpstr>Insurance</vt:lpstr>
      <vt:lpstr>Oil And Gas</vt:lpstr>
      <vt:lpstr>Healthcare</vt:lpstr>
      <vt:lpstr>Suggestions</vt:lpstr>
      <vt:lpstr>Landing Page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Compelling Web Presences</dc:title>
  <dc:creator>KAVEEN M</dc:creator>
  <cp:lastModifiedBy>KAVEEN M</cp:lastModifiedBy>
  <cp:revision>3</cp:revision>
  <dcterms:created xsi:type="dcterms:W3CDTF">2024-03-20T01:58:58Z</dcterms:created>
  <dcterms:modified xsi:type="dcterms:W3CDTF">2024-03-20T14:54:07Z</dcterms:modified>
</cp:coreProperties>
</file>