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8.0</a:t>
            </a:r>
          </a:p>
          <a:p>
            <a:r>
              <a:t>Column 2: Are user access rights reviewed and updated regularly?</a:t>
            </a:r>
          </a:p>
          <a:p>
            <a:r>
              <a:t>Column 3: Yes</a:t>
            </a:r>
          </a:p>
          <a:p>
            <a:r>
              <a:t>Column 4: Access rights are reviewed monthly; adjustments made based on role changes.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9.0</a:t>
            </a:r>
          </a:p>
          <a:p>
            <a:r>
              <a:t>Column 2: Is data backup and recovery testing performed regularly?</a:t>
            </a:r>
          </a:p>
          <a:p>
            <a:r>
              <a:t>Column 3: Yes</a:t>
            </a:r>
          </a:p>
          <a:p>
            <a:r>
              <a:t>Column 4: Backups performed daily; recovery tests conducted quarterly.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10.0</a:t>
            </a:r>
          </a:p>
          <a:p>
            <a:r>
              <a:t>Column 2: Does the provider comply with industry standards (e.g., ISO 27001, SOC 2, PCI DSS)?</a:t>
            </a:r>
          </a:p>
          <a:p>
            <a:r>
              <a:t>Column 3: Yes</a:t>
            </a:r>
          </a:p>
          <a:p>
            <a:r>
              <a:t>Column 4: Compliant with ISO 27001 and SOC 2 Type II; PCI DSS certification in progress.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11.0</a:t>
            </a:r>
          </a:p>
          <a:p>
            <a:r>
              <a:t>Column 2: Are logs retained and monitored for security incidents and anomalies?</a:t>
            </a:r>
          </a:p>
          <a:p>
            <a:r>
              <a:t>Column 3: Yes</a:t>
            </a:r>
          </a:p>
          <a:p>
            <a:r>
              <a:t>Column 4: Logs retained for 12 months; anomalies are flagged and investigated within 24 hours.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12.0</a:t>
            </a:r>
          </a:p>
          <a:p>
            <a:r>
              <a:t>Column 2: Is customer data isolated from other tenants in a multi-tenant environment?</a:t>
            </a:r>
          </a:p>
          <a:p>
            <a:r>
              <a:t>Column 3: Yes</a:t>
            </a:r>
          </a:p>
          <a:p>
            <a:r>
              <a:t>Column 4: Data is logically separated using unique identifiers per tenant.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13.0</a:t>
            </a:r>
          </a:p>
          <a:p>
            <a:r>
              <a:t>Column 2: Are encryption keys managed securely and rotated periodically?</a:t>
            </a:r>
          </a:p>
          <a:p>
            <a:r>
              <a:t>Column 3: Yes</a:t>
            </a:r>
          </a:p>
          <a:p>
            <a:r>
              <a:t>Column 4: Keys managed through AWS KMS; rotated annually.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14.0</a:t>
            </a:r>
          </a:p>
          <a:p>
            <a:r>
              <a:t>Column 2: Does the provider support secure APIs for data integration?</a:t>
            </a:r>
          </a:p>
          <a:p>
            <a:r>
              <a:t>Column 3: Yes</a:t>
            </a:r>
          </a:p>
          <a:p>
            <a:r>
              <a:t>Column 4: APIs use OAuth 2.0 for secure access control.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15.0</a:t>
            </a:r>
          </a:p>
          <a:p>
            <a:r>
              <a:t>Column 2: Is there a process for securely decommissioning data and hardware?</a:t>
            </a:r>
          </a:p>
          <a:p>
            <a:r>
              <a:t>Column 3: Yes</a:t>
            </a:r>
          </a:p>
          <a:p>
            <a:r>
              <a:t>Column 4: Decommissioning follows NIST SP 800-88 guidelines for data sanitization.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16.0</a:t>
            </a:r>
          </a:p>
          <a:p>
            <a:r>
              <a:t>Column 2: Are personnel subjected to background checks and security training?</a:t>
            </a:r>
          </a:p>
          <a:p>
            <a:r>
              <a:t>Column 3: Yes</a:t>
            </a:r>
          </a:p>
          <a:p>
            <a:r>
              <a:t>Column 4: All staff undergo background checks; security training is mandatory upon hiring and annually.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17.0</a:t>
            </a:r>
          </a:p>
          <a:p>
            <a:r>
              <a:t>Column 2: Is the cloud infrastructure protected against DDoS attacks?</a:t>
            </a:r>
          </a:p>
          <a:p>
            <a:r>
              <a:t>Column 3: Yes</a:t>
            </a:r>
          </a:p>
          <a:p>
            <a:r>
              <a:t>Column 4: DDoS protection enabled via AWS Shield Advanced.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#</a:t>
            </a:r>
          </a:p>
          <a:p>
            <a:r>
              <a:t>Column 2: Question</a:t>
            </a:r>
          </a:p>
          <a:p>
            <a:r>
              <a:t>Column 3: Yes/No</a:t>
            </a:r>
          </a:p>
          <a:p>
            <a:r>
              <a:t>Column 4: Comments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18.0</a:t>
            </a:r>
          </a:p>
          <a:p>
            <a:r>
              <a:t>Column 2: Does the provider have a Business Continuity Plan (BCP) and Disaster Recovery Plan (DRP)?</a:t>
            </a:r>
          </a:p>
          <a:p>
            <a:r>
              <a:t>Column 3: Yes</a:t>
            </a:r>
          </a:p>
          <a:p>
            <a:r>
              <a:t>Column 4: BCP and DRP are reviewed and tested annually.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19.0</a:t>
            </a:r>
          </a:p>
          <a:p>
            <a:r>
              <a:t>Column 2: Are third-party vendors and subcontractors assessed for security compliance?</a:t>
            </a:r>
          </a:p>
          <a:p>
            <a:r>
              <a:t>Column 3: Yes</a:t>
            </a:r>
          </a:p>
          <a:p>
            <a:r>
              <a:t>Column 4: Third-party assessments conducted annually; new vendors vetted before onboarding.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20.0</a:t>
            </a:r>
          </a:p>
          <a:p>
            <a:r>
              <a:t>Column 2: Is data access and activity auditing enabled and reviewed regularly?</a:t>
            </a:r>
          </a:p>
          <a:p>
            <a:r>
              <a:t>Column 3: Yes</a:t>
            </a:r>
          </a:p>
          <a:p>
            <a:r>
              <a:t>Column 4: Activity audits conducted monthly; suspicious activity triggers immediate review.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21.0</a:t>
            </a:r>
          </a:p>
          <a:p>
            <a:r>
              <a:t>Column 2: Does the provider have measures in place to detect and prevent malware and ransomware?</a:t>
            </a:r>
          </a:p>
          <a:p>
            <a:r>
              <a:t>Column 3: Yes</a:t>
            </a:r>
          </a:p>
          <a:p>
            <a:r>
              <a:t>Column 4: Uses endpoint protection and threat intelligence to detect and block malicious activities.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22.0</a:t>
            </a:r>
          </a:p>
          <a:p>
            <a:r>
              <a:t>Column 2: Is there a secure process for onboarding and offboarding users?</a:t>
            </a:r>
          </a:p>
          <a:p>
            <a:r>
              <a:t>Column 3: Yes</a:t>
            </a:r>
          </a:p>
          <a:p>
            <a:r>
              <a:t>Column 4: Onboarding and offboarding processes include MFA setup and access rights review.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23.0</a:t>
            </a:r>
          </a:p>
          <a:p>
            <a:r>
              <a:t>Column 2: Are network connections protected by firewalls and intrusion detection systems?</a:t>
            </a:r>
          </a:p>
          <a:p>
            <a:r>
              <a:t>Column 3: Yes</a:t>
            </a:r>
          </a:p>
          <a:p>
            <a:r>
              <a:t>Column 4: Firewalls and IDS/IPS are configured and monitored continuously.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24.0</a:t>
            </a:r>
          </a:p>
          <a:p>
            <a:r>
              <a:t>Column 2: Are there controls in place to prevent data exfiltration?</a:t>
            </a:r>
          </a:p>
          <a:p>
            <a:r>
              <a:t>Column 3: Yes</a:t>
            </a:r>
          </a:p>
          <a:p>
            <a:r>
              <a:t>Column 4: DLP policies enforce strict controls over data transfers; alerts for suspicious activities.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25.0</a:t>
            </a:r>
          </a:p>
          <a:p>
            <a:r>
              <a:t>Column 2: Is there a formal process for managing security incidents and customer notifications?</a:t>
            </a:r>
          </a:p>
          <a:p>
            <a:r>
              <a:t>Column 3: Yes</a:t>
            </a:r>
          </a:p>
          <a:p>
            <a:r>
              <a:t>Column 4: Incident response team follows established procedures; customers notified within SLA timelines.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1.0</a:t>
            </a:r>
          </a:p>
          <a:p>
            <a:r>
              <a:t>Column 2: Does the provider have a documented Information Security Policy?</a:t>
            </a:r>
          </a:p>
          <a:p>
            <a:r>
              <a:t>Column 3: Yes</a:t>
            </a:r>
          </a:p>
          <a:p>
            <a:r>
              <a:t>Column 4: Policy updated annually, aligns with ISO 27001.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2.0</a:t>
            </a:r>
          </a:p>
          <a:p>
            <a:r>
              <a:t>Column 2: Is Multi-Factor Authentication (MFA) required for access to the cloud platform?</a:t>
            </a:r>
          </a:p>
          <a:p>
            <a:r>
              <a:t>Column 3: Yes</a:t>
            </a:r>
          </a:p>
          <a:p>
            <a:r>
              <a:t>Column 4: MFA is enforced for all admin and user accounts.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3.0</a:t>
            </a:r>
          </a:p>
          <a:p>
            <a:r>
              <a:t>Column 2: Are customer data and credentials encrypted at rest and in transit?</a:t>
            </a:r>
          </a:p>
          <a:p>
            <a:r>
              <a:t>Column 3: Yes</a:t>
            </a:r>
          </a:p>
          <a:p>
            <a:r>
              <a:t>Column 4: Uses AES-256 encryption for data at rest and TLS 1.2 for data in transit.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4.0</a:t>
            </a:r>
          </a:p>
          <a:p>
            <a:r>
              <a:t>Column 2: Does the provider conduct regular vulnerability assessments and penetration testing?</a:t>
            </a:r>
          </a:p>
          <a:p>
            <a:r>
              <a:t>Column 3: Yes</a:t>
            </a:r>
          </a:p>
          <a:p>
            <a:r>
              <a:t>Column 4: Quarterly assessments; last test was conducted in July 2024.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5.0</a:t>
            </a:r>
          </a:p>
          <a:p>
            <a:r>
              <a:t>Column 2: Are security patches and updates applied promptly to all systems?</a:t>
            </a:r>
          </a:p>
          <a:p>
            <a:r>
              <a:t>Column 3: Yes</a:t>
            </a:r>
          </a:p>
          <a:p>
            <a:r>
              <a:t>Column 4: Patches applied within 48 hours of release; critical patches prioritized.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6.0</a:t>
            </a:r>
          </a:p>
          <a:p>
            <a:r>
              <a:t>Column 2: Is there a dedicated Security Operations Center (SOC) monitoring the environment 24/7?</a:t>
            </a:r>
          </a:p>
          <a:p>
            <a:r>
              <a:t>Column 3: Yes</a:t>
            </a:r>
          </a:p>
          <a:p>
            <a:r>
              <a:t>Column 4: SOC operates 24/7 with on-call rotation for incident response.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 1: 7.0</a:t>
            </a:r>
          </a:p>
          <a:p>
            <a:r>
              <a:t>Column 2: Does the provider have a formal incident response plan in place?</a:t>
            </a:r>
          </a:p>
          <a:p>
            <a:r>
              <a:t>Column 3: Yes</a:t>
            </a:r>
          </a:p>
          <a:p>
            <a:r>
              <a:t>Column 4: Plan tested bi-annually; includes customer notification protocol.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