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59" r:id="rId6"/>
    <p:sldId id="260" r:id="rId7"/>
    <p:sldId id="261" r:id="rId8"/>
    <p:sldId id="262" r:id="rId9"/>
    <p:sldId id="263"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21-Nov-22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21-Nov-22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21-Nov-22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21-Nov-22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21-Nov-22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21-Nov-22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21-Nov-22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21-Nov-22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21-Nov-22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8" Type="http://schemas.openxmlformats.org/officeDocument/2006/relationships/hyperlink" Target="https://machinelearningknowledge.ai/image-segmentation-in-python-.%20pencv/#Image_Segmentation_in_OpenCV_Python" TargetMode="External"/><Relationship Id="rId3" Type="http://schemas.openxmlformats.org/officeDocument/2006/relationships/hyperlink" Target="https://www.analyticsvidhya.com/blog/2020/04/vehicle-detection-opencv-python/#h2_7" TargetMode="External"/><Relationship Id="rId7" Type="http://schemas.openxmlformats.org/officeDocument/2006/relationships/hyperlink" Target="https://pythonexamples.org/python-opencv-cv2-find-contours-in-image/" TargetMode="External"/><Relationship Id="rId2" Type="http://schemas.openxmlformats.org/officeDocument/2006/relationships/hyperlink" Target="https://www.researchgate.net/publication/332687116_NUMBER_PLATE_RECOGNITION_SYSTEM/link/5cc3739a92851c8d220790f0/download" TargetMode="External"/><Relationship Id="rId1" Type="http://schemas.openxmlformats.org/officeDocument/2006/relationships/slideLayout" Target="../slideLayouts/slideLayout2.xml"/><Relationship Id="rId6" Type="http://schemas.openxmlformats.org/officeDocument/2006/relationships/hyperlink" Target="https://medium.com/analytics-vidhya/contours-and-convex-hull-in-opencv-python-d7503f6651bc" TargetMode="External"/><Relationship Id="rId5" Type="http://schemas.openxmlformats.org/officeDocument/2006/relationships/hyperlink" Target="https://www.kaggle.com/datasets/landrykezebou/vriv-vehicle-recognition-in-videos-dataset?select=Toyota_Prius_2005_Blue_02.mp4" TargetMode="External"/><Relationship Id="rId4" Type="http://schemas.openxmlformats.org/officeDocument/2006/relationships/hyperlink" Target="https://www.section.io/engineering-education/license-plate-detection-and-recognition-using-opencv-and-pytesserac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246EC-D6A1-4380-BE11-DF4626D65DA9}"/>
              </a:ext>
            </a:extLst>
          </p:cNvPr>
          <p:cNvSpPr>
            <a:spLocks noGrp="1"/>
          </p:cNvSpPr>
          <p:nvPr>
            <p:ph type="ctrTitle"/>
          </p:nvPr>
        </p:nvSpPr>
        <p:spPr/>
        <p:txBody>
          <a:bodyPr/>
          <a:lstStyle/>
          <a:p>
            <a:pPr algn="ctr"/>
            <a:r>
              <a:rPr lang="en-US" dirty="0"/>
              <a:t>VEHICLE NUMBER PLATE RECOGNITION</a:t>
            </a:r>
          </a:p>
        </p:txBody>
      </p:sp>
      <p:sp>
        <p:nvSpPr>
          <p:cNvPr id="3" name="Subtitle 2">
            <a:extLst>
              <a:ext uri="{FF2B5EF4-FFF2-40B4-BE49-F238E27FC236}">
                <a16:creationId xmlns:a16="http://schemas.microsoft.com/office/drawing/2014/main" id="{4CA49C56-CF35-47DA-8864-E46ED16D4DE5}"/>
              </a:ext>
            </a:extLst>
          </p:cNvPr>
          <p:cNvSpPr>
            <a:spLocks noGrp="1"/>
          </p:cNvSpPr>
          <p:nvPr>
            <p:ph type="subTitle" idx="1"/>
          </p:nvPr>
        </p:nvSpPr>
        <p:spPr>
          <a:xfrm>
            <a:off x="4426601" y="4235964"/>
            <a:ext cx="6987645" cy="1388534"/>
          </a:xfrm>
        </p:spPr>
        <p:txBody>
          <a:bodyPr>
            <a:normAutofit/>
          </a:bodyPr>
          <a:lstStyle/>
          <a:p>
            <a:pPr marL="342900" indent="-342900">
              <a:buFontTx/>
              <a:buChar char="-"/>
            </a:pPr>
            <a:r>
              <a:rPr lang="en-US" sz="2600" dirty="0"/>
              <a:t>KAAVYA SHREE K.S.</a:t>
            </a:r>
          </a:p>
        </p:txBody>
      </p:sp>
    </p:spTree>
    <p:extLst>
      <p:ext uri="{BB962C8B-B14F-4D97-AF65-F5344CB8AC3E}">
        <p14:creationId xmlns:p14="http://schemas.microsoft.com/office/powerpoint/2010/main" val="1181112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246EC-D6A1-4380-BE11-DF4626D65DA9}"/>
              </a:ext>
            </a:extLst>
          </p:cNvPr>
          <p:cNvSpPr>
            <a:spLocks noGrp="1"/>
          </p:cNvSpPr>
          <p:nvPr>
            <p:ph type="ctrTitle"/>
          </p:nvPr>
        </p:nvSpPr>
        <p:spPr>
          <a:xfrm>
            <a:off x="2431251" y="998329"/>
            <a:ext cx="8574622" cy="2616199"/>
          </a:xfrm>
        </p:spPr>
        <p:txBody>
          <a:bodyPr/>
          <a:lstStyle/>
          <a:p>
            <a:pPr algn="ctr"/>
            <a:r>
              <a:rPr lang="en-US" dirty="0"/>
              <a:t>THANK YOU</a:t>
            </a:r>
          </a:p>
        </p:txBody>
      </p:sp>
    </p:spTree>
    <p:extLst>
      <p:ext uri="{BB962C8B-B14F-4D97-AF65-F5344CB8AC3E}">
        <p14:creationId xmlns:p14="http://schemas.microsoft.com/office/powerpoint/2010/main" val="3261442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168D2-467E-4684-9A45-85658A8287E8}"/>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09F4661-6FDD-4349-80B8-32209DD8142A}"/>
              </a:ext>
            </a:extLst>
          </p:cNvPr>
          <p:cNvSpPr>
            <a:spLocks noGrp="1"/>
          </p:cNvSpPr>
          <p:nvPr>
            <p:ph idx="1"/>
          </p:nvPr>
        </p:nvSpPr>
        <p:spPr>
          <a:xfrm>
            <a:off x="1484310" y="2356281"/>
            <a:ext cx="10018713" cy="3124201"/>
          </a:xfrm>
        </p:spPr>
        <p:txBody>
          <a:bodyPr>
            <a:normAutofit lnSpcReduction="10000"/>
          </a:bodyPr>
          <a:lstStyle/>
          <a:p>
            <a:pPr marL="0" indent="0">
              <a:buNone/>
            </a:pPr>
            <a:r>
              <a:rPr lang="en-US" dirty="0">
                <a:latin typeface="Bahnschrift Light" panose="020B0502040204020203" pitchFamily="34" charset="0"/>
              </a:rPr>
              <a:t>The big combination of software things, under different perspectives of our current day globe, has led to the transformation of vehicles into conceptual resources in the field of data technologies. Since the information application is meaningless without any information as the name implies, there is a huge requirement to redesign the vehicle information among the information systems. It is also be achieved by external agents manually or by </a:t>
            </a:r>
            <a:r>
              <a:rPr lang="en-US" b="1" dirty="0">
                <a:latin typeface="Bahnschrift Light" panose="020B0502040204020203" pitchFamily="34" charset="0"/>
              </a:rPr>
              <a:t>special smart system </a:t>
            </a:r>
            <a:r>
              <a:rPr lang="en-US" dirty="0">
                <a:latin typeface="Bahnschrift Light" panose="020B0502040204020203" pitchFamily="34" charset="0"/>
              </a:rPr>
              <a:t>which permits detection and recognition of vehicles by the license plates in real-time environments. </a:t>
            </a:r>
          </a:p>
        </p:txBody>
      </p:sp>
    </p:spTree>
    <p:extLst>
      <p:ext uri="{BB962C8B-B14F-4D97-AF65-F5344CB8AC3E}">
        <p14:creationId xmlns:p14="http://schemas.microsoft.com/office/powerpoint/2010/main" val="2111346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64F05-766C-4799-B117-4937D2BEB427}"/>
              </a:ext>
            </a:extLst>
          </p:cNvPr>
          <p:cNvSpPr>
            <a:spLocks noGrp="1"/>
          </p:cNvSpPr>
          <p:nvPr>
            <p:ph type="title"/>
          </p:nvPr>
        </p:nvSpPr>
        <p:spPr>
          <a:xfrm>
            <a:off x="1484311" y="437225"/>
            <a:ext cx="10018713" cy="1752599"/>
          </a:xfrm>
        </p:spPr>
        <p:txBody>
          <a:bodyPr/>
          <a:lstStyle/>
          <a:p>
            <a:r>
              <a:rPr lang="en-US" dirty="0"/>
              <a:t>OBJECTIVES</a:t>
            </a:r>
          </a:p>
        </p:txBody>
      </p:sp>
      <p:sp>
        <p:nvSpPr>
          <p:cNvPr id="3" name="Content Placeholder 2">
            <a:extLst>
              <a:ext uri="{FF2B5EF4-FFF2-40B4-BE49-F238E27FC236}">
                <a16:creationId xmlns:a16="http://schemas.microsoft.com/office/drawing/2014/main" id="{052D1538-11AC-4F18-B7E2-B4A067EFD3DB}"/>
              </a:ext>
            </a:extLst>
          </p:cNvPr>
          <p:cNvSpPr>
            <a:spLocks noGrp="1"/>
          </p:cNvSpPr>
          <p:nvPr>
            <p:ph idx="1"/>
          </p:nvPr>
        </p:nvSpPr>
        <p:spPr>
          <a:xfrm>
            <a:off x="1484311" y="2038904"/>
            <a:ext cx="10018713" cy="3124201"/>
          </a:xfrm>
        </p:spPr>
        <p:txBody>
          <a:bodyPr>
            <a:normAutofit/>
          </a:bodyPr>
          <a:lstStyle/>
          <a:p>
            <a:pPr marL="0" indent="0">
              <a:buNone/>
            </a:pPr>
            <a:r>
              <a:rPr lang="en-US" dirty="0"/>
              <a:t>The number plate recognition (NPR) system is one of the categories of smart transportation and detection mechanism (STDM). This is a combination of the technology in which the application enables the system to detect and automatically read the license id of number plate of vehicle from digitally captured images or videos. Automatically capturing the license plate is the process of detecting and transforming the pixels data of a digital image into the plain text data or ASCII text of the number plate.</a:t>
            </a:r>
          </a:p>
        </p:txBody>
      </p:sp>
    </p:spTree>
    <p:extLst>
      <p:ext uri="{BB962C8B-B14F-4D97-AF65-F5344CB8AC3E}">
        <p14:creationId xmlns:p14="http://schemas.microsoft.com/office/powerpoint/2010/main" val="826720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3C622-B188-46E4-871A-20C98A26D81D}"/>
              </a:ext>
            </a:extLst>
          </p:cNvPr>
          <p:cNvSpPr>
            <a:spLocks noGrp="1"/>
          </p:cNvSpPr>
          <p:nvPr>
            <p:ph type="title"/>
          </p:nvPr>
        </p:nvSpPr>
        <p:spPr>
          <a:xfrm>
            <a:off x="1566646" y="630253"/>
            <a:ext cx="10018713" cy="1196266"/>
          </a:xfrm>
        </p:spPr>
        <p:txBody>
          <a:bodyPr/>
          <a:lstStyle/>
          <a:p>
            <a:r>
              <a:rPr lang="en-US" dirty="0"/>
              <a:t>ARCHITECTURAL DESIGN</a:t>
            </a:r>
          </a:p>
        </p:txBody>
      </p:sp>
      <p:cxnSp>
        <p:nvCxnSpPr>
          <p:cNvPr id="7" name="Straight Arrow Connector 6">
            <a:extLst>
              <a:ext uri="{FF2B5EF4-FFF2-40B4-BE49-F238E27FC236}">
                <a16:creationId xmlns:a16="http://schemas.microsoft.com/office/drawing/2014/main" id="{F9EBBDFD-7BD9-4E32-80DA-A7634AC31A94}"/>
              </a:ext>
            </a:extLst>
          </p:cNvPr>
          <p:cNvCxnSpPr>
            <a:cxnSpLocks/>
          </p:cNvCxnSpPr>
          <p:nvPr/>
        </p:nvCxnSpPr>
        <p:spPr>
          <a:xfrm>
            <a:off x="2089208" y="3009254"/>
            <a:ext cx="621437"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Connector: Elbow 12">
            <a:extLst>
              <a:ext uri="{FF2B5EF4-FFF2-40B4-BE49-F238E27FC236}">
                <a16:creationId xmlns:a16="http://schemas.microsoft.com/office/drawing/2014/main" id="{1E6C303B-CA73-4F81-A1F9-C62CCEB33EF7}"/>
              </a:ext>
            </a:extLst>
          </p:cNvPr>
          <p:cNvCxnSpPr/>
          <p:nvPr/>
        </p:nvCxnSpPr>
        <p:spPr>
          <a:xfrm>
            <a:off x="3542190" y="2281148"/>
            <a:ext cx="1597980" cy="277428"/>
          </a:xfrm>
          <a:prstGeom prst="bentConnector3">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Connector: Elbow 14">
            <a:extLst>
              <a:ext uri="{FF2B5EF4-FFF2-40B4-BE49-F238E27FC236}">
                <a16:creationId xmlns:a16="http://schemas.microsoft.com/office/drawing/2014/main" id="{72CD8343-E96D-4D89-8240-4726F3A6C5F1}"/>
              </a:ext>
            </a:extLst>
          </p:cNvPr>
          <p:cNvCxnSpPr/>
          <p:nvPr/>
        </p:nvCxnSpPr>
        <p:spPr>
          <a:xfrm flipV="1">
            <a:off x="3542190" y="2558576"/>
            <a:ext cx="1597980" cy="219722"/>
          </a:xfrm>
          <a:prstGeom prst="bentConnector3">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Rectangle 15">
            <a:extLst>
              <a:ext uri="{FF2B5EF4-FFF2-40B4-BE49-F238E27FC236}">
                <a16:creationId xmlns:a16="http://schemas.microsoft.com/office/drawing/2014/main" id="{DE35EF81-A423-4FC7-84E5-FA8B507CC493}"/>
              </a:ext>
            </a:extLst>
          </p:cNvPr>
          <p:cNvSpPr/>
          <p:nvPr/>
        </p:nvSpPr>
        <p:spPr>
          <a:xfrm>
            <a:off x="5181599" y="2213457"/>
            <a:ext cx="1105269" cy="6092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Gray scale</a:t>
            </a:r>
          </a:p>
        </p:txBody>
      </p:sp>
      <p:sp>
        <p:nvSpPr>
          <p:cNvPr id="17" name="Rectangle 16">
            <a:extLst>
              <a:ext uri="{FF2B5EF4-FFF2-40B4-BE49-F238E27FC236}">
                <a16:creationId xmlns:a16="http://schemas.microsoft.com/office/drawing/2014/main" id="{49216A04-EC24-4FBC-9776-AA5AB238F210}"/>
              </a:ext>
            </a:extLst>
          </p:cNvPr>
          <p:cNvSpPr/>
          <p:nvPr/>
        </p:nvSpPr>
        <p:spPr>
          <a:xfrm>
            <a:off x="7031114" y="2213456"/>
            <a:ext cx="1105269" cy="5648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Noise reduction</a:t>
            </a:r>
          </a:p>
        </p:txBody>
      </p:sp>
      <p:sp>
        <p:nvSpPr>
          <p:cNvPr id="18" name="Rectangle 17">
            <a:extLst>
              <a:ext uri="{FF2B5EF4-FFF2-40B4-BE49-F238E27FC236}">
                <a16:creationId xmlns:a16="http://schemas.microsoft.com/office/drawing/2014/main" id="{897A0064-2579-4893-BB74-4A8CC66FCF11}"/>
              </a:ext>
            </a:extLst>
          </p:cNvPr>
          <p:cNvSpPr/>
          <p:nvPr/>
        </p:nvSpPr>
        <p:spPr>
          <a:xfrm>
            <a:off x="8840680" y="2235651"/>
            <a:ext cx="1105269" cy="5648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Edge detection</a:t>
            </a:r>
          </a:p>
        </p:txBody>
      </p:sp>
      <p:sp>
        <p:nvSpPr>
          <p:cNvPr id="19" name="Rectangle 18">
            <a:extLst>
              <a:ext uri="{FF2B5EF4-FFF2-40B4-BE49-F238E27FC236}">
                <a16:creationId xmlns:a16="http://schemas.microsoft.com/office/drawing/2014/main" id="{F1BC22C3-535A-4C75-8E18-CC84EA0D20C7}"/>
              </a:ext>
            </a:extLst>
          </p:cNvPr>
          <p:cNvSpPr/>
          <p:nvPr/>
        </p:nvSpPr>
        <p:spPr>
          <a:xfrm>
            <a:off x="10622132" y="2226404"/>
            <a:ext cx="1105269" cy="5648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Contour detection</a:t>
            </a:r>
          </a:p>
        </p:txBody>
      </p:sp>
      <p:sp>
        <p:nvSpPr>
          <p:cNvPr id="20" name="Rectangle 19">
            <a:extLst>
              <a:ext uri="{FF2B5EF4-FFF2-40B4-BE49-F238E27FC236}">
                <a16:creationId xmlns:a16="http://schemas.microsoft.com/office/drawing/2014/main" id="{2BE27089-CBC3-4353-A3AC-CB16F82AFDDA}"/>
              </a:ext>
            </a:extLst>
          </p:cNvPr>
          <p:cNvSpPr/>
          <p:nvPr/>
        </p:nvSpPr>
        <p:spPr>
          <a:xfrm>
            <a:off x="10561465" y="3879868"/>
            <a:ext cx="1370121" cy="8296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 plate recognition</a:t>
            </a:r>
          </a:p>
        </p:txBody>
      </p:sp>
      <p:sp>
        <p:nvSpPr>
          <p:cNvPr id="21" name="Rectangle 20">
            <a:extLst>
              <a:ext uri="{FF2B5EF4-FFF2-40B4-BE49-F238E27FC236}">
                <a16:creationId xmlns:a16="http://schemas.microsoft.com/office/drawing/2014/main" id="{98CEBEB2-D8DC-460D-A4DB-C435CD11EE90}"/>
              </a:ext>
            </a:extLst>
          </p:cNvPr>
          <p:cNvSpPr/>
          <p:nvPr/>
        </p:nvSpPr>
        <p:spPr>
          <a:xfrm>
            <a:off x="8480207" y="4025239"/>
            <a:ext cx="1105269" cy="5648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masking</a:t>
            </a:r>
          </a:p>
        </p:txBody>
      </p:sp>
      <p:sp>
        <p:nvSpPr>
          <p:cNvPr id="22" name="Rectangle 21">
            <a:extLst>
              <a:ext uri="{FF2B5EF4-FFF2-40B4-BE49-F238E27FC236}">
                <a16:creationId xmlns:a16="http://schemas.microsoft.com/office/drawing/2014/main" id="{64F37387-0F06-4B61-BBCE-4B16AE2CEA2E}"/>
              </a:ext>
            </a:extLst>
          </p:cNvPr>
          <p:cNvSpPr/>
          <p:nvPr/>
        </p:nvSpPr>
        <p:spPr>
          <a:xfrm>
            <a:off x="6390443" y="4015622"/>
            <a:ext cx="1210322" cy="7401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Separate image</a:t>
            </a:r>
          </a:p>
        </p:txBody>
      </p:sp>
      <p:sp>
        <p:nvSpPr>
          <p:cNvPr id="23" name="Rectangle 22">
            <a:extLst>
              <a:ext uri="{FF2B5EF4-FFF2-40B4-BE49-F238E27FC236}">
                <a16:creationId xmlns:a16="http://schemas.microsoft.com/office/drawing/2014/main" id="{DDC3E0E1-8621-4F8B-AAF3-936D7B3FDFE5}"/>
              </a:ext>
            </a:extLst>
          </p:cNvPr>
          <p:cNvSpPr/>
          <p:nvPr/>
        </p:nvSpPr>
        <p:spPr>
          <a:xfrm>
            <a:off x="3966461" y="4076841"/>
            <a:ext cx="1544164" cy="6789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Segmentation</a:t>
            </a:r>
          </a:p>
        </p:txBody>
      </p:sp>
      <p:sp>
        <p:nvSpPr>
          <p:cNvPr id="24" name="Rectangle 23">
            <a:extLst>
              <a:ext uri="{FF2B5EF4-FFF2-40B4-BE49-F238E27FC236}">
                <a16:creationId xmlns:a16="http://schemas.microsoft.com/office/drawing/2014/main" id="{9E56C22F-2699-40E3-A579-AF853AD3223B}"/>
              </a:ext>
            </a:extLst>
          </p:cNvPr>
          <p:cNvSpPr/>
          <p:nvPr/>
        </p:nvSpPr>
        <p:spPr>
          <a:xfrm>
            <a:off x="1977499" y="4190948"/>
            <a:ext cx="1105269" cy="5648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OCR</a:t>
            </a:r>
          </a:p>
        </p:txBody>
      </p:sp>
      <p:sp>
        <p:nvSpPr>
          <p:cNvPr id="26" name="Oval 25">
            <a:extLst>
              <a:ext uri="{FF2B5EF4-FFF2-40B4-BE49-F238E27FC236}">
                <a16:creationId xmlns:a16="http://schemas.microsoft.com/office/drawing/2014/main" id="{A9A1758F-217F-46B1-ACA4-353F27BE2F67}"/>
              </a:ext>
            </a:extLst>
          </p:cNvPr>
          <p:cNvSpPr/>
          <p:nvPr/>
        </p:nvSpPr>
        <p:spPr>
          <a:xfrm>
            <a:off x="4136253" y="5299556"/>
            <a:ext cx="1597980" cy="97876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License plate no</a:t>
            </a:r>
          </a:p>
        </p:txBody>
      </p:sp>
      <p:sp>
        <p:nvSpPr>
          <p:cNvPr id="27" name="Rectangle: Rounded Corners 26">
            <a:extLst>
              <a:ext uri="{FF2B5EF4-FFF2-40B4-BE49-F238E27FC236}">
                <a16:creationId xmlns:a16="http://schemas.microsoft.com/office/drawing/2014/main" id="{95C0702B-42AA-4714-B3A6-C65E0836AF2E}"/>
              </a:ext>
            </a:extLst>
          </p:cNvPr>
          <p:cNvSpPr/>
          <p:nvPr/>
        </p:nvSpPr>
        <p:spPr>
          <a:xfrm>
            <a:off x="2710645" y="1826519"/>
            <a:ext cx="1012055" cy="56484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Image</a:t>
            </a:r>
          </a:p>
        </p:txBody>
      </p:sp>
      <p:sp>
        <p:nvSpPr>
          <p:cNvPr id="28" name="Rectangle: Rounded Corners 27">
            <a:extLst>
              <a:ext uri="{FF2B5EF4-FFF2-40B4-BE49-F238E27FC236}">
                <a16:creationId xmlns:a16="http://schemas.microsoft.com/office/drawing/2014/main" id="{9AD24E24-A1A2-4C06-AB08-F06500A0AC67}"/>
              </a:ext>
            </a:extLst>
          </p:cNvPr>
          <p:cNvSpPr/>
          <p:nvPr/>
        </p:nvSpPr>
        <p:spPr>
          <a:xfrm>
            <a:off x="2695850" y="2726834"/>
            <a:ext cx="1012055" cy="56484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Frame</a:t>
            </a:r>
          </a:p>
        </p:txBody>
      </p:sp>
      <p:sp>
        <p:nvSpPr>
          <p:cNvPr id="29" name="Rectangle: Rounded Corners 28">
            <a:extLst>
              <a:ext uri="{FF2B5EF4-FFF2-40B4-BE49-F238E27FC236}">
                <a16:creationId xmlns:a16="http://schemas.microsoft.com/office/drawing/2014/main" id="{0DE5AC6A-7B39-4FE5-8D6E-F0CAA69D24DB}"/>
              </a:ext>
            </a:extLst>
          </p:cNvPr>
          <p:cNvSpPr/>
          <p:nvPr/>
        </p:nvSpPr>
        <p:spPr>
          <a:xfrm>
            <a:off x="1222156" y="2791245"/>
            <a:ext cx="852257" cy="4261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Video</a:t>
            </a:r>
          </a:p>
        </p:txBody>
      </p:sp>
      <p:cxnSp>
        <p:nvCxnSpPr>
          <p:cNvPr id="30" name="Straight Arrow Connector 29">
            <a:extLst>
              <a:ext uri="{FF2B5EF4-FFF2-40B4-BE49-F238E27FC236}">
                <a16:creationId xmlns:a16="http://schemas.microsoft.com/office/drawing/2014/main" id="{46DB49BB-478C-404E-970E-3D85F7A58138}"/>
              </a:ext>
            </a:extLst>
          </p:cNvPr>
          <p:cNvCxnSpPr>
            <a:cxnSpLocks/>
          </p:cNvCxnSpPr>
          <p:nvPr/>
        </p:nvCxnSpPr>
        <p:spPr>
          <a:xfrm>
            <a:off x="6329778" y="2518071"/>
            <a:ext cx="621437"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Straight Arrow Connector 30">
            <a:extLst>
              <a:ext uri="{FF2B5EF4-FFF2-40B4-BE49-F238E27FC236}">
                <a16:creationId xmlns:a16="http://schemas.microsoft.com/office/drawing/2014/main" id="{3A843714-860E-4AA0-AAF2-6102CCCEF215}"/>
              </a:ext>
            </a:extLst>
          </p:cNvPr>
          <p:cNvCxnSpPr>
            <a:cxnSpLocks/>
          </p:cNvCxnSpPr>
          <p:nvPr/>
        </p:nvCxnSpPr>
        <p:spPr>
          <a:xfrm>
            <a:off x="9945949" y="2518071"/>
            <a:ext cx="621437"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EB378875-61D5-4226-9D58-6B3CFCAFA589}"/>
              </a:ext>
            </a:extLst>
          </p:cNvPr>
          <p:cNvCxnSpPr>
            <a:cxnSpLocks/>
          </p:cNvCxnSpPr>
          <p:nvPr/>
        </p:nvCxnSpPr>
        <p:spPr>
          <a:xfrm>
            <a:off x="8136383" y="2518071"/>
            <a:ext cx="621437"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17703A4B-C1B2-4315-9F5C-E9AB43279C7D}"/>
              </a:ext>
            </a:extLst>
          </p:cNvPr>
          <p:cNvCxnSpPr>
            <a:cxnSpLocks/>
          </p:cNvCxnSpPr>
          <p:nvPr/>
        </p:nvCxnSpPr>
        <p:spPr>
          <a:xfrm>
            <a:off x="11105959" y="2913127"/>
            <a:ext cx="1" cy="84485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18816D53-0E0A-4F3B-A303-CAF3480564F7}"/>
              </a:ext>
            </a:extLst>
          </p:cNvPr>
          <p:cNvCxnSpPr>
            <a:cxnSpLocks/>
          </p:cNvCxnSpPr>
          <p:nvPr/>
        </p:nvCxnSpPr>
        <p:spPr>
          <a:xfrm flipH="1">
            <a:off x="9623393" y="4307660"/>
            <a:ext cx="781236"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5" name="Straight Arrow Connector 44">
            <a:extLst>
              <a:ext uri="{FF2B5EF4-FFF2-40B4-BE49-F238E27FC236}">
                <a16:creationId xmlns:a16="http://schemas.microsoft.com/office/drawing/2014/main" id="{04DFD252-2D74-4FE8-BFCD-5BDCA873F11E}"/>
              </a:ext>
            </a:extLst>
          </p:cNvPr>
          <p:cNvCxnSpPr>
            <a:cxnSpLocks/>
          </p:cNvCxnSpPr>
          <p:nvPr/>
        </p:nvCxnSpPr>
        <p:spPr>
          <a:xfrm flipH="1">
            <a:off x="7665865" y="4307659"/>
            <a:ext cx="781236"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FB8DDAB6-3124-4864-875D-1B139741DB2D}"/>
              </a:ext>
            </a:extLst>
          </p:cNvPr>
          <p:cNvCxnSpPr>
            <a:cxnSpLocks/>
          </p:cNvCxnSpPr>
          <p:nvPr/>
        </p:nvCxnSpPr>
        <p:spPr>
          <a:xfrm flipH="1">
            <a:off x="5548542" y="4338175"/>
            <a:ext cx="781236"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Straight Arrow Connector 46">
            <a:extLst>
              <a:ext uri="{FF2B5EF4-FFF2-40B4-BE49-F238E27FC236}">
                <a16:creationId xmlns:a16="http://schemas.microsoft.com/office/drawing/2014/main" id="{99EF24A2-2639-4048-B56E-EB92D527F691}"/>
              </a:ext>
            </a:extLst>
          </p:cNvPr>
          <p:cNvCxnSpPr>
            <a:cxnSpLocks/>
          </p:cNvCxnSpPr>
          <p:nvPr/>
        </p:nvCxnSpPr>
        <p:spPr>
          <a:xfrm flipH="1">
            <a:off x="3185225" y="4402442"/>
            <a:ext cx="781236"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Connector: Elbow 48">
            <a:extLst>
              <a:ext uri="{FF2B5EF4-FFF2-40B4-BE49-F238E27FC236}">
                <a16:creationId xmlns:a16="http://schemas.microsoft.com/office/drawing/2014/main" id="{208A044F-A70D-406D-B490-56E1044360AE}"/>
              </a:ext>
            </a:extLst>
          </p:cNvPr>
          <p:cNvCxnSpPr>
            <a:cxnSpLocks/>
          </p:cNvCxnSpPr>
          <p:nvPr/>
        </p:nvCxnSpPr>
        <p:spPr>
          <a:xfrm>
            <a:off x="2530133" y="4826984"/>
            <a:ext cx="1514385" cy="1008466"/>
          </a:xfrm>
          <a:prstGeom prst="bentConnector3">
            <a:avLst>
              <a:gd name="adj1" fmla="val -415"/>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90113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CF4E2-A30E-4F6F-B51B-422415D5BFCE}"/>
              </a:ext>
            </a:extLst>
          </p:cNvPr>
          <p:cNvSpPr>
            <a:spLocks noGrp="1"/>
          </p:cNvSpPr>
          <p:nvPr>
            <p:ph type="title"/>
          </p:nvPr>
        </p:nvSpPr>
        <p:spPr>
          <a:xfrm>
            <a:off x="1484311" y="268549"/>
            <a:ext cx="10018713" cy="1752599"/>
          </a:xfrm>
        </p:spPr>
        <p:txBody>
          <a:bodyPr/>
          <a:lstStyle/>
          <a:p>
            <a:r>
              <a:rPr lang="en-US" dirty="0"/>
              <a:t>DATASET DESCRIPTION</a:t>
            </a:r>
          </a:p>
        </p:txBody>
      </p:sp>
      <p:sp>
        <p:nvSpPr>
          <p:cNvPr id="3" name="Content Placeholder 2">
            <a:extLst>
              <a:ext uri="{FF2B5EF4-FFF2-40B4-BE49-F238E27FC236}">
                <a16:creationId xmlns:a16="http://schemas.microsoft.com/office/drawing/2014/main" id="{2175C847-2309-4B79-850B-67ADB9BE03AD}"/>
              </a:ext>
            </a:extLst>
          </p:cNvPr>
          <p:cNvSpPr>
            <a:spLocks noGrp="1"/>
          </p:cNvSpPr>
          <p:nvPr>
            <p:ph idx="1"/>
          </p:nvPr>
        </p:nvSpPr>
        <p:spPr>
          <a:xfrm>
            <a:off x="1484311" y="1921274"/>
            <a:ext cx="10018713" cy="3653902"/>
          </a:xfrm>
        </p:spPr>
        <p:txBody>
          <a:bodyPr>
            <a:normAutofit lnSpcReduction="10000"/>
          </a:bodyPr>
          <a:lstStyle/>
          <a:p>
            <a:r>
              <a:rPr lang="en-US" dirty="0"/>
              <a:t>The basic data set used for this process of Number plate Recognition is a set of images of any orientation.</a:t>
            </a:r>
          </a:p>
          <a:p>
            <a:r>
              <a:rPr lang="en-US" dirty="0"/>
              <a:t>The images are not required to be at exactly specified dimensions.</a:t>
            </a:r>
          </a:p>
          <a:p>
            <a:r>
              <a:rPr lang="en-US" dirty="0"/>
              <a:t>The images taken in use can be irrespective of the angle and orientation.</a:t>
            </a:r>
          </a:p>
          <a:p>
            <a:r>
              <a:rPr lang="en-US" dirty="0"/>
              <a:t>Video input could be of any angle, as only specified frames of those object to be tracked are focused.</a:t>
            </a:r>
          </a:p>
          <a:p>
            <a:r>
              <a:rPr lang="en-US" dirty="0"/>
              <a:t>Pre-processing steps would be done before processing video inputs.</a:t>
            </a:r>
          </a:p>
          <a:p>
            <a:r>
              <a:rPr lang="en-US" dirty="0"/>
              <a:t>The image or video data-set used is from the website – Kaggle. </a:t>
            </a:r>
          </a:p>
        </p:txBody>
      </p:sp>
    </p:spTree>
    <p:extLst>
      <p:ext uri="{BB962C8B-B14F-4D97-AF65-F5344CB8AC3E}">
        <p14:creationId xmlns:p14="http://schemas.microsoft.com/office/powerpoint/2010/main" val="2732417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0BC62-C5A3-4E9D-96AF-B7EED5500280}"/>
              </a:ext>
            </a:extLst>
          </p:cNvPr>
          <p:cNvSpPr>
            <a:spLocks noGrp="1"/>
          </p:cNvSpPr>
          <p:nvPr>
            <p:ph type="title"/>
          </p:nvPr>
        </p:nvSpPr>
        <p:spPr>
          <a:xfrm>
            <a:off x="1546455" y="182733"/>
            <a:ext cx="10018713" cy="1752599"/>
          </a:xfrm>
        </p:spPr>
        <p:txBody>
          <a:bodyPr/>
          <a:lstStyle/>
          <a:p>
            <a:r>
              <a:rPr lang="en-US" dirty="0"/>
              <a:t>ALGORITHM DESCRIPTION</a:t>
            </a:r>
          </a:p>
        </p:txBody>
      </p:sp>
      <p:sp>
        <p:nvSpPr>
          <p:cNvPr id="3" name="Content Placeholder 2">
            <a:extLst>
              <a:ext uri="{FF2B5EF4-FFF2-40B4-BE49-F238E27FC236}">
                <a16:creationId xmlns:a16="http://schemas.microsoft.com/office/drawing/2014/main" id="{E13AB431-76B7-42FC-A7B3-655539B83D10}"/>
              </a:ext>
            </a:extLst>
          </p:cNvPr>
          <p:cNvSpPr>
            <a:spLocks noGrp="1"/>
          </p:cNvSpPr>
          <p:nvPr>
            <p:ph idx="1"/>
          </p:nvPr>
        </p:nvSpPr>
        <p:spPr>
          <a:xfrm>
            <a:off x="1546455" y="1766656"/>
            <a:ext cx="10018713" cy="4527611"/>
          </a:xfrm>
        </p:spPr>
        <p:txBody>
          <a:bodyPr>
            <a:normAutofit fontScale="77500" lnSpcReduction="20000"/>
          </a:bodyPr>
          <a:lstStyle/>
          <a:p>
            <a:r>
              <a:rPr lang="en-US" dirty="0"/>
              <a:t>Initially the image/video taken as input is read as input.</a:t>
            </a:r>
          </a:p>
          <a:p>
            <a:r>
              <a:rPr lang="en-US" dirty="0"/>
              <a:t>In case of a video file, frames are extracted and the particular frame that is apt for further processing is found to be proceeded.</a:t>
            </a:r>
          </a:p>
          <a:p>
            <a:r>
              <a:rPr lang="en-US" dirty="0"/>
              <a:t>The input frame/ image is converted to GRAY scale initially.</a:t>
            </a:r>
          </a:p>
          <a:p>
            <a:r>
              <a:rPr lang="en-US" dirty="0"/>
              <a:t>The Gray scaled image is smoothened by deleting the unwanted pixels by noise reduction.</a:t>
            </a:r>
          </a:p>
          <a:p>
            <a:r>
              <a:rPr lang="en-US" dirty="0"/>
              <a:t>The smoothened image undergoes edge detection by using CANNY- FILTER.</a:t>
            </a:r>
          </a:p>
          <a:p>
            <a:r>
              <a:rPr lang="en-US" dirty="0"/>
              <a:t>The counters are found by using the BILATERAL-FILTER for the processed image.</a:t>
            </a:r>
          </a:p>
          <a:p>
            <a:r>
              <a:rPr lang="en-US" dirty="0"/>
              <a:t>The processed image is helped to recognize the number plate of the vehicle.</a:t>
            </a:r>
          </a:p>
          <a:p>
            <a:r>
              <a:rPr lang="en-US" dirty="0"/>
              <a:t>The number plate is masked to separate the number plate of that vehicle as a separate image.</a:t>
            </a:r>
          </a:p>
          <a:p>
            <a:r>
              <a:rPr lang="en-US" dirty="0"/>
              <a:t>The separated image is segmented to single characters.</a:t>
            </a:r>
          </a:p>
          <a:p>
            <a:r>
              <a:rPr lang="en-US" dirty="0"/>
              <a:t>Finally the OCR is used to recognize the characters in the number plate , that is given as the output.</a:t>
            </a:r>
          </a:p>
          <a:p>
            <a:endParaRPr lang="en-US" dirty="0"/>
          </a:p>
        </p:txBody>
      </p:sp>
    </p:spTree>
    <p:extLst>
      <p:ext uri="{BB962C8B-B14F-4D97-AF65-F5344CB8AC3E}">
        <p14:creationId xmlns:p14="http://schemas.microsoft.com/office/powerpoint/2010/main" val="4103088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A06A1-F794-4274-874C-30F972031F17}"/>
              </a:ext>
            </a:extLst>
          </p:cNvPr>
          <p:cNvSpPr>
            <a:spLocks noGrp="1"/>
          </p:cNvSpPr>
          <p:nvPr>
            <p:ph type="title"/>
          </p:nvPr>
        </p:nvSpPr>
        <p:spPr>
          <a:xfrm>
            <a:off x="1086643" y="0"/>
            <a:ext cx="10018713" cy="1313895"/>
          </a:xfrm>
        </p:spPr>
        <p:txBody>
          <a:bodyPr/>
          <a:lstStyle/>
          <a:p>
            <a:r>
              <a:rPr lang="en-US" dirty="0"/>
              <a:t>SCREENSHOTS</a:t>
            </a:r>
          </a:p>
        </p:txBody>
      </p:sp>
      <p:pic>
        <p:nvPicPr>
          <p:cNvPr id="4" name="Picture 3">
            <a:extLst>
              <a:ext uri="{FF2B5EF4-FFF2-40B4-BE49-F238E27FC236}">
                <a16:creationId xmlns:a16="http://schemas.microsoft.com/office/drawing/2014/main" id="{D9BB2501-8AB3-4044-B7E4-097FCA522896}"/>
              </a:ext>
            </a:extLst>
          </p:cNvPr>
          <p:cNvPicPr>
            <a:picLocks noChangeAspect="1"/>
          </p:cNvPicPr>
          <p:nvPr/>
        </p:nvPicPr>
        <p:blipFill>
          <a:blip r:embed="rId2"/>
          <a:stretch>
            <a:fillRect/>
          </a:stretch>
        </p:blipFill>
        <p:spPr>
          <a:xfrm>
            <a:off x="1378179" y="1316115"/>
            <a:ext cx="4862003" cy="5255580"/>
          </a:xfrm>
          <a:prstGeom prst="rect">
            <a:avLst/>
          </a:prstGeom>
        </p:spPr>
      </p:pic>
      <p:pic>
        <p:nvPicPr>
          <p:cNvPr id="5" name="Picture 4">
            <a:extLst>
              <a:ext uri="{FF2B5EF4-FFF2-40B4-BE49-F238E27FC236}">
                <a16:creationId xmlns:a16="http://schemas.microsoft.com/office/drawing/2014/main" id="{379FA697-EA5C-43FE-9411-3AD3836710A8}"/>
              </a:ext>
            </a:extLst>
          </p:cNvPr>
          <p:cNvPicPr>
            <a:picLocks noChangeAspect="1"/>
          </p:cNvPicPr>
          <p:nvPr/>
        </p:nvPicPr>
        <p:blipFill>
          <a:blip r:embed="rId3"/>
          <a:stretch>
            <a:fillRect/>
          </a:stretch>
        </p:blipFill>
        <p:spPr>
          <a:xfrm>
            <a:off x="6531717" y="1313896"/>
            <a:ext cx="4973743" cy="5255580"/>
          </a:xfrm>
          <a:prstGeom prst="rect">
            <a:avLst/>
          </a:prstGeom>
        </p:spPr>
      </p:pic>
    </p:spTree>
    <p:extLst>
      <p:ext uri="{BB962C8B-B14F-4D97-AF65-F5344CB8AC3E}">
        <p14:creationId xmlns:p14="http://schemas.microsoft.com/office/powerpoint/2010/main" val="3746101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5220-AB45-4ECC-B3E7-A6AE8BB3AFFF}"/>
              </a:ext>
            </a:extLst>
          </p:cNvPr>
          <p:cNvSpPr>
            <a:spLocks noGrp="1"/>
          </p:cNvSpPr>
          <p:nvPr>
            <p:ph type="title"/>
          </p:nvPr>
        </p:nvSpPr>
        <p:spPr>
          <a:xfrm>
            <a:off x="1007654" y="305226"/>
            <a:ext cx="10018713" cy="1092099"/>
          </a:xfrm>
        </p:spPr>
        <p:txBody>
          <a:bodyPr/>
          <a:lstStyle/>
          <a:p>
            <a:r>
              <a:rPr lang="en-US" dirty="0"/>
              <a:t>OUTPUT</a:t>
            </a:r>
          </a:p>
        </p:txBody>
      </p:sp>
      <p:pic>
        <p:nvPicPr>
          <p:cNvPr id="13" name="Picture 12">
            <a:extLst>
              <a:ext uri="{FF2B5EF4-FFF2-40B4-BE49-F238E27FC236}">
                <a16:creationId xmlns:a16="http://schemas.microsoft.com/office/drawing/2014/main" id="{BB207FA1-75B3-412E-8D0A-3C72B467A980}"/>
              </a:ext>
            </a:extLst>
          </p:cNvPr>
          <p:cNvPicPr>
            <a:picLocks noChangeAspect="1"/>
          </p:cNvPicPr>
          <p:nvPr/>
        </p:nvPicPr>
        <p:blipFill>
          <a:blip r:embed="rId2"/>
          <a:stretch>
            <a:fillRect/>
          </a:stretch>
        </p:blipFill>
        <p:spPr>
          <a:xfrm>
            <a:off x="1326067" y="1384802"/>
            <a:ext cx="4076551" cy="2810906"/>
          </a:xfrm>
          <a:prstGeom prst="rect">
            <a:avLst/>
          </a:prstGeom>
        </p:spPr>
      </p:pic>
      <p:pic>
        <p:nvPicPr>
          <p:cNvPr id="15" name="Picture 14">
            <a:extLst>
              <a:ext uri="{FF2B5EF4-FFF2-40B4-BE49-F238E27FC236}">
                <a16:creationId xmlns:a16="http://schemas.microsoft.com/office/drawing/2014/main" id="{25F11425-EA70-48C1-A4E2-6C729416539D}"/>
              </a:ext>
            </a:extLst>
          </p:cNvPr>
          <p:cNvPicPr>
            <a:picLocks noChangeAspect="1"/>
          </p:cNvPicPr>
          <p:nvPr/>
        </p:nvPicPr>
        <p:blipFill>
          <a:blip r:embed="rId3"/>
          <a:stretch>
            <a:fillRect/>
          </a:stretch>
        </p:blipFill>
        <p:spPr>
          <a:xfrm>
            <a:off x="6411810" y="1397325"/>
            <a:ext cx="4242007" cy="2336178"/>
          </a:xfrm>
          <a:prstGeom prst="rect">
            <a:avLst/>
          </a:prstGeom>
        </p:spPr>
      </p:pic>
      <p:pic>
        <p:nvPicPr>
          <p:cNvPr id="17" name="Picture 16">
            <a:extLst>
              <a:ext uri="{FF2B5EF4-FFF2-40B4-BE49-F238E27FC236}">
                <a16:creationId xmlns:a16="http://schemas.microsoft.com/office/drawing/2014/main" id="{23713AD8-785E-4D8E-98CE-95EEE1904374}"/>
              </a:ext>
            </a:extLst>
          </p:cNvPr>
          <p:cNvPicPr>
            <a:picLocks noChangeAspect="1"/>
          </p:cNvPicPr>
          <p:nvPr/>
        </p:nvPicPr>
        <p:blipFill>
          <a:blip r:embed="rId4"/>
          <a:stretch>
            <a:fillRect/>
          </a:stretch>
        </p:blipFill>
        <p:spPr>
          <a:xfrm>
            <a:off x="1170150" y="4321733"/>
            <a:ext cx="4388384" cy="2447895"/>
          </a:xfrm>
          <a:prstGeom prst="rect">
            <a:avLst/>
          </a:prstGeom>
        </p:spPr>
      </p:pic>
      <p:pic>
        <p:nvPicPr>
          <p:cNvPr id="19" name="Picture 18">
            <a:extLst>
              <a:ext uri="{FF2B5EF4-FFF2-40B4-BE49-F238E27FC236}">
                <a16:creationId xmlns:a16="http://schemas.microsoft.com/office/drawing/2014/main" id="{2A92FCB9-F748-45C2-82AB-7AE6026BD299}"/>
              </a:ext>
            </a:extLst>
          </p:cNvPr>
          <p:cNvPicPr>
            <a:picLocks noChangeAspect="1"/>
          </p:cNvPicPr>
          <p:nvPr/>
        </p:nvPicPr>
        <p:blipFill>
          <a:blip r:embed="rId5"/>
          <a:stretch>
            <a:fillRect/>
          </a:stretch>
        </p:blipFill>
        <p:spPr>
          <a:xfrm>
            <a:off x="6633467" y="3987846"/>
            <a:ext cx="3798695" cy="2781782"/>
          </a:xfrm>
          <a:prstGeom prst="rect">
            <a:avLst/>
          </a:prstGeom>
        </p:spPr>
      </p:pic>
    </p:spTree>
    <p:extLst>
      <p:ext uri="{BB962C8B-B14F-4D97-AF65-F5344CB8AC3E}">
        <p14:creationId xmlns:p14="http://schemas.microsoft.com/office/powerpoint/2010/main" val="372960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D9E9E-75E5-4EDA-B8C4-7E6CBA29BBF5}"/>
              </a:ext>
            </a:extLst>
          </p:cNvPr>
          <p:cNvSpPr>
            <a:spLocks noGrp="1"/>
          </p:cNvSpPr>
          <p:nvPr>
            <p:ph type="title"/>
          </p:nvPr>
        </p:nvSpPr>
        <p:spPr>
          <a:xfrm>
            <a:off x="1642370" y="233040"/>
            <a:ext cx="10018713" cy="1364942"/>
          </a:xfrm>
        </p:spPr>
        <p:txBody>
          <a:bodyPr/>
          <a:lstStyle/>
          <a:p>
            <a:r>
              <a:rPr lang="en-US" dirty="0"/>
              <a:t>REFERENCES</a:t>
            </a:r>
          </a:p>
        </p:txBody>
      </p:sp>
      <p:sp>
        <p:nvSpPr>
          <p:cNvPr id="3" name="Content Placeholder 2">
            <a:extLst>
              <a:ext uri="{FF2B5EF4-FFF2-40B4-BE49-F238E27FC236}">
                <a16:creationId xmlns:a16="http://schemas.microsoft.com/office/drawing/2014/main" id="{C1A8383D-BF74-4E17-BF1A-7665A1E2DA8E}"/>
              </a:ext>
            </a:extLst>
          </p:cNvPr>
          <p:cNvSpPr>
            <a:spLocks noGrp="1"/>
          </p:cNvSpPr>
          <p:nvPr>
            <p:ph idx="1"/>
          </p:nvPr>
        </p:nvSpPr>
        <p:spPr>
          <a:xfrm>
            <a:off x="1642371" y="1349406"/>
            <a:ext cx="10018713" cy="5508594"/>
          </a:xfrm>
        </p:spPr>
        <p:txBody>
          <a:bodyPr>
            <a:normAutofit/>
          </a:bodyPr>
          <a:lstStyle/>
          <a:p>
            <a:pPr>
              <a:buFont typeface="Wingdings" panose="05000000000000000000" pitchFamily="2" charset="2"/>
              <a:buChar char="§"/>
            </a:pPr>
            <a:r>
              <a:rPr lang="en-US" sz="2000" u="sng" dirty="0">
                <a:hlinkClick r:id="rId2"/>
              </a:rPr>
              <a:t>https://www.researchgate.net/publication/332687116_NUMBER_PLATE_RECOGNITION_SYSTEM/link/5cc3739a92851c8d220790f0/download</a:t>
            </a:r>
            <a:r>
              <a:rPr lang="en-US" sz="2000" dirty="0"/>
              <a:t> - vehicle number plate recognition-Base paper</a:t>
            </a:r>
          </a:p>
          <a:p>
            <a:pPr>
              <a:buFont typeface="Wingdings" panose="05000000000000000000" pitchFamily="2" charset="2"/>
              <a:buChar char="§"/>
            </a:pPr>
            <a:r>
              <a:rPr lang="en-US" sz="2000" u="sng" dirty="0">
                <a:hlinkClick r:id="rId3"/>
              </a:rPr>
              <a:t>https://www.analyticsvidhya.com/blog/2020/04/vehicle-detection-opencv-python/#h2_7</a:t>
            </a:r>
            <a:r>
              <a:rPr lang="en-US" sz="2000" dirty="0"/>
              <a:t>  </a:t>
            </a:r>
          </a:p>
          <a:p>
            <a:pPr>
              <a:buFont typeface="Wingdings" panose="05000000000000000000" pitchFamily="2" charset="2"/>
              <a:buChar char="§"/>
            </a:pPr>
            <a:r>
              <a:rPr lang="en-US" sz="2000" u="sng" dirty="0">
                <a:hlinkClick r:id="rId4"/>
              </a:rPr>
              <a:t>https://www.section.io/engineering-education/license-plate-detection-and-recognition-using-opencv-and-pytesseract/</a:t>
            </a:r>
            <a:endParaRPr lang="en-US" sz="2000" dirty="0"/>
          </a:p>
          <a:p>
            <a:pPr>
              <a:buFont typeface="Wingdings" panose="05000000000000000000" pitchFamily="2" charset="2"/>
              <a:buChar char="§"/>
            </a:pPr>
            <a:r>
              <a:rPr lang="en-US" sz="2000" u="sng" dirty="0">
                <a:hlinkClick r:id="rId5"/>
              </a:rPr>
              <a:t>https://www.kaggle.com/datasets/landrykezebou/vriv-vehicle-recognition-in-videos-dataset?select=Toyota_Prius_2005_Blue_02.mp4</a:t>
            </a:r>
            <a:endParaRPr lang="en-US" sz="2000" dirty="0"/>
          </a:p>
          <a:p>
            <a:pPr lvl="0" fontAlgn="base">
              <a:buFont typeface="Wingdings" panose="05000000000000000000" pitchFamily="2" charset="2"/>
              <a:buChar char="§"/>
            </a:pPr>
            <a:r>
              <a:rPr lang="en-US" sz="2000" u="sng" dirty="0">
                <a:hlinkClick r:id="rId6"/>
              </a:rPr>
              <a:t>https://medium.com/analytics-vidhya/contours-and-convex-hull-in-opencv-python-d7503f6651bc</a:t>
            </a:r>
            <a:r>
              <a:rPr lang="en-US" sz="2000" dirty="0"/>
              <a:t> </a:t>
            </a:r>
          </a:p>
          <a:p>
            <a:pPr lvl="0" fontAlgn="base">
              <a:buFont typeface="Wingdings" panose="05000000000000000000" pitchFamily="2" charset="2"/>
              <a:buChar char="§"/>
            </a:pPr>
            <a:r>
              <a:rPr lang="en-US" sz="2000" u="sng" dirty="0">
                <a:hlinkClick r:id="rId7"/>
              </a:rPr>
              <a:t>https://pythonexamples.org/python-opencv-cv2-find-contours-in-image/</a:t>
            </a:r>
            <a:endParaRPr lang="en-US" sz="2000" dirty="0"/>
          </a:p>
          <a:p>
            <a:pPr lvl="0" fontAlgn="base">
              <a:buFont typeface="Wingdings" panose="05000000000000000000" pitchFamily="2" charset="2"/>
              <a:buChar char="§"/>
            </a:pPr>
            <a:r>
              <a:rPr lang="en-US" sz="2000" u="sng" dirty="0">
                <a:hlinkClick r:id="rId8"/>
              </a:rPr>
              <a:t>https://machinelearningknowledge.ai/image-segmentation-in-python-. </a:t>
            </a:r>
            <a:r>
              <a:rPr lang="en-US" sz="2000" u="sng" dirty="0" err="1">
                <a:hlinkClick r:id="rId8"/>
              </a:rPr>
              <a:t>pencv</a:t>
            </a:r>
            <a:r>
              <a:rPr lang="en-US" sz="2000" u="sng" dirty="0">
                <a:hlinkClick r:id="rId8"/>
              </a:rPr>
              <a:t>/#Image </a:t>
            </a:r>
            <a:r>
              <a:rPr lang="en-US" sz="2000" u="sng" dirty="0" err="1">
                <a:hlinkClick r:id="rId8"/>
              </a:rPr>
              <a:t>Segmentation_in_OpenCV_Python</a:t>
            </a:r>
            <a:r>
              <a:rPr lang="en-US" sz="2000" dirty="0"/>
              <a:t> </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8493151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264</TotalTime>
  <Words>588</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Bahnschrift Light</vt:lpstr>
      <vt:lpstr>Corbel</vt:lpstr>
      <vt:lpstr>Wingdings</vt:lpstr>
      <vt:lpstr>Parallax</vt:lpstr>
      <vt:lpstr>VEHICLE NUMBER PLATE RECOGNITION</vt:lpstr>
      <vt:lpstr>PROBLEM STATEMENT</vt:lpstr>
      <vt:lpstr>OBJECTIVES</vt:lpstr>
      <vt:lpstr>ARCHITECTURAL DESIGN</vt:lpstr>
      <vt:lpstr>DATASET DESCRIPTION</vt:lpstr>
      <vt:lpstr>ALGORITHM DESCRIPTION</vt:lpstr>
      <vt:lpstr>SCREENSHOTS</vt:lpstr>
      <vt:lpstr>OUTPUT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NUMBER PLATE RECOGNITION</dc:title>
  <dc:creator>kaavya shree</dc:creator>
  <cp:lastModifiedBy>kaavya shree</cp:lastModifiedBy>
  <cp:revision>15</cp:revision>
  <dcterms:created xsi:type="dcterms:W3CDTF">2022-11-14T12:40:54Z</dcterms:created>
  <dcterms:modified xsi:type="dcterms:W3CDTF">2022-11-21T13:51:35Z</dcterms:modified>
</cp:coreProperties>
</file>