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10287000" cx="18288000"/>
  <p:notesSz cx="6858000" cy="9144000"/>
  <p:embeddedFontLst>
    <p:embeddedFont>
      <p:font typeface="Gill Sans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jRrp2HMD7ZUf9lGPIkszbMOA14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901FF8E-1075-459C-B572-841A361ED928}">
  <a:tblStyle styleId="{B901FF8E-1075-459C-B572-841A361ED92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GillSans-bold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jp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jpg"/><Relationship Id="rId4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jp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8.png"/><Relationship Id="rId8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jp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1.png"/><Relationship Id="rId5" Type="http://schemas.openxmlformats.org/officeDocument/2006/relationships/image" Target="../media/image3.png"/><Relationship Id="rId6" Type="http://schemas.openxmlformats.org/officeDocument/2006/relationships/image" Target="../media/image8.png"/><Relationship Id="rId7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11.png"/><Relationship Id="rId5" Type="http://schemas.openxmlformats.org/officeDocument/2006/relationships/image" Target="../media/image1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1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EA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13068" y="-11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513" l="-11894" r="0" t="-29017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 flipH="1" rot="-4174148">
            <a:off x="-343065" y="5312650"/>
            <a:ext cx="4603724" cy="3766684"/>
          </a:xfrm>
          <a:custGeom>
            <a:rect b="b" l="l" r="r" t="t"/>
            <a:pathLst>
              <a:path extrusionOk="0" h="3766684" w="4603724">
                <a:moveTo>
                  <a:pt x="4603724" y="0"/>
                </a:moveTo>
                <a:lnTo>
                  <a:pt x="0" y="0"/>
                </a:lnTo>
                <a:lnTo>
                  <a:pt x="0" y="3766683"/>
                </a:lnTo>
                <a:lnTo>
                  <a:pt x="4603724" y="3766683"/>
                </a:lnTo>
                <a:lnTo>
                  <a:pt x="4603724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>
            <a:off x="-141112" y="7776281"/>
            <a:ext cx="15076312" cy="3719398"/>
          </a:xfrm>
          <a:custGeom>
            <a:rect b="b" l="l" r="r" t="t"/>
            <a:pathLst>
              <a:path extrusionOk="0" h="4391996" w="15675137">
                <a:moveTo>
                  <a:pt x="0" y="0"/>
                </a:moveTo>
                <a:lnTo>
                  <a:pt x="15675137" y="0"/>
                </a:lnTo>
                <a:lnTo>
                  <a:pt x="15675137" y="4391996"/>
                </a:lnTo>
                <a:lnTo>
                  <a:pt x="0" y="43919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rot="-805285">
            <a:off x="12204191" y="-168934"/>
            <a:ext cx="6668606" cy="4874530"/>
          </a:xfrm>
          <a:custGeom>
            <a:rect b="b" l="l" r="r" t="t"/>
            <a:pathLst>
              <a:path extrusionOk="0" h="5417199" w="6621020">
                <a:moveTo>
                  <a:pt x="0" y="0"/>
                </a:moveTo>
                <a:lnTo>
                  <a:pt x="6621021" y="0"/>
                </a:lnTo>
                <a:lnTo>
                  <a:pt x="6621021" y="5417199"/>
                </a:lnTo>
                <a:lnTo>
                  <a:pt x="0" y="54171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 txBox="1"/>
          <p:nvPr/>
        </p:nvSpPr>
        <p:spPr>
          <a:xfrm>
            <a:off x="6824069" y="6518077"/>
            <a:ext cx="4639861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974">
                <a:solidFill>
                  <a:srgbClr val="383C5B"/>
                </a:solidFill>
                <a:latin typeface="Arial"/>
                <a:ea typeface="Arial"/>
                <a:cs typeface="Arial"/>
                <a:sym typeface="Arial"/>
              </a:rPr>
              <a:t>KAAVYASHREE.S MBT-12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433058" y="3608762"/>
            <a:ext cx="17395772" cy="20539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1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777">
                <a:solidFill>
                  <a:srgbClr val="383C5B"/>
                </a:solidFill>
                <a:latin typeface="Gill Sans"/>
                <a:ea typeface="Gill Sans"/>
                <a:cs typeface="Gill Sans"/>
                <a:sym typeface="Gill Sans"/>
              </a:rPr>
              <a:t>SEO Project</a:t>
            </a:r>
            <a:endParaRPr/>
          </a:p>
          <a:p>
            <a:pPr indent="0" lvl="0" marL="0" marR="0" rtl="0" algn="ctr">
              <a:lnSpc>
                <a:spcPct val="100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38">
                <a:solidFill>
                  <a:srgbClr val="383C5B"/>
                </a:solidFill>
                <a:latin typeface="Gill Sans"/>
                <a:ea typeface="Gill Sans"/>
                <a:cs typeface="Gill Sans"/>
                <a:sym typeface="Gill Sans"/>
              </a:rPr>
              <a:t>Comprehensive SEO Audit &amp; Optimization for Organic Traffic Growth</a:t>
            </a:r>
            <a:endParaRPr/>
          </a:p>
          <a:p>
            <a:pPr indent="0" lvl="0" marL="0" marR="0" rtl="0" algn="ctr">
              <a:lnSpc>
                <a:spcPct val="1697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438">
              <a:solidFill>
                <a:srgbClr val="383C5B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EAFF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/>
          <p:nvPr/>
        </p:nvSpPr>
        <p:spPr>
          <a:xfrm>
            <a:off x="0" y="99739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513" l="-11894" r="0" t="-29017"/>
            </a:stretch>
          </a:blipFill>
          <a:ln>
            <a:noFill/>
          </a:ln>
        </p:spPr>
      </p:sp>
      <p:sp>
        <p:nvSpPr>
          <p:cNvPr id="212" name="Google Shape;212;p10"/>
          <p:cNvSpPr txBox="1"/>
          <p:nvPr/>
        </p:nvSpPr>
        <p:spPr>
          <a:xfrm>
            <a:off x="1028700" y="1523449"/>
            <a:ext cx="16810953" cy="45410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42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SEO Report: Retailware Website</a:t>
            </a:r>
            <a:endParaRPr/>
          </a:p>
          <a:p>
            <a:pPr indent="-252884" lvl="1" marL="505768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42"/>
              <a:buFont typeface="Arial"/>
              <a:buChar char="•"/>
            </a:pPr>
            <a:r>
              <a:rPr b="1" i="0" lang="en-US" sz="234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1. Homepage</a:t>
            </a:r>
            <a:endParaRPr/>
          </a:p>
          <a:p>
            <a:pPr indent="-252884" lvl="1" marL="505768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42"/>
              <a:buFont typeface="Arial"/>
              <a:buChar char="•"/>
            </a:pPr>
            <a:r>
              <a:rPr b="1" i="0" lang="en-US" sz="234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Title tag: Present, but lacks targeted keywords ("Retail POS software India")</a:t>
            </a:r>
            <a:endParaRPr/>
          </a:p>
          <a:p>
            <a:pPr indent="-252884" lvl="1" marL="505768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42"/>
              <a:buFont typeface="Arial"/>
              <a:buChar char="•"/>
            </a:pPr>
            <a:r>
              <a:rPr b="1" i="0" lang="en-US" sz="234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Meta description: ❌ Missing → Add 150–160 char descriptive blurb</a:t>
            </a:r>
            <a:endParaRPr/>
          </a:p>
          <a:p>
            <a:pPr indent="-252884" lvl="1" marL="505768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42"/>
              <a:buFont typeface="Arial"/>
              <a:buChar char="•"/>
            </a:pPr>
            <a:r>
              <a:rPr b="1" i="0" lang="en-US" sz="234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Headings: H1 present; H2-H6 structural use inconsistent</a:t>
            </a:r>
            <a:endParaRPr/>
          </a:p>
          <a:p>
            <a:pPr indent="-252884" lvl="1" marL="505768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42"/>
              <a:buFont typeface="Arial"/>
              <a:buChar char="•"/>
            </a:pPr>
            <a:r>
              <a:rPr b="1" i="0" lang="en-US" sz="234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Keyword use: Primary keywords not embedded in title/headers/content</a:t>
            </a:r>
            <a:endParaRPr/>
          </a:p>
          <a:p>
            <a:pPr indent="-252884" lvl="1" marL="505768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42"/>
              <a:buFont typeface="Arial"/>
              <a:buChar char="•"/>
            </a:pPr>
            <a:r>
              <a:rPr b="1" i="0" lang="en-US" sz="234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Canonical: ❌ Missing → Implement to avoid duplicate issues</a:t>
            </a:r>
            <a:endParaRPr/>
          </a:p>
          <a:p>
            <a:pPr indent="-252884" lvl="1" marL="505768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42"/>
              <a:buFont typeface="Arial"/>
              <a:buChar char="•"/>
            </a:pPr>
            <a:r>
              <a:rPr b="1" i="0" lang="en-US" sz="234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Robots / Schema: ❌ No robots meta, no structured data markup</a:t>
            </a:r>
            <a:endParaRPr/>
          </a:p>
          <a:p>
            <a:pPr indent="-252884" lvl="1" marL="505768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42"/>
              <a:buFont typeface="Arial"/>
              <a:buChar char="•"/>
            </a:pPr>
            <a:r>
              <a:rPr b="1" i="0" lang="en-US" sz="234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Images: 180+ images likely missing alt-tags &amp; descriptive filenames</a:t>
            </a:r>
            <a:endParaRPr/>
          </a:p>
          <a:p>
            <a:pPr indent="-252884" lvl="1" marL="505768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42"/>
              <a:buFont typeface="Arial"/>
              <a:buChar char="•"/>
            </a:pPr>
            <a:r>
              <a:rPr b="1" i="0" lang="en-US" sz="234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Internal Links: 200+ links – needs review for relevance &amp; anchor-text</a:t>
            </a:r>
            <a:endParaRPr/>
          </a:p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42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3" name="Google Shape;213;p10"/>
          <p:cNvSpPr/>
          <p:nvPr/>
        </p:nvSpPr>
        <p:spPr>
          <a:xfrm>
            <a:off x="591239" y="7674261"/>
            <a:ext cx="17153853" cy="4541073"/>
          </a:xfrm>
          <a:custGeom>
            <a:rect b="b" l="l" r="r" t="t"/>
            <a:pathLst>
              <a:path extrusionOk="0" h="5578325" w="19909173">
                <a:moveTo>
                  <a:pt x="0" y="0"/>
                </a:moveTo>
                <a:lnTo>
                  <a:pt x="19909174" y="0"/>
                </a:lnTo>
                <a:lnTo>
                  <a:pt x="19909174" y="5578325"/>
                </a:lnTo>
                <a:lnTo>
                  <a:pt x="0" y="55783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4" name="Google Shape;214;p10"/>
          <p:cNvSpPr/>
          <p:nvPr/>
        </p:nvSpPr>
        <p:spPr>
          <a:xfrm flipH="1" rot="4009528">
            <a:off x="13576741" y="-203712"/>
            <a:ext cx="4981116" cy="4986975"/>
          </a:xfrm>
          <a:custGeom>
            <a:rect b="b" l="l" r="r" t="t"/>
            <a:pathLst>
              <a:path extrusionOk="0" h="4986975" w="6095192">
                <a:moveTo>
                  <a:pt x="6095191" y="0"/>
                </a:moveTo>
                <a:lnTo>
                  <a:pt x="0" y="0"/>
                </a:lnTo>
                <a:lnTo>
                  <a:pt x="0" y="4986975"/>
                </a:lnTo>
                <a:lnTo>
                  <a:pt x="6095191" y="4986975"/>
                </a:lnTo>
                <a:lnTo>
                  <a:pt x="6095191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5" name="Google Shape;215;p10"/>
          <p:cNvSpPr/>
          <p:nvPr/>
        </p:nvSpPr>
        <p:spPr>
          <a:xfrm>
            <a:off x="4280834" y="0"/>
            <a:ext cx="8675655" cy="1266519"/>
          </a:xfrm>
          <a:custGeom>
            <a:rect b="b" l="l" r="r" t="t"/>
            <a:pathLst>
              <a:path extrusionOk="0" h="1266519" w="8675655">
                <a:moveTo>
                  <a:pt x="0" y="0"/>
                </a:moveTo>
                <a:lnTo>
                  <a:pt x="8675655" y="0"/>
                </a:lnTo>
                <a:lnTo>
                  <a:pt x="8675655" y="1266519"/>
                </a:lnTo>
                <a:lnTo>
                  <a:pt x="0" y="12665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6" name="Google Shape;216;p10"/>
          <p:cNvSpPr txBox="1"/>
          <p:nvPr/>
        </p:nvSpPr>
        <p:spPr>
          <a:xfrm>
            <a:off x="5780887" y="342202"/>
            <a:ext cx="6356604" cy="5349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766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TASK-III  On-Page SEO Audit </a:t>
            </a:r>
            <a:endParaRPr/>
          </a:p>
        </p:txBody>
      </p:sp>
      <p:sp>
        <p:nvSpPr>
          <p:cNvPr id="217" name="Google Shape;217;p10"/>
          <p:cNvSpPr txBox="1"/>
          <p:nvPr/>
        </p:nvSpPr>
        <p:spPr>
          <a:xfrm>
            <a:off x="1028700" y="6321697"/>
            <a:ext cx="16810953" cy="34171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2884" lvl="1" marL="505768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42"/>
              <a:buFont typeface="Arial"/>
              <a:buChar char="•"/>
            </a:pPr>
            <a:r>
              <a:rPr b="1" i="0" lang="en-US" sz="234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2.  About Us</a:t>
            </a:r>
            <a:endParaRPr/>
          </a:p>
          <a:p>
            <a:pPr indent="-252884" lvl="1" marL="505768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42"/>
              <a:buFont typeface="Arial"/>
              <a:buChar char="•"/>
            </a:pPr>
            <a:r>
              <a:rPr b="1" i="0" lang="en-US" sz="234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Title/meta description: Both missing or generic</a:t>
            </a:r>
            <a:endParaRPr/>
          </a:p>
          <a:p>
            <a:pPr indent="-252884" lvl="1" marL="505768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42"/>
              <a:buFont typeface="Arial"/>
              <a:buChar char="•"/>
            </a:pPr>
            <a:r>
              <a:rPr b="1" i="0" lang="en-US" sz="234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Headers: Limited H2/H3 usage – needs structure improvement</a:t>
            </a:r>
            <a:endParaRPr/>
          </a:p>
          <a:p>
            <a:pPr indent="-252884" lvl="1" marL="505768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42"/>
              <a:buFont typeface="Arial"/>
              <a:buChar char="•"/>
            </a:pPr>
            <a:r>
              <a:rPr b="1" i="0" lang="en-US" sz="234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Content: Thin content – requires richer informative text</a:t>
            </a:r>
            <a:endParaRPr/>
          </a:p>
          <a:p>
            <a:pPr indent="-252884" lvl="1" marL="505768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42"/>
              <a:buFont typeface="Arial"/>
              <a:buChar char="•"/>
            </a:pPr>
            <a:r>
              <a:rPr b="1" i="0" lang="en-US" sz="234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Internal links: Few/no links → Connect to related pages</a:t>
            </a:r>
            <a:endParaRPr/>
          </a:p>
          <a:p>
            <a:pPr indent="-252884" lvl="1" marL="505768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42"/>
              <a:buFont typeface="Arial"/>
              <a:buChar char="•"/>
            </a:pPr>
            <a:r>
              <a:rPr b="1" i="0" lang="en-US" sz="234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Images: No alt text; filenames non-descriptive</a:t>
            </a:r>
            <a:endParaRPr/>
          </a:p>
          <a:p>
            <a:pPr indent="0" lvl="0" marL="0" marR="0" rtl="0" algn="l">
              <a:lnSpc>
                <a:spcPct val="1758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42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42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EAFF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/>
          <p:nvPr/>
        </p:nvSpPr>
        <p:spPr>
          <a:xfrm>
            <a:off x="-457200" y="0"/>
            <a:ext cx="18766971" cy="10920259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513" l="-11894" r="0" t="-29017"/>
            </a:stretch>
          </a:blipFill>
          <a:ln>
            <a:noFill/>
          </a:ln>
        </p:spPr>
      </p:sp>
      <p:sp>
        <p:nvSpPr>
          <p:cNvPr id="223" name="Google Shape;223;p11"/>
          <p:cNvSpPr/>
          <p:nvPr/>
        </p:nvSpPr>
        <p:spPr>
          <a:xfrm>
            <a:off x="3810000" y="7391725"/>
            <a:ext cx="17141091" cy="4897605"/>
          </a:xfrm>
          <a:custGeom>
            <a:rect b="b" l="l" r="r" t="t"/>
            <a:pathLst>
              <a:path extrusionOk="0" h="5578325" w="19909173">
                <a:moveTo>
                  <a:pt x="0" y="0"/>
                </a:moveTo>
                <a:lnTo>
                  <a:pt x="19909174" y="0"/>
                </a:lnTo>
                <a:lnTo>
                  <a:pt x="19909174" y="5578325"/>
                </a:lnTo>
                <a:lnTo>
                  <a:pt x="0" y="55783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4" name="Google Shape;224;p11"/>
          <p:cNvSpPr/>
          <p:nvPr/>
        </p:nvSpPr>
        <p:spPr>
          <a:xfrm flipH="1" rot="4009528">
            <a:off x="13468610" y="217309"/>
            <a:ext cx="6095192" cy="4986975"/>
          </a:xfrm>
          <a:custGeom>
            <a:rect b="b" l="l" r="r" t="t"/>
            <a:pathLst>
              <a:path extrusionOk="0" h="4986975" w="6095192">
                <a:moveTo>
                  <a:pt x="6095191" y="0"/>
                </a:moveTo>
                <a:lnTo>
                  <a:pt x="0" y="0"/>
                </a:lnTo>
                <a:lnTo>
                  <a:pt x="0" y="4986975"/>
                </a:lnTo>
                <a:lnTo>
                  <a:pt x="6095191" y="4986975"/>
                </a:lnTo>
                <a:lnTo>
                  <a:pt x="6095191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5" name="Google Shape;225;p11"/>
          <p:cNvSpPr/>
          <p:nvPr/>
        </p:nvSpPr>
        <p:spPr>
          <a:xfrm>
            <a:off x="4280834" y="0"/>
            <a:ext cx="8675655" cy="1266519"/>
          </a:xfrm>
          <a:custGeom>
            <a:rect b="b" l="l" r="r" t="t"/>
            <a:pathLst>
              <a:path extrusionOk="0" h="1266519" w="8675655">
                <a:moveTo>
                  <a:pt x="0" y="0"/>
                </a:moveTo>
                <a:lnTo>
                  <a:pt x="8675655" y="0"/>
                </a:lnTo>
                <a:lnTo>
                  <a:pt x="8675655" y="1266519"/>
                </a:lnTo>
                <a:lnTo>
                  <a:pt x="0" y="12665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6" name="Google Shape;226;p11"/>
          <p:cNvSpPr txBox="1"/>
          <p:nvPr/>
        </p:nvSpPr>
        <p:spPr>
          <a:xfrm>
            <a:off x="5780887" y="298581"/>
            <a:ext cx="6081238" cy="55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99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TASK-III  On-Page SEO Audit</a:t>
            </a:r>
            <a:endParaRPr/>
          </a:p>
        </p:txBody>
      </p:sp>
      <p:sp>
        <p:nvSpPr>
          <p:cNvPr id="227" name="Google Shape;227;p11"/>
          <p:cNvSpPr txBox="1"/>
          <p:nvPr/>
        </p:nvSpPr>
        <p:spPr>
          <a:xfrm>
            <a:off x="580799" y="1733144"/>
            <a:ext cx="16678501" cy="24935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1317" lvl="1" marL="502635" marR="0" rtl="0" algn="l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28"/>
              <a:buFont typeface="Arial"/>
              <a:buChar char="•"/>
            </a:pPr>
            <a:r>
              <a:rPr b="1" i="0" lang="en-US" sz="2328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3. Contact Us Page</a:t>
            </a:r>
            <a:endParaRPr/>
          </a:p>
          <a:p>
            <a:pPr indent="-251317" lvl="1" marL="502635" marR="0" rtl="0" algn="l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28"/>
              <a:buFont typeface="Arial"/>
              <a:buChar char="•"/>
            </a:pPr>
            <a:r>
              <a:rPr b="1" i="0" lang="en-US" sz="2328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Meta tags: Missing title &amp; description → Needs CTA-focused title</a:t>
            </a:r>
            <a:endParaRPr/>
          </a:p>
          <a:p>
            <a:pPr indent="-251317" lvl="1" marL="502635" marR="0" rtl="0" algn="l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28"/>
              <a:buFont typeface="Arial"/>
              <a:buChar char="•"/>
            </a:pPr>
            <a:r>
              <a:rPr b="1" i="0" lang="en-US" sz="2328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Schema: ❌ No LocalBusiness/contact schema markup</a:t>
            </a:r>
            <a:endParaRPr/>
          </a:p>
          <a:p>
            <a:pPr indent="-251317" lvl="1" marL="502635" marR="0" rtl="0" algn="l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28"/>
              <a:buFont typeface="Arial"/>
              <a:buChar char="•"/>
            </a:pPr>
            <a:r>
              <a:rPr b="1" i="0" lang="en-US" sz="2328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Breadcrumbs: ❌ Missing → Improves navigation &amp; SEO</a:t>
            </a:r>
            <a:endParaRPr/>
          </a:p>
          <a:p>
            <a:pPr indent="-251317" lvl="1" marL="502635" marR="0" rtl="0" algn="l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28"/>
              <a:buFont typeface="Arial"/>
              <a:buChar char="•"/>
            </a:pPr>
            <a:r>
              <a:rPr b="1" i="0" lang="en-US" sz="2328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Icons/maps: No alt text or descriptive image names</a:t>
            </a:r>
            <a:endParaRPr/>
          </a:p>
          <a:p>
            <a:pPr indent="0" lvl="0" marL="0" marR="0" rtl="0" algn="l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28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8" name="Google Shape;228;p11"/>
          <p:cNvSpPr txBox="1"/>
          <p:nvPr/>
        </p:nvSpPr>
        <p:spPr>
          <a:xfrm>
            <a:off x="738523" y="5112535"/>
            <a:ext cx="16810953" cy="27624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2089" lvl="1" marL="48418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2"/>
              <a:buFont typeface="Arial"/>
              <a:buChar char="•"/>
            </a:pPr>
            <a:r>
              <a:rPr b="1" i="0" lang="en-US" sz="224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4.  Retail Software (Product Page)</a:t>
            </a:r>
            <a:endParaRPr/>
          </a:p>
          <a:p>
            <a:pPr indent="-242089" lvl="1" marL="48418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2"/>
              <a:buFont typeface="Arial"/>
              <a:buChar char="•"/>
            </a:pPr>
            <a:r>
              <a:rPr b="1" i="0" lang="en-US" sz="224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Title tag: Present but lacks keyword focus ("Retail ERP India")</a:t>
            </a:r>
            <a:endParaRPr/>
          </a:p>
          <a:p>
            <a:pPr indent="-242089" lvl="1" marL="48418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2"/>
              <a:buFont typeface="Arial"/>
              <a:buChar char="•"/>
            </a:pPr>
            <a:r>
              <a:rPr b="1" i="0" lang="en-US" sz="224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Meta description: Missing → Add benefit-based blurb</a:t>
            </a:r>
            <a:endParaRPr/>
          </a:p>
          <a:p>
            <a:pPr indent="-242089" lvl="1" marL="48418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2"/>
              <a:buFont typeface="Arial"/>
              <a:buChar char="•"/>
            </a:pPr>
            <a:r>
              <a:rPr b="1" i="0" lang="en-US" sz="224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Headers/content: Weak use of H2–H3 and keyword placements</a:t>
            </a:r>
            <a:endParaRPr/>
          </a:p>
          <a:p>
            <a:pPr indent="-242089" lvl="1" marL="48418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2"/>
              <a:buFont typeface="Arial"/>
              <a:buChar char="•"/>
            </a:pPr>
            <a:r>
              <a:rPr b="1" i="0" lang="en-US" sz="224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Images: No alt-tags; filenames generic</a:t>
            </a:r>
            <a:endParaRPr/>
          </a:p>
          <a:p>
            <a:pPr indent="-242089" lvl="1" marL="48418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42"/>
              <a:buFont typeface="Arial"/>
              <a:buChar char="•"/>
            </a:pPr>
            <a:r>
              <a:rPr b="1" i="0" lang="en-US" sz="224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Internal links: Lacking CTAs and cross-linking to case studies/blogs</a:t>
            </a:r>
            <a:endParaRPr/>
          </a:p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42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EAFF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165539" y="-232194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513" l="-11894" r="0" t="-29017"/>
            </a:stretch>
          </a:blipFill>
          <a:ln>
            <a:noFill/>
          </a:ln>
        </p:spPr>
      </p:sp>
      <p:sp>
        <p:nvSpPr>
          <p:cNvPr id="234" name="Google Shape;234;p12"/>
          <p:cNvSpPr txBox="1"/>
          <p:nvPr/>
        </p:nvSpPr>
        <p:spPr>
          <a:xfrm>
            <a:off x="986736" y="2489056"/>
            <a:ext cx="15669540" cy="35584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8939" lvl="1" marL="437878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8"/>
              <a:buFont typeface="Arial"/>
              <a:buChar char="•"/>
            </a:pPr>
            <a:r>
              <a:rPr b="1" i="0" lang="en-US" sz="2028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Missing Information (Critical Tags &amp; Elements)</a:t>
            </a:r>
            <a:endParaRPr/>
          </a:p>
          <a:p>
            <a:pPr indent="-218939" lvl="1" marL="437878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8"/>
              <a:buFont typeface="Arial"/>
              <a:buChar char="•"/>
            </a:pPr>
            <a:r>
              <a:rPr b="1" i="0" lang="en-US" sz="2028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Meta Description – Missing: This reduces click-through rate (CTR) from search results.</a:t>
            </a:r>
            <a:endParaRPr/>
          </a:p>
          <a:p>
            <a:pPr indent="-218939" lvl="1" marL="437878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8"/>
              <a:buFont typeface="Arial"/>
              <a:buChar char="•"/>
            </a:pPr>
            <a:r>
              <a:rPr b="1" i="0" lang="en-US" sz="2028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Meta Keywords – Missing: While outdated, their presence can help with internal site search.</a:t>
            </a:r>
            <a:endParaRPr/>
          </a:p>
          <a:p>
            <a:pPr indent="-218939" lvl="1" marL="437878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8"/>
              <a:buFont typeface="Arial"/>
              <a:buChar char="•"/>
            </a:pPr>
            <a:r>
              <a:rPr b="1" i="0" lang="en-US" sz="2028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Canonical Tag – Missing: Can lead to duplicate content issues if not implemented.</a:t>
            </a:r>
            <a:endParaRPr/>
          </a:p>
          <a:p>
            <a:pPr indent="-218939" lvl="1" marL="437878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8"/>
              <a:buFont typeface="Arial"/>
              <a:buChar char="•"/>
            </a:pPr>
            <a:r>
              <a:rPr b="1" i="0" lang="en-US" sz="2028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Robots Meta Tag – Missing: Bots lack guidance on crawling/indexing rules.</a:t>
            </a:r>
            <a:endParaRPr/>
          </a:p>
          <a:p>
            <a:pPr indent="-218939" lvl="1" marL="437878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8"/>
              <a:buFont typeface="Arial"/>
              <a:buChar char="•"/>
            </a:pPr>
            <a:r>
              <a:rPr b="1" i="0" lang="en-US" sz="2028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Structured Data (Schema Markup) – Missing: No organization, local business, or product schema present.</a:t>
            </a:r>
            <a:endParaRPr/>
          </a:p>
          <a:p>
            <a:pPr indent="-218939" lvl="1" marL="437878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8"/>
              <a:buFont typeface="Arial"/>
              <a:buChar char="•"/>
            </a:pPr>
            <a:r>
              <a:rPr b="1" i="0" lang="en-US" sz="2028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Author/Publisher Tags – Missing: Affects content credibility and indexing.</a:t>
            </a:r>
            <a:endParaRPr/>
          </a:p>
          <a:p>
            <a:pPr indent="-218939" lvl="1" marL="437878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8"/>
              <a:buFont typeface="Arial"/>
              <a:buChar char="•"/>
            </a:pPr>
            <a:r>
              <a:rPr b="1" i="0" lang="en-US" sz="2028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Social Media Tags &amp; Links – Missing: Reduces off-page SEO strength and social presence.</a:t>
            </a:r>
            <a:endParaRPr/>
          </a:p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28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5" name="Google Shape;235;p12"/>
          <p:cNvSpPr/>
          <p:nvPr/>
        </p:nvSpPr>
        <p:spPr>
          <a:xfrm>
            <a:off x="8986275" y="7265643"/>
            <a:ext cx="19909173" cy="5578325"/>
          </a:xfrm>
          <a:custGeom>
            <a:rect b="b" l="l" r="r" t="t"/>
            <a:pathLst>
              <a:path extrusionOk="0" h="5578325" w="19909173">
                <a:moveTo>
                  <a:pt x="0" y="0"/>
                </a:moveTo>
                <a:lnTo>
                  <a:pt x="19909174" y="0"/>
                </a:lnTo>
                <a:lnTo>
                  <a:pt x="19909174" y="5578325"/>
                </a:lnTo>
                <a:lnTo>
                  <a:pt x="0" y="55783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6" name="Google Shape;236;p12"/>
          <p:cNvSpPr/>
          <p:nvPr/>
        </p:nvSpPr>
        <p:spPr>
          <a:xfrm flipH="1" rot="4009528">
            <a:off x="15405943" y="-244153"/>
            <a:ext cx="6095192" cy="4986975"/>
          </a:xfrm>
          <a:custGeom>
            <a:rect b="b" l="l" r="r" t="t"/>
            <a:pathLst>
              <a:path extrusionOk="0" h="4986975" w="6095192">
                <a:moveTo>
                  <a:pt x="6095191" y="0"/>
                </a:moveTo>
                <a:lnTo>
                  <a:pt x="0" y="0"/>
                </a:lnTo>
                <a:lnTo>
                  <a:pt x="0" y="4986975"/>
                </a:lnTo>
                <a:lnTo>
                  <a:pt x="6095191" y="4986975"/>
                </a:lnTo>
                <a:lnTo>
                  <a:pt x="6095191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7" name="Google Shape;237;p12"/>
          <p:cNvSpPr/>
          <p:nvPr/>
        </p:nvSpPr>
        <p:spPr>
          <a:xfrm>
            <a:off x="4280834" y="0"/>
            <a:ext cx="8675655" cy="1266519"/>
          </a:xfrm>
          <a:custGeom>
            <a:rect b="b" l="l" r="r" t="t"/>
            <a:pathLst>
              <a:path extrusionOk="0" h="1266519" w="8675655">
                <a:moveTo>
                  <a:pt x="0" y="0"/>
                </a:moveTo>
                <a:lnTo>
                  <a:pt x="8675655" y="0"/>
                </a:lnTo>
                <a:lnTo>
                  <a:pt x="8675655" y="1266519"/>
                </a:lnTo>
                <a:lnTo>
                  <a:pt x="0" y="12665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8" name="Google Shape;238;p12"/>
          <p:cNvSpPr txBox="1"/>
          <p:nvPr/>
        </p:nvSpPr>
        <p:spPr>
          <a:xfrm>
            <a:off x="5780887" y="298581"/>
            <a:ext cx="6081238" cy="55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99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TASK-IV Technical SEO</a:t>
            </a:r>
            <a:endParaRPr/>
          </a:p>
        </p:txBody>
      </p:sp>
      <p:sp>
        <p:nvSpPr>
          <p:cNvPr id="239" name="Google Shape;239;p12"/>
          <p:cNvSpPr txBox="1"/>
          <p:nvPr/>
        </p:nvSpPr>
        <p:spPr>
          <a:xfrm>
            <a:off x="1028700" y="2162388"/>
            <a:ext cx="6106872" cy="7390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28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Technical SEO Issues (Website Homepage)</a:t>
            </a:r>
            <a:endParaRPr/>
          </a:p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28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0" name="Google Shape;240;p12"/>
          <p:cNvSpPr txBox="1"/>
          <p:nvPr/>
        </p:nvSpPr>
        <p:spPr>
          <a:xfrm>
            <a:off x="783892" y="6757115"/>
            <a:ext cx="15669540" cy="2501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77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8939" lvl="1" marL="437878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8"/>
              <a:buFont typeface="Arial"/>
              <a:buChar char="•"/>
            </a:pPr>
            <a:r>
              <a:rPr b="1" i="0" lang="en-US" sz="2028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Mobile Responsiveness – Needs validation via mobile-friendliness tools (UI appears outdated).</a:t>
            </a:r>
            <a:endParaRPr/>
          </a:p>
          <a:p>
            <a:pPr indent="-218939" lvl="1" marL="437878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8"/>
              <a:buFont typeface="Arial"/>
              <a:buChar char="•"/>
            </a:pPr>
            <a:r>
              <a:rPr b="1" i="0" lang="en-US" sz="2028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Site Speed – Large image files and non-minified resources suspected.</a:t>
            </a:r>
            <a:endParaRPr/>
          </a:p>
          <a:p>
            <a:pPr indent="-218939" lvl="1" marL="437878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8"/>
              <a:buFont typeface="Arial"/>
              <a:buChar char="•"/>
            </a:pPr>
            <a:r>
              <a:rPr b="1" i="0" lang="en-US" sz="2028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Header Tag Structure – Poor hierarchy (e.g., only 1 H1, too many H5/H6).</a:t>
            </a:r>
            <a:endParaRPr/>
          </a:p>
          <a:p>
            <a:pPr indent="-218939" lvl="1" marL="437878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8"/>
              <a:buFont typeface="Arial"/>
              <a:buChar char="•"/>
            </a:pPr>
            <a:r>
              <a:rPr b="1" i="0" lang="en-US" sz="2028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Image Optimization – Over 180 images; likely missing alt attributes and not lazy-loaded.</a:t>
            </a:r>
            <a:endParaRPr/>
          </a:p>
          <a:p>
            <a:pPr indent="-218939" lvl="1" marL="437878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8"/>
              <a:buFont typeface="Arial"/>
              <a:buChar char="•"/>
            </a:pPr>
            <a:r>
              <a:rPr b="1" i="0" lang="en-US" sz="2028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Broken or Unoptimized Internal Links – Requires a crawl to check anchor text consistency.</a:t>
            </a:r>
            <a:endParaRPr/>
          </a:p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28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1" name="Google Shape;241;p12"/>
          <p:cNvSpPr txBox="1"/>
          <p:nvPr/>
        </p:nvSpPr>
        <p:spPr>
          <a:xfrm>
            <a:off x="986736" y="6208998"/>
            <a:ext cx="6106872" cy="3866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28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Technical Issues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EAFF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"/>
          <p:cNvSpPr/>
          <p:nvPr/>
        </p:nvSpPr>
        <p:spPr>
          <a:xfrm>
            <a:off x="165539" y="-232194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513" l="-11894" r="0" t="-29017"/>
            </a:stretch>
          </a:blipFill>
          <a:ln>
            <a:noFill/>
          </a:ln>
        </p:spPr>
      </p:sp>
      <p:sp>
        <p:nvSpPr>
          <p:cNvPr id="247" name="Google Shape;247;p13"/>
          <p:cNvSpPr txBox="1"/>
          <p:nvPr/>
        </p:nvSpPr>
        <p:spPr>
          <a:xfrm>
            <a:off x="986736" y="2815723"/>
            <a:ext cx="15669540" cy="60254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28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-218939" lvl="1" marL="437878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8"/>
              <a:buFont typeface="Gill Sans"/>
              <a:buAutoNum type="arabicPeriod"/>
            </a:pPr>
            <a:r>
              <a:rPr b="1" i="0" lang="en-US" sz="2028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Optimize Image Size and Format</a:t>
            </a:r>
            <a:endParaRPr/>
          </a:p>
          <a:p>
            <a:pPr indent="-291918" lvl="2" marL="875755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8"/>
              <a:buFont typeface="Arial"/>
              <a:buChar char="⚬"/>
            </a:pPr>
            <a:r>
              <a:rPr b="1" i="0" lang="en-US" sz="2028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Compress all images using tools like TinyPNG or WebP format.</a:t>
            </a:r>
            <a:endParaRPr/>
          </a:p>
          <a:p>
            <a:pPr indent="-291918" lvl="2" marL="875755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8"/>
              <a:buFont typeface="Arial"/>
              <a:buChar char="⚬"/>
            </a:pPr>
            <a:r>
              <a:rPr b="1" i="0" lang="en-US" sz="2028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Apply lazy loading for images below the fold.</a:t>
            </a:r>
            <a:endParaRPr/>
          </a:p>
          <a:p>
            <a:pPr indent="-218939" lvl="1" marL="437878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8"/>
              <a:buFont typeface="Gill Sans"/>
              <a:buAutoNum type="arabicPeriod"/>
            </a:pPr>
            <a:r>
              <a:rPr b="1" i="0" lang="en-US" sz="2028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Minify and Compress Code</a:t>
            </a:r>
            <a:endParaRPr/>
          </a:p>
          <a:p>
            <a:pPr indent="-291918" lvl="2" marL="875755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8"/>
              <a:buFont typeface="Arial"/>
              <a:buChar char="⚬"/>
            </a:pPr>
            <a:r>
              <a:rPr b="1" i="0" lang="en-US" sz="2028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Minify HTML, CSS, and JS files to reduce load time.</a:t>
            </a:r>
            <a:endParaRPr/>
          </a:p>
          <a:p>
            <a:pPr indent="-291918" lvl="2" marL="875755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8"/>
              <a:buFont typeface="Arial"/>
              <a:buChar char="⚬"/>
            </a:pPr>
            <a:r>
              <a:rPr b="1" i="0" lang="en-US" sz="2028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Use Gzip or Brotli compression on server level.</a:t>
            </a:r>
            <a:endParaRPr/>
          </a:p>
          <a:p>
            <a:pPr indent="-218939" lvl="1" marL="437878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8"/>
              <a:buFont typeface="Gill Sans"/>
              <a:buAutoNum type="arabicPeriod"/>
            </a:pPr>
            <a:r>
              <a:rPr b="1" i="0" lang="en-US" sz="2028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Leverage Browser Caching</a:t>
            </a:r>
            <a:endParaRPr/>
          </a:p>
          <a:p>
            <a:pPr indent="-291918" lvl="2" marL="875755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8"/>
              <a:buFont typeface="Arial"/>
              <a:buChar char="⚬"/>
            </a:pPr>
            <a:r>
              <a:rPr b="1" i="0" lang="en-US" sz="2028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Set expiry headers for static assets (CSS, JS, fonts, images).</a:t>
            </a:r>
            <a:endParaRPr/>
          </a:p>
          <a:p>
            <a:pPr indent="-291918" lvl="2" marL="875755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8"/>
              <a:buFont typeface="Arial"/>
              <a:buChar char="⚬"/>
            </a:pPr>
            <a:r>
              <a:rPr b="1" i="0" lang="en-US" sz="2028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Helps reduce load time for returning users.</a:t>
            </a:r>
            <a:endParaRPr/>
          </a:p>
          <a:p>
            <a:pPr indent="-218939" lvl="1" marL="437878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8"/>
              <a:buFont typeface="Gill Sans"/>
              <a:buAutoNum type="arabicPeriod"/>
            </a:pPr>
            <a:r>
              <a:rPr b="1" i="0" lang="en-US" sz="2028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Improve Server Response Time</a:t>
            </a:r>
            <a:endParaRPr/>
          </a:p>
          <a:p>
            <a:pPr indent="-291918" lvl="2" marL="875755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8"/>
              <a:buFont typeface="Arial"/>
              <a:buChar char="⚬"/>
            </a:pPr>
            <a:r>
              <a:rPr b="1" i="0" lang="en-US" sz="2028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Audit hosting server performance.</a:t>
            </a:r>
            <a:endParaRPr/>
          </a:p>
          <a:p>
            <a:pPr indent="-291918" lvl="2" marL="875755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8"/>
              <a:buFont typeface="Arial"/>
              <a:buChar char="⚬"/>
            </a:pPr>
            <a:r>
              <a:rPr b="1" i="0" lang="en-US" sz="2028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Consider upgrading to a faster host or VPS.</a:t>
            </a:r>
            <a:endParaRPr/>
          </a:p>
          <a:p>
            <a:pPr indent="-218939" lvl="1" marL="437878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8"/>
              <a:buFont typeface="Gill Sans"/>
              <a:buAutoNum type="arabicPeriod"/>
            </a:pPr>
            <a:r>
              <a:rPr b="1" i="0" lang="en-US" sz="2028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Utilize a Content Delivery Network (CDN)</a:t>
            </a:r>
            <a:endParaRPr/>
          </a:p>
          <a:p>
            <a:pPr indent="-291918" lvl="2" marL="875755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8"/>
              <a:buFont typeface="Arial"/>
              <a:buChar char="⚬"/>
            </a:pPr>
            <a:r>
              <a:rPr b="1" i="0" lang="en-US" sz="2028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Use Cloudflare or AWS CloudFront to serve content globally.</a:t>
            </a:r>
            <a:endParaRPr/>
          </a:p>
          <a:p>
            <a:pPr indent="-291918" lvl="2" marL="875755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8"/>
              <a:buFont typeface="Arial"/>
              <a:buChar char="⚬"/>
            </a:pPr>
            <a:r>
              <a:rPr b="1" i="0" lang="en-US" sz="2028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Speeds up access for users across different regions of India and abroad.</a:t>
            </a:r>
            <a:endParaRPr/>
          </a:p>
          <a:p>
            <a:pPr indent="0" lvl="0" marL="0" marR="0" rtl="0" algn="l">
              <a:lnSpc>
                <a:spcPct val="139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28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8" name="Google Shape;248;p13"/>
          <p:cNvSpPr/>
          <p:nvPr/>
        </p:nvSpPr>
        <p:spPr>
          <a:xfrm>
            <a:off x="8986275" y="7265643"/>
            <a:ext cx="19909173" cy="5578325"/>
          </a:xfrm>
          <a:custGeom>
            <a:rect b="b" l="l" r="r" t="t"/>
            <a:pathLst>
              <a:path extrusionOk="0" h="5578325" w="19909173">
                <a:moveTo>
                  <a:pt x="0" y="0"/>
                </a:moveTo>
                <a:lnTo>
                  <a:pt x="19909174" y="0"/>
                </a:lnTo>
                <a:lnTo>
                  <a:pt x="19909174" y="5578325"/>
                </a:lnTo>
                <a:lnTo>
                  <a:pt x="0" y="55783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9" name="Google Shape;249;p13"/>
          <p:cNvSpPr/>
          <p:nvPr/>
        </p:nvSpPr>
        <p:spPr>
          <a:xfrm flipH="1" rot="4009528">
            <a:off x="15405943" y="-244153"/>
            <a:ext cx="6095192" cy="4986975"/>
          </a:xfrm>
          <a:custGeom>
            <a:rect b="b" l="l" r="r" t="t"/>
            <a:pathLst>
              <a:path extrusionOk="0" h="4986975" w="6095192">
                <a:moveTo>
                  <a:pt x="6095191" y="0"/>
                </a:moveTo>
                <a:lnTo>
                  <a:pt x="0" y="0"/>
                </a:lnTo>
                <a:lnTo>
                  <a:pt x="0" y="4986975"/>
                </a:lnTo>
                <a:lnTo>
                  <a:pt x="6095191" y="4986975"/>
                </a:lnTo>
                <a:lnTo>
                  <a:pt x="6095191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0" name="Google Shape;250;p13"/>
          <p:cNvSpPr/>
          <p:nvPr/>
        </p:nvSpPr>
        <p:spPr>
          <a:xfrm>
            <a:off x="4280834" y="0"/>
            <a:ext cx="8675655" cy="1266519"/>
          </a:xfrm>
          <a:custGeom>
            <a:rect b="b" l="l" r="r" t="t"/>
            <a:pathLst>
              <a:path extrusionOk="0" h="1266519" w="8675655">
                <a:moveTo>
                  <a:pt x="0" y="0"/>
                </a:moveTo>
                <a:lnTo>
                  <a:pt x="8675655" y="0"/>
                </a:lnTo>
                <a:lnTo>
                  <a:pt x="8675655" y="1266519"/>
                </a:lnTo>
                <a:lnTo>
                  <a:pt x="0" y="12665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1" name="Google Shape;251;p13"/>
          <p:cNvSpPr txBox="1"/>
          <p:nvPr/>
        </p:nvSpPr>
        <p:spPr>
          <a:xfrm>
            <a:off x="5780887" y="298581"/>
            <a:ext cx="6081238" cy="55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99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TASK-IV Technical SEO</a:t>
            </a:r>
            <a:endParaRPr/>
          </a:p>
        </p:txBody>
      </p:sp>
      <p:sp>
        <p:nvSpPr>
          <p:cNvPr id="252" name="Google Shape;252;p13"/>
          <p:cNvSpPr txBox="1"/>
          <p:nvPr/>
        </p:nvSpPr>
        <p:spPr>
          <a:xfrm>
            <a:off x="1028700" y="2133813"/>
            <a:ext cx="12632096" cy="5377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28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Best Practices to Improve Site and Web Page Speed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EAFF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/>
          <p:nvPr/>
        </p:nvSpPr>
        <p:spPr>
          <a:xfrm>
            <a:off x="165539" y="-232194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513" l="-11894" r="0" t="-29017"/>
            </a:stretch>
          </a:blipFill>
          <a:ln>
            <a:noFill/>
          </a:ln>
        </p:spPr>
      </p:sp>
      <p:sp>
        <p:nvSpPr>
          <p:cNvPr id="258" name="Google Shape;258;p14"/>
          <p:cNvSpPr txBox="1"/>
          <p:nvPr/>
        </p:nvSpPr>
        <p:spPr>
          <a:xfrm>
            <a:off x="783892" y="2284175"/>
            <a:ext cx="14455739" cy="2777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23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Goal:</a:t>
            </a:r>
            <a:endParaRPr/>
          </a:p>
          <a:p>
            <a:pPr indent="-206680" lvl="1" marL="413361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14"/>
              <a:buFont typeface="Arial"/>
              <a:buChar char="•"/>
            </a:pPr>
            <a:r>
              <a:rPr b="1" i="0" lang="en-US" sz="1914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Drive traffic, improve SEO, and convert leads for retail POS &amp; ERP solutions.</a:t>
            </a:r>
            <a:endParaRPr/>
          </a:p>
          <a:p>
            <a:pPr indent="-206680" lvl="1" marL="413361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14"/>
              <a:buFont typeface="Arial"/>
              <a:buChar char="•"/>
            </a:pPr>
            <a:r>
              <a:rPr b="1" i="0" lang="en-US" sz="1914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Target Keywords:</a:t>
            </a:r>
            <a:endParaRPr/>
          </a:p>
          <a:p>
            <a:pPr indent="-206680" lvl="1" marL="413361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14"/>
              <a:buFont typeface="Arial"/>
              <a:buChar char="•"/>
            </a:pPr>
            <a:r>
              <a:rPr b="1" i="0" lang="en-US" sz="1914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Primary: retail POS software, retail ERP India</a:t>
            </a:r>
            <a:endParaRPr/>
          </a:p>
          <a:p>
            <a:pPr indent="-206680" lvl="1" marL="413361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14"/>
              <a:buFont typeface="Arial"/>
              <a:buChar char="•"/>
            </a:pPr>
            <a:r>
              <a:rPr b="1" i="0" lang="en-US" sz="1914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Secondary: inventory software, GST billing system</a:t>
            </a:r>
            <a:endParaRPr/>
          </a:p>
          <a:p>
            <a:pPr indent="-206680" lvl="1" marL="413361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14"/>
              <a:buFont typeface="Arial"/>
              <a:buChar char="•"/>
            </a:pPr>
            <a:r>
              <a:rPr b="1" i="0" lang="en-US" sz="1914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Long-tail: best POS for small shops in India</a:t>
            </a:r>
            <a:endParaRPr/>
          </a:p>
          <a:p>
            <a:pPr indent="0" lvl="0" marL="0" marR="0" rtl="0" algn="l">
              <a:lnSpc>
                <a:spcPct val="1553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14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14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9" name="Google Shape;259;p14"/>
          <p:cNvSpPr/>
          <p:nvPr/>
        </p:nvSpPr>
        <p:spPr>
          <a:xfrm>
            <a:off x="8986275" y="7265643"/>
            <a:ext cx="19909173" cy="5578325"/>
          </a:xfrm>
          <a:custGeom>
            <a:rect b="b" l="l" r="r" t="t"/>
            <a:pathLst>
              <a:path extrusionOk="0" h="5578325" w="19909173">
                <a:moveTo>
                  <a:pt x="0" y="0"/>
                </a:moveTo>
                <a:lnTo>
                  <a:pt x="19909174" y="0"/>
                </a:lnTo>
                <a:lnTo>
                  <a:pt x="19909174" y="5578325"/>
                </a:lnTo>
                <a:lnTo>
                  <a:pt x="0" y="55783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0" name="Google Shape;260;p14"/>
          <p:cNvSpPr/>
          <p:nvPr/>
        </p:nvSpPr>
        <p:spPr>
          <a:xfrm flipH="1" rot="4009528">
            <a:off x="15405943" y="-244153"/>
            <a:ext cx="6095192" cy="4986975"/>
          </a:xfrm>
          <a:custGeom>
            <a:rect b="b" l="l" r="r" t="t"/>
            <a:pathLst>
              <a:path extrusionOk="0" h="4986975" w="6095192">
                <a:moveTo>
                  <a:pt x="6095191" y="0"/>
                </a:moveTo>
                <a:lnTo>
                  <a:pt x="0" y="0"/>
                </a:lnTo>
                <a:lnTo>
                  <a:pt x="0" y="4986975"/>
                </a:lnTo>
                <a:lnTo>
                  <a:pt x="6095191" y="4986975"/>
                </a:lnTo>
                <a:lnTo>
                  <a:pt x="6095191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1" name="Google Shape;261;p14"/>
          <p:cNvSpPr/>
          <p:nvPr/>
        </p:nvSpPr>
        <p:spPr>
          <a:xfrm>
            <a:off x="4280834" y="0"/>
            <a:ext cx="8675655" cy="1266519"/>
          </a:xfrm>
          <a:custGeom>
            <a:rect b="b" l="l" r="r" t="t"/>
            <a:pathLst>
              <a:path extrusionOk="0" h="1266519" w="8675655">
                <a:moveTo>
                  <a:pt x="0" y="0"/>
                </a:moveTo>
                <a:lnTo>
                  <a:pt x="8675655" y="0"/>
                </a:lnTo>
                <a:lnTo>
                  <a:pt x="8675655" y="1266519"/>
                </a:lnTo>
                <a:lnTo>
                  <a:pt x="0" y="12665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2" name="Google Shape;262;p14"/>
          <p:cNvSpPr txBox="1"/>
          <p:nvPr/>
        </p:nvSpPr>
        <p:spPr>
          <a:xfrm>
            <a:off x="5780887" y="298581"/>
            <a:ext cx="6081238" cy="55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99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TASK-V CONTENT STRATEGY</a:t>
            </a:r>
            <a:endParaRPr/>
          </a:p>
        </p:txBody>
      </p:sp>
      <p:sp>
        <p:nvSpPr>
          <p:cNvPr id="263" name="Google Shape;263;p14"/>
          <p:cNvSpPr txBox="1"/>
          <p:nvPr/>
        </p:nvSpPr>
        <p:spPr>
          <a:xfrm>
            <a:off x="986736" y="1461658"/>
            <a:ext cx="7589962" cy="6888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28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Content Strategy Plan</a:t>
            </a:r>
            <a:endParaRPr/>
          </a:p>
        </p:txBody>
      </p:sp>
      <p:sp>
        <p:nvSpPr>
          <p:cNvPr id="264" name="Google Shape;264;p14"/>
          <p:cNvSpPr txBox="1"/>
          <p:nvPr/>
        </p:nvSpPr>
        <p:spPr>
          <a:xfrm>
            <a:off x="783892" y="4448870"/>
            <a:ext cx="14455739" cy="33516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23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lnSpc>
                <a:spcPct val="1400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23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Target Audience:</a:t>
            </a:r>
            <a:endParaRPr/>
          </a:p>
          <a:p>
            <a:pPr indent="0" lvl="0" marL="0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14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Retailers, Supermarkets, Pharmacies, Franchises</a:t>
            </a:r>
            <a:endParaRPr/>
          </a:p>
          <a:p>
            <a:pPr indent="0" lvl="0" marL="0" marR="0" rtl="0" algn="l">
              <a:lnSpc>
                <a:spcPct val="1400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23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Content Types:</a:t>
            </a:r>
            <a:endParaRPr/>
          </a:p>
          <a:p>
            <a:pPr indent="-195886" lvl="1" marL="391773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4"/>
              <a:buFont typeface="Arial"/>
              <a:buChar char="•"/>
            </a:pPr>
            <a:r>
              <a:rPr b="1" i="0" lang="en-US" sz="1814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Blogs: “Top POS Trends in 2025”, “POS vs ERP: What’s Best?”</a:t>
            </a:r>
            <a:endParaRPr/>
          </a:p>
          <a:p>
            <a:pPr indent="-195886" lvl="1" marL="391773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4"/>
              <a:buFont typeface="Arial"/>
              <a:buChar char="•"/>
            </a:pPr>
            <a:r>
              <a:rPr b="1" i="0" lang="en-US" sz="1814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Case Studies: “How a Grocery Chain Improved ROI with Retailware”</a:t>
            </a:r>
            <a:endParaRPr/>
          </a:p>
          <a:p>
            <a:pPr indent="-195886" lvl="1" marL="391773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4"/>
              <a:buFont typeface="Arial"/>
              <a:buChar char="•"/>
            </a:pPr>
            <a:r>
              <a:rPr b="1" i="0" lang="en-US" sz="1814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Whitepapers: “Retail Analytics Outlook in India”</a:t>
            </a:r>
            <a:endParaRPr/>
          </a:p>
          <a:p>
            <a:pPr indent="-195886" lvl="1" marL="391773" marR="0" rtl="0" algn="l">
              <a:lnSpc>
                <a:spcPct val="1400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14"/>
              <a:buFont typeface="Arial"/>
              <a:buChar char="•"/>
            </a:pPr>
            <a:r>
              <a:rPr b="1" i="0" lang="en-US" sz="1814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FAQs/Guides: “Choosing POS Software for Your Store”</a:t>
            </a:r>
            <a:endParaRPr/>
          </a:p>
          <a:p>
            <a:pPr indent="0" lvl="0" marL="0" marR="0" rtl="0" algn="l">
              <a:lnSpc>
                <a:spcPct val="14003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93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marR="0" rtl="0" algn="l">
              <a:lnSpc>
                <a:spcPct val="1213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93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5" name="Google Shape;265;p14"/>
          <p:cNvSpPr txBox="1"/>
          <p:nvPr/>
        </p:nvSpPr>
        <p:spPr>
          <a:xfrm>
            <a:off x="777100" y="7502049"/>
            <a:ext cx="9285861" cy="20430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81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35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Update Plan:</a:t>
            </a:r>
            <a:endParaRPr/>
          </a:p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99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Quarterly refresh (new trends, data, keywords)</a:t>
            </a:r>
            <a:endParaRPr/>
          </a:p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99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Promotion Channels:</a:t>
            </a:r>
            <a:endParaRPr/>
          </a:p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99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LinkedIn, YouTube, Email Newsletters, Guest Posts</a:t>
            </a:r>
            <a:endParaRPr/>
          </a:p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99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(Target: Analytics India Magazine, YourStory)</a:t>
            </a:r>
            <a:endParaRPr/>
          </a:p>
          <a:p>
            <a:pPr indent="0" lvl="0" marL="0" marR="0" rtl="0" algn="l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99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EAFF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"/>
          <p:cNvSpPr/>
          <p:nvPr/>
        </p:nvSpPr>
        <p:spPr>
          <a:xfrm>
            <a:off x="0" y="0"/>
            <a:ext cx="18288000" cy="11140638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513" l="-11894" r="0" t="-2901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5"/>
          <p:cNvSpPr txBox="1"/>
          <p:nvPr/>
        </p:nvSpPr>
        <p:spPr>
          <a:xfrm>
            <a:off x="421799" y="2686266"/>
            <a:ext cx="10392058" cy="2707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Goal:</a:t>
            </a:r>
            <a:endParaRPr/>
          </a:p>
          <a:p>
            <a:pPr indent="0" lvl="0" marL="0" marR="0" rtl="0" algn="l">
              <a:lnSpc>
                <a:spcPct val="140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Boost domain authority, backlinks &amp; online visibility</a:t>
            </a:r>
            <a:endParaRPr/>
          </a:p>
          <a:p>
            <a:pPr indent="0" lvl="0" marL="0" marR="0" rtl="0" algn="l">
              <a:lnSpc>
                <a:spcPct val="140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5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Link-Building Tactics:</a:t>
            </a:r>
            <a:endParaRPr/>
          </a:p>
          <a:p>
            <a:pPr indent="-232305" lvl="1" marL="464610" marR="0" rtl="0" algn="l">
              <a:lnSpc>
                <a:spcPct val="14002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1"/>
              <a:buFont typeface="Arial"/>
              <a:buChar char="•"/>
            </a:pPr>
            <a:r>
              <a:rPr b="1" i="0" lang="en-US" sz="2151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Guest posts on tech/retail blogs (YourStory, Analytics India Mag)</a:t>
            </a:r>
            <a:endParaRPr/>
          </a:p>
          <a:p>
            <a:pPr indent="-232305" lvl="1" marL="464610" marR="0" rtl="0" algn="l">
              <a:lnSpc>
                <a:spcPct val="14002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1"/>
              <a:buFont typeface="Arial"/>
              <a:buChar char="•"/>
            </a:pPr>
            <a:r>
              <a:rPr b="1" i="0" lang="en-US" sz="2151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Directory submissions (Clutch, SoftwareSuggest)</a:t>
            </a:r>
            <a:endParaRPr/>
          </a:p>
          <a:p>
            <a:pPr indent="-232305" lvl="1" marL="464610" marR="0" rtl="0" algn="l">
              <a:lnSpc>
                <a:spcPct val="14002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1"/>
              <a:buFont typeface="Arial"/>
              <a:buChar char="•"/>
            </a:pPr>
            <a:r>
              <a:rPr b="1" i="0" lang="en-US" sz="2151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Local business listings (Justdial, Sulekha, Google My Business)</a:t>
            </a:r>
            <a:endParaRPr/>
          </a:p>
          <a:p>
            <a:pPr indent="0" lvl="0" marL="0" marR="0" rtl="0" algn="l">
              <a:lnSpc>
                <a:spcPct val="140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51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2" name="Google Shape;272;p15"/>
          <p:cNvSpPr/>
          <p:nvPr/>
        </p:nvSpPr>
        <p:spPr>
          <a:xfrm>
            <a:off x="9372600" y="7874445"/>
            <a:ext cx="19522848" cy="4969523"/>
          </a:xfrm>
          <a:custGeom>
            <a:rect b="b" l="l" r="r" t="t"/>
            <a:pathLst>
              <a:path extrusionOk="0" h="5578325" w="19909173">
                <a:moveTo>
                  <a:pt x="0" y="0"/>
                </a:moveTo>
                <a:lnTo>
                  <a:pt x="19909174" y="0"/>
                </a:lnTo>
                <a:lnTo>
                  <a:pt x="19909174" y="5578325"/>
                </a:lnTo>
                <a:lnTo>
                  <a:pt x="0" y="55783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3" name="Google Shape;273;p15"/>
          <p:cNvSpPr/>
          <p:nvPr/>
        </p:nvSpPr>
        <p:spPr>
          <a:xfrm flipH="1" rot="4009528">
            <a:off x="15405943" y="-244153"/>
            <a:ext cx="6095192" cy="4986975"/>
          </a:xfrm>
          <a:custGeom>
            <a:rect b="b" l="l" r="r" t="t"/>
            <a:pathLst>
              <a:path extrusionOk="0" h="4986975" w="6095192">
                <a:moveTo>
                  <a:pt x="6095191" y="0"/>
                </a:moveTo>
                <a:lnTo>
                  <a:pt x="0" y="0"/>
                </a:lnTo>
                <a:lnTo>
                  <a:pt x="0" y="4986975"/>
                </a:lnTo>
                <a:lnTo>
                  <a:pt x="6095191" y="4986975"/>
                </a:lnTo>
                <a:lnTo>
                  <a:pt x="6095191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4" name="Google Shape;274;p15"/>
          <p:cNvSpPr/>
          <p:nvPr/>
        </p:nvSpPr>
        <p:spPr>
          <a:xfrm>
            <a:off x="4280834" y="0"/>
            <a:ext cx="8675655" cy="1266519"/>
          </a:xfrm>
          <a:custGeom>
            <a:rect b="b" l="l" r="r" t="t"/>
            <a:pathLst>
              <a:path extrusionOk="0" h="1266519" w="8675655">
                <a:moveTo>
                  <a:pt x="0" y="0"/>
                </a:moveTo>
                <a:lnTo>
                  <a:pt x="8675655" y="0"/>
                </a:lnTo>
                <a:lnTo>
                  <a:pt x="8675655" y="1266519"/>
                </a:lnTo>
                <a:lnTo>
                  <a:pt x="0" y="12665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5" name="Google Shape;275;p15"/>
          <p:cNvSpPr txBox="1"/>
          <p:nvPr/>
        </p:nvSpPr>
        <p:spPr>
          <a:xfrm>
            <a:off x="5780887" y="298581"/>
            <a:ext cx="6081238" cy="55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99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TASK-VI OFF PAGE SEO</a:t>
            </a:r>
            <a:endParaRPr/>
          </a:p>
        </p:txBody>
      </p:sp>
      <p:sp>
        <p:nvSpPr>
          <p:cNvPr id="276" name="Google Shape;276;p15"/>
          <p:cNvSpPr txBox="1"/>
          <p:nvPr/>
        </p:nvSpPr>
        <p:spPr>
          <a:xfrm>
            <a:off x="581462" y="6473980"/>
            <a:ext cx="10398849" cy="1796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23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Content Promotion:</a:t>
            </a:r>
            <a:endParaRPr/>
          </a:p>
          <a:p>
            <a:pPr indent="-218474" lvl="1" marL="436948" marR="0" rtl="0" algn="l">
              <a:lnSpc>
                <a:spcPct val="14003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3"/>
              <a:buFont typeface="Arial"/>
              <a:buChar char="•"/>
            </a:pPr>
            <a:r>
              <a:rPr b="1" i="0" lang="en-US" sz="2023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Share blogs &amp; case studies on LinkedIn &amp; Twitter</a:t>
            </a:r>
            <a:endParaRPr/>
          </a:p>
          <a:p>
            <a:pPr indent="-218474" lvl="1" marL="436948" marR="0" rtl="0" algn="l">
              <a:lnSpc>
                <a:spcPct val="14003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3"/>
              <a:buFont typeface="Arial"/>
              <a:buChar char="•"/>
            </a:pPr>
            <a:r>
              <a:rPr b="1" i="0" lang="en-US" sz="2023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Repurpose content as infographics/videos on YouTube &amp; Instagram</a:t>
            </a:r>
            <a:endParaRPr/>
          </a:p>
          <a:p>
            <a:pPr indent="-218474" lvl="1" marL="436948" marR="0" rtl="0" algn="l">
              <a:lnSpc>
                <a:spcPct val="14003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23"/>
              <a:buFont typeface="Arial"/>
              <a:buChar char="•"/>
            </a:pPr>
            <a:r>
              <a:rPr b="1" i="0" lang="en-US" sz="2023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Engage in retail/tech forums (Quora, Reddit, LinkedIn Groups)</a:t>
            </a:r>
            <a:endParaRPr/>
          </a:p>
          <a:p>
            <a:pPr indent="0" lvl="0" marL="0" marR="0" rtl="0" algn="l">
              <a:lnSpc>
                <a:spcPct val="1400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23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7" name="Google Shape;277;p15"/>
          <p:cNvSpPr txBox="1"/>
          <p:nvPr/>
        </p:nvSpPr>
        <p:spPr>
          <a:xfrm>
            <a:off x="9876124" y="6473980"/>
            <a:ext cx="7731760" cy="1889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Brand Mentions &amp; Reviews:</a:t>
            </a:r>
            <a:endParaRPr/>
          </a:p>
          <a:p>
            <a:pPr indent="-226695" lvl="1" marL="4533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-US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Partner with influencers &amp; industry experts</a:t>
            </a:r>
            <a:endParaRPr/>
          </a:p>
          <a:p>
            <a:pPr indent="-226695" lvl="1" marL="4533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-US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Request reviews from existing clients</a:t>
            </a:r>
            <a:endParaRPr/>
          </a:p>
          <a:p>
            <a:pPr indent="-226695" lvl="1" marL="4533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-US" sz="21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Monitor brand mentions using tools (Google Alerts)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8" name="Google Shape;278;p15"/>
          <p:cNvSpPr txBox="1"/>
          <p:nvPr/>
        </p:nvSpPr>
        <p:spPr>
          <a:xfrm>
            <a:off x="421799" y="1483553"/>
            <a:ext cx="7589962" cy="5550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99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Off-Page SEO Strategy – Retailware</a:t>
            </a:r>
            <a:endParaRPr/>
          </a:p>
        </p:txBody>
      </p:sp>
      <p:sp>
        <p:nvSpPr>
          <p:cNvPr id="279" name="Google Shape;279;p15"/>
          <p:cNvSpPr txBox="1"/>
          <p:nvPr/>
        </p:nvSpPr>
        <p:spPr>
          <a:xfrm>
            <a:off x="9876124" y="2695791"/>
            <a:ext cx="7952883" cy="775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KPIs: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1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Backlinks | Referral Traffic | Domain Rating | Social Shares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EAFF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"/>
          <p:cNvSpPr/>
          <p:nvPr/>
        </p:nvSpPr>
        <p:spPr>
          <a:xfrm>
            <a:off x="21771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513" l="-11894" r="0" t="-29017"/>
            </a:stretch>
          </a:blipFill>
          <a:ln>
            <a:noFill/>
          </a:ln>
        </p:spPr>
      </p:sp>
      <p:sp>
        <p:nvSpPr>
          <p:cNvPr id="285" name="Google Shape;285;p16"/>
          <p:cNvSpPr/>
          <p:nvPr/>
        </p:nvSpPr>
        <p:spPr>
          <a:xfrm flipH="1" rot="4009528">
            <a:off x="15695721" y="-1132944"/>
            <a:ext cx="6095192" cy="4986975"/>
          </a:xfrm>
          <a:custGeom>
            <a:rect b="b" l="l" r="r" t="t"/>
            <a:pathLst>
              <a:path extrusionOk="0" h="4986975" w="6095192">
                <a:moveTo>
                  <a:pt x="6095191" y="0"/>
                </a:moveTo>
                <a:lnTo>
                  <a:pt x="0" y="0"/>
                </a:lnTo>
                <a:lnTo>
                  <a:pt x="0" y="4986975"/>
                </a:lnTo>
                <a:lnTo>
                  <a:pt x="6095191" y="4986975"/>
                </a:lnTo>
                <a:lnTo>
                  <a:pt x="6095191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6" name="Google Shape;286;p16"/>
          <p:cNvSpPr/>
          <p:nvPr/>
        </p:nvSpPr>
        <p:spPr>
          <a:xfrm>
            <a:off x="4280834" y="0"/>
            <a:ext cx="8675655" cy="1266519"/>
          </a:xfrm>
          <a:custGeom>
            <a:rect b="b" l="l" r="r" t="t"/>
            <a:pathLst>
              <a:path extrusionOk="0" h="1266519" w="8675655">
                <a:moveTo>
                  <a:pt x="0" y="0"/>
                </a:moveTo>
                <a:lnTo>
                  <a:pt x="8675655" y="0"/>
                </a:lnTo>
                <a:lnTo>
                  <a:pt x="8675655" y="1266519"/>
                </a:lnTo>
                <a:lnTo>
                  <a:pt x="0" y="12665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7" name="Google Shape;287;p16"/>
          <p:cNvSpPr txBox="1"/>
          <p:nvPr/>
        </p:nvSpPr>
        <p:spPr>
          <a:xfrm>
            <a:off x="5780887" y="298581"/>
            <a:ext cx="6081238" cy="55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99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TASK-VI OFF PAGE SEO</a:t>
            </a:r>
            <a:endParaRPr/>
          </a:p>
        </p:txBody>
      </p:sp>
      <p:sp>
        <p:nvSpPr>
          <p:cNvPr id="288" name="Google Shape;288;p16"/>
          <p:cNvSpPr txBox="1"/>
          <p:nvPr/>
        </p:nvSpPr>
        <p:spPr>
          <a:xfrm>
            <a:off x="421799" y="1483553"/>
            <a:ext cx="7589962" cy="5550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99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Tasks for Improvement of Website </a:t>
            </a:r>
            <a:endParaRPr/>
          </a:p>
        </p:txBody>
      </p:sp>
      <p:graphicFrame>
        <p:nvGraphicFramePr>
          <p:cNvPr id="289" name="Google Shape;289;p16"/>
          <p:cNvGraphicFramePr/>
          <p:nvPr/>
        </p:nvGraphicFramePr>
        <p:xfrm>
          <a:off x="1905000" y="28456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{B901FF8E-1075-459C-B572-841A361ED928}</a:tableStyleId>
              </a:tblPr>
              <a:tblGrid>
                <a:gridCol w="6248400"/>
                <a:gridCol w="6248400"/>
              </a:tblGrid>
              <a:tr h="454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/>
                        <a:t>Task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Action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AFF"/>
                    </a:solidFill>
                  </a:tcPr>
                </a:tc>
              </a:tr>
              <a:tr h="113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Title &amp; Meta Descriptions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Add keyword-rich title &amp; CTA meta tags (Home, About, Contact, Product pages)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AFF"/>
                    </a:solidFill>
                  </a:tcPr>
                </a:tc>
              </a:tr>
              <a:tr h="12411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Heading Optimization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Use H2/H3 for keyword-rich subtopics on all pages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AFF"/>
                    </a:solidFill>
                  </a:tcPr>
                </a:tc>
              </a:tr>
              <a:tr h="1135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Keywords in Content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Ensure primary/secondary keywords are in title, headers, and body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AFF"/>
                    </a:solidFill>
                  </a:tcPr>
                </a:tc>
              </a:tr>
              <a:tr h="795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Internal Linking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Audit and add contextual CTAs and cross-links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AFF"/>
                    </a:solidFill>
                  </a:tcPr>
                </a:tc>
              </a:tr>
              <a:tr h="795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Image Optimization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Add alt-text, descriptive filenames, use WebP format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AFF"/>
                    </a:solidFill>
                  </a:tcPr>
                </a:tc>
              </a:tr>
              <a:tr h="795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Technical Fixes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A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/>
                        <a:t>Add canonical tags, robots meta, LocalBusiness schema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AFF"/>
                    </a:solidFill>
                  </a:tcPr>
                </a:tc>
              </a:tr>
            </a:tbl>
          </a:graphicData>
        </a:graphic>
      </p:graphicFrame>
      <p:sp>
        <p:nvSpPr>
          <p:cNvPr id="290" name="Google Shape;290;p16"/>
          <p:cNvSpPr/>
          <p:nvPr/>
        </p:nvSpPr>
        <p:spPr>
          <a:xfrm>
            <a:off x="4125271" y="2845384"/>
            <a:ext cx="14059347" cy="42901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EAFF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7"/>
          <p:cNvSpPr/>
          <p:nvPr/>
        </p:nvSpPr>
        <p:spPr>
          <a:xfrm>
            <a:off x="-15240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513" l="-11894" r="0" t="-29017"/>
            </a:stretch>
          </a:blipFill>
          <a:ln>
            <a:noFill/>
          </a:ln>
        </p:spPr>
      </p:sp>
      <p:sp>
        <p:nvSpPr>
          <p:cNvPr id="296" name="Google Shape;296;p17"/>
          <p:cNvSpPr txBox="1"/>
          <p:nvPr/>
        </p:nvSpPr>
        <p:spPr>
          <a:xfrm>
            <a:off x="5079555" y="4650491"/>
            <a:ext cx="7589962" cy="847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99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THANK YOU</a:t>
            </a:r>
            <a:endParaRPr/>
          </a:p>
        </p:txBody>
      </p:sp>
      <p:sp>
        <p:nvSpPr>
          <p:cNvPr id="297" name="Google Shape;297;p17"/>
          <p:cNvSpPr/>
          <p:nvPr/>
        </p:nvSpPr>
        <p:spPr>
          <a:xfrm flipH="1" rot="4009528">
            <a:off x="12913854" y="315945"/>
            <a:ext cx="6095192" cy="4986975"/>
          </a:xfrm>
          <a:custGeom>
            <a:rect b="b" l="l" r="r" t="t"/>
            <a:pathLst>
              <a:path extrusionOk="0" h="4986975" w="6095192">
                <a:moveTo>
                  <a:pt x="6095191" y="0"/>
                </a:moveTo>
                <a:lnTo>
                  <a:pt x="0" y="0"/>
                </a:lnTo>
                <a:lnTo>
                  <a:pt x="0" y="4986975"/>
                </a:lnTo>
                <a:lnTo>
                  <a:pt x="6095191" y="4986975"/>
                </a:lnTo>
                <a:lnTo>
                  <a:pt x="6095191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8" name="Google Shape;298;p17"/>
          <p:cNvSpPr/>
          <p:nvPr/>
        </p:nvSpPr>
        <p:spPr>
          <a:xfrm flipH="1" rot="4009528">
            <a:off x="-582282" y="6787710"/>
            <a:ext cx="6095192" cy="4986975"/>
          </a:xfrm>
          <a:custGeom>
            <a:rect b="b" l="l" r="r" t="t"/>
            <a:pathLst>
              <a:path extrusionOk="0" h="4986975" w="6095192">
                <a:moveTo>
                  <a:pt x="6095192" y="0"/>
                </a:moveTo>
                <a:lnTo>
                  <a:pt x="0" y="0"/>
                </a:lnTo>
                <a:lnTo>
                  <a:pt x="0" y="4986975"/>
                </a:lnTo>
                <a:lnTo>
                  <a:pt x="6095192" y="4986975"/>
                </a:lnTo>
                <a:lnTo>
                  <a:pt x="6095192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EAF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-1" y="93083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513" l="-11894" r="0" t="-29017"/>
            </a:stretch>
          </a:blipFill>
          <a:ln>
            <a:noFill/>
          </a:ln>
        </p:spPr>
      </p:sp>
      <p:sp>
        <p:nvSpPr>
          <p:cNvPr id="95" name="Google Shape;95;p2"/>
          <p:cNvSpPr/>
          <p:nvPr/>
        </p:nvSpPr>
        <p:spPr>
          <a:xfrm flipH="1" rot="-4174148">
            <a:off x="-309832" y="6885977"/>
            <a:ext cx="3424109" cy="2801544"/>
          </a:xfrm>
          <a:custGeom>
            <a:rect b="b" l="l" r="r" t="t"/>
            <a:pathLst>
              <a:path extrusionOk="0" h="2801544" w="3424109">
                <a:moveTo>
                  <a:pt x="3424110" y="0"/>
                </a:moveTo>
                <a:lnTo>
                  <a:pt x="0" y="0"/>
                </a:lnTo>
                <a:lnTo>
                  <a:pt x="0" y="2801544"/>
                </a:lnTo>
                <a:lnTo>
                  <a:pt x="3424110" y="2801544"/>
                </a:lnTo>
                <a:lnTo>
                  <a:pt x="342411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6" name="Google Shape;96;p2"/>
          <p:cNvSpPr/>
          <p:nvPr/>
        </p:nvSpPr>
        <p:spPr>
          <a:xfrm>
            <a:off x="2895600" y="7995672"/>
            <a:ext cx="18288000" cy="3608394"/>
          </a:xfrm>
          <a:custGeom>
            <a:rect b="b" l="l" r="r" t="t"/>
            <a:pathLst>
              <a:path extrusionOk="0" h="3608394" w="12878442">
                <a:moveTo>
                  <a:pt x="0" y="0"/>
                </a:moveTo>
                <a:lnTo>
                  <a:pt x="12878442" y="0"/>
                </a:lnTo>
                <a:lnTo>
                  <a:pt x="12878442" y="3608394"/>
                </a:lnTo>
                <a:lnTo>
                  <a:pt x="0" y="36083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 rot="-805285">
            <a:off x="13187111" y="-688972"/>
            <a:ext cx="4989218" cy="3890334"/>
          </a:xfrm>
          <a:custGeom>
            <a:rect b="b" l="l" r="r" t="t"/>
            <a:pathLst>
              <a:path extrusionOk="0" h="4552624" w="5564319">
                <a:moveTo>
                  <a:pt x="0" y="0"/>
                </a:moveTo>
                <a:lnTo>
                  <a:pt x="5564319" y="0"/>
                </a:lnTo>
                <a:lnTo>
                  <a:pt x="5564319" y="4552624"/>
                </a:lnTo>
                <a:lnTo>
                  <a:pt x="0" y="45526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8" name="Google Shape;98;p2"/>
          <p:cNvSpPr/>
          <p:nvPr/>
        </p:nvSpPr>
        <p:spPr>
          <a:xfrm rot="10800000">
            <a:off x="7669717" y="-1368884"/>
            <a:ext cx="11317876" cy="3171141"/>
          </a:xfrm>
          <a:custGeom>
            <a:rect b="b" l="l" r="r" t="t"/>
            <a:pathLst>
              <a:path extrusionOk="0" h="3171141" w="11317876">
                <a:moveTo>
                  <a:pt x="11317876" y="3171140"/>
                </a:moveTo>
                <a:lnTo>
                  <a:pt x="0" y="3171140"/>
                </a:lnTo>
                <a:lnTo>
                  <a:pt x="0" y="0"/>
                </a:lnTo>
                <a:lnTo>
                  <a:pt x="11317876" y="0"/>
                </a:lnTo>
                <a:lnTo>
                  <a:pt x="11317876" y="317114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9" name="Google Shape;99;p2"/>
          <p:cNvSpPr txBox="1"/>
          <p:nvPr/>
        </p:nvSpPr>
        <p:spPr>
          <a:xfrm>
            <a:off x="271692" y="2569210"/>
            <a:ext cx="17744615" cy="57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225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99">
                <a:solidFill>
                  <a:srgbClr val="383C5B"/>
                </a:solidFill>
                <a:latin typeface="Arial"/>
                <a:ea typeface="Arial"/>
                <a:cs typeface="Arial"/>
                <a:sym typeface="Arial"/>
              </a:rPr>
              <a:t> Retailware is a comprehensive retail technology solutions provider offering Point-of-Sale (POS) systems, retail ERP, and digital transformation tools designed to streamline operations, enhance customer experience, and empower data-driven decision-making. The company caters to diverse retail segments including apparel, footwear, supermarkets, and specialty stores.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99">
              <a:solidFill>
                <a:srgbClr val="383C5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99">
                <a:solidFill>
                  <a:srgbClr val="383C5B"/>
                </a:solidFill>
                <a:latin typeface="Arial"/>
                <a:ea typeface="Arial"/>
                <a:cs typeface="Arial"/>
                <a:sym typeface="Arial"/>
              </a:rPr>
              <a:t>Global Presence: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99">
                <a:solidFill>
                  <a:srgbClr val="383C5B"/>
                </a:solidFill>
                <a:latin typeface="Arial"/>
                <a:ea typeface="Arial"/>
                <a:cs typeface="Arial"/>
                <a:sym typeface="Arial"/>
              </a:rPr>
              <a:t> Primarily focused on the Indian market, Retailware supports a wide network of retail businesses with scalable solutions, while also serving clients in international markets through its cloud-based offerings and partner network.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99">
              <a:solidFill>
                <a:srgbClr val="383C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3334287" y="216686"/>
            <a:ext cx="11619426" cy="1696267"/>
          </a:xfrm>
          <a:custGeom>
            <a:rect b="b" l="l" r="r" t="t"/>
            <a:pathLst>
              <a:path extrusionOk="0" h="1696267" w="11619426">
                <a:moveTo>
                  <a:pt x="0" y="0"/>
                </a:moveTo>
                <a:lnTo>
                  <a:pt x="11619426" y="0"/>
                </a:lnTo>
                <a:lnTo>
                  <a:pt x="11619426" y="1696266"/>
                </a:lnTo>
                <a:lnTo>
                  <a:pt x="0" y="169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1" name="Google Shape;101;p2"/>
          <p:cNvSpPr txBox="1"/>
          <p:nvPr/>
        </p:nvSpPr>
        <p:spPr>
          <a:xfrm>
            <a:off x="5150646" y="539992"/>
            <a:ext cx="8719027" cy="7981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00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COMPANY SELECTION 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7190229" y="2092960"/>
            <a:ext cx="4639861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974">
                <a:solidFill>
                  <a:srgbClr val="383C5B"/>
                </a:solidFill>
                <a:latin typeface="Arial"/>
                <a:ea typeface="Arial"/>
                <a:cs typeface="Arial"/>
                <a:sym typeface="Arial"/>
              </a:rPr>
              <a:t>ABOUT REATAILWARE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EAFF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513" l="-11894" r="0" t="-29017"/>
            </a:stretch>
          </a:blipFill>
          <a:ln>
            <a:noFill/>
          </a:ln>
        </p:spPr>
      </p:sp>
      <p:sp>
        <p:nvSpPr>
          <p:cNvPr id="108" name="Google Shape;108;p3"/>
          <p:cNvSpPr/>
          <p:nvPr/>
        </p:nvSpPr>
        <p:spPr>
          <a:xfrm flipH="1" rot="-642096">
            <a:off x="-1564799" y="1554434"/>
            <a:ext cx="4603724" cy="3766684"/>
          </a:xfrm>
          <a:custGeom>
            <a:rect b="b" l="l" r="r" t="t"/>
            <a:pathLst>
              <a:path extrusionOk="0" h="3766684" w="4603724">
                <a:moveTo>
                  <a:pt x="4603725" y="0"/>
                </a:moveTo>
                <a:lnTo>
                  <a:pt x="0" y="0"/>
                </a:lnTo>
                <a:lnTo>
                  <a:pt x="0" y="3766683"/>
                </a:lnTo>
                <a:lnTo>
                  <a:pt x="4603725" y="3766683"/>
                </a:lnTo>
                <a:lnTo>
                  <a:pt x="4603725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9" name="Google Shape;109;p3"/>
          <p:cNvSpPr/>
          <p:nvPr/>
        </p:nvSpPr>
        <p:spPr>
          <a:xfrm>
            <a:off x="11416096" y="7643527"/>
            <a:ext cx="16936602" cy="4745444"/>
          </a:xfrm>
          <a:custGeom>
            <a:rect b="b" l="l" r="r" t="t"/>
            <a:pathLst>
              <a:path extrusionOk="0" h="4745444" w="16936602">
                <a:moveTo>
                  <a:pt x="0" y="0"/>
                </a:moveTo>
                <a:lnTo>
                  <a:pt x="16936602" y="0"/>
                </a:lnTo>
                <a:lnTo>
                  <a:pt x="16936602" y="4745444"/>
                </a:lnTo>
                <a:lnTo>
                  <a:pt x="0" y="47454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0" name="Google Shape;110;p3"/>
          <p:cNvSpPr/>
          <p:nvPr/>
        </p:nvSpPr>
        <p:spPr>
          <a:xfrm rot="-1802037">
            <a:off x="14977490" y="4375867"/>
            <a:ext cx="6621020" cy="5417199"/>
          </a:xfrm>
          <a:custGeom>
            <a:rect b="b" l="l" r="r" t="t"/>
            <a:pathLst>
              <a:path extrusionOk="0" h="5417199" w="6621020">
                <a:moveTo>
                  <a:pt x="0" y="0"/>
                </a:moveTo>
                <a:lnTo>
                  <a:pt x="6621020" y="0"/>
                </a:lnTo>
                <a:lnTo>
                  <a:pt x="6621020" y="5417198"/>
                </a:lnTo>
                <a:lnTo>
                  <a:pt x="0" y="54171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1" name="Google Shape;111;p3"/>
          <p:cNvSpPr/>
          <p:nvPr/>
        </p:nvSpPr>
        <p:spPr>
          <a:xfrm rot="10800000">
            <a:off x="-12115800" y="-2578530"/>
            <a:ext cx="19111785" cy="5354906"/>
          </a:xfrm>
          <a:custGeom>
            <a:rect b="b" l="l" r="r" t="t"/>
            <a:pathLst>
              <a:path extrusionOk="0" h="5354906" w="19111785">
                <a:moveTo>
                  <a:pt x="19111785" y="5354906"/>
                </a:moveTo>
                <a:lnTo>
                  <a:pt x="0" y="5354906"/>
                </a:lnTo>
                <a:lnTo>
                  <a:pt x="0" y="0"/>
                </a:lnTo>
                <a:lnTo>
                  <a:pt x="19111785" y="0"/>
                </a:lnTo>
                <a:lnTo>
                  <a:pt x="19111785" y="5354906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2" name="Google Shape;112;p3"/>
          <p:cNvSpPr/>
          <p:nvPr/>
        </p:nvSpPr>
        <p:spPr>
          <a:xfrm>
            <a:off x="4691592" y="234892"/>
            <a:ext cx="11619426" cy="1696267"/>
          </a:xfrm>
          <a:custGeom>
            <a:rect b="b" l="l" r="r" t="t"/>
            <a:pathLst>
              <a:path extrusionOk="0" h="1696267" w="11619426">
                <a:moveTo>
                  <a:pt x="0" y="0"/>
                </a:moveTo>
                <a:lnTo>
                  <a:pt x="11619426" y="0"/>
                </a:lnTo>
                <a:lnTo>
                  <a:pt x="11619426" y="1696267"/>
                </a:lnTo>
                <a:lnTo>
                  <a:pt x="0" y="16962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" name="Google Shape;113;p3"/>
          <p:cNvSpPr/>
          <p:nvPr/>
        </p:nvSpPr>
        <p:spPr>
          <a:xfrm>
            <a:off x="507324" y="3082599"/>
            <a:ext cx="17542731" cy="3380963"/>
          </a:xfrm>
          <a:custGeom>
            <a:rect b="b" l="l" r="r" t="t"/>
            <a:pathLst>
              <a:path extrusionOk="0" h="3380963" w="17542731">
                <a:moveTo>
                  <a:pt x="0" y="0"/>
                </a:moveTo>
                <a:lnTo>
                  <a:pt x="17542731" y="0"/>
                </a:lnTo>
                <a:lnTo>
                  <a:pt x="17542731" y="3380963"/>
                </a:lnTo>
                <a:lnTo>
                  <a:pt x="0" y="33809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4" name="Google Shape;114;p3"/>
          <p:cNvSpPr txBox="1"/>
          <p:nvPr/>
        </p:nvSpPr>
        <p:spPr>
          <a:xfrm>
            <a:off x="5839526" y="614310"/>
            <a:ext cx="10602083" cy="10851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654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ABOUT COMPANY </a:t>
            </a:r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395654" y="6815987"/>
            <a:ext cx="17496691" cy="3372090"/>
          </a:xfrm>
          <a:custGeom>
            <a:rect b="b" l="l" r="r" t="t"/>
            <a:pathLst>
              <a:path extrusionOk="0" h="3372090" w="17496691">
                <a:moveTo>
                  <a:pt x="0" y="0"/>
                </a:moveTo>
                <a:lnTo>
                  <a:pt x="17496692" y="0"/>
                </a:lnTo>
                <a:lnTo>
                  <a:pt x="17496692" y="3372089"/>
                </a:lnTo>
                <a:lnTo>
                  <a:pt x="0" y="33720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6" name="Google Shape;116;p3"/>
          <p:cNvSpPr txBox="1"/>
          <p:nvPr/>
        </p:nvSpPr>
        <p:spPr>
          <a:xfrm>
            <a:off x="762473" y="4185688"/>
            <a:ext cx="1679959" cy="13943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354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1.</a:t>
            </a:r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762473" y="7801446"/>
            <a:ext cx="1679959" cy="13943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354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2.</a:t>
            </a:r>
            <a:endParaRPr/>
          </a:p>
        </p:txBody>
      </p:sp>
      <p:sp>
        <p:nvSpPr>
          <p:cNvPr id="118" name="Google Shape;118;p3"/>
          <p:cNvSpPr txBox="1"/>
          <p:nvPr/>
        </p:nvSpPr>
        <p:spPr>
          <a:xfrm>
            <a:off x="510785" y="2207384"/>
            <a:ext cx="7202747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974">
                <a:solidFill>
                  <a:srgbClr val="383C5B"/>
                </a:solidFill>
                <a:latin typeface="Arial"/>
                <a:ea typeface="Arial"/>
                <a:cs typeface="Arial"/>
                <a:sym typeface="Arial"/>
              </a:rPr>
              <a:t>SERVICES PROVIDED BY RETAILWARE</a:t>
            </a:r>
            <a:endParaRPr/>
          </a:p>
        </p:txBody>
      </p:sp>
      <p:sp>
        <p:nvSpPr>
          <p:cNvPr id="119" name="Google Shape;119;p3"/>
          <p:cNvSpPr txBox="1"/>
          <p:nvPr/>
        </p:nvSpPr>
        <p:spPr>
          <a:xfrm>
            <a:off x="4112158" y="3901240"/>
            <a:ext cx="13147142" cy="2219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7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Retail Management Solutions</a:t>
            </a:r>
            <a:endParaRPr/>
          </a:p>
          <a:p>
            <a:pPr indent="-310250" lvl="1" marL="620501" marR="0" rtl="0" algn="l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74"/>
              <a:buFont typeface="Arial"/>
              <a:buChar char="•"/>
            </a:pPr>
            <a:r>
              <a:rPr b="1" i="1" lang="en-US" sz="287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 Systems: Fast, user-friendly billing with multi-payment support</a:t>
            </a:r>
            <a:endParaRPr/>
          </a:p>
          <a:p>
            <a:pPr indent="-310250" lvl="1" marL="620501" marR="0" rtl="0" algn="l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74"/>
              <a:buFont typeface="Arial"/>
              <a:buChar char="•"/>
            </a:pPr>
            <a:r>
              <a:rPr b="1" i="1" lang="en-US" sz="287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Retail ERP: Manages inventory, sales, and customer data</a:t>
            </a:r>
            <a:endParaRPr/>
          </a:p>
          <a:p>
            <a:pPr indent="-310250" lvl="1" marL="620501" marR="0" rtl="0" algn="l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74"/>
              <a:buFont typeface="Arial"/>
              <a:buChar char="•"/>
            </a:pPr>
            <a:r>
              <a:rPr b="1" i="1" lang="en-US" sz="287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Multi-Branch Control: Centralized pricing and reporting</a:t>
            </a:r>
            <a:endParaRPr/>
          </a:p>
          <a:p>
            <a:pPr indent="0" lvl="0" marL="0" marR="0" rtl="0" algn="l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7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3"/>
          <p:cNvSpPr txBox="1"/>
          <p:nvPr/>
        </p:nvSpPr>
        <p:spPr>
          <a:xfrm>
            <a:off x="3743310" y="7273187"/>
            <a:ext cx="13515990" cy="2219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7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Inventory Management</a:t>
            </a:r>
            <a:endParaRPr/>
          </a:p>
          <a:p>
            <a:pPr indent="-310250" lvl="1" marL="620501" marR="0" rtl="0" algn="l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74"/>
              <a:buFont typeface="Arial"/>
              <a:buChar char="•"/>
            </a:pPr>
            <a:r>
              <a:rPr b="1" i="1" lang="en-US" sz="287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Stock Tracking</a:t>
            </a:r>
            <a:endParaRPr/>
          </a:p>
          <a:p>
            <a:pPr indent="-310250" lvl="1" marL="620501" marR="0" rtl="0" algn="l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74"/>
              <a:buFont typeface="Arial"/>
              <a:buChar char="•"/>
            </a:pPr>
            <a:r>
              <a:rPr b="1" i="1" lang="en-US" sz="287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Auto Reorder Alerts</a:t>
            </a:r>
            <a:endParaRPr/>
          </a:p>
          <a:p>
            <a:pPr indent="-310250" lvl="1" marL="620501" marR="0" rtl="0" algn="l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74"/>
              <a:buFont typeface="Arial"/>
              <a:buChar char="•"/>
            </a:pPr>
            <a:r>
              <a:rPr b="1" i="1" lang="en-US" sz="287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Barcode Labeling</a:t>
            </a:r>
            <a:endParaRPr/>
          </a:p>
          <a:p>
            <a:pPr indent="0" lvl="0" marL="0" marR="0" rtl="0" algn="l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7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"/>
          <p:cNvSpPr/>
          <p:nvPr/>
        </p:nvSpPr>
        <p:spPr>
          <a:xfrm flipH="1" rot="4009528">
            <a:off x="15970479" y="-806378"/>
            <a:ext cx="6095192" cy="4986975"/>
          </a:xfrm>
          <a:custGeom>
            <a:rect b="b" l="l" r="r" t="t"/>
            <a:pathLst>
              <a:path extrusionOk="0" h="4986975" w="6095192">
                <a:moveTo>
                  <a:pt x="6095192" y="0"/>
                </a:moveTo>
                <a:lnTo>
                  <a:pt x="0" y="0"/>
                </a:lnTo>
                <a:lnTo>
                  <a:pt x="0" y="4986975"/>
                </a:lnTo>
                <a:lnTo>
                  <a:pt x="6095192" y="4986975"/>
                </a:lnTo>
                <a:lnTo>
                  <a:pt x="6095192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9257" l="0" r="0" t="-9258"/>
            </a:stretch>
          </a:blipFill>
          <a:ln>
            <a:noFill/>
          </a:ln>
        </p:spPr>
      </p:sp>
      <p:sp>
        <p:nvSpPr>
          <p:cNvPr id="127" name="Google Shape;127;p4"/>
          <p:cNvSpPr/>
          <p:nvPr/>
        </p:nvSpPr>
        <p:spPr>
          <a:xfrm>
            <a:off x="372635" y="2139249"/>
            <a:ext cx="17542731" cy="3380963"/>
          </a:xfrm>
          <a:custGeom>
            <a:rect b="b" l="l" r="r" t="t"/>
            <a:pathLst>
              <a:path extrusionOk="0" h="3380963" w="17542731">
                <a:moveTo>
                  <a:pt x="0" y="0"/>
                </a:moveTo>
                <a:lnTo>
                  <a:pt x="17542730" y="0"/>
                </a:lnTo>
                <a:lnTo>
                  <a:pt x="17542730" y="3380962"/>
                </a:lnTo>
                <a:lnTo>
                  <a:pt x="0" y="33809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8" name="Google Shape;128;p4"/>
          <p:cNvSpPr/>
          <p:nvPr/>
        </p:nvSpPr>
        <p:spPr>
          <a:xfrm>
            <a:off x="372635" y="6413415"/>
            <a:ext cx="17542731" cy="3380963"/>
          </a:xfrm>
          <a:custGeom>
            <a:rect b="b" l="l" r="r" t="t"/>
            <a:pathLst>
              <a:path extrusionOk="0" h="3380963" w="17542731">
                <a:moveTo>
                  <a:pt x="0" y="0"/>
                </a:moveTo>
                <a:lnTo>
                  <a:pt x="17542730" y="0"/>
                </a:lnTo>
                <a:lnTo>
                  <a:pt x="17542730" y="3380963"/>
                </a:lnTo>
                <a:lnTo>
                  <a:pt x="0" y="33809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9" name="Google Shape;129;p4"/>
          <p:cNvSpPr/>
          <p:nvPr/>
        </p:nvSpPr>
        <p:spPr>
          <a:xfrm rot="10800000">
            <a:off x="-14876977" y="-1648753"/>
            <a:ext cx="18261167" cy="5116572"/>
          </a:xfrm>
          <a:custGeom>
            <a:rect b="b" l="l" r="r" t="t"/>
            <a:pathLst>
              <a:path extrusionOk="0" h="5116572" w="18261167">
                <a:moveTo>
                  <a:pt x="18261167" y="5116572"/>
                </a:moveTo>
                <a:lnTo>
                  <a:pt x="0" y="5116572"/>
                </a:lnTo>
                <a:lnTo>
                  <a:pt x="0" y="0"/>
                </a:lnTo>
                <a:lnTo>
                  <a:pt x="18261167" y="0"/>
                </a:lnTo>
                <a:lnTo>
                  <a:pt x="18261167" y="5116572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0" name="Google Shape;130;p4"/>
          <p:cNvSpPr/>
          <p:nvPr/>
        </p:nvSpPr>
        <p:spPr>
          <a:xfrm>
            <a:off x="4627929" y="-43271"/>
            <a:ext cx="11619426" cy="1696267"/>
          </a:xfrm>
          <a:custGeom>
            <a:rect b="b" l="l" r="r" t="t"/>
            <a:pathLst>
              <a:path extrusionOk="0" h="1696267" w="11619426">
                <a:moveTo>
                  <a:pt x="0" y="0"/>
                </a:moveTo>
                <a:lnTo>
                  <a:pt x="11619425" y="0"/>
                </a:lnTo>
                <a:lnTo>
                  <a:pt x="11619425" y="1696267"/>
                </a:lnTo>
                <a:lnTo>
                  <a:pt x="0" y="16962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1" name="Google Shape;131;p4"/>
          <p:cNvSpPr txBox="1"/>
          <p:nvPr/>
        </p:nvSpPr>
        <p:spPr>
          <a:xfrm>
            <a:off x="5838892" y="273062"/>
            <a:ext cx="9909705" cy="10538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11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ABOUT COMPANY </a:t>
            </a:r>
            <a:endParaRPr/>
          </a:p>
        </p:txBody>
      </p:sp>
      <p:sp>
        <p:nvSpPr>
          <p:cNvPr id="132" name="Google Shape;132;p4"/>
          <p:cNvSpPr txBox="1"/>
          <p:nvPr/>
        </p:nvSpPr>
        <p:spPr>
          <a:xfrm>
            <a:off x="675540" y="2994443"/>
            <a:ext cx="1679959" cy="13943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354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3.</a:t>
            </a:r>
            <a:endParaRPr/>
          </a:p>
        </p:txBody>
      </p:sp>
      <p:sp>
        <p:nvSpPr>
          <p:cNvPr id="133" name="Google Shape;133;p4"/>
          <p:cNvSpPr txBox="1"/>
          <p:nvPr/>
        </p:nvSpPr>
        <p:spPr>
          <a:xfrm>
            <a:off x="675540" y="7268610"/>
            <a:ext cx="1679959" cy="13943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354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endParaRPr/>
          </a:p>
        </p:txBody>
      </p:sp>
      <p:sp>
        <p:nvSpPr>
          <p:cNvPr id="134" name="Google Shape;134;p4"/>
          <p:cNvSpPr txBox="1"/>
          <p:nvPr/>
        </p:nvSpPr>
        <p:spPr>
          <a:xfrm>
            <a:off x="372635" y="1576796"/>
            <a:ext cx="7202747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974">
                <a:solidFill>
                  <a:srgbClr val="383C5B"/>
                </a:solidFill>
                <a:latin typeface="Arial"/>
                <a:ea typeface="Arial"/>
                <a:cs typeface="Arial"/>
                <a:sym typeface="Arial"/>
              </a:rPr>
              <a:t>SERVICES PROVIDED BY RETAILWARE</a:t>
            </a:r>
            <a:endParaRPr/>
          </a:p>
        </p:txBody>
      </p:sp>
      <p:sp>
        <p:nvSpPr>
          <p:cNvPr id="135" name="Google Shape;135;p4"/>
          <p:cNvSpPr txBox="1"/>
          <p:nvPr/>
        </p:nvSpPr>
        <p:spPr>
          <a:xfrm>
            <a:off x="3974008" y="2553141"/>
            <a:ext cx="13486276" cy="26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7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Sales &amp; CRM</a:t>
            </a:r>
            <a:endParaRPr/>
          </a:p>
          <a:p>
            <a:pPr indent="-310250" lvl="1" marL="620501" marR="0" rtl="0" algn="l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74"/>
              <a:buFont typeface="Arial"/>
              <a:buChar char="•"/>
            </a:pPr>
            <a:r>
              <a:rPr b="1" i="1" lang="en-US" sz="287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Supports both B2B &amp; B2C billing (retail &amp; wholesale)</a:t>
            </a:r>
            <a:endParaRPr/>
          </a:p>
          <a:p>
            <a:pPr indent="-310250" lvl="1" marL="620501" marR="0" rtl="0" algn="l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74"/>
              <a:buFont typeface="Arial"/>
              <a:buChar char="•"/>
            </a:pPr>
            <a:r>
              <a:rPr b="1" i="1" lang="en-US" sz="287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Handles orders, returns, exchanges &amp; credit sales</a:t>
            </a:r>
            <a:endParaRPr/>
          </a:p>
          <a:p>
            <a:pPr indent="-310250" lvl="1" marL="620501" marR="0" rtl="0" algn="l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74"/>
              <a:buFont typeface="Arial"/>
              <a:buChar char="•"/>
            </a:pPr>
            <a:r>
              <a:rPr b="1" i="1" lang="en-US" sz="287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Basic CRM: customer classification &amp; credit tracking</a:t>
            </a:r>
            <a:endParaRPr/>
          </a:p>
          <a:p>
            <a:pPr indent="-310250" lvl="1" marL="620501" marR="0" rtl="0" algn="l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74"/>
              <a:buFont typeface="Arial"/>
              <a:buChar char="•"/>
            </a:pPr>
            <a:r>
              <a:rPr b="1" i="1" lang="en-US" sz="287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Captures post-sale customer feedback</a:t>
            </a:r>
            <a:endParaRPr/>
          </a:p>
          <a:p>
            <a:pPr indent="0" lvl="0" marL="0" marR="0" rtl="0" algn="l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7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4"/>
          <p:cNvSpPr txBox="1"/>
          <p:nvPr/>
        </p:nvSpPr>
        <p:spPr>
          <a:xfrm>
            <a:off x="3974008" y="6741821"/>
            <a:ext cx="13285292" cy="26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7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Accounting &amp; Finance</a:t>
            </a:r>
            <a:endParaRPr/>
          </a:p>
          <a:p>
            <a:pPr indent="-310250" lvl="1" marL="620501" marR="0" rtl="0" algn="l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74"/>
              <a:buFont typeface="Arial"/>
              <a:buChar char="•"/>
            </a:pPr>
            <a:r>
              <a:rPr b="1" i="1" lang="en-US" sz="287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 supplier payments &amp; receipts</a:t>
            </a:r>
            <a:endParaRPr/>
          </a:p>
          <a:p>
            <a:pPr indent="-310250" lvl="1" marL="620501" marR="0" rtl="0" algn="l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74"/>
              <a:buFont typeface="Arial"/>
              <a:buChar char="•"/>
            </a:pPr>
            <a:r>
              <a:rPr b="1" i="1" lang="en-US" sz="287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Handles debit/credit notes &amp; journal vouchers</a:t>
            </a:r>
            <a:endParaRPr/>
          </a:p>
          <a:p>
            <a:pPr indent="-310250" lvl="1" marL="620501" marR="0" rtl="0" algn="l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74"/>
              <a:buFont typeface="Arial"/>
              <a:buChar char="•"/>
            </a:pPr>
            <a:r>
              <a:rPr b="1" i="1" lang="en-US" sz="287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Cash &amp; bank reconciliation</a:t>
            </a:r>
            <a:endParaRPr/>
          </a:p>
          <a:p>
            <a:pPr indent="-310250" lvl="1" marL="620501" marR="0" rtl="0" algn="l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74"/>
              <a:buFont typeface="Arial"/>
              <a:buChar char="•"/>
            </a:pPr>
            <a:r>
              <a:rPr b="1" i="1" lang="en-US" sz="287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Tracks operational expenses</a:t>
            </a:r>
            <a:endParaRPr/>
          </a:p>
          <a:p>
            <a:pPr indent="0" lvl="0" marL="0" marR="0" rtl="0" algn="l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7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EAFF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513" l="-11894" r="0" t="-29017"/>
            </a:stretch>
          </a:blipFill>
          <a:ln>
            <a:noFill/>
          </a:ln>
        </p:spPr>
      </p:sp>
      <p:sp>
        <p:nvSpPr>
          <p:cNvPr id="142" name="Google Shape;142;p5"/>
          <p:cNvSpPr/>
          <p:nvPr/>
        </p:nvSpPr>
        <p:spPr>
          <a:xfrm>
            <a:off x="14996012" y="8646579"/>
            <a:ext cx="13356686" cy="3742392"/>
          </a:xfrm>
          <a:custGeom>
            <a:rect b="b" l="l" r="r" t="t"/>
            <a:pathLst>
              <a:path extrusionOk="0" h="3742392" w="13356686">
                <a:moveTo>
                  <a:pt x="0" y="0"/>
                </a:moveTo>
                <a:lnTo>
                  <a:pt x="13356686" y="0"/>
                </a:lnTo>
                <a:lnTo>
                  <a:pt x="13356686" y="3742392"/>
                </a:lnTo>
                <a:lnTo>
                  <a:pt x="0" y="37423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" name="Google Shape;143;p5"/>
          <p:cNvSpPr/>
          <p:nvPr/>
        </p:nvSpPr>
        <p:spPr>
          <a:xfrm rot="-1802037">
            <a:off x="16908220" y="5246506"/>
            <a:ext cx="4923854" cy="4028608"/>
          </a:xfrm>
          <a:custGeom>
            <a:rect b="b" l="l" r="r" t="t"/>
            <a:pathLst>
              <a:path extrusionOk="0" h="4028608" w="4923854">
                <a:moveTo>
                  <a:pt x="0" y="0"/>
                </a:moveTo>
                <a:lnTo>
                  <a:pt x="4923854" y="0"/>
                </a:lnTo>
                <a:lnTo>
                  <a:pt x="4923854" y="4028608"/>
                </a:lnTo>
                <a:lnTo>
                  <a:pt x="0" y="40286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4" name="Google Shape;144;p5"/>
          <p:cNvSpPr/>
          <p:nvPr/>
        </p:nvSpPr>
        <p:spPr>
          <a:xfrm rot="10800000">
            <a:off x="-12985570" y="-2263645"/>
            <a:ext cx="16342944" cy="4579108"/>
          </a:xfrm>
          <a:custGeom>
            <a:rect b="b" l="l" r="r" t="t"/>
            <a:pathLst>
              <a:path extrusionOk="0" h="4579108" w="16342944">
                <a:moveTo>
                  <a:pt x="16342944" y="4579108"/>
                </a:moveTo>
                <a:lnTo>
                  <a:pt x="0" y="4579108"/>
                </a:lnTo>
                <a:lnTo>
                  <a:pt x="0" y="0"/>
                </a:lnTo>
                <a:lnTo>
                  <a:pt x="16342944" y="0"/>
                </a:lnTo>
                <a:lnTo>
                  <a:pt x="16342944" y="4579108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5" name="Google Shape;145;p5"/>
          <p:cNvSpPr/>
          <p:nvPr/>
        </p:nvSpPr>
        <p:spPr>
          <a:xfrm>
            <a:off x="3889301" y="-166504"/>
            <a:ext cx="11619426" cy="1696267"/>
          </a:xfrm>
          <a:custGeom>
            <a:rect b="b" l="l" r="r" t="t"/>
            <a:pathLst>
              <a:path extrusionOk="0" h="1696267" w="11619426">
                <a:moveTo>
                  <a:pt x="0" y="0"/>
                </a:moveTo>
                <a:lnTo>
                  <a:pt x="11619426" y="0"/>
                </a:lnTo>
                <a:lnTo>
                  <a:pt x="11619426" y="1696266"/>
                </a:lnTo>
                <a:lnTo>
                  <a:pt x="0" y="169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6" name="Google Shape;146;p5"/>
          <p:cNvSpPr/>
          <p:nvPr/>
        </p:nvSpPr>
        <p:spPr>
          <a:xfrm>
            <a:off x="473686" y="2510181"/>
            <a:ext cx="17428421" cy="3358932"/>
          </a:xfrm>
          <a:custGeom>
            <a:rect b="b" l="l" r="r" t="t"/>
            <a:pathLst>
              <a:path extrusionOk="0" h="3358932" w="17428421">
                <a:moveTo>
                  <a:pt x="0" y="0"/>
                </a:moveTo>
                <a:lnTo>
                  <a:pt x="17428421" y="0"/>
                </a:lnTo>
                <a:lnTo>
                  <a:pt x="17428421" y="3358932"/>
                </a:lnTo>
                <a:lnTo>
                  <a:pt x="0" y="33589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7" name="Google Shape;147;p5"/>
          <p:cNvSpPr/>
          <p:nvPr/>
        </p:nvSpPr>
        <p:spPr>
          <a:xfrm>
            <a:off x="473686" y="6098501"/>
            <a:ext cx="17477858" cy="3368460"/>
          </a:xfrm>
          <a:custGeom>
            <a:rect b="b" l="l" r="r" t="t"/>
            <a:pathLst>
              <a:path extrusionOk="0" h="3368460" w="17477858">
                <a:moveTo>
                  <a:pt x="0" y="0"/>
                </a:moveTo>
                <a:lnTo>
                  <a:pt x="17477858" y="0"/>
                </a:lnTo>
                <a:lnTo>
                  <a:pt x="17477858" y="3368460"/>
                </a:lnTo>
                <a:lnTo>
                  <a:pt x="0" y="33684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8" name="Google Shape;148;p5"/>
          <p:cNvSpPr txBox="1"/>
          <p:nvPr/>
        </p:nvSpPr>
        <p:spPr>
          <a:xfrm>
            <a:off x="826987" y="3371696"/>
            <a:ext cx="1679959" cy="13943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354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5.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826987" y="6984585"/>
            <a:ext cx="1679959" cy="13943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354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6.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3889301" y="353017"/>
            <a:ext cx="11619426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73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ABOUT COMPANY </a:t>
            </a:r>
            <a:endParaRPr/>
          </a:p>
        </p:txBody>
      </p:sp>
      <p:sp>
        <p:nvSpPr>
          <p:cNvPr id="151" name="Google Shape;151;p5"/>
          <p:cNvSpPr txBox="1"/>
          <p:nvPr/>
        </p:nvSpPr>
        <p:spPr>
          <a:xfrm>
            <a:off x="3889301" y="2863431"/>
            <a:ext cx="13673802" cy="2585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1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Reporting &amp; Analytics</a:t>
            </a:r>
            <a:endParaRPr/>
          </a:p>
          <a:p>
            <a:pPr indent="-303897" lvl="1" marL="60779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15"/>
              <a:buFont typeface="Arial"/>
              <a:buChar char="•"/>
            </a:pPr>
            <a:r>
              <a:rPr b="1" i="1" lang="en-US" sz="28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GST reports: GSTR1, GSTR3B, GSTR2A</a:t>
            </a:r>
            <a:endParaRPr/>
          </a:p>
          <a:p>
            <a:pPr indent="-303897" lvl="1" marL="60779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15"/>
              <a:buFont typeface="Arial"/>
              <a:buChar char="•"/>
            </a:pPr>
            <a:r>
              <a:rPr b="1" i="1" lang="en-US" sz="28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Stock &amp; profit reports, aging analysis</a:t>
            </a:r>
            <a:endParaRPr/>
          </a:p>
          <a:p>
            <a:pPr indent="-303897" lvl="1" marL="60779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15"/>
              <a:buFont typeface="Arial"/>
              <a:buChar char="•"/>
            </a:pPr>
            <a:r>
              <a:rPr b="1" i="1" lang="en-US" sz="28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non-moving stock</a:t>
            </a:r>
            <a:endParaRPr/>
          </a:p>
          <a:p>
            <a:pPr indent="-303897" lvl="1" marL="607794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15"/>
              <a:buFont typeface="Arial"/>
              <a:buChar char="•"/>
            </a:pPr>
            <a:r>
              <a:rPr b="1" i="1" lang="en-US" sz="28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key metrics via mobile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1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5"/>
          <p:cNvSpPr txBox="1"/>
          <p:nvPr/>
        </p:nvSpPr>
        <p:spPr>
          <a:xfrm>
            <a:off x="3357374" y="6819011"/>
            <a:ext cx="14228933" cy="26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6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Specialized Modules</a:t>
            </a:r>
            <a:endParaRPr/>
          </a:p>
          <a:p>
            <a:pPr indent="-309265" lvl="1" marL="618529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64"/>
              <a:buFont typeface="Arial"/>
              <a:buChar char="•"/>
            </a:pPr>
            <a:r>
              <a:rPr b="1" i="1" lang="en-US" sz="286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Loyalty &amp; scheme management</a:t>
            </a:r>
            <a:endParaRPr/>
          </a:p>
          <a:p>
            <a:pPr indent="-309265" lvl="1" marL="618529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64"/>
              <a:buFont typeface="Arial"/>
              <a:buChar char="•"/>
            </a:pPr>
            <a:r>
              <a:rPr b="1" i="1" lang="en-US" sz="286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WhatsApp integration for customer engagement</a:t>
            </a:r>
            <a:endParaRPr/>
          </a:p>
          <a:p>
            <a:pPr indent="-309265" lvl="1" marL="618529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64"/>
              <a:buFont typeface="Arial"/>
              <a:buChar char="•"/>
            </a:pPr>
            <a:r>
              <a:rPr b="1" i="1" lang="en-US" sz="286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Shopify API &amp; Tally accounting sync</a:t>
            </a:r>
            <a:endParaRPr/>
          </a:p>
          <a:p>
            <a:pPr indent="-309265" lvl="1" marL="618529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64"/>
              <a:buFont typeface="Arial"/>
              <a:buChar char="•"/>
            </a:pPr>
            <a:r>
              <a:rPr b="1" i="1" lang="en-US" sz="286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 with visual reports</a:t>
            </a:r>
            <a:endParaRPr/>
          </a:p>
          <a:p>
            <a:pPr indent="0" lvl="0" marL="0" marR="0" rtl="0" algn="l">
              <a:lnSpc>
                <a:spcPct val="12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6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/>
          <p:nvPr/>
        </p:nvSpPr>
        <p:spPr>
          <a:xfrm>
            <a:off x="5222825" y="3995738"/>
            <a:ext cx="7842349" cy="2219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7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Specialized Modules</a:t>
            </a:r>
            <a:endParaRPr/>
          </a:p>
          <a:p>
            <a:pPr indent="0" lvl="0" marL="0" marR="0" rtl="0" algn="ctr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7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Loyalty &amp; scheme management</a:t>
            </a:r>
            <a:endParaRPr/>
          </a:p>
          <a:p>
            <a:pPr indent="0" lvl="0" marL="0" marR="0" rtl="0" algn="ctr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7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WhatsApp integration for customer engagement</a:t>
            </a:r>
            <a:endParaRPr/>
          </a:p>
          <a:p>
            <a:pPr indent="0" lvl="0" marL="0" marR="0" rtl="0" algn="ctr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7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Shopify API &amp; Tally accounting sync</a:t>
            </a:r>
            <a:endParaRPr/>
          </a:p>
          <a:p>
            <a:pPr indent="0" lvl="0" marL="0" marR="0" rtl="0" algn="ctr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7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Dashboard with visual reports</a:t>
            </a:r>
            <a:endParaRPr/>
          </a:p>
        </p:txBody>
      </p:sp>
      <p:sp>
        <p:nvSpPr>
          <p:cNvPr id="158" name="Google Shape;158;p6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513" l="-11894" r="0" t="-29017"/>
            </a:stretch>
          </a:blipFill>
          <a:ln>
            <a:noFill/>
          </a:ln>
        </p:spPr>
      </p:sp>
      <p:sp>
        <p:nvSpPr>
          <p:cNvPr id="159" name="Google Shape;159;p6"/>
          <p:cNvSpPr/>
          <p:nvPr/>
        </p:nvSpPr>
        <p:spPr>
          <a:xfrm rot="10800000">
            <a:off x="-533400" y="-140329"/>
            <a:ext cx="6944970" cy="2196850"/>
          </a:xfrm>
          <a:custGeom>
            <a:rect b="b" l="l" r="r" t="t"/>
            <a:pathLst>
              <a:path extrusionOk="0" h="4579108" w="16342944">
                <a:moveTo>
                  <a:pt x="16342944" y="4579108"/>
                </a:moveTo>
                <a:lnTo>
                  <a:pt x="0" y="4579108"/>
                </a:lnTo>
                <a:lnTo>
                  <a:pt x="0" y="0"/>
                </a:lnTo>
                <a:lnTo>
                  <a:pt x="16342944" y="0"/>
                </a:lnTo>
                <a:lnTo>
                  <a:pt x="16342944" y="4579108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0" name="Google Shape;160;p6"/>
          <p:cNvSpPr/>
          <p:nvPr/>
        </p:nvSpPr>
        <p:spPr>
          <a:xfrm rot="-1802037">
            <a:off x="11365219" y="4365178"/>
            <a:ext cx="6621020" cy="5417199"/>
          </a:xfrm>
          <a:custGeom>
            <a:rect b="b" l="l" r="r" t="t"/>
            <a:pathLst>
              <a:path extrusionOk="0" h="5417199" w="6621020">
                <a:moveTo>
                  <a:pt x="0" y="0"/>
                </a:moveTo>
                <a:lnTo>
                  <a:pt x="6621020" y="0"/>
                </a:lnTo>
                <a:lnTo>
                  <a:pt x="6621020" y="5417198"/>
                </a:lnTo>
                <a:lnTo>
                  <a:pt x="0" y="54171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1" name="Google Shape;161;p6"/>
          <p:cNvSpPr/>
          <p:nvPr/>
        </p:nvSpPr>
        <p:spPr>
          <a:xfrm>
            <a:off x="3889301" y="-166504"/>
            <a:ext cx="11619426" cy="1696267"/>
          </a:xfrm>
          <a:custGeom>
            <a:rect b="b" l="l" r="r" t="t"/>
            <a:pathLst>
              <a:path extrusionOk="0" h="1696267" w="11619426">
                <a:moveTo>
                  <a:pt x="0" y="0"/>
                </a:moveTo>
                <a:lnTo>
                  <a:pt x="11619426" y="0"/>
                </a:lnTo>
                <a:lnTo>
                  <a:pt x="11619426" y="1696266"/>
                </a:lnTo>
                <a:lnTo>
                  <a:pt x="0" y="16962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2" name="Google Shape;162;p6"/>
          <p:cNvSpPr txBox="1"/>
          <p:nvPr/>
        </p:nvSpPr>
        <p:spPr>
          <a:xfrm>
            <a:off x="3889301" y="353017"/>
            <a:ext cx="11619426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573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ABOUT COMPANY </a:t>
            </a:r>
            <a:endParaRPr/>
          </a:p>
        </p:txBody>
      </p:sp>
      <p:sp>
        <p:nvSpPr>
          <p:cNvPr id="163" name="Google Shape;163;p6"/>
          <p:cNvSpPr/>
          <p:nvPr/>
        </p:nvSpPr>
        <p:spPr>
          <a:xfrm>
            <a:off x="473686" y="2510181"/>
            <a:ext cx="17428421" cy="3358932"/>
          </a:xfrm>
          <a:custGeom>
            <a:rect b="b" l="l" r="r" t="t"/>
            <a:pathLst>
              <a:path extrusionOk="0" h="3358932" w="17428421">
                <a:moveTo>
                  <a:pt x="0" y="0"/>
                </a:moveTo>
                <a:lnTo>
                  <a:pt x="17428421" y="0"/>
                </a:lnTo>
                <a:lnTo>
                  <a:pt x="17428421" y="3358932"/>
                </a:lnTo>
                <a:lnTo>
                  <a:pt x="0" y="33589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4" name="Google Shape;164;p6"/>
          <p:cNvSpPr txBox="1"/>
          <p:nvPr/>
        </p:nvSpPr>
        <p:spPr>
          <a:xfrm>
            <a:off x="826987" y="3371696"/>
            <a:ext cx="1679959" cy="13943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354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7.</a:t>
            </a:r>
            <a:endParaRPr/>
          </a:p>
        </p:txBody>
      </p:sp>
      <p:sp>
        <p:nvSpPr>
          <p:cNvPr id="165" name="Google Shape;165;p6"/>
          <p:cNvSpPr/>
          <p:nvPr/>
        </p:nvSpPr>
        <p:spPr>
          <a:xfrm>
            <a:off x="473686" y="6215062"/>
            <a:ext cx="17428421" cy="3358932"/>
          </a:xfrm>
          <a:custGeom>
            <a:rect b="b" l="l" r="r" t="t"/>
            <a:pathLst>
              <a:path extrusionOk="0" h="3358932" w="17428421">
                <a:moveTo>
                  <a:pt x="0" y="0"/>
                </a:moveTo>
                <a:lnTo>
                  <a:pt x="17428421" y="0"/>
                </a:lnTo>
                <a:lnTo>
                  <a:pt x="17428421" y="3358932"/>
                </a:lnTo>
                <a:lnTo>
                  <a:pt x="0" y="33589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6" name="Google Shape;166;p6"/>
          <p:cNvSpPr txBox="1"/>
          <p:nvPr/>
        </p:nvSpPr>
        <p:spPr>
          <a:xfrm>
            <a:off x="826987" y="7059242"/>
            <a:ext cx="1679959" cy="13943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354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8.</a:t>
            </a:r>
            <a:endParaRPr/>
          </a:p>
        </p:txBody>
      </p:sp>
      <p:sp>
        <p:nvSpPr>
          <p:cNvPr id="167" name="Google Shape;167;p6"/>
          <p:cNvSpPr txBox="1"/>
          <p:nvPr/>
        </p:nvSpPr>
        <p:spPr>
          <a:xfrm>
            <a:off x="3974008" y="6741821"/>
            <a:ext cx="12709256" cy="2647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7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Intelligence</a:t>
            </a:r>
            <a:endParaRPr/>
          </a:p>
          <a:p>
            <a:pPr indent="-310250" lvl="1" marL="620501" marR="0" rtl="0" algn="l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74"/>
              <a:buFont typeface="Arial"/>
              <a:buChar char="•"/>
            </a:pPr>
            <a:r>
              <a:rPr b="1" i="1" lang="en-US" sz="287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dashboards &amp; KPIs</a:t>
            </a:r>
            <a:endParaRPr/>
          </a:p>
          <a:p>
            <a:pPr indent="-310250" lvl="1" marL="620501" marR="0" rtl="0" algn="l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74"/>
              <a:buFont typeface="Arial"/>
              <a:buChar char="•"/>
            </a:pPr>
            <a:r>
              <a:rPr b="1" i="1" lang="en-US" sz="287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Trend analysis across sales, purchase &amp; inventory</a:t>
            </a:r>
            <a:endParaRPr/>
          </a:p>
          <a:p>
            <a:pPr indent="-310250" lvl="1" marL="620501" marR="0" rtl="0" algn="l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74"/>
              <a:buFont typeface="Arial"/>
              <a:buChar char="•"/>
            </a:pPr>
            <a:r>
              <a:rPr b="1" i="1" lang="en-US" sz="287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dive: customer, supplier &amp; category-wise insights</a:t>
            </a:r>
            <a:endParaRPr/>
          </a:p>
          <a:p>
            <a:pPr indent="-310250" lvl="1" marL="620501" marR="0" rtl="0" algn="l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74"/>
              <a:buFont typeface="Arial"/>
              <a:buChar char="•"/>
            </a:pPr>
            <a:r>
              <a:rPr b="1" i="1" lang="en-US" sz="287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Track payments &amp; receipts by region or branc</a:t>
            </a:r>
            <a:endParaRPr/>
          </a:p>
          <a:p>
            <a:pPr indent="0" lvl="0" marL="0" marR="0" rtl="0" algn="l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7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"/>
          <p:cNvSpPr txBox="1"/>
          <p:nvPr/>
        </p:nvSpPr>
        <p:spPr>
          <a:xfrm>
            <a:off x="4376164" y="2844907"/>
            <a:ext cx="12883136" cy="22193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7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Industry Solutions</a:t>
            </a:r>
            <a:endParaRPr/>
          </a:p>
          <a:p>
            <a:pPr indent="-310250" lvl="1" marL="620501" marR="0" rtl="0" algn="l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74"/>
              <a:buFont typeface="Arial"/>
              <a:buChar char="•"/>
            </a:pPr>
            <a:r>
              <a:rPr b="1" i="1" lang="en-US" sz="287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Garments: Size/fabric-wise stock, alterations, incentives</a:t>
            </a:r>
            <a:endParaRPr/>
          </a:p>
          <a:p>
            <a:pPr indent="-310250" lvl="1" marL="620501" marR="0" rtl="0" algn="l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74"/>
              <a:buFont typeface="Arial"/>
              <a:buChar char="•"/>
            </a:pPr>
            <a:r>
              <a:rPr b="1" i="1" lang="en-US" sz="287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Jewelry: SKU tracking, multi-branch control (Jewelsoft)</a:t>
            </a:r>
            <a:endParaRPr/>
          </a:p>
          <a:p>
            <a:pPr indent="-310250" lvl="1" marL="620501" marR="0" rtl="0" algn="l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74"/>
              <a:buFont typeface="Arial"/>
              <a:buChar char="•"/>
            </a:pPr>
            <a:r>
              <a:rPr b="1" i="1" lang="en-US" sz="287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F&amp;B: Billing for restaurants &amp; cafés</a:t>
            </a:r>
            <a:endParaRPr/>
          </a:p>
          <a:p>
            <a:pPr indent="0" lvl="0" marL="0" marR="0" rtl="0" algn="l">
              <a:lnSpc>
                <a:spcPct val="119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87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EAFF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513" l="-11894" r="0" t="-29017"/>
            </a:stretch>
          </a:blipFill>
          <a:ln>
            <a:noFill/>
          </a:ln>
        </p:spPr>
      </p:sp>
      <p:sp>
        <p:nvSpPr>
          <p:cNvPr id="174" name="Google Shape;174;p7"/>
          <p:cNvSpPr/>
          <p:nvPr/>
        </p:nvSpPr>
        <p:spPr>
          <a:xfrm flipH="1" rot="4009528">
            <a:off x="14580729" y="-29383"/>
            <a:ext cx="4302263" cy="3965411"/>
          </a:xfrm>
          <a:custGeom>
            <a:rect b="b" l="l" r="r" t="t"/>
            <a:pathLst>
              <a:path extrusionOk="0" h="4986975" w="6095192">
                <a:moveTo>
                  <a:pt x="6095192" y="0"/>
                </a:moveTo>
                <a:lnTo>
                  <a:pt x="0" y="0"/>
                </a:lnTo>
                <a:lnTo>
                  <a:pt x="0" y="4986975"/>
                </a:lnTo>
                <a:lnTo>
                  <a:pt x="6095192" y="4986975"/>
                </a:lnTo>
                <a:lnTo>
                  <a:pt x="6095192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5" name="Google Shape;175;p7"/>
          <p:cNvSpPr/>
          <p:nvPr/>
        </p:nvSpPr>
        <p:spPr>
          <a:xfrm>
            <a:off x="537289" y="8270386"/>
            <a:ext cx="16482478" cy="2941327"/>
          </a:xfrm>
          <a:custGeom>
            <a:rect b="b" l="l" r="r" t="t"/>
            <a:pathLst>
              <a:path extrusionOk="0" h="5578325" w="19909173">
                <a:moveTo>
                  <a:pt x="0" y="0"/>
                </a:moveTo>
                <a:lnTo>
                  <a:pt x="19909174" y="0"/>
                </a:lnTo>
                <a:lnTo>
                  <a:pt x="19909174" y="5578325"/>
                </a:lnTo>
                <a:lnTo>
                  <a:pt x="0" y="55783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6" name="Google Shape;176;p7"/>
          <p:cNvSpPr/>
          <p:nvPr/>
        </p:nvSpPr>
        <p:spPr>
          <a:xfrm rot="10800000">
            <a:off x="-1981200" y="-1132301"/>
            <a:ext cx="6515100" cy="3223457"/>
          </a:xfrm>
          <a:custGeom>
            <a:rect b="b" l="l" r="r" t="t"/>
            <a:pathLst>
              <a:path extrusionOk="0" h="5354906" w="19111785">
                <a:moveTo>
                  <a:pt x="19111785" y="5354906"/>
                </a:moveTo>
                <a:lnTo>
                  <a:pt x="0" y="5354906"/>
                </a:lnTo>
                <a:lnTo>
                  <a:pt x="0" y="0"/>
                </a:lnTo>
                <a:lnTo>
                  <a:pt x="19111785" y="0"/>
                </a:lnTo>
                <a:lnTo>
                  <a:pt x="19111785" y="5354906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7" name="Google Shape;177;p7"/>
          <p:cNvSpPr/>
          <p:nvPr/>
        </p:nvSpPr>
        <p:spPr>
          <a:xfrm>
            <a:off x="3556293" y="194483"/>
            <a:ext cx="11619426" cy="1696267"/>
          </a:xfrm>
          <a:custGeom>
            <a:rect b="b" l="l" r="r" t="t"/>
            <a:pathLst>
              <a:path extrusionOk="0" h="1696267" w="11619426">
                <a:moveTo>
                  <a:pt x="0" y="0"/>
                </a:moveTo>
                <a:lnTo>
                  <a:pt x="11619425" y="0"/>
                </a:lnTo>
                <a:lnTo>
                  <a:pt x="11619425" y="1696267"/>
                </a:lnTo>
                <a:lnTo>
                  <a:pt x="0" y="16962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8" name="Google Shape;178;p7"/>
          <p:cNvSpPr txBox="1"/>
          <p:nvPr/>
        </p:nvSpPr>
        <p:spPr>
          <a:xfrm>
            <a:off x="5216391" y="479428"/>
            <a:ext cx="8719027" cy="8653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54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TASK-1 Intial Audit</a:t>
            </a:r>
            <a:endParaRPr/>
          </a:p>
        </p:txBody>
      </p:sp>
      <p:sp>
        <p:nvSpPr>
          <p:cNvPr id="179" name="Google Shape;179;p7"/>
          <p:cNvSpPr txBox="1"/>
          <p:nvPr/>
        </p:nvSpPr>
        <p:spPr>
          <a:xfrm>
            <a:off x="520960" y="1795500"/>
            <a:ext cx="17690091" cy="40372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2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Current Performance:</a:t>
            </a:r>
            <a:endParaRPr/>
          </a:p>
          <a:p>
            <a:pPr indent="-248598" lvl="1" marL="497196" marR="0" rtl="0" algn="l">
              <a:lnSpc>
                <a:spcPct val="14005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2"/>
              <a:buFont typeface="Arial"/>
              <a:buChar char="•"/>
            </a:pPr>
            <a:r>
              <a:rPr b="1" i="0" lang="en-US" sz="230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Meta Description: Missing entirely. No snippet for search engine previews.</a:t>
            </a:r>
            <a:endParaRPr/>
          </a:p>
          <a:p>
            <a:pPr indent="-248598" lvl="1" marL="497196" marR="0" rtl="0" algn="l">
              <a:lnSpc>
                <a:spcPct val="14005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2"/>
              <a:buFont typeface="Arial"/>
              <a:buChar char="•"/>
            </a:pPr>
            <a:r>
              <a:rPr b="1" i="0" lang="en-US" sz="230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Title Tag: Shows only the company name, lacks relevant keywords.</a:t>
            </a:r>
            <a:endParaRPr/>
          </a:p>
          <a:p>
            <a:pPr indent="-248598" lvl="1" marL="497196" marR="0" rtl="0" algn="l">
              <a:lnSpc>
                <a:spcPct val="14005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2"/>
              <a:buFont typeface="Arial"/>
              <a:buChar char="•"/>
            </a:pPr>
            <a:r>
              <a:rPr b="1" i="0" lang="en-US" sz="230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Keyword Targeting: Focuses on generic terms like food, wear, store.</a:t>
            </a:r>
            <a:endParaRPr/>
          </a:p>
          <a:p>
            <a:pPr indent="-248598" lvl="1" marL="497196" marR="0" rtl="0" algn="l">
              <a:lnSpc>
                <a:spcPct val="14005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2"/>
              <a:buFont typeface="Arial"/>
              <a:buChar char="•"/>
            </a:pPr>
            <a:r>
              <a:rPr b="1" i="0" lang="en-US" sz="230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Content Depth: Around 544 words, covers basic information but lacks detail.</a:t>
            </a:r>
            <a:endParaRPr/>
          </a:p>
          <a:p>
            <a:pPr indent="-248598" lvl="1" marL="497196" marR="0" rtl="0" algn="l">
              <a:lnSpc>
                <a:spcPct val="14005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2"/>
              <a:buFont typeface="Arial"/>
              <a:buChar char="•"/>
            </a:pPr>
            <a:r>
              <a:rPr b="1" i="0" lang="en-US" sz="230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Structured Data: No schema markup detected.</a:t>
            </a:r>
            <a:endParaRPr/>
          </a:p>
          <a:p>
            <a:pPr indent="-248598" lvl="1" marL="497196" marR="0" rtl="0" algn="l">
              <a:lnSpc>
                <a:spcPct val="14005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2"/>
              <a:buFont typeface="Arial"/>
              <a:buChar char="•"/>
            </a:pPr>
            <a:r>
              <a:rPr b="1" i="0" lang="en-US" sz="230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Technical SEO:</a:t>
            </a:r>
            <a:endParaRPr/>
          </a:p>
          <a:p>
            <a:pPr indent="-331464" lvl="2" marL="994391" marR="0" rtl="0" algn="l">
              <a:lnSpc>
                <a:spcPct val="14005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2"/>
              <a:buFont typeface="Arial"/>
              <a:buChar char="⚬"/>
            </a:pPr>
            <a:r>
              <a:rPr b="1" i="0" lang="en-US" sz="230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HTTPS: Active and secure.</a:t>
            </a:r>
            <a:endParaRPr/>
          </a:p>
          <a:p>
            <a:pPr indent="-331464" lvl="2" marL="994391" marR="0" rtl="0" algn="l">
              <a:lnSpc>
                <a:spcPct val="14005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2"/>
              <a:buFont typeface="Arial"/>
              <a:buChar char="⚬"/>
            </a:pPr>
            <a:r>
              <a:rPr b="1" i="0" lang="en-US" sz="230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Mobile-Friendliness: Not evaluated.</a:t>
            </a:r>
            <a:endParaRPr/>
          </a:p>
          <a:p>
            <a:pPr indent="-331464" lvl="2" marL="994391" marR="0" rtl="0" algn="l">
              <a:lnSpc>
                <a:spcPct val="14005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2"/>
              <a:buFont typeface="Arial"/>
              <a:buChar char="⚬"/>
            </a:pPr>
            <a:r>
              <a:rPr b="1" i="0" lang="en-US" sz="230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Page Load Size: 81.7 KB – within optimal limits.</a:t>
            </a:r>
            <a:endParaRPr/>
          </a:p>
        </p:txBody>
      </p:sp>
      <p:sp>
        <p:nvSpPr>
          <p:cNvPr id="180" name="Google Shape;180;p7"/>
          <p:cNvSpPr txBox="1"/>
          <p:nvPr/>
        </p:nvSpPr>
        <p:spPr>
          <a:xfrm>
            <a:off x="1028700" y="6023256"/>
            <a:ext cx="17690091" cy="3237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2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Weaknesses</a:t>
            </a:r>
            <a:endParaRPr/>
          </a:p>
          <a:p>
            <a:pPr indent="-248598" lvl="1" marL="497196" marR="0" rtl="0" algn="l">
              <a:lnSpc>
                <a:spcPct val="14005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2"/>
              <a:buFont typeface="Arial"/>
              <a:buChar char="•"/>
            </a:pPr>
            <a:r>
              <a:rPr b="1" i="0" lang="en-US" sz="230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No Meta Description: Missed opportunity to improve click-through rate (CTR).</a:t>
            </a:r>
            <a:endParaRPr/>
          </a:p>
          <a:p>
            <a:pPr indent="-248598" lvl="1" marL="497196" marR="0" rtl="0" algn="l">
              <a:lnSpc>
                <a:spcPct val="14005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2"/>
              <a:buFont typeface="Arial"/>
              <a:buChar char="•"/>
            </a:pPr>
            <a:r>
              <a:rPr b="1" i="0" lang="en-US" sz="230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Generic Title Tag: Does not describe services or include SEO keywords.</a:t>
            </a:r>
            <a:endParaRPr/>
          </a:p>
          <a:p>
            <a:pPr indent="-248598" lvl="1" marL="497196" marR="0" rtl="0" algn="l">
              <a:lnSpc>
                <a:spcPct val="14005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2"/>
              <a:buFont typeface="Arial"/>
              <a:buChar char="•"/>
            </a:pPr>
            <a:r>
              <a:rPr b="1" i="0" lang="en-US" sz="230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Misaligned Keywords: Current keywords don’t match the company’s actual software offerings.</a:t>
            </a:r>
            <a:endParaRPr/>
          </a:p>
          <a:p>
            <a:pPr indent="-248598" lvl="1" marL="497196" marR="0" rtl="0" algn="l">
              <a:lnSpc>
                <a:spcPct val="14005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2"/>
              <a:buFont typeface="Arial"/>
              <a:buChar char="•"/>
            </a:pPr>
            <a:r>
              <a:rPr b="1" i="0" lang="en-US" sz="230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Shallow Content: Limited depth, lacks customer use cases or detailed features.</a:t>
            </a:r>
            <a:endParaRPr/>
          </a:p>
          <a:p>
            <a:pPr indent="-248598" lvl="1" marL="497196" marR="0" rtl="0" algn="l">
              <a:lnSpc>
                <a:spcPct val="14005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2"/>
              <a:buFont typeface="Arial"/>
              <a:buChar char="•"/>
            </a:pPr>
            <a:r>
              <a:rPr b="1" i="0" lang="en-US" sz="230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No Structured Data: Not optimized for rich results like FAQs or reviews in Google.</a:t>
            </a:r>
            <a:endParaRPr/>
          </a:p>
          <a:p>
            <a:pPr indent="-248598" lvl="1" marL="497196" marR="0" rtl="0" algn="l">
              <a:lnSpc>
                <a:spcPct val="14005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2"/>
              <a:buFont typeface="Arial"/>
              <a:buChar char="•"/>
            </a:pPr>
            <a:r>
              <a:rPr b="1" i="0" lang="en-US" sz="230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Unknown Mobile Optimization: May affect user experience and ranking on mobile devices.</a:t>
            </a:r>
            <a:endParaRPr/>
          </a:p>
          <a:p>
            <a:pPr indent="-185287" lvl="2" marL="994391" marR="0" rtl="0" algn="l">
              <a:lnSpc>
                <a:spcPct val="1400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2"/>
              <a:buFont typeface="Arial"/>
              <a:buNone/>
            </a:pPr>
            <a:r>
              <a:t/>
            </a:r>
            <a:endParaRPr b="1" i="0" sz="2302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EA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/>
          <p:nvPr/>
        </p:nvSpPr>
        <p:spPr>
          <a:xfrm>
            <a:off x="0" y="0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513" l="-11894" r="0" t="-29017"/>
            </a:stretch>
          </a:blipFill>
          <a:ln>
            <a:noFill/>
          </a:ln>
        </p:spPr>
      </p:sp>
      <p:sp>
        <p:nvSpPr>
          <p:cNvPr id="186" name="Google Shape;186;p8"/>
          <p:cNvSpPr/>
          <p:nvPr/>
        </p:nvSpPr>
        <p:spPr>
          <a:xfrm flipH="1" rot="4009528">
            <a:off x="13227976" y="572869"/>
            <a:ext cx="6095192" cy="4986975"/>
          </a:xfrm>
          <a:custGeom>
            <a:rect b="b" l="l" r="r" t="t"/>
            <a:pathLst>
              <a:path extrusionOk="0" h="4986975" w="6095192">
                <a:moveTo>
                  <a:pt x="6095192" y="0"/>
                </a:moveTo>
                <a:lnTo>
                  <a:pt x="0" y="0"/>
                </a:lnTo>
                <a:lnTo>
                  <a:pt x="0" y="4986975"/>
                </a:lnTo>
                <a:lnTo>
                  <a:pt x="6095192" y="4986975"/>
                </a:lnTo>
                <a:lnTo>
                  <a:pt x="6095192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7" name="Google Shape;187;p8"/>
          <p:cNvSpPr/>
          <p:nvPr/>
        </p:nvSpPr>
        <p:spPr>
          <a:xfrm>
            <a:off x="-789160" y="8194027"/>
            <a:ext cx="21058360" cy="3421359"/>
          </a:xfrm>
          <a:custGeom>
            <a:rect b="b" l="l" r="r" t="t"/>
            <a:pathLst>
              <a:path extrusionOk="0" h="5578325" w="19909173">
                <a:moveTo>
                  <a:pt x="0" y="0"/>
                </a:moveTo>
                <a:lnTo>
                  <a:pt x="19909174" y="0"/>
                </a:lnTo>
                <a:lnTo>
                  <a:pt x="19909174" y="5578325"/>
                </a:lnTo>
                <a:lnTo>
                  <a:pt x="0" y="55783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8" name="Google Shape;188;p8"/>
          <p:cNvSpPr/>
          <p:nvPr/>
        </p:nvSpPr>
        <p:spPr>
          <a:xfrm rot="10800000">
            <a:off x="-2703009" y="-1228179"/>
            <a:ext cx="6236977" cy="3339647"/>
          </a:xfrm>
          <a:custGeom>
            <a:rect b="b" l="l" r="r" t="t"/>
            <a:pathLst>
              <a:path extrusionOk="0" h="5354906" w="19111785">
                <a:moveTo>
                  <a:pt x="19111785" y="5354906"/>
                </a:moveTo>
                <a:lnTo>
                  <a:pt x="0" y="5354906"/>
                </a:lnTo>
                <a:lnTo>
                  <a:pt x="0" y="0"/>
                </a:lnTo>
                <a:lnTo>
                  <a:pt x="19111785" y="0"/>
                </a:lnTo>
                <a:lnTo>
                  <a:pt x="19111785" y="5354906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9" name="Google Shape;189;p8"/>
          <p:cNvSpPr/>
          <p:nvPr/>
        </p:nvSpPr>
        <p:spPr>
          <a:xfrm>
            <a:off x="3556293" y="194483"/>
            <a:ext cx="11619426" cy="1696267"/>
          </a:xfrm>
          <a:custGeom>
            <a:rect b="b" l="l" r="r" t="t"/>
            <a:pathLst>
              <a:path extrusionOk="0" h="1696267" w="11619426">
                <a:moveTo>
                  <a:pt x="0" y="0"/>
                </a:moveTo>
                <a:lnTo>
                  <a:pt x="11619425" y="0"/>
                </a:lnTo>
                <a:lnTo>
                  <a:pt x="11619425" y="1696267"/>
                </a:lnTo>
                <a:lnTo>
                  <a:pt x="0" y="16962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0" name="Google Shape;190;p8"/>
          <p:cNvSpPr txBox="1"/>
          <p:nvPr/>
        </p:nvSpPr>
        <p:spPr>
          <a:xfrm>
            <a:off x="5584325" y="441645"/>
            <a:ext cx="8719027" cy="8984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54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TASK-1 Intial Audit</a:t>
            </a:r>
            <a:endParaRPr/>
          </a:p>
        </p:txBody>
      </p:sp>
      <p:sp>
        <p:nvSpPr>
          <p:cNvPr id="191" name="Google Shape;191;p8"/>
          <p:cNvSpPr txBox="1"/>
          <p:nvPr/>
        </p:nvSpPr>
        <p:spPr>
          <a:xfrm>
            <a:off x="520960" y="2587697"/>
            <a:ext cx="17690091" cy="28371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5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2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Strengths:</a:t>
            </a:r>
            <a:endParaRPr/>
          </a:p>
          <a:p>
            <a:pPr indent="-248598" lvl="1" marL="497196" marR="0" rtl="0" algn="l">
              <a:lnSpc>
                <a:spcPct val="14005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2"/>
              <a:buFont typeface="Arial"/>
              <a:buChar char="•"/>
            </a:pPr>
            <a:r>
              <a:rPr b="1" i="0" lang="en-US" sz="230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HTTPS Enabled: Secure website, which supports trust and SEO ranking.</a:t>
            </a:r>
            <a:endParaRPr/>
          </a:p>
          <a:p>
            <a:pPr indent="-248598" lvl="1" marL="497196" marR="0" rtl="0" algn="l">
              <a:lnSpc>
                <a:spcPct val="14005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2"/>
              <a:buFont typeface="Arial"/>
              <a:buChar char="•"/>
            </a:pPr>
            <a:r>
              <a:rPr b="1" i="0" lang="en-US" sz="230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Good Text-to-Code Ratio (31.67%): Indicates a healthy amount of readable content.</a:t>
            </a:r>
            <a:endParaRPr/>
          </a:p>
          <a:p>
            <a:pPr indent="-248598" lvl="1" marL="497196" marR="0" rtl="0" algn="l">
              <a:lnSpc>
                <a:spcPct val="14005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2"/>
              <a:buFont typeface="Arial"/>
              <a:buChar char="•"/>
            </a:pPr>
            <a:r>
              <a:rPr b="1" i="0" lang="en-US" sz="230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Decent Word Count (544 words): Indicates content effort, though can be expanded.</a:t>
            </a:r>
            <a:endParaRPr/>
          </a:p>
          <a:p>
            <a:pPr indent="-248598" lvl="1" marL="497196" marR="0" rtl="0" algn="l">
              <a:lnSpc>
                <a:spcPct val="14005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2"/>
              <a:buFont typeface="Arial"/>
              <a:buChar char="•"/>
            </a:pPr>
            <a:r>
              <a:rPr b="1" i="0" lang="en-US" sz="230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Relevant Brand Name Visibility: The title includes the brand name, helpful for brand searches.</a:t>
            </a:r>
            <a:endParaRPr/>
          </a:p>
          <a:p>
            <a:pPr indent="-248598" lvl="1" marL="497196" marR="0" rtl="0" algn="l">
              <a:lnSpc>
                <a:spcPct val="14005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2"/>
              <a:buFont typeface="Arial"/>
              <a:buChar char="•"/>
            </a:pPr>
            <a:r>
              <a:rPr b="1" i="0" lang="en-US" sz="230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Page Size Within Limits: Fast loading potential due to optimized page size.</a:t>
            </a:r>
            <a:endParaRPr/>
          </a:p>
          <a:p>
            <a:pPr indent="-185287" lvl="2" marL="994391" marR="0" rtl="0" algn="l">
              <a:lnSpc>
                <a:spcPct val="14005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2"/>
              <a:buFont typeface="Arial"/>
              <a:buNone/>
            </a:pPr>
            <a:r>
              <a:t/>
            </a:r>
            <a:endParaRPr b="1" i="0" sz="2302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2" name="Google Shape;192;p8"/>
          <p:cNvSpPr/>
          <p:nvPr/>
        </p:nvSpPr>
        <p:spPr>
          <a:xfrm flipH="1" rot="4009528">
            <a:off x="-799272" y="7411220"/>
            <a:ext cx="6095192" cy="4986975"/>
          </a:xfrm>
          <a:custGeom>
            <a:rect b="b" l="l" r="r" t="t"/>
            <a:pathLst>
              <a:path extrusionOk="0" h="4986975" w="6095192">
                <a:moveTo>
                  <a:pt x="6095192" y="0"/>
                </a:moveTo>
                <a:lnTo>
                  <a:pt x="0" y="0"/>
                </a:lnTo>
                <a:lnTo>
                  <a:pt x="0" y="4986975"/>
                </a:lnTo>
                <a:lnTo>
                  <a:pt x="6095192" y="4986975"/>
                </a:lnTo>
                <a:lnTo>
                  <a:pt x="6095192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AEAFF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"/>
          <p:cNvSpPr/>
          <p:nvPr/>
        </p:nvSpPr>
        <p:spPr>
          <a:xfrm>
            <a:off x="165539" y="-126597"/>
            <a:ext cx="18288000" cy="10287000"/>
          </a:xfrm>
          <a:custGeom>
            <a:rect b="b" l="l" r="r" t="t"/>
            <a:pathLst>
              <a:path extrusionOk="0"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513" l="-11894" r="0" t="-29017"/>
            </a:stretch>
          </a:blipFill>
          <a:ln>
            <a:noFill/>
          </a:ln>
        </p:spPr>
      </p:sp>
      <p:sp>
        <p:nvSpPr>
          <p:cNvPr id="198" name="Google Shape;198;p9"/>
          <p:cNvSpPr txBox="1"/>
          <p:nvPr/>
        </p:nvSpPr>
        <p:spPr>
          <a:xfrm>
            <a:off x="10460102" y="1281178"/>
            <a:ext cx="7993437" cy="3206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12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Secondary Keywords:</a:t>
            </a:r>
            <a:endParaRPr/>
          </a:p>
          <a:p>
            <a:pPr indent="-217259" lvl="1" marL="434518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12"/>
              <a:buFont typeface="Arial"/>
              <a:buChar char="•"/>
            </a:pPr>
            <a:r>
              <a:rPr b="1" i="0" lang="en-US" sz="201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Garment store POS system</a:t>
            </a:r>
            <a:endParaRPr/>
          </a:p>
          <a:p>
            <a:pPr indent="-217259" lvl="1" marL="434518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12"/>
              <a:buFont typeface="Arial"/>
              <a:buChar char="•"/>
            </a:pPr>
            <a:r>
              <a:rPr b="1" i="0" lang="en-US" sz="201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Jewelry shop inventory software</a:t>
            </a:r>
            <a:endParaRPr/>
          </a:p>
          <a:p>
            <a:pPr indent="-217259" lvl="1" marL="434518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12"/>
              <a:buFont typeface="Arial"/>
              <a:buChar char="•"/>
            </a:pPr>
            <a:r>
              <a:rPr b="1" i="0" lang="en-US" sz="201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Retail analytics tools</a:t>
            </a:r>
            <a:endParaRPr/>
          </a:p>
          <a:p>
            <a:pPr indent="-217259" lvl="1" marL="434518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12"/>
              <a:buFont typeface="Arial"/>
              <a:buChar char="•"/>
            </a:pPr>
            <a:r>
              <a:rPr b="1" i="0" lang="en-US" sz="201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Multi-store retail management</a:t>
            </a:r>
            <a:endParaRPr/>
          </a:p>
          <a:p>
            <a:pPr indent="-217259" lvl="1" marL="434518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12"/>
              <a:buFont typeface="Arial"/>
              <a:buChar char="•"/>
            </a:pPr>
            <a:r>
              <a:rPr b="1" i="0" lang="en-US" sz="201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Cloud-based POS system</a:t>
            </a:r>
            <a:endParaRPr/>
          </a:p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12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12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1916" lvl="2" marL="869035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2"/>
              <a:buFont typeface="Arial"/>
              <a:buNone/>
            </a:pPr>
            <a:r>
              <a:t/>
            </a:r>
            <a:endParaRPr b="1" i="0" sz="2012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" name="Google Shape;199;p9"/>
          <p:cNvSpPr txBox="1"/>
          <p:nvPr/>
        </p:nvSpPr>
        <p:spPr>
          <a:xfrm>
            <a:off x="403712" y="1281178"/>
            <a:ext cx="8905827" cy="28527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12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Targeted Keywords</a:t>
            </a:r>
            <a:endParaRPr/>
          </a:p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12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Primary Keywords:</a:t>
            </a:r>
            <a:endParaRPr/>
          </a:p>
          <a:p>
            <a:pPr indent="-217228" lvl="1" marL="434459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12"/>
              <a:buFont typeface="Arial"/>
              <a:buChar char="•"/>
            </a:pPr>
            <a:r>
              <a:rPr b="1" i="0" lang="en-US" sz="201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Retail POS software</a:t>
            </a:r>
            <a:endParaRPr/>
          </a:p>
          <a:p>
            <a:pPr indent="-217228" lvl="1" marL="434459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12"/>
              <a:buFont typeface="Arial"/>
              <a:buChar char="•"/>
            </a:pPr>
            <a:r>
              <a:rPr b="1" i="0" lang="en-US" sz="201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Billing and inventory system</a:t>
            </a:r>
            <a:endParaRPr/>
          </a:p>
          <a:p>
            <a:pPr indent="-217228" lvl="1" marL="434459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12"/>
              <a:buFont typeface="Arial"/>
              <a:buChar char="•"/>
            </a:pPr>
            <a:r>
              <a:rPr b="1" i="0" lang="en-US" sz="201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CRM for retailers</a:t>
            </a:r>
            <a:endParaRPr/>
          </a:p>
          <a:p>
            <a:pPr indent="-217228" lvl="1" marL="434459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12"/>
              <a:buFont typeface="Arial"/>
              <a:buChar char="•"/>
            </a:pPr>
            <a:r>
              <a:rPr b="1" i="0" lang="en-US" sz="2012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Supermarket billing software</a:t>
            </a:r>
            <a:endParaRPr/>
          </a:p>
          <a:p>
            <a:pPr indent="0" lvl="0" marL="0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12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1876" lvl="2" marL="868918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2"/>
              <a:buFont typeface="Arial"/>
              <a:buNone/>
            </a:pPr>
            <a:r>
              <a:t/>
            </a:r>
            <a:endParaRPr b="1" i="0" sz="2012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0" name="Google Shape;200;p9"/>
          <p:cNvSpPr txBox="1"/>
          <p:nvPr/>
        </p:nvSpPr>
        <p:spPr>
          <a:xfrm>
            <a:off x="403712" y="3738842"/>
            <a:ext cx="9475928" cy="28538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69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17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Long-Tail Keywords:</a:t>
            </a:r>
            <a:endParaRPr/>
          </a:p>
          <a:p>
            <a:pPr indent="-217829" lvl="1" marL="435661" marR="0" rtl="0" algn="l">
              <a:lnSpc>
                <a:spcPct val="1400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17"/>
              <a:buFont typeface="Arial"/>
              <a:buChar char="•"/>
            </a:pPr>
            <a:r>
              <a:rPr b="1" i="0" lang="en-US" sz="2017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Retail POS software for garment stores in India</a:t>
            </a:r>
            <a:endParaRPr/>
          </a:p>
          <a:p>
            <a:pPr indent="-217829" lvl="1" marL="435661" marR="0" rtl="0" algn="l">
              <a:lnSpc>
                <a:spcPct val="1400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17"/>
              <a:buFont typeface="Arial"/>
              <a:buChar char="•"/>
            </a:pPr>
            <a:r>
              <a:rPr b="1" i="0" lang="en-US" sz="2017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Best supermarket billing system for small businesses</a:t>
            </a:r>
            <a:endParaRPr/>
          </a:p>
          <a:p>
            <a:pPr indent="-217829" lvl="1" marL="435661" marR="0" rtl="0" algn="l">
              <a:lnSpc>
                <a:spcPct val="1400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17"/>
              <a:buFont typeface="Arial"/>
              <a:buChar char="•"/>
            </a:pPr>
            <a:r>
              <a:rPr b="1" i="0" lang="en-US" sz="2017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Jewelry store POS software with CRM integration</a:t>
            </a:r>
            <a:endParaRPr/>
          </a:p>
          <a:p>
            <a:pPr indent="-217829" lvl="1" marL="435661" marR="0" rtl="0" algn="l">
              <a:lnSpc>
                <a:spcPct val="1400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17"/>
              <a:buFont typeface="Arial"/>
              <a:buChar char="•"/>
            </a:pPr>
            <a:r>
              <a:rPr b="1" i="0" lang="en-US" sz="2017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Cloud-based retail billing software in Chennai</a:t>
            </a:r>
            <a:endParaRPr/>
          </a:p>
          <a:p>
            <a:pPr indent="-217829" lvl="1" marL="435661" marR="0" rtl="0" algn="l">
              <a:lnSpc>
                <a:spcPct val="14005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17"/>
              <a:buFont typeface="Arial"/>
              <a:buChar char="•"/>
            </a:pPr>
            <a:r>
              <a:rPr b="1" i="0" lang="en-US" sz="2017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How to choose the best POS software for retail chains</a:t>
            </a:r>
            <a:endParaRPr/>
          </a:p>
          <a:p>
            <a:pPr indent="0" lvl="0" marL="0" marR="0" rtl="0" algn="l">
              <a:lnSpc>
                <a:spcPct val="1400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17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1" name="Google Shape;201;p9"/>
          <p:cNvSpPr txBox="1"/>
          <p:nvPr/>
        </p:nvSpPr>
        <p:spPr>
          <a:xfrm>
            <a:off x="403712" y="7179918"/>
            <a:ext cx="17075857" cy="21494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Competitive Analysis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retail software industry in India is moderately to highly competitive, with well-established players dominating search engine results. Competitor analysis reveals keyword gaps and areas of opportunity for Retailware.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160867" lvl="2" marL="86360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2" name="Google Shape;202;p9"/>
          <p:cNvSpPr txBox="1"/>
          <p:nvPr/>
        </p:nvSpPr>
        <p:spPr>
          <a:xfrm>
            <a:off x="9475928" y="3529781"/>
            <a:ext cx="8766789" cy="3281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9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9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56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Insights:</a:t>
            </a:r>
            <a:endParaRPr/>
          </a:p>
          <a:p>
            <a:pPr indent="-221989" lvl="1" marL="443981" marR="0" rtl="0" algn="l">
              <a:lnSpc>
                <a:spcPct val="13998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6"/>
              <a:buFont typeface="Arial"/>
              <a:buChar char="•"/>
            </a:pPr>
            <a:r>
              <a:rPr b="1" i="0" lang="en-US" sz="2056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Competitors are leveraging feature-specific and vertical-focused keywords.</a:t>
            </a:r>
            <a:endParaRPr/>
          </a:p>
          <a:p>
            <a:pPr indent="-221989" lvl="1" marL="443981" marR="0" rtl="0" algn="l">
              <a:lnSpc>
                <a:spcPct val="13998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6"/>
              <a:buFont typeface="Arial"/>
              <a:buChar char="•"/>
            </a:pPr>
            <a:r>
              <a:rPr b="1" i="0" lang="en-US" sz="2056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There's underutilized potential in local and long-tail keywords.</a:t>
            </a:r>
            <a:endParaRPr/>
          </a:p>
          <a:p>
            <a:pPr indent="-221989" lvl="1" marL="443981" marR="0" rtl="0" algn="l">
              <a:lnSpc>
                <a:spcPct val="13998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56"/>
              <a:buFont typeface="Arial"/>
              <a:buChar char="•"/>
            </a:pPr>
            <a:r>
              <a:rPr b="1" i="0" lang="en-US" sz="2056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Retailware could stand out by targeting SMEs, using case study-led content, and highlighting modular features (POS, CRM, billing, inventory, etc.).</a:t>
            </a:r>
            <a:endParaRPr/>
          </a:p>
          <a:p>
            <a:pPr indent="-165431" lvl="2" marL="887961" marR="0" rtl="0" algn="l">
              <a:lnSpc>
                <a:spcPct val="13998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6"/>
              <a:buFont typeface="Arial"/>
              <a:buNone/>
            </a:pPr>
            <a:r>
              <a:t/>
            </a:r>
            <a:endParaRPr b="1" i="0" sz="2056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-72634" y="8560016"/>
            <a:ext cx="18315352" cy="3008161"/>
          </a:xfrm>
          <a:custGeom>
            <a:rect b="b" l="l" r="r" t="t"/>
            <a:pathLst>
              <a:path extrusionOk="0" h="5578325" w="19909173">
                <a:moveTo>
                  <a:pt x="0" y="0"/>
                </a:moveTo>
                <a:lnTo>
                  <a:pt x="19909174" y="0"/>
                </a:lnTo>
                <a:lnTo>
                  <a:pt x="19909174" y="5578325"/>
                </a:lnTo>
                <a:lnTo>
                  <a:pt x="0" y="55783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4" name="Google Shape;204;p9"/>
          <p:cNvSpPr/>
          <p:nvPr/>
        </p:nvSpPr>
        <p:spPr>
          <a:xfrm flipH="1" rot="4009528">
            <a:off x="15275238" y="-46024"/>
            <a:ext cx="3103156" cy="2728782"/>
          </a:xfrm>
          <a:custGeom>
            <a:rect b="b" l="l" r="r" t="t"/>
            <a:pathLst>
              <a:path extrusionOk="0" h="4986975" w="6095192">
                <a:moveTo>
                  <a:pt x="6095191" y="0"/>
                </a:moveTo>
                <a:lnTo>
                  <a:pt x="0" y="0"/>
                </a:lnTo>
                <a:lnTo>
                  <a:pt x="0" y="4986975"/>
                </a:lnTo>
                <a:lnTo>
                  <a:pt x="6095191" y="4986975"/>
                </a:lnTo>
                <a:lnTo>
                  <a:pt x="6095191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5" name="Google Shape;205;p9"/>
          <p:cNvSpPr/>
          <p:nvPr/>
        </p:nvSpPr>
        <p:spPr>
          <a:xfrm>
            <a:off x="4280834" y="0"/>
            <a:ext cx="8675655" cy="1266519"/>
          </a:xfrm>
          <a:custGeom>
            <a:rect b="b" l="l" r="r" t="t"/>
            <a:pathLst>
              <a:path extrusionOk="0" h="1266519" w="8675655">
                <a:moveTo>
                  <a:pt x="0" y="0"/>
                </a:moveTo>
                <a:lnTo>
                  <a:pt x="8675655" y="0"/>
                </a:lnTo>
                <a:lnTo>
                  <a:pt x="8675655" y="1266519"/>
                </a:lnTo>
                <a:lnTo>
                  <a:pt x="0" y="12665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6" name="Google Shape;206;p9"/>
          <p:cNvSpPr txBox="1"/>
          <p:nvPr/>
        </p:nvSpPr>
        <p:spPr>
          <a:xfrm>
            <a:off x="5780887" y="298581"/>
            <a:ext cx="6081238" cy="5550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99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TASK-1I KEYWORD  RESEARCH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