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9" r:id="rId9"/>
    <p:sldId id="267" r:id="rId10"/>
    <p:sldId id="270" r:id="rId11"/>
    <p:sldId id="271" r:id="rId12"/>
    <p:sldId id="272"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452F9-18F6-4F35-50D1-DE3E58917C2E}" v="118" dt="2024-09-27T05:53:13.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26.09.2024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26.09.2024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26.09.2024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26.09.2024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26.09.2024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26.09.2024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26.09.2024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242409" y="895483"/>
            <a:ext cx="5786232" cy="3011190"/>
          </a:xfrm>
        </p:spPr>
        <p:txBody>
          <a:bodyPr>
            <a:normAutofit/>
          </a:bodyPr>
          <a:lstStyle/>
          <a:p>
            <a:r>
              <a:rPr lang="tr-TR" sz="5400">
                <a:solidFill>
                  <a:schemeClr val="bg1"/>
                </a:solidFill>
              </a:rPr>
              <a:t>Ders 5</a:t>
            </a:r>
          </a:p>
        </p:txBody>
      </p:sp>
      <p:sp>
        <p:nvSpPr>
          <p:cNvPr id="3" name="Alt Başlık 2"/>
          <p:cNvSpPr>
            <a:spLocks noGrp="1"/>
          </p:cNvSpPr>
          <p:nvPr>
            <p:ph type="subTitle" idx="1"/>
          </p:nvPr>
        </p:nvSpPr>
        <p:spPr>
          <a:xfrm>
            <a:off x="2466270" y="4142096"/>
            <a:ext cx="5338511" cy="1055142"/>
          </a:xfrm>
        </p:spPr>
        <p:txBody>
          <a:bodyPr vert="horz" lIns="91440" tIns="45720" rIns="91440" bIns="45720" rtlCol="0">
            <a:normAutofit/>
          </a:bodyPr>
          <a:lstStyle/>
          <a:p>
            <a:r>
              <a:rPr lang="tr-TR" sz="2000" b="1">
                <a:solidFill>
                  <a:schemeClr val="bg1"/>
                </a:solidFill>
              </a:rPr>
              <a:t>Derin Öğrenme ve NLP</a:t>
            </a:r>
            <a:endParaRPr lang="tr-TR" sz="2000">
              <a:solidFill>
                <a:schemeClr val="bg1"/>
              </a:solidFill>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C492D-49FB-5190-9739-BD0B9E73C258}"/>
              </a:ext>
            </a:extLst>
          </p:cNvPr>
          <p:cNvSpPr>
            <a:spLocks noGrp="1"/>
          </p:cNvSpPr>
          <p:nvPr>
            <p:ph type="title"/>
          </p:nvPr>
        </p:nvSpPr>
        <p:spPr>
          <a:xfrm>
            <a:off x="838200" y="1748452"/>
            <a:ext cx="4974771" cy="3587786"/>
          </a:xfrm>
        </p:spPr>
        <p:txBody>
          <a:bodyPr>
            <a:normAutofit/>
          </a:bodyPr>
          <a:lstStyle/>
          <a:p>
            <a:pPr algn="ctr"/>
            <a:r>
              <a:rPr lang="tr-TR" dirty="0">
                <a:solidFill>
                  <a:srgbClr val="FFFFFF"/>
                </a:solidFill>
                <a:ea typeface="+mj-lt"/>
                <a:cs typeface="+mj-lt"/>
              </a:rPr>
              <a:t>RNN (</a:t>
            </a:r>
            <a:r>
              <a:rPr lang="tr-TR" dirty="0" err="1">
                <a:solidFill>
                  <a:srgbClr val="FFFFFF"/>
                </a:solidFill>
                <a:ea typeface="+mj-lt"/>
                <a:cs typeface="+mj-lt"/>
              </a:rPr>
              <a:t>Recurrent</a:t>
            </a:r>
            <a:r>
              <a:rPr lang="tr-TR" dirty="0">
                <a:solidFill>
                  <a:srgbClr val="FFFFFF"/>
                </a:solidFill>
                <a:ea typeface="+mj-lt"/>
                <a:cs typeface="+mj-lt"/>
              </a:rPr>
              <a:t> </a:t>
            </a:r>
            <a:r>
              <a:rPr lang="tr-TR" dirty="0" err="1">
                <a:solidFill>
                  <a:srgbClr val="FFFFFF"/>
                </a:solidFill>
                <a:ea typeface="+mj-lt"/>
                <a:cs typeface="+mj-lt"/>
              </a:rPr>
              <a:t>Neural</a:t>
            </a:r>
            <a:r>
              <a:rPr lang="tr-TR" dirty="0">
                <a:solidFill>
                  <a:srgbClr val="FFFFFF"/>
                </a:solidFill>
                <a:ea typeface="+mj-lt"/>
                <a:cs typeface="+mj-lt"/>
              </a:rPr>
              <a:t> Network - Tekrarlayan Sinir Ağları)</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A6E1AB51-DE9E-D131-CE86-AB4F93132092}"/>
              </a:ext>
            </a:extLst>
          </p:cNvPr>
          <p:cNvSpPr>
            <a:spLocks noGrp="1"/>
          </p:cNvSpPr>
          <p:nvPr>
            <p:ph idx="1"/>
          </p:nvPr>
        </p:nvSpPr>
        <p:spPr>
          <a:xfrm>
            <a:off x="6477270" y="1130846"/>
            <a:ext cx="4974771" cy="4351338"/>
          </a:xfrm>
        </p:spPr>
        <p:txBody>
          <a:bodyPr vert="horz" lIns="91440" tIns="45720" rIns="91440" bIns="45720" rtlCol="0" anchor="t">
            <a:normAutofit/>
          </a:bodyPr>
          <a:lstStyle/>
          <a:p>
            <a:pPr>
              <a:buNone/>
            </a:pPr>
            <a:r>
              <a:rPr lang="tr-TR" sz="2000" dirty="0" err="1">
                <a:solidFill>
                  <a:schemeClr val="bg1"/>
                </a:solidFill>
                <a:ea typeface="+mn-lt"/>
                <a:cs typeface="+mn-lt"/>
              </a:rPr>
              <a:t>RNN'ler</a:t>
            </a:r>
            <a:r>
              <a:rPr lang="tr-TR" sz="2000" dirty="0">
                <a:solidFill>
                  <a:schemeClr val="bg1"/>
                </a:solidFill>
                <a:ea typeface="+mn-lt"/>
                <a:cs typeface="+mn-lt"/>
              </a:rPr>
              <a:t>, sıralı veya zamansal veri işleme görevleri için tasarlanmıştır. Bu modeller, önceki adımlardaki bilgileri hatırlayabilme ve kullanabilme yeteneğine sahiptir.</a:t>
            </a:r>
            <a:endParaRPr lang="tr-TR">
              <a:solidFill>
                <a:schemeClr val="bg1"/>
              </a:solidFill>
              <a:ea typeface="+mn-lt"/>
              <a:cs typeface="+mn-lt"/>
            </a:endParaRPr>
          </a:p>
          <a:p>
            <a:pPr>
              <a:buNone/>
            </a:pPr>
            <a:r>
              <a:rPr lang="tr-TR" sz="2000" dirty="0" err="1">
                <a:solidFill>
                  <a:schemeClr val="bg1"/>
                </a:solidFill>
                <a:ea typeface="+mn-lt"/>
                <a:cs typeface="+mn-lt"/>
              </a:rPr>
              <a:t>RNN'lerin</a:t>
            </a:r>
            <a:r>
              <a:rPr lang="tr-TR" sz="2000" dirty="0">
                <a:solidFill>
                  <a:schemeClr val="bg1"/>
                </a:solidFill>
                <a:ea typeface="+mn-lt"/>
                <a:cs typeface="+mn-lt"/>
              </a:rPr>
              <a:t> temel özellikleri:</a:t>
            </a:r>
            <a:endParaRPr lang="tr-TR" dirty="0">
              <a:solidFill>
                <a:schemeClr val="bg1"/>
              </a:solidFill>
            </a:endParaRPr>
          </a:p>
          <a:p>
            <a:pPr marL="285750" indent="-285750">
              <a:buFont typeface="Arial"/>
              <a:buChar char="•"/>
            </a:pPr>
            <a:r>
              <a:rPr lang="tr-TR" sz="1200" dirty="0">
                <a:solidFill>
                  <a:schemeClr val="bg1"/>
                </a:solidFill>
                <a:ea typeface="+mn-lt"/>
                <a:cs typeface="+mn-lt"/>
              </a:rPr>
              <a:t>Geri besleme bağlantıları: Önceki adımların bilgilerini sonraki adımlara iletir.</a:t>
            </a:r>
            <a:endParaRPr lang="tr-TR" dirty="0">
              <a:solidFill>
                <a:schemeClr val="bg1"/>
              </a:solidFill>
            </a:endParaRPr>
          </a:p>
          <a:p>
            <a:pPr marL="285750" indent="-285750">
              <a:buFont typeface="Arial"/>
              <a:buChar char="•"/>
            </a:pPr>
            <a:r>
              <a:rPr lang="tr-TR" sz="1200" dirty="0">
                <a:solidFill>
                  <a:schemeClr val="bg1"/>
                </a:solidFill>
                <a:ea typeface="+mn-lt"/>
                <a:cs typeface="+mn-lt"/>
              </a:rPr>
              <a:t>Bellek hücreleri: Uzun süreli bağımlılıkları öğrenmek için kullanılır.</a:t>
            </a:r>
          </a:p>
          <a:p>
            <a:pPr marL="285750" indent="-285750">
              <a:buFont typeface="Arial"/>
              <a:buChar char="•"/>
            </a:pPr>
            <a:r>
              <a:rPr lang="tr-TR" sz="1200" dirty="0">
                <a:solidFill>
                  <a:schemeClr val="bg1"/>
                </a:solidFill>
                <a:ea typeface="+mn-lt"/>
                <a:cs typeface="+mn-lt"/>
              </a:rPr>
              <a:t>Çeşitli varyasyonlar: LSTM (</a:t>
            </a:r>
            <a:r>
              <a:rPr lang="tr-TR" sz="1200" err="1">
                <a:solidFill>
                  <a:schemeClr val="bg1"/>
                </a:solidFill>
                <a:ea typeface="+mn-lt"/>
                <a:cs typeface="+mn-lt"/>
              </a:rPr>
              <a:t>Long</a:t>
            </a:r>
            <a:r>
              <a:rPr lang="tr-TR" sz="1200" dirty="0">
                <a:solidFill>
                  <a:schemeClr val="bg1"/>
                </a:solidFill>
                <a:ea typeface="+mn-lt"/>
                <a:cs typeface="+mn-lt"/>
              </a:rPr>
              <a:t> </a:t>
            </a:r>
            <a:r>
              <a:rPr lang="tr-TR" sz="1200" err="1">
                <a:solidFill>
                  <a:schemeClr val="bg1"/>
                </a:solidFill>
                <a:ea typeface="+mn-lt"/>
                <a:cs typeface="+mn-lt"/>
              </a:rPr>
              <a:t>Short-Term</a:t>
            </a:r>
            <a:r>
              <a:rPr lang="tr-TR" sz="1200" dirty="0">
                <a:solidFill>
                  <a:schemeClr val="bg1"/>
                </a:solidFill>
                <a:ea typeface="+mn-lt"/>
                <a:cs typeface="+mn-lt"/>
              </a:rPr>
              <a:t> Memory) ve GRU (</a:t>
            </a:r>
            <a:r>
              <a:rPr lang="tr-TR" sz="1200" err="1">
                <a:solidFill>
                  <a:schemeClr val="bg1"/>
                </a:solidFill>
                <a:ea typeface="+mn-lt"/>
                <a:cs typeface="+mn-lt"/>
              </a:rPr>
              <a:t>Gated</a:t>
            </a:r>
            <a:r>
              <a:rPr lang="tr-TR" sz="1200" dirty="0">
                <a:solidFill>
                  <a:schemeClr val="bg1"/>
                </a:solidFill>
                <a:ea typeface="+mn-lt"/>
                <a:cs typeface="+mn-lt"/>
              </a:rPr>
              <a:t> </a:t>
            </a:r>
            <a:r>
              <a:rPr lang="tr-TR" sz="1200" err="1">
                <a:solidFill>
                  <a:schemeClr val="bg1"/>
                </a:solidFill>
                <a:ea typeface="+mn-lt"/>
                <a:cs typeface="+mn-lt"/>
              </a:rPr>
              <a:t>Recurrent</a:t>
            </a:r>
            <a:r>
              <a:rPr lang="tr-TR" sz="1200" dirty="0">
                <a:solidFill>
                  <a:schemeClr val="bg1"/>
                </a:solidFill>
                <a:ea typeface="+mn-lt"/>
                <a:cs typeface="+mn-lt"/>
              </a:rPr>
              <a:t> </a:t>
            </a:r>
            <a:r>
              <a:rPr lang="tr-TR" sz="1200" err="1">
                <a:solidFill>
                  <a:schemeClr val="bg1"/>
                </a:solidFill>
                <a:ea typeface="+mn-lt"/>
                <a:cs typeface="+mn-lt"/>
              </a:rPr>
              <a:t>Unit</a:t>
            </a:r>
            <a:r>
              <a:rPr lang="tr-TR" sz="1200" dirty="0">
                <a:solidFill>
                  <a:schemeClr val="bg1"/>
                </a:solidFill>
                <a:ea typeface="+mn-lt"/>
                <a:cs typeface="+mn-lt"/>
              </a:rPr>
              <a:t>) gibi gelişmiş RNN türleri mevcuttur.</a:t>
            </a:r>
          </a:p>
          <a:p>
            <a:pPr marL="0" indent="0">
              <a:buNone/>
            </a:pPr>
            <a:endParaRPr lang="tr-TR" sz="2000" dirty="0">
              <a:solidFill>
                <a:schemeClr val="bg1"/>
              </a:solidFill>
            </a:endParaRPr>
          </a:p>
        </p:txBody>
      </p:sp>
    </p:spTree>
    <p:extLst>
      <p:ext uri="{BB962C8B-B14F-4D97-AF65-F5344CB8AC3E}">
        <p14:creationId xmlns:p14="http://schemas.microsoft.com/office/powerpoint/2010/main" val="11860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3F893C-940A-CC28-2A36-BB8E6B58D79E}"/>
              </a:ext>
            </a:extLst>
          </p:cNvPr>
          <p:cNvSpPr>
            <a:spLocks noGrp="1"/>
          </p:cNvSpPr>
          <p:nvPr>
            <p:ph type="title"/>
          </p:nvPr>
        </p:nvSpPr>
        <p:spPr>
          <a:xfrm>
            <a:off x="640080" y="5576887"/>
            <a:ext cx="10911840" cy="640081"/>
          </a:xfrm>
        </p:spPr>
        <p:txBody>
          <a:bodyPr vert="horz" lIns="91440" tIns="45720" rIns="91440" bIns="45720" rtlCol="0" anchor="ctr">
            <a:noAutofit/>
          </a:bodyPr>
          <a:lstStyle/>
          <a:p>
            <a:pPr algn="ctr"/>
            <a:r>
              <a:rPr lang="tr-TR" dirty="0"/>
              <a:t>RNN (</a:t>
            </a:r>
            <a:r>
              <a:rPr lang="tr-TR" err="1"/>
              <a:t>Recurrent</a:t>
            </a:r>
            <a:r>
              <a:rPr lang="tr-TR" dirty="0"/>
              <a:t> </a:t>
            </a:r>
            <a:r>
              <a:rPr lang="tr-TR" err="1"/>
              <a:t>Neural</a:t>
            </a:r>
            <a:r>
              <a:rPr lang="tr-TR" dirty="0"/>
              <a:t> Network - Tekrarlayan Sinir Ağları)</a:t>
            </a:r>
          </a:p>
        </p:txBody>
      </p:sp>
      <p:pic>
        <p:nvPicPr>
          <p:cNvPr id="4" name="İçerik Yer Tutucusu 3" descr="All about Recurrent Neural Network (RNN) | by Mohamed Bakrey | Medium">
            <a:extLst>
              <a:ext uri="{FF2B5EF4-FFF2-40B4-BE49-F238E27FC236}">
                <a16:creationId xmlns:a16="http://schemas.microsoft.com/office/drawing/2014/main" id="{2D1398DB-3B68-0E20-F43F-BA9BE1D69D16}"/>
              </a:ext>
            </a:extLst>
          </p:cNvPr>
          <p:cNvPicPr>
            <a:picLocks noGrp="1" noChangeAspect="1"/>
          </p:cNvPicPr>
          <p:nvPr>
            <p:ph idx="1"/>
          </p:nvPr>
        </p:nvPicPr>
        <p:blipFill>
          <a:blip r:embed="rId2"/>
          <a:srcRect t="13510" r="1" b="1"/>
          <a:stretch/>
        </p:blipFill>
        <p:spPr>
          <a:xfrm>
            <a:off x="640080" y="4876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7455120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C492D-49FB-5190-9739-BD0B9E73C258}"/>
              </a:ext>
            </a:extLst>
          </p:cNvPr>
          <p:cNvSpPr>
            <a:spLocks noGrp="1"/>
          </p:cNvSpPr>
          <p:nvPr>
            <p:ph type="title"/>
          </p:nvPr>
        </p:nvSpPr>
        <p:spPr>
          <a:xfrm>
            <a:off x="838200" y="1748452"/>
            <a:ext cx="4974771" cy="3587786"/>
          </a:xfrm>
        </p:spPr>
        <p:txBody>
          <a:bodyPr>
            <a:normAutofit/>
          </a:bodyPr>
          <a:lstStyle/>
          <a:p>
            <a:pPr algn="ctr"/>
            <a:r>
              <a:rPr lang="tr-TR" dirty="0">
                <a:solidFill>
                  <a:srgbClr val="FFFFFF"/>
                </a:solidFill>
                <a:ea typeface="+mj-lt"/>
                <a:cs typeface="+mj-lt"/>
              </a:rPr>
              <a:t>RNN (</a:t>
            </a:r>
            <a:r>
              <a:rPr lang="tr-TR" dirty="0" err="1">
                <a:solidFill>
                  <a:srgbClr val="FFFFFF"/>
                </a:solidFill>
                <a:ea typeface="+mj-lt"/>
                <a:cs typeface="+mj-lt"/>
              </a:rPr>
              <a:t>Recurrent</a:t>
            </a:r>
            <a:r>
              <a:rPr lang="tr-TR" dirty="0">
                <a:solidFill>
                  <a:srgbClr val="FFFFFF"/>
                </a:solidFill>
                <a:ea typeface="+mj-lt"/>
                <a:cs typeface="+mj-lt"/>
              </a:rPr>
              <a:t> </a:t>
            </a:r>
            <a:r>
              <a:rPr lang="tr-TR" dirty="0" err="1">
                <a:solidFill>
                  <a:srgbClr val="FFFFFF"/>
                </a:solidFill>
                <a:ea typeface="+mj-lt"/>
                <a:cs typeface="+mj-lt"/>
              </a:rPr>
              <a:t>Neural</a:t>
            </a:r>
            <a:r>
              <a:rPr lang="tr-TR" dirty="0">
                <a:solidFill>
                  <a:srgbClr val="FFFFFF"/>
                </a:solidFill>
                <a:ea typeface="+mj-lt"/>
                <a:cs typeface="+mj-lt"/>
              </a:rPr>
              <a:t> Network - Tekrarlayan Sinir Ağları)</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A6E1AB51-DE9E-D131-CE86-AB4F93132092}"/>
              </a:ext>
            </a:extLst>
          </p:cNvPr>
          <p:cNvSpPr>
            <a:spLocks noGrp="1"/>
          </p:cNvSpPr>
          <p:nvPr>
            <p:ph idx="1"/>
          </p:nvPr>
        </p:nvSpPr>
        <p:spPr>
          <a:xfrm>
            <a:off x="6477270" y="1130846"/>
            <a:ext cx="4974771" cy="4351338"/>
          </a:xfrm>
        </p:spPr>
        <p:txBody>
          <a:bodyPr vert="horz" lIns="91440" tIns="45720" rIns="91440" bIns="45720" rtlCol="0" anchor="t">
            <a:normAutofit/>
          </a:bodyPr>
          <a:lstStyle/>
          <a:p>
            <a:pPr>
              <a:buNone/>
            </a:pPr>
            <a:r>
              <a:rPr lang="tr-TR" sz="2000" dirty="0" err="1">
                <a:solidFill>
                  <a:srgbClr val="FFFFFF"/>
                </a:solidFill>
                <a:ea typeface="+mn-lt"/>
                <a:cs typeface="+mn-lt"/>
              </a:rPr>
              <a:t>RNN'ler</a:t>
            </a:r>
            <a:r>
              <a:rPr lang="tr-TR" sz="2000" dirty="0">
                <a:solidFill>
                  <a:srgbClr val="FFFFFF"/>
                </a:solidFill>
                <a:ea typeface="+mn-lt"/>
                <a:cs typeface="+mn-lt"/>
              </a:rPr>
              <a:t>, doğal dil işleme, konuşma tanıma, makine çevirisi ve metin üretme gibi alanlarda yaygın olarak kullanılır.</a:t>
            </a:r>
            <a:endParaRPr lang="tr-TR" dirty="0"/>
          </a:p>
        </p:txBody>
      </p:sp>
    </p:spTree>
    <p:extLst>
      <p:ext uri="{BB962C8B-B14F-4D97-AF65-F5344CB8AC3E}">
        <p14:creationId xmlns:p14="http://schemas.microsoft.com/office/powerpoint/2010/main" val="299164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3B9DC4-D898-480A-AEB7-9E58ECBABED2}"/>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Yapay sinir ağlarına giriş</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38F6B4E4-D704-DAC6-3FF1-F4D58C1C9B1C}"/>
              </a:ext>
            </a:extLst>
          </p:cNvPr>
          <p:cNvSpPr>
            <a:spLocks noGrp="1"/>
          </p:cNvSpPr>
          <p:nvPr>
            <p:ph idx="1"/>
          </p:nvPr>
        </p:nvSpPr>
        <p:spPr>
          <a:xfrm>
            <a:off x="6477270" y="1130846"/>
            <a:ext cx="4974771" cy="4351338"/>
          </a:xfrm>
        </p:spPr>
        <p:txBody>
          <a:bodyPr vert="horz" lIns="91440" tIns="45720" rIns="91440" bIns="45720" rtlCol="0" anchor="t">
            <a:normAutofit/>
          </a:bodyPr>
          <a:lstStyle/>
          <a:p>
            <a:pPr marL="0" indent="0">
              <a:buNone/>
            </a:pPr>
            <a:r>
              <a:rPr lang="tr-TR" sz="2200" dirty="0">
                <a:solidFill>
                  <a:schemeClr val="bg1"/>
                </a:solidFill>
                <a:ea typeface="+mn-lt"/>
                <a:cs typeface="+mn-lt"/>
              </a:rPr>
              <a:t>Yapay sinir ağları, insan beyninin çalışma prensibinden esinlenerek geliştirilmiş bir yapay zeka modelidir. Bu ağlar, birbirine bağlı nöronlardan oluşan karmaşık bir sistem olarak düşünülebilir. Yapay sinir ağları, derin öğrenmenin temelini oluşturur ve günümüzde yapay zeka alanında çok önemli bir yere sahiptir. Bu ağlar, özellikle karmaşık problemleri çözmek ve büyük veri setlerinden anlamlı bilgiler çıkarmak için kullanılır.</a:t>
            </a:r>
            <a:endParaRPr lang="tr-TR" sz="2200" dirty="0">
              <a:solidFill>
                <a:schemeClr val="bg1"/>
              </a:solidFill>
            </a:endParaRPr>
          </a:p>
        </p:txBody>
      </p:sp>
    </p:spTree>
    <p:extLst>
      <p:ext uri="{BB962C8B-B14F-4D97-AF65-F5344CB8AC3E}">
        <p14:creationId xmlns:p14="http://schemas.microsoft.com/office/powerpoint/2010/main" val="185591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3B9DC4-D898-480A-AEB7-9E58ECBABED2}"/>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Yapay sinir ağlarına giriş</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38F6B4E4-D704-DAC6-3FF1-F4D58C1C9B1C}"/>
              </a:ext>
            </a:extLst>
          </p:cNvPr>
          <p:cNvSpPr>
            <a:spLocks noGrp="1"/>
          </p:cNvSpPr>
          <p:nvPr>
            <p:ph idx="1"/>
          </p:nvPr>
        </p:nvSpPr>
        <p:spPr>
          <a:xfrm>
            <a:off x="6477270" y="1130846"/>
            <a:ext cx="4974771" cy="4351338"/>
          </a:xfrm>
        </p:spPr>
        <p:txBody>
          <a:bodyPr vert="horz" lIns="91440" tIns="45720" rIns="91440" bIns="45720" rtlCol="0" anchor="t">
            <a:normAutofit/>
          </a:bodyPr>
          <a:lstStyle/>
          <a:p>
            <a:pPr>
              <a:buNone/>
            </a:pPr>
            <a:r>
              <a:rPr lang="tr-TR" sz="2200" dirty="0">
                <a:solidFill>
                  <a:schemeClr val="bg1"/>
                </a:solidFill>
                <a:ea typeface="+mn-lt"/>
                <a:cs typeface="+mn-lt"/>
              </a:rPr>
              <a:t>Yapay sinir ağlarının temel yapısı şu şekildedir:</a:t>
            </a:r>
            <a:endParaRPr lang="tr-TR" dirty="0">
              <a:solidFill>
                <a:schemeClr val="bg1"/>
              </a:solidFill>
            </a:endParaRPr>
          </a:p>
          <a:p>
            <a:pPr marL="285750" indent="-285750">
              <a:buFont typeface="Arial"/>
              <a:buChar char="•"/>
            </a:pPr>
            <a:r>
              <a:rPr lang="tr-TR" sz="1200" dirty="0">
                <a:solidFill>
                  <a:schemeClr val="bg1"/>
                </a:solidFill>
                <a:ea typeface="+mn-lt"/>
                <a:cs typeface="+mn-lt"/>
              </a:rPr>
              <a:t>Giriş katmanı: Verinin ağa girdiği ilk katmandır.</a:t>
            </a:r>
          </a:p>
          <a:p>
            <a:pPr marL="285750" indent="-285750">
              <a:buFont typeface="Arial"/>
              <a:buChar char="•"/>
            </a:pPr>
            <a:r>
              <a:rPr lang="tr-TR" sz="1200" dirty="0">
                <a:solidFill>
                  <a:schemeClr val="bg1"/>
                </a:solidFill>
                <a:ea typeface="+mn-lt"/>
                <a:cs typeface="+mn-lt"/>
              </a:rPr>
              <a:t>Gizli katmanlar: Veriyi işleyen ve özellik çıkarımı yapan ara katmanlardır.</a:t>
            </a:r>
          </a:p>
          <a:p>
            <a:pPr marL="285750" indent="-285750">
              <a:buFont typeface="Arial"/>
              <a:buChar char="•"/>
            </a:pPr>
            <a:r>
              <a:rPr lang="tr-TR" sz="1200">
                <a:solidFill>
                  <a:schemeClr val="bg1"/>
                </a:solidFill>
                <a:ea typeface="+mn-lt"/>
                <a:cs typeface="+mn-lt"/>
              </a:rPr>
              <a:t>Çıkış katmanı: Ağın sonuç ürettiği son katmandır.</a:t>
            </a:r>
          </a:p>
          <a:p>
            <a:pPr marL="0" indent="0">
              <a:buNone/>
            </a:pPr>
            <a:endParaRPr lang="tr-TR" sz="2200" dirty="0">
              <a:solidFill>
                <a:schemeClr val="bg1"/>
              </a:solidFill>
            </a:endParaRPr>
          </a:p>
        </p:txBody>
      </p:sp>
      <p:pic>
        <p:nvPicPr>
          <p:cNvPr id="4" name="Resim 3" descr="Introduction to Deep Learning: What do I need to know…? | by Stacey  Ronaghan | Medium">
            <a:extLst>
              <a:ext uri="{FF2B5EF4-FFF2-40B4-BE49-F238E27FC236}">
                <a16:creationId xmlns:a16="http://schemas.microsoft.com/office/drawing/2014/main" id="{D3A6C2B5-CBF2-F41E-CD9E-ED70E91C7F63}"/>
              </a:ext>
            </a:extLst>
          </p:cNvPr>
          <p:cNvPicPr>
            <a:picLocks noChangeAspect="1"/>
          </p:cNvPicPr>
          <p:nvPr/>
        </p:nvPicPr>
        <p:blipFill>
          <a:blip r:embed="rId2"/>
          <a:stretch>
            <a:fillRect/>
          </a:stretch>
        </p:blipFill>
        <p:spPr>
          <a:xfrm>
            <a:off x="5845586" y="3001946"/>
            <a:ext cx="6350000" cy="3859077"/>
          </a:xfrm>
          <a:prstGeom prst="rect">
            <a:avLst/>
          </a:prstGeom>
        </p:spPr>
      </p:pic>
    </p:spTree>
    <p:extLst>
      <p:ext uri="{BB962C8B-B14F-4D97-AF65-F5344CB8AC3E}">
        <p14:creationId xmlns:p14="http://schemas.microsoft.com/office/powerpoint/2010/main" val="28576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3B9DC4-D898-480A-AEB7-9E58ECBABED2}"/>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Yapay sinir ağlarına giriş</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38F6B4E4-D704-DAC6-3FF1-F4D58C1C9B1C}"/>
              </a:ext>
            </a:extLst>
          </p:cNvPr>
          <p:cNvSpPr>
            <a:spLocks noGrp="1"/>
          </p:cNvSpPr>
          <p:nvPr>
            <p:ph idx="1"/>
          </p:nvPr>
        </p:nvSpPr>
        <p:spPr>
          <a:xfrm>
            <a:off x="6477270" y="1130846"/>
            <a:ext cx="4974771" cy="4351338"/>
          </a:xfrm>
        </p:spPr>
        <p:txBody>
          <a:bodyPr vert="horz" lIns="91440" tIns="45720" rIns="91440" bIns="45720" rtlCol="0" anchor="t">
            <a:normAutofit/>
          </a:bodyPr>
          <a:lstStyle/>
          <a:p>
            <a:pPr marL="0" indent="0">
              <a:buNone/>
            </a:pPr>
            <a:r>
              <a:rPr lang="tr-TR" sz="2200" dirty="0">
                <a:solidFill>
                  <a:srgbClr val="FFFFFF"/>
                </a:solidFill>
                <a:ea typeface="+mn-lt"/>
                <a:cs typeface="+mn-lt"/>
              </a:rPr>
              <a:t>Yapay sinir ağları, özellikle görüntü tanıma, doğal dil işleme ve ses tanıma gibi alanlarda büyük başarılar elde etmiştir. Örneğin, otonom araçlar ve yüz tanıma sistemleri gibi günümüzde karşımıza çıkan birçok uygulama, yapay sinir ağları teknolojisini kullanmaktadır. Derin öğrenme, yapay sinir ağlarının daha karmaşık ve çok katmanlı versiyonlarını kullanır. Bu sayede, daha karmaşık problemleri çözebilir ve daha yüksek doğruluk oranlarına ulaşabilir.</a:t>
            </a:r>
            <a:endParaRPr lang="tr-TR" dirty="0"/>
          </a:p>
        </p:txBody>
      </p:sp>
    </p:spTree>
    <p:extLst>
      <p:ext uri="{BB962C8B-B14F-4D97-AF65-F5344CB8AC3E}">
        <p14:creationId xmlns:p14="http://schemas.microsoft.com/office/powerpoint/2010/main" val="2940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3B9DC4-D898-480A-AEB7-9E58ECBABED2}"/>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Yapay sinir ağlarına giriş</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38F6B4E4-D704-DAC6-3FF1-F4D58C1C9B1C}"/>
              </a:ext>
            </a:extLst>
          </p:cNvPr>
          <p:cNvSpPr>
            <a:spLocks noGrp="1"/>
          </p:cNvSpPr>
          <p:nvPr>
            <p:ph idx="1"/>
          </p:nvPr>
        </p:nvSpPr>
        <p:spPr>
          <a:xfrm>
            <a:off x="6477270" y="1130846"/>
            <a:ext cx="4974771" cy="4351338"/>
          </a:xfrm>
        </p:spPr>
        <p:txBody>
          <a:bodyPr vert="horz" lIns="91440" tIns="45720" rIns="91440" bIns="45720" rtlCol="0" anchor="t">
            <a:normAutofit/>
          </a:bodyPr>
          <a:lstStyle/>
          <a:p>
            <a:pPr marL="0" indent="0">
              <a:buNone/>
            </a:pPr>
            <a:r>
              <a:rPr lang="tr-TR" sz="2200" dirty="0">
                <a:solidFill>
                  <a:schemeClr val="bg1"/>
                </a:solidFill>
                <a:ea typeface="+mn-lt"/>
                <a:cs typeface="+mn-lt"/>
              </a:rPr>
              <a:t>Yapay sinir ağlarının öğrenme süreci, genellikle büyük miktarda veri üzerinde gerçekleştirilir. Bu süreçte, ağ sürekli olarak tahminler yapar ve bu tahminlerin doğruluğuna göre kendini günceller. Bu şekilde, zamanla daha doğru sonuçlar üretmeyi öğrenir.</a:t>
            </a:r>
          </a:p>
        </p:txBody>
      </p:sp>
    </p:spTree>
    <p:extLst>
      <p:ext uri="{BB962C8B-B14F-4D97-AF65-F5344CB8AC3E}">
        <p14:creationId xmlns:p14="http://schemas.microsoft.com/office/powerpoint/2010/main" val="161945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83C3AC-9459-BE8C-68CC-AD77B0D2796E}"/>
              </a:ext>
            </a:extLst>
          </p:cNvPr>
          <p:cNvSpPr>
            <a:spLocks noGrp="1"/>
          </p:cNvSpPr>
          <p:nvPr>
            <p:ph type="title"/>
          </p:nvPr>
        </p:nvSpPr>
        <p:spPr>
          <a:xfrm>
            <a:off x="838200" y="1748452"/>
            <a:ext cx="4974771" cy="3587786"/>
          </a:xfrm>
        </p:spPr>
        <p:txBody>
          <a:bodyPr>
            <a:normAutofit/>
          </a:bodyPr>
          <a:lstStyle/>
          <a:p>
            <a:pPr algn="ctr"/>
            <a:r>
              <a:rPr lang="tr-TR" b="1">
                <a:solidFill>
                  <a:schemeClr val="bg1"/>
                </a:solidFill>
                <a:ea typeface="+mj-lt"/>
                <a:cs typeface="+mj-lt"/>
              </a:rPr>
              <a:t>Derin öğrenme modelleri</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C3E78335-DECD-95CE-A2AD-BB2BFE4323AA}"/>
              </a:ext>
            </a:extLst>
          </p:cNvPr>
          <p:cNvSpPr>
            <a:spLocks noGrp="1"/>
          </p:cNvSpPr>
          <p:nvPr>
            <p:ph idx="1"/>
          </p:nvPr>
        </p:nvSpPr>
        <p:spPr>
          <a:xfrm>
            <a:off x="6477270" y="1130846"/>
            <a:ext cx="4974771" cy="4351338"/>
          </a:xfrm>
        </p:spPr>
        <p:txBody>
          <a:bodyPr vert="horz" lIns="91440" tIns="45720" rIns="91440" bIns="45720" rtlCol="0">
            <a:normAutofit/>
          </a:bodyPr>
          <a:lstStyle/>
          <a:p>
            <a:r>
              <a:rPr lang="tr-TR">
                <a:solidFill>
                  <a:schemeClr val="bg1"/>
                </a:solidFill>
              </a:rPr>
              <a:t>CNN</a:t>
            </a:r>
          </a:p>
          <a:p>
            <a:r>
              <a:rPr lang="tr-TR">
                <a:solidFill>
                  <a:schemeClr val="bg1"/>
                </a:solidFill>
              </a:rPr>
              <a:t>RNN</a:t>
            </a:r>
          </a:p>
          <a:p>
            <a:endParaRPr lang="tr-TR">
              <a:solidFill>
                <a:schemeClr val="bg1"/>
              </a:solidFill>
            </a:endParaRPr>
          </a:p>
        </p:txBody>
      </p:sp>
    </p:spTree>
    <p:extLst>
      <p:ext uri="{BB962C8B-B14F-4D97-AF65-F5344CB8AC3E}">
        <p14:creationId xmlns:p14="http://schemas.microsoft.com/office/powerpoint/2010/main" val="287401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C492D-49FB-5190-9739-BD0B9E73C258}"/>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CNN (Convolutional Neural Network - Evrişimli Sinir Ağları)</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A6E1AB51-DE9E-D131-CE86-AB4F93132092}"/>
              </a:ext>
            </a:extLst>
          </p:cNvPr>
          <p:cNvSpPr>
            <a:spLocks noGrp="1"/>
          </p:cNvSpPr>
          <p:nvPr>
            <p:ph idx="1"/>
          </p:nvPr>
        </p:nvSpPr>
        <p:spPr>
          <a:xfrm>
            <a:off x="6477270" y="1130846"/>
            <a:ext cx="4974771" cy="4351338"/>
          </a:xfrm>
        </p:spPr>
        <p:txBody>
          <a:bodyPr vert="horz" lIns="91440" tIns="45720" rIns="91440" bIns="45720" rtlCol="0" anchor="t">
            <a:noAutofit/>
          </a:bodyPr>
          <a:lstStyle/>
          <a:p>
            <a:pPr>
              <a:buNone/>
            </a:pPr>
            <a:r>
              <a:rPr lang="tr-TR" sz="2200" dirty="0">
                <a:solidFill>
                  <a:schemeClr val="bg1"/>
                </a:solidFill>
                <a:ea typeface="+mn-lt"/>
                <a:cs typeface="+mn-lt"/>
              </a:rPr>
              <a:t>CNN'ler, özellikle görüntü işleme ve bilgisayarlı görü alanlarında yaygın olarak kullanılır. Bu modeller, görüntülerdeki desenleri ve özellikleri otomatik olarak öğrenme yeteneğine sahiptir.</a:t>
            </a:r>
          </a:p>
          <a:p>
            <a:pPr>
              <a:buNone/>
            </a:pPr>
            <a:r>
              <a:rPr lang="tr-TR" sz="2200" dirty="0">
                <a:solidFill>
                  <a:schemeClr val="bg1"/>
                </a:solidFill>
                <a:ea typeface="+mn-lt"/>
                <a:cs typeface="+mn-lt"/>
              </a:rPr>
              <a:t>CNN'lerin temel özellikleri:</a:t>
            </a:r>
            <a:endParaRPr lang="tr-TR" sz="2200">
              <a:solidFill>
                <a:schemeClr val="bg1"/>
              </a:solidFill>
            </a:endParaRPr>
          </a:p>
          <a:p>
            <a:pPr marL="285750" indent="-285750">
              <a:buFont typeface="Arial"/>
              <a:buChar char="•"/>
            </a:pPr>
            <a:r>
              <a:rPr lang="tr-TR" sz="1200" err="1">
                <a:solidFill>
                  <a:schemeClr val="bg1"/>
                </a:solidFill>
                <a:ea typeface="+mn-lt"/>
                <a:cs typeface="+mn-lt"/>
              </a:rPr>
              <a:t>Evrişim</a:t>
            </a:r>
            <a:r>
              <a:rPr lang="tr-TR" sz="1200" dirty="0">
                <a:solidFill>
                  <a:schemeClr val="bg1"/>
                </a:solidFill>
                <a:ea typeface="+mn-lt"/>
                <a:cs typeface="+mn-lt"/>
              </a:rPr>
              <a:t> katmanları: Görüntüdeki özellikleri tespit etmek için kullanılır.</a:t>
            </a:r>
            <a:endParaRPr lang="tr-TR" sz="1200" dirty="0">
              <a:solidFill>
                <a:schemeClr val="bg1"/>
              </a:solidFill>
            </a:endParaRPr>
          </a:p>
          <a:p>
            <a:pPr marL="285750" indent="-285750">
              <a:buFont typeface="Arial"/>
              <a:buChar char="•"/>
            </a:pPr>
            <a:r>
              <a:rPr lang="tr-TR" sz="1200" dirty="0">
                <a:solidFill>
                  <a:schemeClr val="bg1"/>
                </a:solidFill>
                <a:ea typeface="+mn-lt"/>
                <a:cs typeface="+mn-lt"/>
              </a:rPr>
              <a:t>Havuzlama katmanları: Özellik haritalarını küçültür ve önemli bilgileri korur.</a:t>
            </a:r>
            <a:endParaRPr lang="tr-TR" sz="1200" dirty="0">
              <a:solidFill>
                <a:schemeClr val="bg1"/>
              </a:solidFill>
            </a:endParaRPr>
          </a:p>
          <a:p>
            <a:pPr marL="285750" indent="-285750">
              <a:buFont typeface="Arial"/>
              <a:buChar char="•"/>
            </a:pPr>
            <a:r>
              <a:rPr lang="tr-TR" sz="1200" dirty="0">
                <a:solidFill>
                  <a:schemeClr val="bg1"/>
                </a:solidFill>
                <a:ea typeface="+mn-lt"/>
                <a:cs typeface="+mn-lt"/>
              </a:rPr>
              <a:t>Tam bağlantılı katmanlar: Son sınıflandırma işlemini gerçekleştirir.</a:t>
            </a:r>
            <a:endParaRPr lang="tr-TR" sz="1200" dirty="0">
              <a:solidFill>
                <a:schemeClr val="bg1"/>
              </a:solidFill>
            </a:endParaRPr>
          </a:p>
          <a:p>
            <a:pPr marL="0" indent="0">
              <a:buNone/>
            </a:pPr>
            <a:endParaRPr lang="tr-TR" sz="1200" dirty="0">
              <a:solidFill>
                <a:schemeClr val="bg1"/>
              </a:solidFill>
            </a:endParaRPr>
          </a:p>
        </p:txBody>
      </p:sp>
    </p:spTree>
    <p:extLst>
      <p:ext uri="{BB962C8B-B14F-4D97-AF65-F5344CB8AC3E}">
        <p14:creationId xmlns:p14="http://schemas.microsoft.com/office/powerpoint/2010/main" val="278348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C492D-49FB-5190-9739-BD0B9E73C25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CNN (Convolutional Neural Network - Evrişimli Sinir Ağları)</a:t>
            </a:r>
          </a:p>
        </p:txBody>
      </p:sp>
      <p:pic>
        <p:nvPicPr>
          <p:cNvPr id="4" name="İçerik Yer Tutucusu 3" descr="Convolutional Neural Networks (CNN) — Architecture Explained | by Dharmaraj  | Medium">
            <a:extLst>
              <a:ext uri="{FF2B5EF4-FFF2-40B4-BE49-F238E27FC236}">
                <a16:creationId xmlns:a16="http://schemas.microsoft.com/office/drawing/2014/main" id="{614A1378-9528-5A0A-0C9B-A27470595CD2}"/>
              </a:ext>
            </a:extLst>
          </p:cNvPr>
          <p:cNvPicPr>
            <a:picLocks noGrp="1" noChangeAspect="1"/>
          </p:cNvPicPr>
          <p:nvPr>
            <p:ph idx="1"/>
          </p:nvPr>
        </p:nvPicPr>
        <p:blipFill>
          <a:blip r:embed="rId2"/>
          <a:stretch>
            <a:fillRect/>
          </a:stretch>
        </p:blipFill>
        <p:spPr>
          <a:xfrm>
            <a:off x="1935102" y="1966293"/>
            <a:ext cx="8321794" cy="4452160"/>
          </a:xfrm>
          <a:prstGeom prst="rect">
            <a:avLst/>
          </a:prstGeom>
        </p:spPr>
      </p:pic>
    </p:spTree>
    <p:extLst>
      <p:ext uri="{BB962C8B-B14F-4D97-AF65-F5344CB8AC3E}">
        <p14:creationId xmlns:p14="http://schemas.microsoft.com/office/powerpoint/2010/main" val="116674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C492D-49FB-5190-9739-BD0B9E73C258}"/>
              </a:ext>
            </a:extLst>
          </p:cNvPr>
          <p:cNvSpPr>
            <a:spLocks noGrp="1"/>
          </p:cNvSpPr>
          <p:nvPr>
            <p:ph type="title"/>
          </p:nvPr>
        </p:nvSpPr>
        <p:spPr>
          <a:xfrm>
            <a:off x="838200" y="1748452"/>
            <a:ext cx="4974771" cy="3587786"/>
          </a:xfrm>
        </p:spPr>
        <p:txBody>
          <a:bodyPr>
            <a:normAutofit/>
          </a:bodyPr>
          <a:lstStyle/>
          <a:p>
            <a:pPr algn="ctr"/>
            <a:r>
              <a:rPr lang="tr-TR">
                <a:solidFill>
                  <a:schemeClr val="bg1"/>
                </a:solidFill>
                <a:ea typeface="+mj-lt"/>
                <a:cs typeface="+mj-lt"/>
              </a:rPr>
              <a:t>CNN (Convolutional Neural Network - Evrişimli Sinir Ağları)</a:t>
            </a:r>
            <a:endParaRPr lang="tr-TR">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A6E1AB51-DE9E-D131-CE86-AB4F93132092}"/>
              </a:ext>
            </a:extLst>
          </p:cNvPr>
          <p:cNvSpPr>
            <a:spLocks noGrp="1"/>
          </p:cNvSpPr>
          <p:nvPr>
            <p:ph idx="1"/>
          </p:nvPr>
        </p:nvSpPr>
        <p:spPr>
          <a:xfrm>
            <a:off x="6477270" y="1130846"/>
            <a:ext cx="4974771" cy="4351338"/>
          </a:xfrm>
        </p:spPr>
        <p:txBody>
          <a:bodyPr vert="horz" lIns="91440" tIns="45720" rIns="91440" bIns="45720" rtlCol="0" anchor="t">
            <a:normAutofit/>
          </a:bodyPr>
          <a:lstStyle/>
          <a:p>
            <a:pPr marL="0" indent="0">
              <a:buNone/>
            </a:pPr>
            <a:r>
              <a:rPr lang="tr-TR" sz="2000" dirty="0">
                <a:solidFill>
                  <a:srgbClr val="FFFFFF"/>
                </a:solidFill>
                <a:ea typeface="+mn-lt"/>
                <a:cs typeface="+mn-lt"/>
              </a:rPr>
              <a:t>CNN'ler, görüntü sınıflandırma, nesne tespiti ve yüz tanıma gibi uygulamalarda yaygın olarak kullanılır. Örneğin, Facebook'un fotoğraflardaki kişileri otomatik olarak etiketleme özelliği CNN teknolojisini kullanır.</a:t>
            </a:r>
            <a:endParaRPr lang="tr-TR" dirty="0"/>
          </a:p>
        </p:txBody>
      </p:sp>
    </p:spTree>
    <p:extLst>
      <p:ext uri="{BB962C8B-B14F-4D97-AF65-F5344CB8AC3E}">
        <p14:creationId xmlns:p14="http://schemas.microsoft.com/office/powerpoint/2010/main" val="3442691923"/>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Ders 5</vt:lpstr>
      <vt:lpstr>Yapay sinir ağlarına giriş</vt:lpstr>
      <vt:lpstr>Yapay sinir ağlarına giriş</vt:lpstr>
      <vt:lpstr>Yapay sinir ağlarına giriş</vt:lpstr>
      <vt:lpstr>Yapay sinir ağlarına giriş</vt:lpstr>
      <vt:lpstr>Derin öğrenme modelleri</vt:lpstr>
      <vt:lpstr>CNN (Convolutional Neural Network - Evrişimli Sinir Ağları)</vt:lpstr>
      <vt:lpstr>CNN (Convolutional Neural Network - Evrişimli Sinir Ağları)</vt:lpstr>
      <vt:lpstr>CNN (Convolutional Neural Network - Evrişimli Sinir Ağları)</vt:lpstr>
      <vt:lpstr>RNN (Recurrent Neural Network - Tekrarlayan Sinir Ağları)</vt:lpstr>
      <vt:lpstr>RNN (Recurrent Neural Network - Tekrarlayan Sinir Ağları)</vt:lpstr>
      <vt:lpstr>RNN (Recurrent Neural Network - Tekrarlayan Sinir Ağları)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80</cp:revision>
  <dcterms:created xsi:type="dcterms:W3CDTF">2024-09-27T05:36:21Z</dcterms:created>
  <dcterms:modified xsi:type="dcterms:W3CDTF">2024-09-27T05:53:50Z</dcterms:modified>
</cp:coreProperties>
</file>