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3"/>
  </p:notesMasterIdLst>
  <p:sldIdLst>
    <p:sldId id="256" r:id="rId2"/>
    <p:sldId id="257" r:id="rId3"/>
    <p:sldId id="259" r:id="rId4"/>
    <p:sldId id="268" r:id="rId5"/>
    <p:sldId id="269" r:id="rId6"/>
    <p:sldId id="260" r:id="rId7"/>
    <p:sldId id="271" r:id="rId8"/>
    <p:sldId id="272" r:id="rId9"/>
    <p:sldId id="273" r:id="rId10"/>
    <p:sldId id="274" r:id="rId11"/>
    <p:sldId id="261" r:id="rId12"/>
    <p:sldId id="258" r:id="rId13"/>
    <p:sldId id="262" r:id="rId14"/>
    <p:sldId id="275" r:id="rId15"/>
    <p:sldId id="263" r:id="rId16"/>
    <p:sldId id="264" r:id="rId17"/>
    <p:sldId id="265" r:id="rId18"/>
    <p:sldId id="276" r:id="rId19"/>
    <p:sldId id="277" r:id="rId20"/>
    <p:sldId id="266" r:id="rId21"/>
    <p:sldId id="267"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94E1F-A52F-154D-AE61-D55A2E261718}" v="250" dt="2024-09-26T08:07:13.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7A409-6963-4EF1-A983-2B5C8ED2B8F2}" type="datetimeFigureOut">
              <a:t>26.09.2024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D9A86-0D1A-42AB-9A9B-C74722604AEB}" type="slidenum">
              <a:t>‹#›</a:t>
            </a:fld>
            <a:endParaRPr lang="tr-TR"/>
          </a:p>
        </p:txBody>
      </p:sp>
    </p:spTree>
    <p:extLst>
      <p:ext uri="{BB962C8B-B14F-4D97-AF65-F5344CB8AC3E}">
        <p14:creationId xmlns:p14="http://schemas.microsoft.com/office/powerpoint/2010/main" val="45532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ea typeface="Calibri"/>
                <a:cs typeface="Calibri"/>
              </a:rPr>
              <a:t>Breath </a:t>
            </a:r>
            <a:r>
              <a:rPr lang="en-US" dirty="0" err="1">
                <a:ea typeface="Calibri"/>
                <a:cs typeface="Calibri"/>
              </a:rPr>
              <a:t>nefes</a:t>
            </a:r>
          </a:p>
        </p:txBody>
      </p:sp>
      <p:sp>
        <p:nvSpPr>
          <p:cNvPr id="4" name="Slayt Numarası Yer Tutucusu 3"/>
          <p:cNvSpPr>
            <a:spLocks noGrp="1"/>
          </p:cNvSpPr>
          <p:nvPr>
            <p:ph type="sldNum" sz="quarter" idx="5"/>
          </p:nvPr>
        </p:nvSpPr>
        <p:spPr/>
        <p:txBody>
          <a:bodyPr/>
          <a:lstStyle/>
          <a:p>
            <a:fld id="{A69D9A86-0D1A-42AB-9A9B-C74722604AEB}" type="slidenum">
              <a:t>2</a:t>
            </a:fld>
            <a:endParaRPr lang="tr-TR"/>
          </a:p>
        </p:txBody>
      </p:sp>
    </p:spTree>
    <p:extLst>
      <p:ext uri="{BB962C8B-B14F-4D97-AF65-F5344CB8AC3E}">
        <p14:creationId xmlns:p14="http://schemas.microsoft.com/office/powerpoint/2010/main" val="2607639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642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930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1928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14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6801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7041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971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5407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319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2348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4691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9/26/2024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405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9/26/2024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0232427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46374737-6537-3FFB-EB58-6597900644D7}"/>
              </a:ext>
            </a:extLst>
          </p:cNvPr>
          <p:cNvPicPr>
            <a:picLocks noChangeAspect="1"/>
          </p:cNvPicPr>
          <p:nvPr/>
        </p:nvPicPr>
        <p:blipFill>
          <a:blip r:embed="rId2"/>
          <a:srcRect t="20597" r="-2" b="23152"/>
          <a:stretch/>
        </p:blipFill>
        <p:spPr>
          <a:xfrm>
            <a:off x="20" y="10"/>
            <a:ext cx="12191980" cy="6857990"/>
          </a:xfrm>
          <a:prstGeom prst="rect">
            <a:avLst/>
          </a:prstGeom>
        </p:spPr>
      </p:pic>
      <p:sp>
        <p:nvSpPr>
          <p:cNvPr id="7"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p:cNvSpPr>
            <a:spLocks noGrp="1"/>
          </p:cNvSpPr>
          <p:nvPr>
            <p:ph type="ctrTitle"/>
          </p:nvPr>
        </p:nvSpPr>
        <p:spPr>
          <a:xfrm>
            <a:off x="6438986" y="3547277"/>
            <a:ext cx="4452181" cy="1341624"/>
          </a:xfrm>
        </p:spPr>
        <p:txBody>
          <a:bodyPr anchor="b">
            <a:normAutofit/>
          </a:bodyPr>
          <a:lstStyle/>
          <a:p>
            <a:r>
              <a:rPr lang="tr-TR" sz="4000"/>
              <a:t>Ders 4</a:t>
            </a:r>
          </a:p>
        </p:txBody>
      </p:sp>
      <p:sp>
        <p:nvSpPr>
          <p:cNvPr id="3" name="Alt Başlık 2"/>
          <p:cNvSpPr>
            <a:spLocks noGrp="1"/>
          </p:cNvSpPr>
          <p:nvPr>
            <p:ph type="subTitle" idx="1"/>
          </p:nvPr>
        </p:nvSpPr>
        <p:spPr>
          <a:xfrm>
            <a:off x="6565110" y="4945656"/>
            <a:ext cx="3957144" cy="646785"/>
          </a:xfrm>
        </p:spPr>
        <p:txBody>
          <a:bodyPr vert="horz" lIns="91440" tIns="45720" rIns="91440" bIns="45720" rtlCol="0">
            <a:normAutofit/>
          </a:bodyPr>
          <a:lstStyle/>
          <a:p>
            <a:r>
              <a:rPr lang="tr-TR" sz="2000" b="1"/>
              <a:t>Doğal Dil İşleme Teknikleri</a:t>
            </a:r>
            <a:endParaRPr lang="tr-TR" sz="2000"/>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0">
            <a:extLst>
              <a:ext uri="{FF2B5EF4-FFF2-40B4-BE49-F238E27FC236}">
                <a16:creationId xmlns:a16="http://schemas.microsoft.com/office/drawing/2014/main" id="{AA359C7D-4B45-49B7-B3C2-04217BBCD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1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A5467FD4-6F1F-DDB9-599A-C7E48FA274D8}"/>
              </a:ext>
            </a:extLst>
          </p:cNvPr>
          <p:cNvSpPr>
            <a:spLocks noGrp="1"/>
          </p:cNvSpPr>
          <p:nvPr>
            <p:ph type="title"/>
          </p:nvPr>
        </p:nvSpPr>
        <p:spPr>
          <a:xfrm>
            <a:off x="1246825" y="643467"/>
            <a:ext cx="3964008" cy="1800526"/>
          </a:xfrm>
        </p:spPr>
        <p:txBody>
          <a:bodyPr>
            <a:normAutofit/>
          </a:bodyPr>
          <a:lstStyle/>
          <a:p>
            <a:r>
              <a:rPr lang="tr-TR">
                <a:latin typeface="Elephant"/>
              </a:rPr>
              <a:t>Benzerlik analizi</a:t>
            </a:r>
            <a:endParaRPr lang="tr-TR" dirty="0"/>
          </a:p>
        </p:txBody>
      </p:sp>
      <p:sp>
        <p:nvSpPr>
          <p:cNvPr id="12" name="Content Placeholder 7">
            <a:extLst>
              <a:ext uri="{FF2B5EF4-FFF2-40B4-BE49-F238E27FC236}">
                <a16:creationId xmlns:a16="http://schemas.microsoft.com/office/drawing/2014/main" id="{AA86B423-82B8-0D86-AB9B-7C85FD5532AB}"/>
              </a:ext>
            </a:extLst>
          </p:cNvPr>
          <p:cNvSpPr>
            <a:spLocks noGrp="1"/>
          </p:cNvSpPr>
          <p:nvPr>
            <p:ph idx="1"/>
          </p:nvPr>
        </p:nvSpPr>
        <p:spPr>
          <a:xfrm>
            <a:off x="1246824" y="2623381"/>
            <a:ext cx="3964007" cy="3553581"/>
          </a:xfrm>
        </p:spPr>
        <p:txBody>
          <a:bodyPr>
            <a:normAutofit/>
          </a:bodyPr>
          <a:lstStyle/>
          <a:p>
            <a:endParaRPr lang="en-US" sz="2000"/>
          </a:p>
        </p:txBody>
      </p:sp>
      <p:pic>
        <p:nvPicPr>
          <p:cNvPr id="4" name="İçerik Yer Tutucusu 3" descr="Build Textual Similarity Analysis Web App - Hong Jing (Jingles)">
            <a:extLst>
              <a:ext uri="{FF2B5EF4-FFF2-40B4-BE49-F238E27FC236}">
                <a16:creationId xmlns:a16="http://schemas.microsoft.com/office/drawing/2014/main" id="{0EEC451B-2926-FF7E-C475-30DBB4EAE2D8}"/>
              </a:ext>
            </a:extLst>
          </p:cNvPr>
          <p:cNvPicPr>
            <a:picLocks noChangeAspect="1"/>
          </p:cNvPicPr>
          <p:nvPr/>
        </p:nvPicPr>
        <p:blipFill>
          <a:blip r:embed="rId2"/>
          <a:stretch>
            <a:fillRect/>
          </a:stretch>
        </p:blipFill>
        <p:spPr>
          <a:xfrm>
            <a:off x="3544771" y="2353164"/>
            <a:ext cx="8643842" cy="4502644"/>
          </a:xfrm>
          <a:prstGeom prst="rect">
            <a:avLst/>
          </a:prstGeom>
        </p:spPr>
      </p:pic>
    </p:spTree>
    <p:extLst>
      <p:ext uri="{BB962C8B-B14F-4D97-AF65-F5344CB8AC3E}">
        <p14:creationId xmlns:p14="http://schemas.microsoft.com/office/powerpoint/2010/main" val="356835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EFE867-828E-22A4-643F-AB8658493FD5}"/>
              </a:ext>
            </a:extLst>
          </p:cNvPr>
          <p:cNvSpPr>
            <a:spLocks noGrp="1"/>
          </p:cNvSpPr>
          <p:nvPr>
            <p:ph type="title"/>
          </p:nvPr>
        </p:nvSpPr>
        <p:spPr/>
        <p:txBody>
          <a:bodyPr/>
          <a:lstStyle/>
          <a:p>
            <a:r>
              <a:rPr lang="tr-TR" i="0" dirty="0">
                <a:ea typeface="+mj-lt"/>
                <a:cs typeface="+mj-lt"/>
              </a:rPr>
              <a:t>Vektör temsilleri ve kelime gömmeleri </a:t>
            </a:r>
          </a:p>
        </p:txBody>
      </p:sp>
      <p:sp>
        <p:nvSpPr>
          <p:cNvPr id="3" name="İçerik Yer Tutucusu 2">
            <a:extLst>
              <a:ext uri="{FF2B5EF4-FFF2-40B4-BE49-F238E27FC236}">
                <a16:creationId xmlns:a16="http://schemas.microsoft.com/office/drawing/2014/main" id="{573CB8F0-FE5A-CAD0-37AC-8CF363721F3C}"/>
              </a:ext>
            </a:extLst>
          </p:cNvPr>
          <p:cNvSpPr>
            <a:spLocks noGrp="1"/>
          </p:cNvSpPr>
          <p:nvPr>
            <p:ph idx="1"/>
          </p:nvPr>
        </p:nvSpPr>
        <p:spPr/>
        <p:txBody>
          <a:bodyPr vert="horz" lIns="91440" tIns="45720" rIns="91440" bIns="45720" rtlCol="0" anchor="t">
            <a:normAutofit/>
          </a:bodyPr>
          <a:lstStyle/>
          <a:p>
            <a:pPr marL="0" indent="0">
              <a:buNone/>
            </a:pPr>
            <a:r>
              <a:rPr lang="tr-TR" dirty="0">
                <a:solidFill>
                  <a:srgbClr val="2E2F30"/>
                </a:solidFill>
                <a:ea typeface="+mn-lt"/>
                <a:cs typeface="+mn-lt"/>
              </a:rPr>
              <a:t>Kelime gömmelerinin popüler modelleri arasında </a:t>
            </a:r>
            <a:r>
              <a:rPr lang="tr-TR" b="1" dirty="0">
                <a:solidFill>
                  <a:srgbClr val="2E2F30"/>
                </a:solidFill>
                <a:ea typeface="+mn-lt"/>
                <a:cs typeface="+mn-lt"/>
              </a:rPr>
              <a:t>Word2Vec</a:t>
            </a:r>
            <a:r>
              <a:rPr lang="tr-TR" dirty="0">
                <a:solidFill>
                  <a:srgbClr val="2E2F30"/>
                </a:solidFill>
                <a:ea typeface="+mn-lt"/>
                <a:cs typeface="+mn-lt"/>
              </a:rPr>
              <a:t>, </a:t>
            </a:r>
            <a:r>
              <a:rPr lang="tr-TR" b="1" err="1">
                <a:solidFill>
                  <a:srgbClr val="2E2F30"/>
                </a:solidFill>
                <a:ea typeface="+mn-lt"/>
                <a:cs typeface="+mn-lt"/>
              </a:rPr>
              <a:t>GloVe</a:t>
            </a:r>
            <a:r>
              <a:rPr lang="tr-TR" b="1" dirty="0">
                <a:solidFill>
                  <a:srgbClr val="2E2F30"/>
                </a:solidFill>
                <a:ea typeface="+mn-lt"/>
                <a:cs typeface="+mn-lt"/>
              </a:rPr>
              <a:t> </a:t>
            </a:r>
            <a:r>
              <a:rPr lang="tr-TR" dirty="0">
                <a:solidFill>
                  <a:srgbClr val="2E2F30"/>
                </a:solidFill>
                <a:ea typeface="+mn-lt"/>
                <a:cs typeface="+mn-lt"/>
              </a:rPr>
              <a:t>ve </a:t>
            </a:r>
            <a:r>
              <a:rPr lang="tr-TR" b="1" err="1">
                <a:solidFill>
                  <a:srgbClr val="2E2F30"/>
                </a:solidFill>
                <a:ea typeface="+mn-lt"/>
                <a:cs typeface="+mn-lt"/>
              </a:rPr>
              <a:t>FastText</a:t>
            </a:r>
            <a:r>
              <a:rPr lang="tr-TR" b="1" dirty="0">
                <a:solidFill>
                  <a:srgbClr val="2E2F30"/>
                </a:solidFill>
                <a:ea typeface="+mn-lt"/>
                <a:cs typeface="+mn-lt"/>
              </a:rPr>
              <a:t> </a:t>
            </a:r>
            <a:r>
              <a:rPr lang="tr-TR" dirty="0">
                <a:solidFill>
                  <a:srgbClr val="2E2F30"/>
                </a:solidFill>
                <a:ea typeface="+mn-lt"/>
                <a:cs typeface="+mn-lt"/>
              </a:rPr>
              <a:t>bulunur. Bu modeller, büyük metin korpusları üzerinde eğitilir ve kelimeleri genellikle 100 ila 300 boyutlu vektörler olarak temsil eder. </a:t>
            </a:r>
            <a:endParaRPr lang="tr-TR" dirty="0">
              <a:solidFill>
                <a:srgbClr val="000000"/>
              </a:solidFill>
              <a:ea typeface="+mn-lt"/>
              <a:cs typeface="+mn-lt"/>
            </a:endParaRPr>
          </a:p>
          <a:p>
            <a:pPr marL="0" indent="0">
              <a:buNone/>
            </a:pPr>
            <a:r>
              <a:rPr lang="tr-TR" dirty="0">
                <a:solidFill>
                  <a:srgbClr val="2E2F30"/>
                </a:solidFill>
                <a:ea typeface="+mn-lt"/>
                <a:cs typeface="+mn-lt"/>
              </a:rPr>
              <a:t>Vektör temsilleri ve kelime gömmeleri, doğal dil işleme alanında devrim niteliğinde bir gelişme olmuştur. Bu teknikler, makinelerin insan dilini daha iyi anlamasını ve işlemesini sağlayarak, yapay zeka uygulamalarının günlük hayatımızda daha fazla yer almasına katkıda bulunmuştur.</a:t>
            </a:r>
            <a:endParaRPr lang="tr-TR">
              <a:ea typeface="+mn-lt"/>
              <a:cs typeface="+mn-lt"/>
            </a:endParaRPr>
          </a:p>
        </p:txBody>
      </p:sp>
    </p:spTree>
    <p:extLst>
      <p:ext uri="{BB962C8B-B14F-4D97-AF65-F5344CB8AC3E}">
        <p14:creationId xmlns:p14="http://schemas.microsoft.com/office/powerpoint/2010/main" val="330093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AC14E-AA9B-28FD-8E3D-B013C6DB8127}"/>
              </a:ext>
            </a:extLst>
          </p:cNvPr>
          <p:cNvSpPr>
            <a:spLocks noGrp="1"/>
          </p:cNvSpPr>
          <p:nvPr>
            <p:ph type="title"/>
          </p:nvPr>
        </p:nvSpPr>
        <p:spPr/>
        <p:txBody>
          <a:bodyPr>
            <a:normAutofit/>
          </a:bodyPr>
          <a:lstStyle/>
          <a:p>
            <a:r>
              <a:rPr lang="tr-TR" dirty="0">
                <a:latin typeface="Elephant"/>
              </a:rPr>
              <a:t>Duygu Analizi</a:t>
            </a:r>
          </a:p>
        </p:txBody>
      </p:sp>
      <p:sp>
        <p:nvSpPr>
          <p:cNvPr id="3" name="İçerik Yer Tutucusu 2">
            <a:extLst>
              <a:ext uri="{FF2B5EF4-FFF2-40B4-BE49-F238E27FC236}">
                <a16:creationId xmlns:a16="http://schemas.microsoft.com/office/drawing/2014/main" id="{5DF26166-D536-8691-0F43-AECA4FF5CD83}"/>
              </a:ext>
            </a:extLst>
          </p:cNvPr>
          <p:cNvSpPr>
            <a:spLocks noGrp="1"/>
          </p:cNvSpPr>
          <p:nvPr>
            <p:ph idx="1"/>
          </p:nvPr>
        </p:nvSpPr>
        <p:spPr/>
        <p:txBody>
          <a:bodyPr vert="horz" lIns="91440" tIns="45720" rIns="91440" bIns="45720" rtlCol="0" anchor="t">
            <a:normAutofit/>
          </a:bodyPr>
          <a:lstStyle/>
          <a:p>
            <a:pPr marL="0" indent="0">
              <a:buNone/>
            </a:pPr>
            <a:r>
              <a:rPr lang="tr-TR" dirty="0">
                <a:solidFill>
                  <a:srgbClr val="000000"/>
                </a:solidFill>
                <a:ea typeface="+mn-lt"/>
                <a:cs typeface="+mn-lt"/>
              </a:rPr>
              <a:t>Duygu analizi, bir metin içindeki duyguları, fikirleri veya tutumları otomatik olarak tanımlamak ve sınıflandırmak için kullanılan bir NLP tekniğidir. Bu analiz, genellikle bir metnin pozitif, negatif veya nötr olarak sınıflandırılmasını içerir, ancak daha karmaşık duygu kategorileri de kullanılabilir.</a:t>
            </a:r>
            <a:endParaRPr lang="tr-TR" dirty="0"/>
          </a:p>
        </p:txBody>
      </p:sp>
    </p:spTree>
    <p:extLst>
      <p:ext uri="{BB962C8B-B14F-4D97-AF65-F5344CB8AC3E}">
        <p14:creationId xmlns:p14="http://schemas.microsoft.com/office/powerpoint/2010/main" val="401210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AC14E-AA9B-28FD-8E3D-B013C6DB8127}"/>
              </a:ext>
            </a:extLst>
          </p:cNvPr>
          <p:cNvSpPr>
            <a:spLocks noGrp="1"/>
          </p:cNvSpPr>
          <p:nvPr>
            <p:ph type="title"/>
          </p:nvPr>
        </p:nvSpPr>
        <p:spPr/>
        <p:txBody>
          <a:bodyPr>
            <a:normAutofit/>
          </a:bodyPr>
          <a:lstStyle/>
          <a:p>
            <a:r>
              <a:rPr lang="tr-TR" dirty="0">
                <a:latin typeface="Elephant"/>
              </a:rPr>
              <a:t>Duygu Analizi</a:t>
            </a:r>
          </a:p>
        </p:txBody>
      </p:sp>
      <p:sp>
        <p:nvSpPr>
          <p:cNvPr id="3" name="İçerik Yer Tutucusu 2">
            <a:extLst>
              <a:ext uri="{FF2B5EF4-FFF2-40B4-BE49-F238E27FC236}">
                <a16:creationId xmlns:a16="http://schemas.microsoft.com/office/drawing/2014/main" id="{5DF26166-D536-8691-0F43-AECA4FF5CD83}"/>
              </a:ext>
            </a:extLst>
          </p:cNvPr>
          <p:cNvSpPr>
            <a:spLocks noGrp="1"/>
          </p:cNvSpPr>
          <p:nvPr>
            <p:ph idx="1"/>
          </p:nvPr>
        </p:nvSpPr>
        <p:spPr/>
        <p:txBody>
          <a:bodyPr vert="horz" lIns="91440" tIns="45720" rIns="91440" bIns="45720" rtlCol="0" anchor="t">
            <a:normAutofit/>
          </a:bodyPr>
          <a:lstStyle/>
          <a:p>
            <a:pPr marL="0" indent="0">
              <a:buNone/>
            </a:pPr>
            <a:r>
              <a:rPr lang="tr-TR" dirty="0">
                <a:solidFill>
                  <a:srgbClr val="2E2F30"/>
                </a:solidFill>
                <a:ea typeface="+mn-lt"/>
                <a:cs typeface="+mn-lt"/>
              </a:rPr>
              <a:t>Duygu analizinin temel amaçları şunlardır:</a:t>
            </a:r>
            <a:endParaRPr lang="tr-TR" dirty="0">
              <a:ea typeface="+mn-lt"/>
              <a:cs typeface="+mn-lt"/>
            </a:endParaRPr>
          </a:p>
          <a:p>
            <a:r>
              <a:rPr lang="tr-TR" sz="1200" dirty="0">
                <a:solidFill>
                  <a:srgbClr val="2E2F30"/>
                </a:solidFill>
                <a:ea typeface="+mn-lt"/>
                <a:cs typeface="+mn-lt"/>
              </a:rPr>
              <a:t>Müşteri geri bildirimlerini anlamak</a:t>
            </a:r>
            <a:endParaRPr lang="tr-TR" dirty="0">
              <a:ea typeface="+mn-lt"/>
              <a:cs typeface="+mn-lt"/>
            </a:endParaRPr>
          </a:p>
          <a:p>
            <a:r>
              <a:rPr lang="tr-TR" sz="1200" dirty="0">
                <a:solidFill>
                  <a:srgbClr val="2E2F30"/>
                </a:solidFill>
                <a:ea typeface="+mn-lt"/>
                <a:cs typeface="+mn-lt"/>
              </a:rPr>
              <a:t>Marka algısını ölçmek</a:t>
            </a:r>
            <a:endParaRPr lang="tr-TR" dirty="0">
              <a:ea typeface="+mn-lt"/>
              <a:cs typeface="+mn-lt"/>
            </a:endParaRPr>
          </a:p>
          <a:p>
            <a:r>
              <a:rPr lang="tr-TR" sz="1200" dirty="0">
                <a:solidFill>
                  <a:srgbClr val="2E2F30"/>
                </a:solidFill>
                <a:ea typeface="+mn-lt"/>
                <a:cs typeface="+mn-lt"/>
              </a:rPr>
              <a:t>Sosyal medya izlemesi yapmak</a:t>
            </a:r>
            <a:endParaRPr lang="tr-TR" dirty="0">
              <a:ea typeface="+mn-lt"/>
              <a:cs typeface="+mn-lt"/>
            </a:endParaRPr>
          </a:p>
          <a:p>
            <a:r>
              <a:rPr lang="tr-TR" sz="1200" dirty="0">
                <a:solidFill>
                  <a:srgbClr val="2E2F30"/>
                </a:solidFill>
                <a:ea typeface="+mn-lt"/>
                <a:cs typeface="+mn-lt"/>
              </a:rPr>
              <a:t>Ürün incelemelerini değerlendirmek</a:t>
            </a:r>
            <a:endParaRPr lang="tr-TR" dirty="0">
              <a:ea typeface="+mn-lt"/>
              <a:cs typeface="+mn-lt"/>
            </a:endParaRPr>
          </a:p>
          <a:p>
            <a:endParaRPr lang="tr-TR"/>
          </a:p>
        </p:txBody>
      </p:sp>
    </p:spTree>
    <p:extLst>
      <p:ext uri="{BB962C8B-B14F-4D97-AF65-F5344CB8AC3E}">
        <p14:creationId xmlns:p14="http://schemas.microsoft.com/office/powerpoint/2010/main" val="285542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çerik Yer Tutucusu 6" descr="How to Best Evaluate Restaurant Sentiment Analysis | Webz.io.io Blog">
            <a:extLst>
              <a:ext uri="{FF2B5EF4-FFF2-40B4-BE49-F238E27FC236}">
                <a16:creationId xmlns:a16="http://schemas.microsoft.com/office/drawing/2014/main" id="{F1279A9E-E6A9-41ED-C753-C1301FE27821}"/>
              </a:ext>
            </a:extLst>
          </p:cNvPr>
          <p:cNvPicPr>
            <a:picLocks noGrp="1" noChangeAspect="1"/>
          </p:cNvPicPr>
          <p:nvPr>
            <p:ph idx="1"/>
          </p:nvPr>
        </p:nvPicPr>
        <p:blipFill>
          <a:blip r:embed="rId2"/>
          <a:stretch>
            <a:fillRect/>
          </a:stretch>
        </p:blipFill>
        <p:spPr>
          <a:xfrm>
            <a:off x="2298" y="733907"/>
            <a:ext cx="12166833" cy="5233073"/>
          </a:xfrm>
          <a:prstGeom prst="rect">
            <a:avLst/>
          </a:prstGeom>
        </p:spPr>
      </p:pic>
    </p:spTree>
    <p:extLst>
      <p:ext uri="{BB962C8B-B14F-4D97-AF65-F5344CB8AC3E}">
        <p14:creationId xmlns:p14="http://schemas.microsoft.com/office/powerpoint/2010/main" val="2864149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AC14E-AA9B-28FD-8E3D-B013C6DB8127}"/>
              </a:ext>
            </a:extLst>
          </p:cNvPr>
          <p:cNvSpPr>
            <a:spLocks noGrp="1"/>
          </p:cNvSpPr>
          <p:nvPr>
            <p:ph type="title"/>
          </p:nvPr>
        </p:nvSpPr>
        <p:spPr/>
        <p:txBody>
          <a:bodyPr>
            <a:normAutofit/>
          </a:bodyPr>
          <a:lstStyle/>
          <a:p>
            <a:r>
              <a:rPr lang="tr-TR" dirty="0">
                <a:latin typeface="Elephant"/>
              </a:rPr>
              <a:t>Duygu Analizi</a:t>
            </a:r>
          </a:p>
        </p:txBody>
      </p:sp>
      <p:sp>
        <p:nvSpPr>
          <p:cNvPr id="3" name="İçerik Yer Tutucusu 2">
            <a:extLst>
              <a:ext uri="{FF2B5EF4-FFF2-40B4-BE49-F238E27FC236}">
                <a16:creationId xmlns:a16="http://schemas.microsoft.com/office/drawing/2014/main" id="{5DF26166-D536-8691-0F43-AECA4FF5CD83}"/>
              </a:ext>
            </a:extLst>
          </p:cNvPr>
          <p:cNvSpPr>
            <a:spLocks noGrp="1"/>
          </p:cNvSpPr>
          <p:nvPr>
            <p:ph idx="1"/>
          </p:nvPr>
        </p:nvSpPr>
        <p:spPr/>
        <p:txBody>
          <a:bodyPr vert="horz" lIns="91440" tIns="45720" rIns="91440" bIns="45720" rtlCol="0" anchor="t">
            <a:normAutofit/>
          </a:bodyPr>
          <a:lstStyle/>
          <a:p>
            <a:pPr marL="0" indent="0">
              <a:buNone/>
            </a:pPr>
            <a:r>
              <a:rPr lang="tr-TR" dirty="0">
                <a:solidFill>
                  <a:srgbClr val="2E2F30"/>
                </a:solidFill>
                <a:ea typeface="+mn-lt"/>
                <a:cs typeface="+mn-lt"/>
              </a:rPr>
              <a:t>Duygu analizi için çeşitli yöntemler kullanılabilir:</a:t>
            </a:r>
            <a:endParaRPr lang="tr-TR" dirty="0"/>
          </a:p>
          <a:p>
            <a:r>
              <a:rPr lang="tr-TR" sz="1200" dirty="0">
                <a:solidFill>
                  <a:srgbClr val="2E2F30"/>
                </a:solidFill>
                <a:ea typeface="+mn-lt"/>
                <a:cs typeface="+mn-lt"/>
              </a:rPr>
              <a:t>Kural tabanlı yaklaşımlar</a:t>
            </a:r>
            <a:endParaRPr lang="tr-TR" dirty="0"/>
          </a:p>
          <a:p>
            <a:r>
              <a:rPr lang="tr-TR" sz="1200" dirty="0">
                <a:solidFill>
                  <a:srgbClr val="2E2F30"/>
                </a:solidFill>
                <a:ea typeface="+mn-lt"/>
                <a:cs typeface="+mn-lt"/>
              </a:rPr>
              <a:t>Makine öğrenmesi teknikleri (örneğin, Lojistik Regresyon)</a:t>
            </a:r>
            <a:endParaRPr lang="tr-TR" dirty="0"/>
          </a:p>
          <a:p>
            <a:r>
              <a:rPr lang="tr-TR" sz="1200" dirty="0">
                <a:solidFill>
                  <a:srgbClr val="2E2F30"/>
                </a:solidFill>
                <a:ea typeface="+mn-lt"/>
                <a:cs typeface="+mn-lt"/>
              </a:rPr>
              <a:t>Derin öğrenme modelleri</a:t>
            </a:r>
            <a:endParaRPr lang="tr-TR" dirty="0"/>
          </a:p>
          <a:p>
            <a:endParaRPr lang="tr-TR" dirty="0"/>
          </a:p>
          <a:p>
            <a:pPr marL="0" indent="0">
              <a:buNone/>
            </a:pPr>
            <a:r>
              <a:rPr lang="tr-TR" dirty="0">
                <a:solidFill>
                  <a:srgbClr val="000000"/>
                </a:solidFill>
                <a:ea typeface="+mn-lt"/>
                <a:cs typeface="+mn-lt"/>
              </a:rPr>
              <a:t>Duygu analizinin zorlukları arasında dil karmaşıklığı, bağlam anlama ve ironi tespiti yer alır.</a:t>
            </a:r>
            <a:endParaRPr lang="tr-TR" dirty="0"/>
          </a:p>
        </p:txBody>
      </p:sp>
    </p:spTree>
    <p:extLst>
      <p:ext uri="{BB962C8B-B14F-4D97-AF65-F5344CB8AC3E}">
        <p14:creationId xmlns:p14="http://schemas.microsoft.com/office/powerpoint/2010/main" val="331527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AC14E-AA9B-28FD-8E3D-B013C6DB8127}"/>
              </a:ext>
            </a:extLst>
          </p:cNvPr>
          <p:cNvSpPr>
            <a:spLocks noGrp="1"/>
          </p:cNvSpPr>
          <p:nvPr>
            <p:ph type="title"/>
          </p:nvPr>
        </p:nvSpPr>
        <p:spPr/>
        <p:txBody>
          <a:bodyPr>
            <a:normAutofit/>
          </a:bodyPr>
          <a:lstStyle/>
          <a:p>
            <a:r>
              <a:rPr lang="tr-TR" dirty="0">
                <a:latin typeface="Elephant"/>
              </a:rPr>
              <a:t>Metin Sınıflandırma</a:t>
            </a:r>
          </a:p>
        </p:txBody>
      </p:sp>
      <p:sp>
        <p:nvSpPr>
          <p:cNvPr id="3" name="İçerik Yer Tutucusu 2">
            <a:extLst>
              <a:ext uri="{FF2B5EF4-FFF2-40B4-BE49-F238E27FC236}">
                <a16:creationId xmlns:a16="http://schemas.microsoft.com/office/drawing/2014/main" id="{5DF26166-D536-8691-0F43-AECA4FF5CD83}"/>
              </a:ext>
            </a:extLst>
          </p:cNvPr>
          <p:cNvSpPr>
            <a:spLocks noGrp="1"/>
          </p:cNvSpPr>
          <p:nvPr>
            <p:ph idx="1"/>
          </p:nvPr>
        </p:nvSpPr>
        <p:spPr/>
        <p:txBody>
          <a:bodyPr vert="horz" lIns="91440" tIns="45720" rIns="91440" bIns="45720" rtlCol="0" anchor="t">
            <a:normAutofit/>
          </a:bodyPr>
          <a:lstStyle/>
          <a:p>
            <a:pPr marL="0" indent="0">
              <a:buNone/>
            </a:pPr>
            <a:r>
              <a:rPr lang="tr-TR"/>
              <a:t>Metin sınıflandırma, metinleri önceden belirlenmiş kategorilere atama işlemidir. Bu teknik, duygu analizinden daha geniş bir uygulama alanına sahiptir ve çeşitli NLP görevlerinde kullanılır.</a:t>
            </a:r>
          </a:p>
        </p:txBody>
      </p:sp>
    </p:spTree>
    <p:extLst>
      <p:ext uri="{BB962C8B-B14F-4D97-AF65-F5344CB8AC3E}">
        <p14:creationId xmlns:p14="http://schemas.microsoft.com/office/powerpoint/2010/main" val="93268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AC14E-AA9B-28FD-8E3D-B013C6DB8127}"/>
              </a:ext>
            </a:extLst>
          </p:cNvPr>
          <p:cNvSpPr>
            <a:spLocks noGrp="1"/>
          </p:cNvSpPr>
          <p:nvPr>
            <p:ph type="title"/>
          </p:nvPr>
        </p:nvSpPr>
        <p:spPr/>
        <p:txBody>
          <a:bodyPr>
            <a:normAutofit/>
          </a:bodyPr>
          <a:lstStyle/>
          <a:p>
            <a:r>
              <a:rPr lang="tr-TR" dirty="0">
                <a:latin typeface="Elephant"/>
              </a:rPr>
              <a:t>Metin Sınıflandırma</a:t>
            </a:r>
          </a:p>
        </p:txBody>
      </p:sp>
      <p:sp>
        <p:nvSpPr>
          <p:cNvPr id="3" name="İçerik Yer Tutucusu 2">
            <a:extLst>
              <a:ext uri="{FF2B5EF4-FFF2-40B4-BE49-F238E27FC236}">
                <a16:creationId xmlns:a16="http://schemas.microsoft.com/office/drawing/2014/main" id="{5DF26166-D536-8691-0F43-AECA4FF5CD83}"/>
              </a:ext>
            </a:extLst>
          </p:cNvPr>
          <p:cNvSpPr>
            <a:spLocks noGrp="1"/>
          </p:cNvSpPr>
          <p:nvPr>
            <p:ph idx="1"/>
          </p:nvPr>
        </p:nvSpPr>
        <p:spPr/>
        <p:txBody>
          <a:bodyPr vert="horz" lIns="91440" tIns="45720" rIns="91440" bIns="45720" rtlCol="0" anchor="t">
            <a:normAutofit/>
          </a:bodyPr>
          <a:lstStyle/>
          <a:p>
            <a:pPr marL="0" indent="0">
              <a:buNone/>
            </a:pPr>
            <a:r>
              <a:rPr lang="tr-TR" dirty="0">
                <a:solidFill>
                  <a:srgbClr val="2E2F30"/>
                </a:solidFill>
                <a:ea typeface="+mn-lt"/>
                <a:cs typeface="+mn-lt"/>
              </a:rPr>
              <a:t>Metin sınıflandırmanın yaygın uygulamaları şunlardır:</a:t>
            </a:r>
            <a:endParaRPr lang="tr-TR" dirty="0">
              <a:solidFill>
                <a:srgbClr val="000000"/>
              </a:solidFill>
              <a:ea typeface="+mn-lt"/>
              <a:cs typeface="+mn-lt"/>
            </a:endParaRPr>
          </a:p>
          <a:p>
            <a:r>
              <a:rPr lang="tr-TR" sz="1200" dirty="0">
                <a:solidFill>
                  <a:srgbClr val="2E2F30"/>
                </a:solidFill>
                <a:ea typeface="+mn-lt"/>
                <a:cs typeface="+mn-lt"/>
              </a:rPr>
              <a:t>Spam e-posta tespiti</a:t>
            </a:r>
            <a:endParaRPr lang="tr-TR" dirty="0">
              <a:ea typeface="+mn-lt"/>
              <a:cs typeface="+mn-lt"/>
            </a:endParaRPr>
          </a:p>
          <a:p>
            <a:r>
              <a:rPr lang="tr-TR" sz="1200" dirty="0">
                <a:solidFill>
                  <a:srgbClr val="2E2F30"/>
                </a:solidFill>
                <a:ea typeface="+mn-lt"/>
                <a:cs typeface="+mn-lt"/>
              </a:rPr>
              <a:t>Haber kategorizasyonu</a:t>
            </a:r>
            <a:endParaRPr lang="tr-TR" dirty="0">
              <a:ea typeface="+mn-lt"/>
              <a:cs typeface="+mn-lt"/>
            </a:endParaRPr>
          </a:p>
          <a:p>
            <a:r>
              <a:rPr lang="tr-TR" sz="1200" dirty="0">
                <a:solidFill>
                  <a:srgbClr val="2E2F30"/>
                </a:solidFill>
                <a:ea typeface="+mn-lt"/>
                <a:cs typeface="+mn-lt"/>
              </a:rPr>
              <a:t>Müşteri destek taleplerinin sınıflandırılması</a:t>
            </a:r>
            <a:endParaRPr lang="tr-TR" dirty="0">
              <a:ea typeface="+mn-lt"/>
              <a:cs typeface="+mn-lt"/>
            </a:endParaRPr>
          </a:p>
          <a:p>
            <a:r>
              <a:rPr lang="tr-TR" sz="1200" dirty="0">
                <a:solidFill>
                  <a:srgbClr val="2E2F30"/>
                </a:solidFill>
                <a:ea typeface="+mn-lt"/>
                <a:cs typeface="+mn-lt"/>
              </a:rPr>
              <a:t>Doküman organizasyonu</a:t>
            </a:r>
            <a:endParaRPr lang="tr-TR" dirty="0">
              <a:ea typeface="+mn-lt"/>
              <a:cs typeface="+mn-lt"/>
            </a:endParaRPr>
          </a:p>
          <a:p>
            <a:endParaRPr lang="tr-TR" dirty="0"/>
          </a:p>
        </p:txBody>
      </p:sp>
    </p:spTree>
    <p:extLst>
      <p:ext uri="{BB962C8B-B14F-4D97-AF65-F5344CB8AC3E}">
        <p14:creationId xmlns:p14="http://schemas.microsoft.com/office/powerpoint/2010/main" val="152433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News Classification using BERT">
            <a:extLst>
              <a:ext uri="{FF2B5EF4-FFF2-40B4-BE49-F238E27FC236}">
                <a16:creationId xmlns:a16="http://schemas.microsoft.com/office/drawing/2014/main" id="{67BA3164-8B26-06D7-4DB7-776FF89A8E14}"/>
              </a:ext>
            </a:extLst>
          </p:cNvPr>
          <p:cNvPicPr>
            <a:picLocks noGrp="1" noChangeAspect="1"/>
          </p:cNvPicPr>
          <p:nvPr>
            <p:ph idx="1"/>
          </p:nvPr>
        </p:nvPicPr>
        <p:blipFill>
          <a:blip r:embed="rId2"/>
          <a:srcRect r="11111"/>
          <a:stretch/>
        </p:blipFill>
        <p:spPr>
          <a:xfrm>
            <a:off x="20" y="10"/>
            <a:ext cx="12191980" cy="6857990"/>
          </a:xfrm>
          <a:prstGeom prst="rect">
            <a:avLst/>
          </a:prstGeom>
        </p:spPr>
      </p:pic>
    </p:spTree>
    <p:extLst>
      <p:ext uri="{BB962C8B-B14F-4D97-AF65-F5344CB8AC3E}">
        <p14:creationId xmlns:p14="http://schemas.microsoft.com/office/powerpoint/2010/main" val="399453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9 Text Classification Examples in Action">
            <a:extLst>
              <a:ext uri="{FF2B5EF4-FFF2-40B4-BE49-F238E27FC236}">
                <a16:creationId xmlns:a16="http://schemas.microsoft.com/office/drawing/2014/main" id="{C40D45DB-4960-9B2F-C541-3A2143B37C64}"/>
              </a:ext>
            </a:extLst>
          </p:cNvPr>
          <p:cNvPicPr>
            <a:picLocks noGrp="1" noChangeAspect="1"/>
          </p:cNvPicPr>
          <p:nvPr>
            <p:ph idx="1"/>
          </p:nvPr>
        </p:nvPicPr>
        <p:blipFill>
          <a:blip r:embed="rId2"/>
          <a:srcRect t="5413" b="4225"/>
          <a:stretch/>
        </p:blipFill>
        <p:spPr>
          <a:xfrm>
            <a:off x="20" y="10"/>
            <a:ext cx="12191980" cy="6857990"/>
          </a:xfrm>
          <a:prstGeom prst="rect">
            <a:avLst/>
          </a:prstGeom>
        </p:spPr>
      </p:pic>
    </p:spTree>
    <p:extLst>
      <p:ext uri="{BB962C8B-B14F-4D97-AF65-F5344CB8AC3E}">
        <p14:creationId xmlns:p14="http://schemas.microsoft.com/office/powerpoint/2010/main" val="188144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3E169D0B-0B29-24A4-2C43-025875519814}"/>
              </a:ext>
            </a:extLst>
          </p:cNvPr>
          <p:cNvSpPr>
            <a:spLocks noGrp="1"/>
          </p:cNvSpPr>
          <p:nvPr>
            <p:ph type="title"/>
          </p:nvPr>
        </p:nvSpPr>
        <p:spPr>
          <a:xfrm>
            <a:off x="838201" y="643467"/>
            <a:ext cx="3888526" cy="1800526"/>
          </a:xfrm>
        </p:spPr>
        <p:txBody>
          <a:bodyPr>
            <a:normAutofit/>
          </a:bodyPr>
          <a:lstStyle/>
          <a:p>
            <a:r>
              <a:rPr lang="tr-TR" sz="3400" i="0">
                <a:ea typeface="+mj-lt"/>
                <a:cs typeface="+mj-lt"/>
              </a:rPr>
              <a:t>Vektör temsilleri ve kelime gömmeleri </a:t>
            </a:r>
            <a:endParaRPr lang="tr-TR" sz="3400">
              <a:ea typeface="+mj-lt"/>
              <a:cs typeface="+mj-lt"/>
            </a:endParaRPr>
          </a:p>
        </p:txBody>
      </p:sp>
      <p:sp>
        <p:nvSpPr>
          <p:cNvPr id="3" name="İçerik Yer Tutucusu 2">
            <a:extLst>
              <a:ext uri="{FF2B5EF4-FFF2-40B4-BE49-F238E27FC236}">
                <a16:creationId xmlns:a16="http://schemas.microsoft.com/office/drawing/2014/main" id="{79AAA03E-9066-3C70-0E77-7A564058C0C2}"/>
              </a:ext>
            </a:extLst>
          </p:cNvPr>
          <p:cNvSpPr>
            <a:spLocks noGrp="1"/>
          </p:cNvSpPr>
          <p:nvPr>
            <p:ph idx="1"/>
          </p:nvPr>
        </p:nvSpPr>
        <p:spPr>
          <a:xfrm>
            <a:off x="838201" y="2623381"/>
            <a:ext cx="3888528" cy="3553581"/>
          </a:xfrm>
        </p:spPr>
        <p:txBody>
          <a:bodyPr vert="horz" lIns="91440" tIns="45720" rIns="91440" bIns="45720" rtlCol="0">
            <a:normAutofit/>
          </a:bodyPr>
          <a:lstStyle/>
          <a:p>
            <a:pPr marL="0" indent="0">
              <a:lnSpc>
                <a:spcPct val="90000"/>
              </a:lnSpc>
              <a:buNone/>
            </a:pPr>
            <a:r>
              <a:rPr lang="tr-TR" sz="1700">
                <a:ea typeface="+mn-lt"/>
                <a:cs typeface="+mn-lt"/>
              </a:rPr>
              <a:t>Vektör temsilleri ve kelime gömmeleri, doğal dil işleme (NLP) alanında çok önemli kavramlardır. Bu teknikler, kelimeleri sayısal vektörler olarak temsil etmeyi amaçlar, böylece bilgisayarların dili daha iyi anlamasını ve işlemesini sağlar. Kelime gömmeleri, veri kümesindeki metinlerin yapay sinir ağları ile eğitilmesi ve eğitim sonucunda her bir kelimeye birer vektör değerinin atanması işlemidir.</a:t>
            </a:r>
            <a:endParaRPr lang="tr-TR" sz="1700"/>
          </a:p>
          <a:p>
            <a:pPr>
              <a:lnSpc>
                <a:spcPct val="90000"/>
              </a:lnSpc>
            </a:pPr>
            <a:endParaRPr lang="tr-TR" sz="1700"/>
          </a:p>
        </p:txBody>
      </p:sp>
      <p:pic>
        <p:nvPicPr>
          <p:cNvPr id="4" name="Resim 3" descr="Word Embeddings: Intuition behind the vector representation of the words |  by Oleg Borisov | Towards Data Science">
            <a:extLst>
              <a:ext uri="{FF2B5EF4-FFF2-40B4-BE49-F238E27FC236}">
                <a16:creationId xmlns:a16="http://schemas.microsoft.com/office/drawing/2014/main" id="{49880B20-F9AD-0CF1-FC40-BE84E060B6B6}"/>
              </a:ext>
            </a:extLst>
          </p:cNvPr>
          <p:cNvPicPr>
            <a:picLocks noChangeAspect="1"/>
          </p:cNvPicPr>
          <p:nvPr/>
        </p:nvPicPr>
        <p:blipFill>
          <a:blip r:embed="rId3"/>
          <a:stretch>
            <a:fillRect/>
          </a:stretch>
        </p:blipFill>
        <p:spPr>
          <a:xfrm>
            <a:off x="6800986" y="1702405"/>
            <a:ext cx="4747547" cy="3481534"/>
          </a:xfrm>
          <a:prstGeom prst="rect">
            <a:avLst/>
          </a:prstGeom>
        </p:spPr>
      </p:pic>
    </p:spTree>
    <p:extLst>
      <p:ext uri="{BB962C8B-B14F-4D97-AF65-F5344CB8AC3E}">
        <p14:creationId xmlns:p14="http://schemas.microsoft.com/office/powerpoint/2010/main" val="2736952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AC14E-AA9B-28FD-8E3D-B013C6DB8127}"/>
              </a:ext>
            </a:extLst>
          </p:cNvPr>
          <p:cNvSpPr>
            <a:spLocks noGrp="1"/>
          </p:cNvSpPr>
          <p:nvPr>
            <p:ph type="title"/>
          </p:nvPr>
        </p:nvSpPr>
        <p:spPr/>
        <p:txBody>
          <a:bodyPr>
            <a:normAutofit/>
          </a:bodyPr>
          <a:lstStyle/>
          <a:p>
            <a:r>
              <a:rPr lang="tr-TR" dirty="0">
                <a:latin typeface="Elephant"/>
              </a:rPr>
              <a:t>Metin Sınıflandırma</a:t>
            </a:r>
          </a:p>
        </p:txBody>
      </p:sp>
      <p:sp>
        <p:nvSpPr>
          <p:cNvPr id="3" name="İçerik Yer Tutucusu 2">
            <a:extLst>
              <a:ext uri="{FF2B5EF4-FFF2-40B4-BE49-F238E27FC236}">
                <a16:creationId xmlns:a16="http://schemas.microsoft.com/office/drawing/2014/main" id="{5DF26166-D536-8691-0F43-AECA4FF5CD83}"/>
              </a:ext>
            </a:extLst>
          </p:cNvPr>
          <p:cNvSpPr>
            <a:spLocks noGrp="1"/>
          </p:cNvSpPr>
          <p:nvPr>
            <p:ph idx="1"/>
          </p:nvPr>
        </p:nvSpPr>
        <p:spPr/>
        <p:txBody>
          <a:bodyPr vert="horz" lIns="91440" tIns="45720" rIns="91440" bIns="45720" rtlCol="0" anchor="t">
            <a:normAutofit/>
          </a:bodyPr>
          <a:lstStyle/>
          <a:p>
            <a:pPr marL="0" indent="0">
              <a:buNone/>
            </a:pPr>
            <a:r>
              <a:rPr lang="tr-TR" dirty="0">
                <a:solidFill>
                  <a:srgbClr val="2E2F30"/>
                </a:solidFill>
                <a:ea typeface="+mn-lt"/>
                <a:cs typeface="+mn-lt"/>
              </a:rPr>
              <a:t>Metin sınıflandırma için kullanılan yöntemler:</a:t>
            </a:r>
            <a:endParaRPr lang="tr-TR" dirty="0"/>
          </a:p>
          <a:p>
            <a:r>
              <a:rPr lang="tr-TR" sz="1200" dirty="0" err="1">
                <a:solidFill>
                  <a:srgbClr val="2E2F30"/>
                </a:solidFill>
                <a:ea typeface="+mn-lt"/>
                <a:cs typeface="+mn-lt"/>
              </a:rPr>
              <a:t>Naive</a:t>
            </a:r>
            <a:r>
              <a:rPr lang="tr-TR" sz="1200" dirty="0">
                <a:solidFill>
                  <a:srgbClr val="2E2F30"/>
                </a:solidFill>
                <a:ea typeface="+mn-lt"/>
                <a:cs typeface="+mn-lt"/>
              </a:rPr>
              <a:t> </a:t>
            </a:r>
            <a:r>
              <a:rPr lang="tr-TR" sz="1200" dirty="0" err="1">
                <a:solidFill>
                  <a:srgbClr val="2E2F30"/>
                </a:solidFill>
                <a:ea typeface="+mn-lt"/>
                <a:cs typeface="+mn-lt"/>
              </a:rPr>
              <a:t>Bayes</a:t>
            </a:r>
            <a:endParaRPr lang="tr-TR" dirty="0" err="1"/>
          </a:p>
          <a:p>
            <a:r>
              <a:rPr lang="tr-TR" sz="1200" dirty="0">
                <a:solidFill>
                  <a:srgbClr val="2E2F30"/>
                </a:solidFill>
                <a:ea typeface="+mn-lt"/>
                <a:cs typeface="+mn-lt"/>
              </a:rPr>
              <a:t>Destek Vektör Makineleri (SVM)</a:t>
            </a:r>
            <a:endParaRPr lang="tr-TR" dirty="0"/>
          </a:p>
          <a:p>
            <a:r>
              <a:rPr lang="tr-TR" sz="1200" dirty="0">
                <a:solidFill>
                  <a:srgbClr val="2E2F30"/>
                </a:solidFill>
                <a:ea typeface="+mn-lt"/>
                <a:cs typeface="+mn-lt"/>
              </a:rPr>
              <a:t>Derin öğrenme modelleri (örneğin, CNN, RNN)</a:t>
            </a:r>
            <a:endParaRPr lang="tr-TR" dirty="0"/>
          </a:p>
          <a:p>
            <a:endParaRPr lang="tr-TR" dirty="0"/>
          </a:p>
        </p:txBody>
      </p:sp>
    </p:spTree>
    <p:extLst>
      <p:ext uri="{BB962C8B-B14F-4D97-AF65-F5344CB8AC3E}">
        <p14:creationId xmlns:p14="http://schemas.microsoft.com/office/powerpoint/2010/main" val="4201592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AC14E-AA9B-28FD-8E3D-B013C6DB8127}"/>
              </a:ext>
            </a:extLst>
          </p:cNvPr>
          <p:cNvSpPr>
            <a:spLocks noGrp="1"/>
          </p:cNvSpPr>
          <p:nvPr>
            <p:ph type="title"/>
          </p:nvPr>
        </p:nvSpPr>
        <p:spPr/>
        <p:txBody>
          <a:bodyPr>
            <a:normAutofit/>
          </a:bodyPr>
          <a:lstStyle/>
          <a:p>
            <a:r>
              <a:rPr lang="tr-TR" dirty="0">
                <a:latin typeface="Elephant"/>
              </a:rPr>
              <a:t>Duygu Analizi ve Metin Sınıflandırma</a:t>
            </a:r>
          </a:p>
        </p:txBody>
      </p:sp>
      <p:sp>
        <p:nvSpPr>
          <p:cNvPr id="3" name="İçerik Yer Tutucusu 2">
            <a:extLst>
              <a:ext uri="{FF2B5EF4-FFF2-40B4-BE49-F238E27FC236}">
                <a16:creationId xmlns:a16="http://schemas.microsoft.com/office/drawing/2014/main" id="{5DF26166-D536-8691-0F43-AECA4FF5CD83}"/>
              </a:ext>
            </a:extLst>
          </p:cNvPr>
          <p:cNvSpPr>
            <a:spLocks noGrp="1"/>
          </p:cNvSpPr>
          <p:nvPr>
            <p:ph idx="1"/>
          </p:nvPr>
        </p:nvSpPr>
        <p:spPr/>
        <p:txBody>
          <a:bodyPr vert="horz" lIns="91440" tIns="45720" rIns="91440" bIns="45720" rtlCol="0" anchor="t">
            <a:normAutofit/>
          </a:bodyPr>
          <a:lstStyle/>
          <a:p>
            <a:pPr marL="0" indent="0">
              <a:buNone/>
            </a:pPr>
            <a:r>
              <a:rPr lang="tr-TR" dirty="0">
                <a:solidFill>
                  <a:srgbClr val="000000"/>
                </a:solidFill>
                <a:ea typeface="+mn-lt"/>
                <a:cs typeface="+mn-lt"/>
              </a:rPr>
              <a:t>Hem duygu analizi hem de metin sınıflandırma için veri ön işleme işlemleri önemlidir. Bu adımlar </a:t>
            </a:r>
            <a:r>
              <a:rPr lang="tr-TR" dirty="0" err="1">
                <a:solidFill>
                  <a:srgbClr val="000000"/>
                </a:solidFill>
                <a:ea typeface="+mn-lt"/>
                <a:cs typeface="+mn-lt"/>
              </a:rPr>
              <a:t>tokenizasyon</a:t>
            </a:r>
            <a:r>
              <a:rPr lang="tr-TR" dirty="0">
                <a:solidFill>
                  <a:srgbClr val="000000"/>
                </a:solidFill>
                <a:ea typeface="+mn-lt"/>
                <a:cs typeface="+mn-lt"/>
              </a:rPr>
              <a:t>, </a:t>
            </a:r>
            <a:r>
              <a:rPr lang="tr-TR" dirty="0" err="1">
                <a:solidFill>
                  <a:srgbClr val="000000"/>
                </a:solidFill>
                <a:ea typeface="+mn-lt"/>
                <a:cs typeface="+mn-lt"/>
              </a:rPr>
              <a:t>stopword</a:t>
            </a:r>
            <a:r>
              <a:rPr lang="tr-TR" dirty="0">
                <a:solidFill>
                  <a:srgbClr val="000000"/>
                </a:solidFill>
                <a:ea typeface="+mn-lt"/>
                <a:cs typeface="+mn-lt"/>
              </a:rPr>
              <a:t> temizleme ve </a:t>
            </a:r>
            <a:r>
              <a:rPr lang="tr-TR" dirty="0" err="1">
                <a:solidFill>
                  <a:srgbClr val="000000"/>
                </a:solidFill>
                <a:ea typeface="+mn-lt"/>
                <a:cs typeface="+mn-lt"/>
              </a:rPr>
              <a:t>stemming</a:t>
            </a:r>
            <a:r>
              <a:rPr lang="tr-TR" dirty="0">
                <a:solidFill>
                  <a:srgbClr val="000000"/>
                </a:solidFill>
                <a:ea typeface="+mn-lt"/>
                <a:cs typeface="+mn-lt"/>
              </a:rPr>
              <a:t>/</a:t>
            </a:r>
            <a:r>
              <a:rPr lang="tr-TR" dirty="0" err="1">
                <a:solidFill>
                  <a:srgbClr val="000000"/>
                </a:solidFill>
                <a:ea typeface="+mn-lt"/>
                <a:cs typeface="+mn-lt"/>
              </a:rPr>
              <a:t>lemmatization</a:t>
            </a:r>
            <a:r>
              <a:rPr lang="tr-TR" dirty="0">
                <a:solidFill>
                  <a:srgbClr val="000000"/>
                </a:solidFill>
                <a:ea typeface="+mn-lt"/>
                <a:cs typeface="+mn-lt"/>
              </a:rPr>
              <a:t> gibi teknikleri içerir.</a:t>
            </a:r>
          </a:p>
        </p:txBody>
      </p:sp>
    </p:spTree>
    <p:extLst>
      <p:ext uri="{BB962C8B-B14F-4D97-AF65-F5344CB8AC3E}">
        <p14:creationId xmlns:p14="http://schemas.microsoft.com/office/powerpoint/2010/main" val="325060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65265-0D09-F0F2-CE5F-8D094FCE5FAA}"/>
              </a:ext>
            </a:extLst>
          </p:cNvPr>
          <p:cNvSpPr>
            <a:spLocks noGrp="1"/>
          </p:cNvSpPr>
          <p:nvPr>
            <p:ph type="title"/>
          </p:nvPr>
        </p:nvSpPr>
        <p:spPr/>
        <p:txBody>
          <a:bodyPr/>
          <a:lstStyle/>
          <a:p>
            <a:r>
              <a:rPr lang="tr-TR" i="0" dirty="0">
                <a:ea typeface="+mj-lt"/>
                <a:cs typeface="+mj-lt"/>
              </a:rPr>
              <a:t>Vektör temsilleri ve kelime gömmeleri </a:t>
            </a:r>
          </a:p>
        </p:txBody>
      </p:sp>
      <p:sp>
        <p:nvSpPr>
          <p:cNvPr id="3" name="İçerik Yer Tutucusu 2">
            <a:extLst>
              <a:ext uri="{FF2B5EF4-FFF2-40B4-BE49-F238E27FC236}">
                <a16:creationId xmlns:a16="http://schemas.microsoft.com/office/drawing/2014/main" id="{C2365CB5-F91B-3783-1CFB-4DA4A857B5DA}"/>
              </a:ext>
            </a:extLst>
          </p:cNvPr>
          <p:cNvSpPr>
            <a:spLocks noGrp="1"/>
          </p:cNvSpPr>
          <p:nvPr>
            <p:ph idx="1"/>
          </p:nvPr>
        </p:nvSpPr>
        <p:spPr/>
        <p:txBody>
          <a:bodyPr vert="horz" lIns="91440" tIns="45720" rIns="91440" bIns="45720" rtlCol="0" anchor="t">
            <a:normAutofit/>
          </a:bodyPr>
          <a:lstStyle/>
          <a:p>
            <a:pPr marL="0" indent="0" algn="ctr">
              <a:buNone/>
            </a:pPr>
            <a:endParaRPr lang="tr-TR" sz="2200" dirty="0"/>
          </a:p>
          <a:p>
            <a:pPr marL="0" indent="0">
              <a:buNone/>
            </a:pPr>
            <a:r>
              <a:rPr lang="tr-TR" sz="2200" dirty="0">
                <a:solidFill>
                  <a:srgbClr val="2E2F30"/>
                </a:solidFill>
              </a:rPr>
              <a:t>Bu vektörler, kelimelerin anlamlarına göre temsil edildiği modellerdir. Yani, kelime gömmeleri sayesinde kelimelerin anlamsal ve sözdizimsel özellikleri sayısal olarak ifade edilebilir hale gelir. Bu tekniğin temel amacı, benzer anlamlara sahip kelimelerin vektör uzayında birbirine yakın konumlandırılmasıdır. Örneğin, "kedi" ve "köpek" kelimelerinin vektörleri, "araba" kelimesinin vektörüne göre birbirine daha yakın olacaktır, çünkü ikisi de evcil hayvanları temsil eder.</a:t>
            </a:r>
            <a:endParaRPr lang="tr-TR"/>
          </a:p>
        </p:txBody>
      </p:sp>
    </p:spTree>
    <p:extLst>
      <p:ext uri="{BB962C8B-B14F-4D97-AF65-F5344CB8AC3E}">
        <p14:creationId xmlns:p14="http://schemas.microsoft.com/office/powerpoint/2010/main" val="133066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çerik Yer Tutucusu 3" descr="Vector Embeddings Explained | Weaviate">
            <a:extLst>
              <a:ext uri="{FF2B5EF4-FFF2-40B4-BE49-F238E27FC236}">
                <a16:creationId xmlns:a16="http://schemas.microsoft.com/office/drawing/2014/main" id="{E5D21699-2554-8327-91AE-75A3F35AB15E}"/>
              </a:ext>
            </a:extLst>
          </p:cNvPr>
          <p:cNvPicPr>
            <a:picLocks noGrp="1" noChangeAspect="1"/>
          </p:cNvPicPr>
          <p:nvPr>
            <p:ph idx="1"/>
          </p:nvPr>
        </p:nvPicPr>
        <p:blipFill>
          <a:blip r:embed="rId2"/>
          <a:stretch>
            <a:fillRect/>
          </a:stretch>
        </p:blipFill>
        <p:spPr>
          <a:xfrm>
            <a:off x="2318523" y="3388"/>
            <a:ext cx="8036517" cy="8222826"/>
          </a:xfrm>
          <a:prstGeom prst="rect">
            <a:avLst/>
          </a:prstGeom>
        </p:spPr>
      </p:pic>
    </p:spTree>
    <p:extLst>
      <p:ext uri="{BB962C8B-B14F-4D97-AF65-F5344CB8AC3E}">
        <p14:creationId xmlns:p14="http://schemas.microsoft.com/office/powerpoint/2010/main" val="164114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descr="Word2Vec Research Paper Explained | by Nikhil Birajdar | Towards Data  Science">
            <a:extLst>
              <a:ext uri="{FF2B5EF4-FFF2-40B4-BE49-F238E27FC236}">
                <a16:creationId xmlns:a16="http://schemas.microsoft.com/office/drawing/2014/main" id="{F3D6C2C9-E724-9C57-804F-4D177765A576}"/>
              </a:ext>
            </a:extLst>
          </p:cNvPr>
          <p:cNvPicPr>
            <a:picLocks noGrp="1" noChangeAspect="1"/>
          </p:cNvPicPr>
          <p:nvPr>
            <p:ph idx="1"/>
          </p:nvPr>
        </p:nvPicPr>
        <p:blipFill>
          <a:blip r:embed="rId2"/>
          <a:stretch>
            <a:fillRect/>
          </a:stretch>
        </p:blipFill>
        <p:spPr>
          <a:xfrm>
            <a:off x="643467" y="1357037"/>
            <a:ext cx="10905066" cy="4143925"/>
          </a:xfrm>
          <a:prstGeom prst="rect">
            <a:avLst/>
          </a:prstGeom>
        </p:spPr>
      </p:pic>
    </p:spTree>
    <p:extLst>
      <p:ext uri="{BB962C8B-B14F-4D97-AF65-F5344CB8AC3E}">
        <p14:creationId xmlns:p14="http://schemas.microsoft.com/office/powerpoint/2010/main" val="17513545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79A98A-FA69-5CC4-5642-95867F1A8FD5}"/>
              </a:ext>
            </a:extLst>
          </p:cNvPr>
          <p:cNvSpPr>
            <a:spLocks noGrp="1"/>
          </p:cNvSpPr>
          <p:nvPr>
            <p:ph type="title"/>
          </p:nvPr>
        </p:nvSpPr>
        <p:spPr/>
        <p:txBody>
          <a:bodyPr>
            <a:normAutofit/>
          </a:bodyPr>
          <a:lstStyle/>
          <a:p>
            <a:r>
              <a:rPr lang="tr-TR" i="0" dirty="0">
                <a:ea typeface="+mj-lt"/>
                <a:cs typeface="+mj-lt"/>
              </a:rPr>
              <a:t>Vektör temsilleri ve kelime gömmeleri </a:t>
            </a:r>
          </a:p>
        </p:txBody>
      </p:sp>
      <p:sp>
        <p:nvSpPr>
          <p:cNvPr id="3" name="İçerik Yer Tutucusu 2">
            <a:extLst>
              <a:ext uri="{FF2B5EF4-FFF2-40B4-BE49-F238E27FC236}">
                <a16:creationId xmlns:a16="http://schemas.microsoft.com/office/drawing/2014/main" id="{D4434157-DC7D-F124-4D2C-5ABE3C34F3CD}"/>
              </a:ext>
            </a:extLst>
          </p:cNvPr>
          <p:cNvSpPr>
            <a:spLocks noGrp="1"/>
          </p:cNvSpPr>
          <p:nvPr>
            <p:ph idx="1"/>
          </p:nvPr>
        </p:nvSpPr>
        <p:spPr/>
        <p:txBody>
          <a:bodyPr vert="horz" lIns="91440" tIns="45720" rIns="91440" bIns="45720" rtlCol="0" anchor="t">
            <a:normAutofit/>
          </a:bodyPr>
          <a:lstStyle/>
          <a:p>
            <a:pPr marL="0" indent="0">
              <a:buNone/>
            </a:pPr>
            <a:r>
              <a:rPr lang="tr-TR" sz="2200" dirty="0">
                <a:solidFill>
                  <a:srgbClr val="2E2F30"/>
                </a:solidFill>
                <a:ea typeface="+mn-lt"/>
                <a:cs typeface="+mn-lt"/>
              </a:rPr>
              <a:t>Kelime gömmeleri, çeşitli NLP görevlerinde kullanılır. Bunlar arasında:</a:t>
            </a:r>
            <a:endParaRPr lang="tr-TR" sz="2200" dirty="0"/>
          </a:p>
          <a:p>
            <a:pPr lvl="1">
              <a:buFont typeface="Courier New" panose="020B0604020202020204" pitchFamily="34" charset="0"/>
              <a:buChar char="o"/>
            </a:pPr>
            <a:r>
              <a:rPr lang="tr-TR" sz="1800" dirty="0">
                <a:solidFill>
                  <a:srgbClr val="2E2F30"/>
                </a:solidFill>
                <a:ea typeface="+mn-lt"/>
                <a:cs typeface="+mn-lt"/>
              </a:rPr>
              <a:t>Metin sınıflandırma</a:t>
            </a:r>
            <a:endParaRPr lang="tr-TR" sz="1800"/>
          </a:p>
          <a:p>
            <a:pPr lvl="1">
              <a:buFont typeface="Courier New" panose="020B0604020202020204" pitchFamily="34" charset="0"/>
              <a:buChar char="o"/>
            </a:pPr>
            <a:r>
              <a:rPr lang="tr-TR" sz="1800" dirty="0">
                <a:solidFill>
                  <a:srgbClr val="2E2F30"/>
                </a:solidFill>
                <a:ea typeface="+mn-lt"/>
                <a:cs typeface="+mn-lt"/>
              </a:rPr>
              <a:t>Duygu analizi</a:t>
            </a:r>
            <a:endParaRPr lang="tr-TR" sz="1800"/>
          </a:p>
          <a:p>
            <a:pPr lvl="1">
              <a:buFont typeface="Courier New" panose="020B0604020202020204" pitchFamily="34" charset="0"/>
              <a:buChar char="o"/>
            </a:pPr>
            <a:r>
              <a:rPr lang="tr-TR" sz="1800" dirty="0">
                <a:solidFill>
                  <a:srgbClr val="2E2F30"/>
                </a:solidFill>
                <a:ea typeface="+mn-lt"/>
                <a:cs typeface="+mn-lt"/>
              </a:rPr>
              <a:t>Makine çevirisi</a:t>
            </a:r>
            <a:endParaRPr lang="tr-TR" sz="1800"/>
          </a:p>
          <a:p>
            <a:pPr lvl="1">
              <a:buFont typeface="Courier New" panose="020B0604020202020204" pitchFamily="34" charset="0"/>
              <a:buChar char="o"/>
            </a:pPr>
            <a:r>
              <a:rPr lang="tr-TR" sz="1800" dirty="0">
                <a:solidFill>
                  <a:srgbClr val="2E2F30"/>
                </a:solidFill>
                <a:ea typeface="+mn-lt"/>
                <a:cs typeface="+mn-lt"/>
              </a:rPr>
              <a:t>Benzerlik analizi</a:t>
            </a:r>
            <a:endParaRPr lang="tr-TR" sz="1800" dirty="0"/>
          </a:p>
        </p:txBody>
      </p:sp>
    </p:spTree>
    <p:extLst>
      <p:ext uri="{BB962C8B-B14F-4D97-AF65-F5344CB8AC3E}">
        <p14:creationId xmlns:p14="http://schemas.microsoft.com/office/powerpoint/2010/main" val="282942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EFCD147-012E-9561-CC10-EDF44D329D90}"/>
              </a:ext>
            </a:extLst>
          </p:cNvPr>
          <p:cNvSpPr>
            <a:spLocks noGrp="1"/>
          </p:cNvSpPr>
          <p:nvPr>
            <p:ph type="title"/>
          </p:nvPr>
        </p:nvSpPr>
        <p:spPr>
          <a:xfrm>
            <a:off x="838201" y="643467"/>
            <a:ext cx="3888526" cy="1800526"/>
          </a:xfrm>
        </p:spPr>
        <p:txBody>
          <a:bodyPr>
            <a:normAutofit/>
          </a:bodyPr>
          <a:lstStyle/>
          <a:p>
            <a:r>
              <a:rPr lang="tr-TR" dirty="0"/>
              <a:t>Metin sınıflandırma</a:t>
            </a:r>
          </a:p>
        </p:txBody>
      </p:sp>
      <p:sp>
        <p:nvSpPr>
          <p:cNvPr id="8" name="Content Placeholder 7">
            <a:extLst>
              <a:ext uri="{FF2B5EF4-FFF2-40B4-BE49-F238E27FC236}">
                <a16:creationId xmlns:a16="http://schemas.microsoft.com/office/drawing/2014/main" id="{A8C530CB-1601-85A6-B73B-C6BF5959F3E5}"/>
              </a:ext>
            </a:extLst>
          </p:cNvPr>
          <p:cNvSpPr>
            <a:spLocks noGrp="1"/>
          </p:cNvSpPr>
          <p:nvPr>
            <p:ph idx="1"/>
          </p:nvPr>
        </p:nvSpPr>
        <p:spPr>
          <a:xfrm>
            <a:off x="838201" y="2623381"/>
            <a:ext cx="3888528" cy="3553581"/>
          </a:xfrm>
        </p:spPr>
        <p:txBody>
          <a:bodyPr>
            <a:normAutofit/>
          </a:bodyPr>
          <a:lstStyle/>
          <a:p>
            <a:endParaRPr lang="en-US" sz="2000"/>
          </a:p>
        </p:txBody>
      </p:sp>
      <p:pic>
        <p:nvPicPr>
          <p:cNvPr id="4" name="İçerik Yer Tutucusu 3" descr="Introduction | Machine Learning | Google for Developers">
            <a:extLst>
              <a:ext uri="{FF2B5EF4-FFF2-40B4-BE49-F238E27FC236}">
                <a16:creationId xmlns:a16="http://schemas.microsoft.com/office/drawing/2014/main" id="{D8399FB5-85AD-71D4-C467-FA6248307070}"/>
              </a:ext>
            </a:extLst>
          </p:cNvPr>
          <p:cNvPicPr>
            <a:picLocks noChangeAspect="1"/>
          </p:cNvPicPr>
          <p:nvPr/>
        </p:nvPicPr>
        <p:blipFill>
          <a:blip r:embed="rId2"/>
          <a:stretch>
            <a:fillRect/>
          </a:stretch>
        </p:blipFill>
        <p:spPr>
          <a:xfrm>
            <a:off x="2808106" y="2164845"/>
            <a:ext cx="9380507" cy="4690253"/>
          </a:xfrm>
          <a:prstGeom prst="rect">
            <a:avLst/>
          </a:prstGeom>
        </p:spPr>
      </p:pic>
    </p:spTree>
    <p:extLst>
      <p:ext uri="{BB962C8B-B14F-4D97-AF65-F5344CB8AC3E}">
        <p14:creationId xmlns:p14="http://schemas.microsoft.com/office/powerpoint/2010/main" val="140616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AA359C7D-4B45-49B7-B3C2-04217BBCD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1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4A962868-662B-0F8C-8F82-C1DD0687715F}"/>
              </a:ext>
            </a:extLst>
          </p:cNvPr>
          <p:cNvSpPr>
            <a:spLocks noGrp="1"/>
          </p:cNvSpPr>
          <p:nvPr>
            <p:ph type="title"/>
          </p:nvPr>
        </p:nvSpPr>
        <p:spPr>
          <a:xfrm>
            <a:off x="1246825" y="643467"/>
            <a:ext cx="3964008" cy="1800526"/>
          </a:xfrm>
        </p:spPr>
        <p:txBody>
          <a:bodyPr>
            <a:normAutofit/>
          </a:bodyPr>
          <a:lstStyle/>
          <a:p>
            <a:r>
              <a:rPr lang="tr-TR">
                <a:latin typeface="Elephant"/>
              </a:rPr>
              <a:t>Duygu analizi</a:t>
            </a:r>
          </a:p>
        </p:txBody>
      </p:sp>
      <p:sp>
        <p:nvSpPr>
          <p:cNvPr id="7" name="Content Placeholder 7">
            <a:extLst>
              <a:ext uri="{FF2B5EF4-FFF2-40B4-BE49-F238E27FC236}">
                <a16:creationId xmlns:a16="http://schemas.microsoft.com/office/drawing/2014/main" id="{55FBE56C-1CDB-2983-1AE0-1721C1908DC6}"/>
              </a:ext>
            </a:extLst>
          </p:cNvPr>
          <p:cNvSpPr>
            <a:spLocks noGrp="1"/>
          </p:cNvSpPr>
          <p:nvPr>
            <p:ph idx="1"/>
          </p:nvPr>
        </p:nvSpPr>
        <p:spPr>
          <a:xfrm>
            <a:off x="1246824" y="2623381"/>
            <a:ext cx="3964007" cy="3553581"/>
          </a:xfrm>
        </p:spPr>
        <p:txBody>
          <a:bodyPr>
            <a:normAutofit/>
          </a:bodyPr>
          <a:lstStyle/>
          <a:p>
            <a:endParaRPr lang="en-US" sz="2000"/>
          </a:p>
        </p:txBody>
      </p:sp>
      <p:pic>
        <p:nvPicPr>
          <p:cNvPr id="4" name="İçerik Yer Tutucusu 3" descr="Sentiment Analysis - Voxco">
            <a:extLst>
              <a:ext uri="{FF2B5EF4-FFF2-40B4-BE49-F238E27FC236}">
                <a16:creationId xmlns:a16="http://schemas.microsoft.com/office/drawing/2014/main" id="{CFFE1FE0-0A45-F866-9AB7-7091C9309E97}"/>
              </a:ext>
            </a:extLst>
          </p:cNvPr>
          <p:cNvPicPr>
            <a:picLocks noChangeAspect="1"/>
          </p:cNvPicPr>
          <p:nvPr/>
        </p:nvPicPr>
        <p:blipFill>
          <a:blip r:embed="rId2"/>
          <a:stretch>
            <a:fillRect/>
          </a:stretch>
        </p:blipFill>
        <p:spPr>
          <a:xfrm>
            <a:off x="2965651" y="2090082"/>
            <a:ext cx="9222962" cy="4764647"/>
          </a:xfrm>
          <a:prstGeom prst="rect">
            <a:avLst/>
          </a:prstGeom>
        </p:spPr>
      </p:pic>
    </p:spTree>
    <p:extLst>
      <p:ext uri="{BB962C8B-B14F-4D97-AF65-F5344CB8AC3E}">
        <p14:creationId xmlns:p14="http://schemas.microsoft.com/office/powerpoint/2010/main" val="27773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1885ABFE-9779-220F-10AC-146D7A5360A2}"/>
              </a:ext>
            </a:extLst>
          </p:cNvPr>
          <p:cNvSpPr>
            <a:spLocks noGrp="1"/>
          </p:cNvSpPr>
          <p:nvPr>
            <p:ph type="title"/>
          </p:nvPr>
        </p:nvSpPr>
        <p:spPr>
          <a:xfrm>
            <a:off x="838201" y="643467"/>
            <a:ext cx="3888526" cy="1800526"/>
          </a:xfrm>
        </p:spPr>
        <p:txBody>
          <a:bodyPr>
            <a:normAutofit/>
          </a:bodyPr>
          <a:lstStyle/>
          <a:p>
            <a:r>
              <a:rPr lang="tr-TR" dirty="0"/>
              <a:t>Makine çevirisi</a:t>
            </a:r>
          </a:p>
        </p:txBody>
      </p:sp>
      <p:sp>
        <p:nvSpPr>
          <p:cNvPr id="8" name="Content Placeholder 7">
            <a:extLst>
              <a:ext uri="{FF2B5EF4-FFF2-40B4-BE49-F238E27FC236}">
                <a16:creationId xmlns:a16="http://schemas.microsoft.com/office/drawing/2014/main" id="{441FCC73-04FD-22C3-95C7-B940F0FB80DA}"/>
              </a:ext>
            </a:extLst>
          </p:cNvPr>
          <p:cNvSpPr>
            <a:spLocks noGrp="1"/>
          </p:cNvSpPr>
          <p:nvPr>
            <p:ph idx="1"/>
          </p:nvPr>
        </p:nvSpPr>
        <p:spPr>
          <a:xfrm>
            <a:off x="838201" y="2623381"/>
            <a:ext cx="3888528" cy="3553581"/>
          </a:xfrm>
        </p:spPr>
        <p:txBody>
          <a:bodyPr>
            <a:normAutofit/>
          </a:bodyPr>
          <a:lstStyle/>
          <a:p>
            <a:endParaRPr lang="en-US" sz="2000"/>
          </a:p>
        </p:txBody>
      </p:sp>
      <p:pic>
        <p:nvPicPr>
          <p:cNvPr id="4" name="İçerik Yer Tutucusu 3" descr="Neural Machine Translation | Machine Translation in NLP">
            <a:extLst>
              <a:ext uri="{FF2B5EF4-FFF2-40B4-BE49-F238E27FC236}">
                <a16:creationId xmlns:a16="http://schemas.microsoft.com/office/drawing/2014/main" id="{0898B4A9-ADE2-7AB6-5BB0-71412A6B6292}"/>
              </a:ext>
            </a:extLst>
          </p:cNvPr>
          <p:cNvPicPr>
            <a:picLocks noChangeAspect="1"/>
          </p:cNvPicPr>
          <p:nvPr/>
        </p:nvPicPr>
        <p:blipFill>
          <a:blip r:embed="rId2"/>
          <a:stretch>
            <a:fillRect/>
          </a:stretch>
        </p:blipFill>
        <p:spPr>
          <a:xfrm>
            <a:off x="2545606" y="2623132"/>
            <a:ext cx="9734447" cy="4281680"/>
          </a:xfrm>
          <a:prstGeom prst="rect">
            <a:avLst/>
          </a:prstGeom>
        </p:spPr>
      </p:pic>
    </p:spTree>
    <p:extLst>
      <p:ext uri="{BB962C8B-B14F-4D97-AF65-F5344CB8AC3E}">
        <p14:creationId xmlns:p14="http://schemas.microsoft.com/office/powerpoint/2010/main" val="1508551948"/>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3E3423"/>
      </a:dk2>
      <a:lt2>
        <a:srgbClr val="E2E7E8"/>
      </a:lt2>
      <a:accent1>
        <a:srgbClr val="EE8868"/>
      </a:accent1>
      <a:accent2>
        <a:srgbClr val="D3992C"/>
      </a:accent2>
      <a:accent3>
        <a:srgbClr val="A2A84D"/>
      </a:accent3>
      <a:accent4>
        <a:srgbClr val="79B33B"/>
      </a:accent4>
      <a:accent5>
        <a:srgbClr val="3DBB30"/>
      </a:accent5>
      <a:accent6>
        <a:srgbClr val="30BA5C"/>
      </a:accent6>
      <a:hlink>
        <a:srgbClr val="5C8A99"/>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21</Slides>
  <Notes>1</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BrushVTI</vt:lpstr>
      <vt:lpstr>Ders 4</vt:lpstr>
      <vt:lpstr>Vektör temsilleri ve kelime gömmeleri </vt:lpstr>
      <vt:lpstr>Vektör temsilleri ve kelime gömmeleri </vt:lpstr>
      <vt:lpstr>PowerPoint Sunusu</vt:lpstr>
      <vt:lpstr>PowerPoint Sunusu</vt:lpstr>
      <vt:lpstr>Vektör temsilleri ve kelime gömmeleri </vt:lpstr>
      <vt:lpstr>Metin sınıflandırma</vt:lpstr>
      <vt:lpstr>Duygu analizi</vt:lpstr>
      <vt:lpstr>Makine çevirisi</vt:lpstr>
      <vt:lpstr>Benzerlik analizi</vt:lpstr>
      <vt:lpstr>Vektör temsilleri ve kelime gömmeleri </vt:lpstr>
      <vt:lpstr>Duygu Analizi</vt:lpstr>
      <vt:lpstr>Duygu Analizi</vt:lpstr>
      <vt:lpstr>PowerPoint Sunusu</vt:lpstr>
      <vt:lpstr>Duygu Analizi</vt:lpstr>
      <vt:lpstr>Metin Sınıflandırma</vt:lpstr>
      <vt:lpstr>Metin Sınıflandırma</vt:lpstr>
      <vt:lpstr>PowerPoint Sunusu</vt:lpstr>
      <vt:lpstr>PowerPoint Sunusu</vt:lpstr>
      <vt:lpstr>Metin Sınıflandırma</vt:lpstr>
      <vt:lpstr>Duygu Analizi ve Metin Sınıflandırma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111</cp:revision>
  <dcterms:created xsi:type="dcterms:W3CDTF">2024-09-26T07:27:58Z</dcterms:created>
  <dcterms:modified xsi:type="dcterms:W3CDTF">2024-09-26T08:08:17Z</dcterms:modified>
</cp:coreProperties>
</file>