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56" r:id="rId2"/>
    <p:sldId id="257" r:id="rId3"/>
    <p:sldId id="264" r:id="rId4"/>
    <p:sldId id="258" r:id="rId5"/>
    <p:sldId id="259" r:id="rId6"/>
    <p:sldId id="267" r:id="rId7"/>
    <p:sldId id="260" r:id="rId8"/>
    <p:sldId id="261" r:id="rId9"/>
    <p:sldId id="268" r:id="rId10"/>
    <p:sldId id="269" r:id="rId11"/>
    <p:sldId id="262" r:id="rId12"/>
    <p:sldId id="263" r:id="rId13"/>
    <p:sldId id="270" r:id="rId14"/>
    <p:sldId id="271" r:id="rId15"/>
    <p:sldId id="272" r:id="rId16"/>
    <p:sldId id="273" r:id="rId17"/>
    <p:sldId id="274" r:id="rId18"/>
    <p:sldId id="275" r:id="rId1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4B9A86-2AB8-2D3C-7B69-8F76C4DA2150}" v="306" dt="2024-09-16T11:22:22.175"/>
    <p1510:client id="{4897CAB5-BD29-9FF7-BF84-E6A5028FE3B5}" v="1" dt="2024-09-16T12:04:53.8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768280-EC4E-495A-B6B7-94E96072663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6F049A77-0603-49DD-B414-0C119578E3CC}">
      <dgm:prSet/>
      <dgm:spPr/>
      <dgm:t>
        <a:bodyPr/>
        <a:lstStyle/>
        <a:p>
          <a:pPr>
            <a:lnSpc>
              <a:spcPct val="100000"/>
            </a:lnSpc>
          </a:pPr>
          <a:r>
            <a:rPr lang="tr-TR"/>
            <a:t>K-Means Kümeleme</a:t>
          </a:r>
          <a:endParaRPr lang="en-US"/>
        </a:p>
      </dgm:t>
    </dgm:pt>
    <dgm:pt modelId="{87F7A99E-E2F4-43B7-8536-A850784D5695}" type="parTrans" cxnId="{8B2268B0-5048-425A-B478-67266345A23C}">
      <dgm:prSet/>
      <dgm:spPr/>
      <dgm:t>
        <a:bodyPr/>
        <a:lstStyle/>
        <a:p>
          <a:endParaRPr lang="en-US"/>
        </a:p>
      </dgm:t>
    </dgm:pt>
    <dgm:pt modelId="{DBCB6AC7-625B-4816-B8E2-D1AA822CD553}" type="sibTrans" cxnId="{8B2268B0-5048-425A-B478-67266345A23C}">
      <dgm:prSet/>
      <dgm:spPr/>
      <dgm:t>
        <a:bodyPr/>
        <a:lstStyle/>
        <a:p>
          <a:endParaRPr lang="en-US"/>
        </a:p>
      </dgm:t>
    </dgm:pt>
    <dgm:pt modelId="{85AE1F28-7098-4B43-B8D9-0F4242BD892B}">
      <dgm:prSet/>
      <dgm:spPr/>
      <dgm:t>
        <a:bodyPr/>
        <a:lstStyle/>
        <a:p>
          <a:pPr>
            <a:lnSpc>
              <a:spcPct val="100000"/>
            </a:lnSpc>
          </a:pPr>
          <a:r>
            <a:rPr lang="tr-TR"/>
            <a:t>Hiyerarşik Kümeleme</a:t>
          </a:r>
          <a:endParaRPr lang="en-US"/>
        </a:p>
      </dgm:t>
    </dgm:pt>
    <dgm:pt modelId="{40518038-89B7-4ADF-9C35-5A84CF1D3C7B}" type="parTrans" cxnId="{3A2DA455-1D31-4CF3-B34F-307634DA66F5}">
      <dgm:prSet/>
      <dgm:spPr/>
      <dgm:t>
        <a:bodyPr/>
        <a:lstStyle/>
        <a:p>
          <a:endParaRPr lang="en-US"/>
        </a:p>
      </dgm:t>
    </dgm:pt>
    <dgm:pt modelId="{ED018BE6-D93D-4317-8733-8893DB1E59B7}" type="sibTrans" cxnId="{3A2DA455-1D31-4CF3-B34F-307634DA66F5}">
      <dgm:prSet/>
      <dgm:spPr/>
      <dgm:t>
        <a:bodyPr/>
        <a:lstStyle/>
        <a:p>
          <a:endParaRPr lang="en-US"/>
        </a:p>
      </dgm:t>
    </dgm:pt>
    <dgm:pt modelId="{274E7170-361B-4130-B375-DA767247FF71}" type="pres">
      <dgm:prSet presAssocID="{0D768280-EC4E-495A-B6B7-94E96072663C}" presName="root" presStyleCnt="0">
        <dgm:presLayoutVars>
          <dgm:dir/>
          <dgm:resizeHandles val="exact"/>
        </dgm:presLayoutVars>
      </dgm:prSet>
      <dgm:spPr/>
    </dgm:pt>
    <dgm:pt modelId="{648BC314-E64E-4722-9AA0-404E40531919}" type="pres">
      <dgm:prSet presAssocID="{6F049A77-0603-49DD-B414-0C119578E3CC}" presName="compNode" presStyleCnt="0"/>
      <dgm:spPr/>
    </dgm:pt>
    <dgm:pt modelId="{EF9ABB07-09BE-4C37-B957-05ACD358513C}" type="pres">
      <dgm:prSet presAssocID="{6F049A77-0603-49DD-B414-0C119578E3C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iltrele"/>
        </a:ext>
      </dgm:extLst>
    </dgm:pt>
    <dgm:pt modelId="{9AEC5561-7584-4037-8CD1-89E27C1EA7EC}" type="pres">
      <dgm:prSet presAssocID="{6F049A77-0603-49DD-B414-0C119578E3CC}" presName="spaceRect" presStyleCnt="0"/>
      <dgm:spPr/>
    </dgm:pt>
    <dgm:pt modelId="{623B5127-5AE6-47CB-A72D-2AE4AB36302E}" type="pres">
      <dgm:prSet presAssocID="{6F049A77-0603-49DD-B414-0C119578E3CC}" presName="textRect" presStyleLbl="revTx" presStyleIdx="0" presStyleCnt="2">
        <dgm:presLayoutVars>
          <dgm:chMax val="1"/>
          <dgm:chPref val="1"/>
        </dgm:presLayoutVars>
      </dgm:prSet>
      <dgm:spPr/>
    </dgm:pt>
    <dgm:pt modelId="{A0486633-9DFA-4167-98D6-AA69101E60E1}" type="pres">
      <dgm:prSet presAssocID="{DBCB6AC7-625B-4816-B8E2-D1AA822CD553}" presName="sibTrans" presStyleCnt="0"/>
      <dgm:spPr/>
    </dgm:pt>
    <dgm:pt modelId="{785757F9-344F-47D2-B997-916478D6BADC}" type="pres">
      <dgm:prSet presAssocID="{85AE1F28-7098-4B43-B8D9-0F4242BD892B}" presName="compNode" presStyleCnt="0"/>
      <dgm:spPr/>
    </dgm:pt>
    <dgm:pt modelId="{BF2E365F-CC2F-4892-A17F-9A83F495B405}" type="pres">
      <dgm:prSet presAssocID="{85AE1F28-7098-4B43-B8D9-0F4242BD892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iyerarşi"/>
        </a:ext>
      </dgm:extLst>
    </dgm:pt>
    <dgm:pt modelId="{E9D8D06D-5A65-4473-96FB-448D7BE3DF3B}" type="pres">
      <dgm:prSet presAssocID="{85AE1F28-7098-4B43-B8D9-0F4242BD892B}" presName="spaceRect" presStyleCnt="0"/>
      <dgm:spPr/>
    </dgm:pt>
    <dgm:pt modelId="{08BAFC70-C69D-49B5-851C-9C0D591D9E9A}" type="pres">
      <dgm:prSet presAssocID="{85AE1F28-7098-4B43-B8D9-0F4242BD892B}" presName="textRect" presStyleLbl="revTx" presStyleIdx="1" presStyleCnt="2">
        <dgm:presLayoutVars>
          <dgm:chMax val="1"/>
          <dgm:chPref val="1"/>
        </dgm:presLayoutVars>
      </dgm:prSet>
      <dgm:spPr/>
    </dgm:pt>
  </dgm:ptLst>
  <dgm:cxnLst>
    <dgm:cxn modelId="{BB8F9A5B-3F45-4E00-B597-B6831ECAE2A6}" type="presOf" srcId="{6F049A77-0603-49DD-B414-0C119578E3CC}" destId="{623B5127-5AE6-47CB-A72D-2AE4AB36302E}" srcOrd="0" destOrd="0" presId="urn:microsoft.com/office/officeart/2018/2/layout/IconLabelList"/>
    <dgm:cxn modelId="{38031A64-DC36-41EB-A7E4-80D28F56B69F}" type="presOf" srcId="{85AE1F28-7098-4B43-B8D9-0F4242BD892B}" destId="{08BAFC70-C69D-49B5-851C-9C0D591D9E9A}" srcOrd="0" destOrd="0" presId="urn:microsoft.com/office/officeart/2018/2/layout/IconLabelList"/>
    <dgm:cxn modelId="{3A2DA455-1D31-4CF3-B34F-307634DA66F5}" srcId="{0D768280-EC4E-495A-B6B7-94E96072663C}" destId="{85AE1F28-7098-4B43-B8D9-0F4242BD892B}" srcOrd="1" destOrd="0" parTransId="{40518038-89B7-4ADF-9C35-5A84CF1D3C7B}" sibTransId="{ED018BE6-D93D-4317-8733-8893DB1E59B7}"/>
    <dgm:cxn modelId="{8B2268B0-5048-425A-B478-67266345A23C}" srcId="{0D768280-EC4E-495A-B6B7-94E96072663C}" destId="{6F049A77-0603-49DD-B414-0C119578E3CC}" srcOrd="0" destOrd="0" parTransId="{87F7A99E-E2F4-43B7-8536-A850784D5695}" sibTransId="{DBCB6AC7-625B-4816-B8E2-D1AA822CD553}"/>
    <dgm:cxn modelId="{75971AD6-78F2-41A3-8B19-686A9DF4426F}" type="presOf" srcId="{0D768280-EC4E-495A-B6B7-94E96072663C}" destId="{274E7170-361B-4130-B375-DA767247FF71}" srcOrd="0" destOrd="0" presId="urn:microsoft.com/office/officeart/2018/2/layout/IconLabelList"/>
    <dgm:cxn modelId="{C9485CA7-0E4B-49D5-BAC3-D864119D147E}" type="presParOf" srcId="{274E7170-361B-4130-B375-DA767247FF71}" destId="{648BC314-E64E-4722-9AA0-404E40531919}" srcOrd="0" destOrd="0" presId="urn:microsoft.com/office/officeart/2018/2/layout/IconLabelList"/>
    <dgm:cxn modelId="{32173786-6C7D-44C4-A10A-4F50A87EDEC9}" type="presParOf" srcId="{648BC314-E64E-4722-9AA0-404E40531919}" destId="{EF9ABB07-09BE-4C37-B957-05ACD358513C}" srcOrd="0" destOrd="0" presId="urn:microsoft.com/office/officeart/2018/2/layout/IconLabelList"/>
    <dgm:cxn modelId="{9A0A9219-252A-419D-A49D-1FE5E62FEA21}" type="presParOf" srcId="{648BC314-E64E-4722-9AA0-404E40531919}" destId="{9AEC5561-7584-4037-8CD1-89E27C1EA7EC}" srcOrd="1" destOrd="0" presId="urn:microsoft.com/office/officeart/2018/2/layout/IconLabelList"/>
    <dgm:cxn modelId="{76A388C0-92B5-4DC6-97FB-099076B6843D}" type="presParOf" srcId="{648BC314-E64E-4722-9AA0-404E40531919}" destId="{623B5127-5AE6-47CB-A72D-2AE4AB36302E}" srcOrd="2" destOrd="0" presId="urn:microsoft.com/office/officeart/2018/2/layout/IconLabelList"/>
    <dgm:cxn modelId="{CC3E4E4E-B82E-41FF-94CA-8FA2536312FC}" type="presParOf" srcId="{274E7170-361B-4130-B375-DA767247FF71}" destId="{A0486633-9DFA-4167-98D6-AA69101E60E1}" srcOrd="1" destOrd="0" presId="urn:microsoft.com/office/officeart/2018/2/layout/IconLabelList"/>
    <dgm:cxn modelId="{E5007AE7-17FB-4DE2-9B73-3F4CBB997F69}" type="presParOf" srcId="{274E7170-361B-4130-B375-DA767247FF71}" destId="{785757F9-344F-47D2-B997-916478D6BADC}" srcOrd="2" destOrd="0" presId="urn:microsoft.com/office/officeart/2018/2/layout/IconLabelList"/>
    <dgm:cxn modelId="{94FC42B9-3A1E-4911-BD33-28D18BCECBA7}" type="presParOf" srcId="{785757F9-344F-47D2-B997-916478D6BADC}" destId="{BF2E365F-CC2F-4892-A17F-9A83F495B405}" srcOrd="0" destOrd="0" presId="urn:microsoft.com/office/officeart/2018/2/layout/IconLabelList"/>
    <dgm:cxn modelId="{4819EEF9-1172-4D34-9714-DDA8B15EEE78}" type="presParOf" srcId="{785757F9-344F-47D2-B997-916478D6BADC}" destId="{E9D8D06D-5A65-4473-96FB-448D7BE3DF3B}" srcOrd="1" destOrd="0" presId="urn:microsoft.com/office/officeart/2018/2/layout/IconLabelList"/>
    <dgm:cxn modelId="{4AD6E6A2-B775-4CF5-A806-6BD71E4FE394}" type="presParOf" srcId="{785757F9-344F-47D2-B997-916478D6BADC}" destId="{08BAFC70-C69D-49B5-851C-9C0D591D9E9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9ABB07-09BE-4C37-B957-05ACD358513C}">
      <dsp:nvSpPr>
        <dsp:cNvPr id="0" name=""/>
        <dsp:cNvSpPr/>
      </dsp:nvSpPr>
      <dsp:spPr>
        <a:xfrm>
          <a:off x="1614189" y="159948"/>
          <a:ext cx="1128937" cy="1128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3B5127-5AE6-47CB-A72D-2AE4AB36302E}">
      <dsp:nvSpPr>
        <dsp:cNvPr id="0" name=""/>
        <dsp:cNvSpPr/>
      </dsp:nvSpPr>
      <dsp:spPr>
        <a:xfrm>
          <a:off x="924283" y="1615465"/>
          <a:ext cx="250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tr-TR" sz="2300" kern="1200"/>
            <a:t>K-Means Kümeleme</a:t>
          </a:r>
          <a:endParaRPr lang="en-US" sz="2300" kern="1200"/>
        </a:p>
      </dsp:txBody>
      <dsp:txXfrm>
        <a:off x="924283" y="1615465"/>
        <a:ext cx="2508750" cy="720000"/>
      </dsp:txXfrm>
    </dsp:sp>
    <dsp:sp modelId="{BF2E365F-CC2F-4892-A17F-9A83F495B405}">
      <dsp:nvSpPr>
        <dsp:cNvPr id="0" name=""/>
        <dsp:cNvSpPr/>
      </dsp:nvSpPr>
      <dsp:spPr>
        <a:xfrm>
          <a:off x="1614189" y="2962652"/>
          <a:ext cx="1128937" cy="11289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BAFC70-C69D-49B5-851C-9C0D591D9E9A}">
      <dsp:nvSpPr>
        <dsp:cNvPr id="0" name=""/>
        <dsp:cNvSpPr/>
      </dsp:nvSpPr>
      <dsp:spPr>
        <a:xfrm>
          <a:off x="924283" y="4418169"/>
          <a:ext cx="250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tr-TR" sz="2300" kern="1200"/>
            <a:t>Hiyerarşik Kümeleme</a:t>
          </a:r>
          <a:endParaRPr lang="en-US" sz="2300" kern="1200"/>
        </a:p>
      </dsp:txBody>
      <dsp:txXfrm>
        <a:off x="924283" y="4418169"/>
        <a:ext cx="25087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9/16/2024</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5496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9/16/2024</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275496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9/16/2024</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717895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9/16/2024</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579764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9/16/2024</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6643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9/16/2024</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189291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9/16/2024</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90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9/16/2024</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784416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9/16/2024</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055566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9/16/2024</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757781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9/16/2024</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354413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9/16/2024</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1640046101"/>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14" r:id="rId6"/>
    <p:sldLayoutId id="2147483710" r:id="rId7"/>
    <p:sldLayoutId id="2147483711" r:id="rId8"/>
    <p:sldLayoutId id="2147483712" r:id="rId9"/>
    <p:sldLayoutId id="2147483713" r:id="rId10"/>
    <p:sldLayoutId id="2147483715"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gece, havai fişek, karanlık, hafif içeren bir resim&#10;&#10;Açıklama otomatik olarak oluşturuldu">
            <a:extLst>
              <a:ext uri="{FF2B5EF4-FFF2-40B4-BE49-F238E27FC236}">
                <a16:creationId xmlns:a16="http://schemas.microsoft.com/office/drawing/2014/main" id="{D0B23028-91BB-7199-18B9-650D041AD69E}"/>
              </a:ext>
            </a:extLst>
          </p:cNvPr>
          <p:cNvPicPr>
            <a:picLocks noChangeAspect="1"/>
          </p:cNvPicPr>
          <p:nvPr/>
        </p:nvPicPr>
        <p:blipFill>
          <a:blip r:embed="rId2">
            <a:alphaModFix/>
          </a:blip>
          <a:srcRect t="24262" b="19501"/>
          <a:stretch/>
        </p:blipFill>
        <p:spPr>
          <a:xfrm>
            <a:off x="20" y="1571"/>
            <a:ext cx="12191980" cy="6856429"/>
          </a:xfrm>
          <a:prstGeom prst="rect">
            <a:avLst/>
          </a:prstGeom>
        </p:spPr>
      </p:pic>
      <p:sp>
        <p:nvSpPr>
          <p:cNvPr id="23" name="Freeform: Shape 22">
            <a:extLst>
              <a:ext uri="{FF2B5EF4-FFF2-40B4-BE49-F238E27FC236}">
                <a16:creationId xmlns:a16="http://schemas.microsoft.com/office/drawing/2014/main" id="{53174E83-2682-EA33-BF59-CACA1385E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65342"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20000"/>
                </a:schemeClr>
              </a:gs>
              <a:gs pos="7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p:cNvSpPr>
            <a:spLocks noGrp="1"/>
          </p:cNvSpPr>
          <p:nvPr>
            <p:ph type="ctrTitle"/>
          </p:nvPr>
        </p:nvSpPr>
        <p:spPr>
          <a:xfrm>
            <a:off x="7376161" y="2211978"/>
            <a:ext cx="3535679" cy="1425728"/>
          </a:xfrm>
        </p:spPr>
        <p:txBody>
          <a:bodyPr anchor="b">
            <a:normAutofit/>
          </a:bodyPr>
          <a:lstStyle/>
          <a:p>
            <a:pPr algn="ctr"/>
            <a:r>
              <a:rPr lang="tr-TR"/>
              <a:t>Ders 2</a:t>
            </a:r>
          </a:p>
        </p:txBody>
      </p:sp>
      <p:sp>
        <p:nvSpPr>
          <p:cNvPr id="3" name="Alt Başlık 2"/>
          <p:cNvSpPr>
            <a:spLocks noGrp="1"/>
          </p:cNvSpPr>
          <p:nvPr>
            <p:ph type="subTitle" idx="1"/>
          </p:nvPr>
        </p:nvSpPr>
        <p:spPr>
          <a:xfrm>
            <a:off x="7620000" y="4249360"/>
            <a:ext cx="3048000" cy="877585"/>
          </a:xfrm>
        </p:spPr>
        <p:txBody>
          <a:bodyPr vert="horz" lIns="91440" tIns="45720" rIns="91440" bIns="45720" rtlCol="0">
            <a:normAutofit/>
          </a:bodyPr>
          <a:lstStyle/>
          <a:p>
            <a:pPr algn="ctr"/>
            <a:r>
              <a:rPr lang="tr-TR" dirty="0"/>
              <a:t>Makine Öğrenmesi Temelleri</a:t>
            </a:r>
            <a:endParaRPr lang="tr-TR"/>
          </a:p>
        </p:txBody>
      </p:sp>
      <p:cxnSp>
        <p:nvCxnSpPr>
          <p:cNvPr id="25" name="Straight Connector 24">
            <a:extLst>
              <a:ext uri="{FF2B5EF4-FFF2-40B4-BE49-F238E27FC236}">
                <a16:creationId xmlns:a16="http://schemas.microsoft.com/office/drawing/2014/main" id="{8D8181E6-BF6C-7868-46D1-88E2970D08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8423" y="395142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DB4423-716D-4B40-9498-69F5F3E5E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251A3FD3-5F62-76B1-5A5A-C5D570356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0"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0"/>
                </a:schemeClr>
              </a:gs>
              <a:gs pos="94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09B78A80-CE1C-F635-89C0-B04B21DBC391}"/>
              </a:ext>
            </a:extLst>
          </p:cNvPr>
          <p:cNvSpPr>
            <a:spLocks noGrp="1"/>
          </p:cNvSpPr>
          <p:nvPr>
            <p:ph type="title"/>
          </p:nvPr>
        </p:nvSpPr>
        <p:spPr>
          <a:xfrm>
            <a:off x="1249251" y="2286000"/>
            <a:ext cx="3644722" cy="2286000"/>
          </a:xfrm>
        </p:spPr>
        <p:txBody>
          <a:bodyPr anchor="ctr">
            <a:normAutofit/>
          </a:bodyPr>
          <a:lstStyle/>
          <a:p>
            <a:pPr algn="ctr"/>
            <a:r>
              <a:rPr lang="tr-TR">
                <a:solidFill>
                  <a:srgbClr val="000000"/>
                </a:solidFill>
              </a:rPr>
              <a:t>Denetimli öğrenme algoritmaları</a:t>
            </a:r>
          </a:p>
        </p:txBody>
      </p:sp>
      <p:sp>
        <p:nvSpPr>
          <p:cNvPr id="3" name="İçerik Yer Tutucusu 2">
            <a:extLst>
              <a:ext uri="{FF2B5EF4-FFF2-40B4-BE49-F238E27FC236}">
                <a16:creationId xmlns:a16="http://schemas.microsoft.com/office/drawing/2014/main" id="{84F83A42-7FB9-3CC0-A68A-2D8F5EB4FEA6}"/>
              </a:ext>
            </a:extLst>
          </p:cNvPr>
          <p:cNvSpPr>
            <a:spLocks noGrp="1"/>
          </p:cNvSpPr>
          <p:nvPr>
            <p:ph idx="1"/>
          </p:nvPr>
        </p:nvSpPr>
        <p:spPr>
          <a:xfrm>
            <a:off x="6400830" y="774878"/>
            <a:ext cx="4357316" cy="5298118"/>
          </a:xfrm>
        </p:spPr>
        <p:txBody>
          <a:bodyPr vert="horz" lIns="91440" tIns="45720" rIns="91440" bIns="45720" rtlCol="0" anchor="ctr">
            <a:normAutofit/>
          </a:bodyPr>
          <a:lstStyle/>
          <a:p>
            <a:pPr marL="0" indent="0"/>
            <a:r>
              <a:rPr lang="tr-TR" dirty="0">
                <a:ea typeface="+mn-lt"/>
                <a:cs typeface="+mn-lt"/>
              </a:rPr>
              <a:t>   </a:t>
            </a:r>
            <a:r>
              <a:rPr lang="tr-TR" b="0" dirty="0">
                <a:ea typeface="+mn-lt"/>
                <a:cs typeface="+mn-lt"/>
              </a:rPr>
              <a:t>Lineer Regresyon</a:t>
            </a:r>
            <a:endParaRPr lang="tr-TR" b="0" dirty="0"/>
          </a:p>
          <a:p>
            <a:r>
              <a:rPr lang="tr-TR" dirty="0">
                <a:ea typeface="+mn-lt"/>
                <a:cs typeface="+mn-lt"/>
              </a:rPr>
              <a:t>Lojistik Regresyon</a:t>
            </a:r>
            <a:endParaRPr lang="tr-TR" dirty="0"/>
          </a:p>
          <a:p>
            <a:r>
              <a:rPr lang="tr-TR" dirty="0">
                <a:ea typeface="+mn-lt"/>
                <a:cs typeface="+mn-lt"/>
              </a:rPr>
              <a:t>Karar Ağaçları</a:t>
            </a:r>
            <a:endParaRPr lang="tr-TR" dirty="0"/>
          </a:p>
          <a:p>
            <a:r>
              <a:rPr lang="tr-TR" dirty="0">
                <a:ea typeface="+mn-lt"/>
                <a:cs typeface="+mn-lt"/>
              </a:rPr>
              <a:t>Destek Vektör Makineleri (SVM)</a:t>
            </a:r>
            <a:endParaRPr lang="tr-TR" dirty="0"/>
          </a:p>
          <a:p>
            <a:r>
              <a:rPr lang="tr-TR" dirty="0">
                <a:ea typeface="+mn-lt"/>
                <a:cs typeface="+mn-lt"/>
              </a:rPr>
              <a:t>K-En Yakın Komşu (K-</a:t>
            </a:r>
            <a:r>
              <a:rPr lang="tr-TR" dirty="0" err="1">
                <a:ea typeface="+mn-lt"/>
                <a:cs typeface="+mn-lt"/>
              </a:rPr>
              <a:t>Nearest</a:t>
            </a:r>
            <a:r>
              <a:rPr lang="tr-TR" dirty="0">
                <a:ea typeface="+mn-lt"/>
                <a:cs typeface="+mn-lt"/>
              </a:rPr>
              <a:t> </a:t>
            </a:r>
            <a:r>
              <a:rPr lang="tr-TR" dirty="0" err="1">
                <a:ea typeface="+mn-lt"/>
                <a:cs typeface="+mn-lt"/>
              </a:rPr>
              <a:t>Neighbors</a:t>
            </a:r>
            <a:r>
              <a:rPr lang="tr-TR" dirty="0">
                <a:ea typeface="+mn-lt"/>
                <a:cs typeface="+mn-lt"/>
              </a:rPr>
              <a:t>)</a:t>
            </a:r>
            <a:endParaRPr lang="tr-TR" dirty="0"/>
          </a:p>
          <a:p>
            <a:endParaRPr lang="tr-TR" dirty="0"/>
          </a:p>
        </p:txBody>
      </p:sp>
    </p:spTree>
    <p:extLst>
      <p:ext uri="{BB962C8B-B14F-4D97-AF65-F5344CB8AC3E}">
        <p14:creationId xmlns:p14="http://schemas.microsoft.com/office/powerpoint/2010/main" val="2478817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10">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 name="Rectangle 12">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14">
            <a:extLst>
              <a:ext uri="{FF2B5EF4-FFF2-40B4-BE49-F238E27FC236}">
                <a16:creationId xmlns:a16="http://schemas.microsoft.com/office/drawing/2014/main" id="{D80228E6-18B1-B562-27EA-5DCA23F08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2" y="1245304"/>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0"/>
                </a:schemeClr>
              </a:gs>
              <a:gs pos="7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8DF6A07A-EDA3-F7FD-E642-072182F588CF}"/>
              </a:ext>
            </a:extLst>
          </p:cNvPr>
          <p:cNvSpPr>
            <a:spLocks noGrp="1"/>
          </p:cNvSpPr>
          <p:nvPr>
            <p:ph type="title"/>
          </p:nvPr>
        </p:nvSpPr>
        <p:spPr>
          <a:xfrm>
            <a:off x="1147368" y="2194879"/>
            <a:ext cx="3814854" cy="1459453"/>
          </a:xfrm>
        </p:spPr>
        <p:txBody>
          <a:bodyPr vert="horz" lIns="91440" tIns="45720" rIns="91440" bIns="45720" rtlCol="0" anchor="b">
            <a:normAutofit/>
          </a:bodyPr>
          <a:lstStyle/>
          <a:p>
            <a:pPr algn="ctr"/>
            <a:r>
              <a:rPr lang="en-US">
                <a:solidFill>
                  <a:srgbClr val="000000"/>
                </a:solidFill>
              </a:rPr>
              <a:t>Lineer Regresyon</a:t>
            </a:r>
          </a:p>
        </p:txBody>
      </p:sp>
      <p:pic>
        <p:nvPicPr>
          <p:cNvPr id="4" name="İçerik Yer Tutucusu 3" descr="Understanding Linear Regression in Machine Learning: A Fundamental Tool for  Predictive Modeling">
            <a:extLst>
              <a:ext uri="{FF2B5EF4-FFF2-40B4-BE49-F238E27FC236}">
                <a16:creationId xmlns:a16="http://schemas.microsoft.com/office/drawing/2014/main" id="{E7F98C13-D22D-BBBB-C42B-171FB4DDA2DF}"/>
              </a:ext>
            </a:extLst>
          </p:cNvPr>
          <p:cNvPicPr>
            <a:picLocks noGrp="1" noChangeAspect="1"/>
          </p:cNvPicPr>
          <p:nvPr>
            <p:ph idx="1"/>
          </p:nvPr>
        </p:nvPicPr>
        <p:blipFill>
          <a:blip r:embed="rId2"/>
          <a:stretch>
            <a:fillRect/>
          </a:stretch>
        </p:blipFill>
        <p:spPr>
          <a:xfrm>
            <a:off x="6096001" y="1781571"/>
            <a:ext cx="5132472" cy="3284781"/>
          </a:xfrm>
          <a:prstGeom prst="rect">
            <a:avLst/>
          </a:prstGeom>
        </p:spPr>
      </p:pic>
      <p:cxnSp>
        <p:nvCxnSpPr>
          <p:cNvPr id="17" name="Straight Connector 16">
            <a:extLst>
              <a:ext uri="{FF2B5EF4-FFF2-40B4-BE49-F238E27FC236}">
                <a16:creationId xmlns:a16="http://schemas.microsoft.com/office/drawing/2014/main" id="{6C627FBB-F6B5-B421-7967-9DE1D453EE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51426"/>
            <a:ext cx="971155"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0532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F7D61A0-A057-F968-AEE8-39D5CEBED4E5}"/>
              </a:ext>
            </a:extLst>
          </p:cNvPr>
          <p:cNvSpPr>
            <a:spLocks noGrp="1"/>
          </p:cNvSpPr>
          <p:nvPr>
            <p:ph type="title"/>
          </p:nvPr>
        </p:nvSpPr>
        <p:spPr>
          <a:xfrm>
            <a:off x="952500" y="723900"/>
            <a:ext cx="4417522" cy="1181100"/>
          </a:xfrm>
        </p:spPr>
        <p:txBody>
          <a:bodyPr>
            <a:normAutofit/>
          </a:bodyPr>
          <a:lstStyle/>
          <a:p>
            <a:r>
              <a:rPr lang="tr-TR" b="0">
                <a:ea typeface="+mj-lt"/>
                <a:cs typeface="+mj-lt"/>
              </a:rPr>
              <a:t>Lojistik Regresyon</a:t>
            </a:r>
            <a:endParaRPr lang="tr-TR" dirty="0">
              <a:ea typeface="+mj-lt"/>
              <a:cs typeface="+mj-lt"/>
            </a:endParaRPr>
          </a:p>
        </p:txBody>
      </p:sp>
      <p:sp>
        <p:nvSpPr>
          <p:cNvPr id="29" name="Rectangle 28">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16">
            <a:extLst>
              <a:ext uri="{FF2B5EF4-FFF2-40B4-BE49-F238E27FC236}">
                <a16:creationId xmlns:a16="http://schemas.microsoft.com/office/drawing/2014/main" id="{A27E2E92-358C-4A8A-F516-E60637D71D81}"/>
              </a:ext>
            </a:extLst>
          </p:cNvPr>
          <p:cNvSpPr>
            <a:spLocks noGrp="1"/>
          </p:cNvSpPr>
          <p:nvPr>
            <p:ph idx="1"/>
          </p:nvPr>
        </p:nvSpPr>
        <p:spPr>
          <a:xfrm>
            <a:off x="952500" y="2285997"/>
            <a:ext cx="4191000" cy="3890965"/>
          </a:xfrm>
        </p:spPr>
        <p:txBody>
          <a:bodyPr vert="horz" lIns="91440" tIns="45720" rIns="91440" bIns="45720" rtlCol="0" anchor="t">
            <a:normAutofit/>
          </a:bodyPr>
          <a:lstStyle/>
          <a:p>
            <a:pPr marL="0" indent="0">
              <a:lnSpc>
                <a:spcPct val="110000"/>
              </a:lnSpc>
              <a:buNone/>
            </a:pPr>
            <a:r>
              <a:rPr lang="en-US" sz="1100" dirty="0" err="1"/>
              <a:t>Lojistik</a:t>
            </a:r>
            <a:r>
              <a:rPr lang="en-US" sz="1100" dirty="0"/>
              <a:t> </a:t>
            </a:r>
            <a:r>
              <a:rPr lang="en-US" sz="1100" dirty="0" err="1"/>
              <a:t>Regresyon</a:t>
            </a:r>
            <a:r>
              <a:rPr lang="en-US" sz="1100" dirty="0"/>
              <a:t>, </a:t>
            </a:r>
            <a:r>
              <a:rPr lang="en-US" sz="1100" dirty="0" err="1"/>
              <a:t>denetimli</a:t>
            </a:r>
            <a:r>
              <a:rPr lang="en-US" sz="1100" dirty="0"/>
              <a:t> </a:t>
            </a:r>
            <a:r>
              <a:rPr lang="en-US" sz="1100" dirty="0" err="1"/>
              <a:t>öğrenme</a:t>
            </a:r>
            <a:r>
              <a:rPr lang="en-US" sz="1100" dirty="0"/>
              <a:t> </a:t>
            </a:r>
            <a:r>
              <a:rPr lang="en-US" sz="1100" dirty="0" err="1"/>
              <a:t>algoritmaları</a:t>
            </a:r>
            <a:r>
              <a:rPr lang="en-US" sz="1100" dirty="0"/>
              <a:t> </a:t>
            </a:r>
            <a:r>
              <a:rPr lang="en-US" sz="1100" dirty="0" err="1"/>
              <a:t>arasında</a:t>
            </a:r>
            <a:r>
              <a:rPr lang="en-US" sz="1100" dirty="0"/>
              <a:t> </a:t>
            </a:r>
            <a:r>
              <a:rPr lang="en-US" sz="1100" dirty="0" err="1"/>
              <a:t>yer</a:t>
            </a:r>
            <a:r>
              <a:rPr lang="en-US" sz="1100" dirty="0"/>
              <a:t> </a:t>
            </a:r>
            <a:r>
              <a:rPr lang="en-US" sz="1100" dirty="0" err="1"/>
              <a:t>alan</a:t>
            </a:r>
            <a:r>
              <a:rPr lang="en-US" sz="1100" dirty="0"/>
              <a:t> </a:t>
            </a:r>
            <a:r>
              <a:rPr lang="en-US" sz="1100" dirty="0" err="1"/>
              <a:t>ve</a:t>
            </a:r>
            <a:r>
              <a:rPr lang="en-US" sz="1100" dirty="0"/>
              <a:t> </a:t>
            </a:r>
            <a:r>
              <a:rPr lang="en-US" sz="1100" dirty="0" err="1"/>
              <a:t>sınıflandırma</a:t>
            </a:r>
            <a:r>
              <a:rPr lang="en-US" sz="1100" dirty="0"/>
              <a:t> </a:t>
            </a:r>
            <a:r>
              <a:rPr lang="en-US" sz="1100" dirty="0" err="1"/>
              <a:t>problemlerinde</a:t>
            </a:r>
            <a:r>
              <a:rPr lang="en-US" sz="1100" dirty="0"/>
              <a:t> </a:t>
            </a:r>
            <a:r>
              <a:rPr lang="en-US" sz="1100" dirty="0" err="1"/>
              <a:t>sıkça</a:t>
            </a:r>
            <a:r>
              <a:rPr lang="en-US" sz="1100" dirty="0"/>
              <a:t> </a:t>
            </a:r>
            <a:r>
              <a:rPr lang="en-US" sz="1100" dirty="0" err="1"/>
              <a:t>kullanılan</a:t>
            </a:r>
            <a:r>
              <a:rPr lang="en-US" sz="1100" dirty="0"/>
              <a:t> </a:t>
            </a:r>
            <a:r>
              <a:rPr lang="en-US" sz="1100" dirty="0" err="1"/>
              <a:t>bir</a:t>
            </a:r>
            <a:r>
              <a:rPr lang="en-US" sz="1100" dirty="0"/>
              <a:t> </a:t>
            </a:r>
            <a:r>
              <a:rPr lang="en-US" sz="1100" dirty="0" err="1"/>
              <a:t>yöntemdir</a:t>
            </a:r>
            <a:r>
              <a:rPr lang="en-US" sz="1100" dirty="0"/>
              <a:t>. Bu </a:t>
            </a:r>
            <a:r>
              <a:rPr lang="en-US" sz="1100" dirty="0" err="1"/>
              <a:t>algoritma</a:t>
            </a:r>
            <a:r>
              <a:rPr lang="en-US" sz="1100" dirty="0"/>
              <a:t>, </a:t>
            </a:r>
            <a:r>
              <a:rPr lang="en-US" sz="1100" dirty="0" err="1"/>
              <a:t>adında</a:t>
            </a:r>
            <a:r>
              <a:rPr lang="en-US" sz="1100" dirty="0"/>
              <a:t> "</a:t>
            </a:r>
            <a:r>
              <a:rPr lang="en-US" sz="1100" dirty="0" err="1"/>
              <a:t>regresyon</a:t>
            </a:r>
            <a:r>
              <a:rPr lang="en-US" sz="1100" dirty="0"/>
              <a:t>" </a:t>
            </a:r>
            <a:r>
              <a:rPr lang="en-US" sz="1100" dirty="0" err="1"/>
              <a:t>geçmesine</a:t>
            </a:r>
            <a:r>
              <a:rPr lang="en-US" sz="1100" dirty="0"/>
              <a:t> </a:t>
            </a:r>
            <a:r>
              <a:rPr lang="en-US" sz="1100" dirty="0" err="1"/>
              <a:t>rağmen</a:t>
            </a:r>
            <a:r>
              <a:rPr lang="en-US" sz="1100" dirty="0"/>
              <a:t> </a:t>
            </a:r>
            <a:r>
              <a:rPr lang="en-US" sz="1100" dirty="0" err="1"/>
              <a:t>aslında</a:t>
            </a:r>
            <a:r>
              <a:rPr lang="en-US" sz="1100" dirty="0"/>
              <a:t> </a:t>
            </a:r>
            <a:r>
              <a:rPr lang="en-US" sz="1100" dirty="0" err="1"/>
              <a:t>bir</a:t>
            </a:r>
            <a:r>
              <a:rPr lang="en-US" sz="1100" dirty="0"/>
              <a:t> </a:t>
            </a:r>
            <a:r>
              <a:rPr lang="en-US" sz="1100" dirty="0" err="1"/>
              <a:t>sınıflandırma</a:t>
            </a:r>
            <a:r>
              <a:rPr lang="en-US" sz="1100" dirty="0"/>
              <a:t> </a:t>
            </a:r>
            <a:r>
              <a:rPr lang="en-US" sz="1100" dirty="0" err="1"/>
              <a:t>algoritmasıdır.Temel</a:t>
            </a:r>
            <a:r>
              <a:rPr lang="en-US" sz="1100" dirty="0"/>
              <a:t> </a:t>
            </a:r>
            <a:r>
              <a:rPr lang="en-US" sz="1100" dirty="0" err="1"/>
              <a:t>özellikleri</a:t>
            </a:r>
            <a:r>
              <a:rPr lang="en-US" sz="1100" dirty="0"/>
              <a:t>:</a:t>
            </a:r>
            <a:endParaRPr lang="tr-TR" sz="1100" dirty="0"/>
          </a:p>
          <a:p>
            <a:pPr>
              <a:lnSpc>
                <a:spcPct val="110000"/>
              </a:lnSpc>
            </a:pPr>
            <a:r>
              <a:rPr lang="en-US" sz="1100" dirty="0" err="1"/>
              <a:t>İkili</a:t>
            </a:r>
            <a:r>
              <a:rPr lang="en-US" sz="1100" dirty="0"/>
              <a:t> (binary) </a:t>
            </a:r>
            <a:r>
              <a:rPr lang="en-US" sz="1100" dirty="0" err="1"/>
              <a:t>sınıflandırma</a:t>
            </a:r>
            <a:r>
              <a:rPr lang="en-US" sz="1100" dirty="0"/>
              <a:t> </a:t>
            </a:r>
            <a:r>
              <a:rPr lang="en-US" sz="1100" dirty="0" err="1"/>
              <a:t>problemleri</a:t>
            </a:r>
            <a:r>
              <a:rPr lang="en-US" sz="1100" dirty="0"/>
              <a:t> </a:t>
            </a:r>
            <a:r>
              <a:rPr lang="en-US" sz="1100" dirty="0" err="1"/>
              <a:t>için</a:t>
            </a:r>
            <a:r>
              <a:rPr lang="en-US" sz="1100" dirty="0"/>
              <a:t> </a:t>
            </a:r>
            <a:r>
              <a:rPr lang="en-US" sz="1100" dirty="0" err="1"/>
              <a:t>idealdir</a:t>
            </a:r>
            <a:r>
              <a:rPr lang="en-US" sz="1100" dirty="0"/>
              <a:t>. </a:t>
            </a:r>
            <a:r>
              <a:rPr lang="en-US" sz="1100" dirty="0" err="1"/>
              <a:t>Örneğin</a:t>
            </a:r>
            <a:r>
              <a:rPr lang="en-US" sz="1100" dirty="0"/>
              <a:t>, </a:t>
            </a:r>
            <a:r>
              <a:rPr lang="en-US" sz="1100" dirty="0" err="1"/>
              <a:t>bir</a:t>
            </a:r>
            <a:r>
              <a:rPr lang="en-US" sz="1100" dirty="0"/>
              <a:t> e-</a:t>
            </a:r>
            <a:r>
              <a:rPr lang="en-US" sz="1100" dirty="0" err="1"/>
              <a:t>postanın</a:t>
            </a:r>
            <a:r>
              <a:rPr lang="en-US" sz="1100" dirty="0"/>
              <a:t> spam </a:t>
            </a:r>
            <a:r>
              <a:rPr lang="en-US" sz="1100" dirty="0" err="1"/>
              <a:t>olup</a:t>
            </a:r>
            <a:r>
              <a:rPr lang="en-US" sz="1100" dirty="0"/>
              <a:t> </a:t>
            </a:r>
            <a:r>
              <a:rPr lang="en-US" sz="1100" dirty="0" err="1"/>
              <a:t>olmadığını</a:t>
            </a:r>
            <a:r>
              <a:rPr lang="en-US" sz="1100" dirty="0"/>
              <a:t> </a:t>
            </a:r>
            <a:r>
              <a:rPr lang="en-US" sz="1100" dirty="0" err="1"/>
              <a:t>tahmin</a:t>
            </a:r>
            <a:r>
              <a:rPr lang="en-US" sz="1100" dirty="0"/>
              <a:t> </a:t>
            </a:r>
            <a:r>
              <a:rPr lang="en-US" sz="1100" dirty="0" err="1"/>
              <a:t>etmek</a:t>
            </a:r>
            <a:r>
              <a:rPr lang="en-US" sz="1100" dirty="0"/>
              <a:t> </a:t>
            </a:r>
            <a:r>
              <a:rPr lang="en-US" sz="1100" dirty="0" err="1"/>
              <a:t>gibi</a:t>
            </a:r>
            <a:r>
              <a:rPr lang="en-US" sz="1100" dirty="0"/>
              <a:t>.</a:t>
            </a:r>
          </a:p>
          <a:p>
            <a:pPr>
              <a:lnSpc>
                <a:spcPct val="110000"/>
              </a:lnSpc>
            </a:pPr>
            <a:r>
              <a:rPr lang="en-US" sz="1100" dirty="0"/>
              <a:t>Bağımlı </a:t>
            </a:r>
            <a:r>
              <a:rPr lang="en-US" sz="1100" dirty="0" err="1"/>
              <a:t>değişken</a:t>
            </a:r>
            <a:r>
              <a:rPr lang="en-US" sz="1100" dirty="0"/>
              <a:t> </a:t>
            </a:r>
            <a:r>
              <a:rPr lang="en-US" sz="1100" dirty="0" err="1"/>
              <a:t>genellikle</a:t>
            </a:r>
            <a:r>
              <a:rPr lang="en-US" sz="1100" dirty="0"/>
              <a:t> 0 </a:t>
            </a:r>
            <a:r>
              <a:rPr lang="en-US" sz="1100" dirty="0" err="1"/>
              <a:t>veya</a:t>
            </a:r>
            <a:r>
              <a:rPr lang="en-US" sz="1100" dirty="0"/>
              <a:t> 1 </a:t>
            </a:r>
            <a:r>
              <a:rPr lang="en-US" sz="1100" dirty="0" err="1"/>
              <a:t>şeklinde</a:t>
            </a:r>
            <a:r>
              <a:rPr lang="en-US" sz="1100" dirty="0"/>
              <a:t> </a:t>
            </a:r>
            <a:r>
              <a:rPr lang="en-US" sz="1100" dirty="0" err="1"/>
              <a:t>kodlanır</a:t>
            </a:r>
            <a:r>
              <a:rPr lang="en-US" sz="1100" dirty="0"/>
              <a:t> (evet/</a:t>
            </a:r>
            <a:r>
              <a:rPr lang="en-US" sz="1100" dirty="0" err="1"/>
              <a:t>hayır</a:t>
            </a:r>
            <a:r>
              <a:rPr lang="en-US" sz="1100" dirty="0"/>
              <a:t>, </a:t>
            </a:r>
            <a:r>
              <a:rPr lang="en-US" sz="1100" dirty="0" err="1"/>
              <a:t>doğru</a:t>
            </a:r>
            <a:r>
              <a:rPr lang="en-US" sz="1100" dirty="0"/>
              <a:t>/</a:t>
            </a:r>
            <a:r>
              <a:rPr lang="en-US" sz="1100" dirty="0" err="1"/>
              <a:t>yanlış</a:t>
            </a:r>
            <a:r>
              <a:rPr lang="en-US" sz="1100" dirty="0"/>
              <a:t> </a:t>
            </a:r>
            <a:r>
              <a:rPr lang="en-US" sz="1100" dirty="0" err="1"/>
              <a:t>gibi</a:t>
            </a:r>
            <a:r>
              <a:rPr lang="en-US" sz="1100" dirty="0"/>
              <a:t>).</a:t>
            </a:r>
          </a:p>
          <a:p>
            <a:pPr>
              <a:lnSpc>
                <a:spcPct val="110000"/>
              </a:lnSpc>
            </a:pPr>
            <a:r>
              <a:rPr lang="en-US" sz="1100" err="1"/>
              <a:t>Bağımsız</a:t>
            </a:r>
            <a:r>
              <a:rPr lang="en-US" sz="1100" dirty="0"/>
              <a:t> </a:t>
            </a:r>
            <a:r>
              <a:rPr lang="en-US" sz="1100" err="1"/>
              <a:t>değişkenler</a:t>
            </a:r>
            <a:r>
              <a:rPr lang="en-US" sz="1100" dirty="0"/>
              <a:t> </a:t>
            </a:r>
            <a:r>
              <a:rPr lang="en-US" sz="1100" err="1"/>
              <a:t>ile</a:t>
            </a:r>
            <a:r>
              <a:rPr lang="en-US" sz="1100" dirty="0"/>
              <a:t> </a:t>
            </a:r>
            <a:r>
              <a:rPr lang="en-US" sz="1100" err="1"/>
              <a:t>bağımlı</a:t>
            </a:r>
            <a:r>
              <a:rPr lang="en-US" sz="1100" dirty="0"/>
              <a:t> </a:t>
            </a:r>
            <a:r>
              <a:rPr lang="en-US" sz="1100" err="1"/>
              <a:t>değişken</a:t>
            </a:r>
            <a:r>
              <a:rPr lang="en-US" sz="1100" dirty="0"/>
              <a:t> </a:t>
            </a:r>
            <a:r>
              <a:rPr lang="en-US" sz="1100" err="1"/>
              <a:t>arasındaki</a:t>
            </a:r>
            <a:r>
              <a:rPr lang="en-US" sz="1100" dirty="0"/>
              <a:t> </a:t>
            </a:r>
            <a:r>
              <a:rPr lang="en-US" sz="1100" err="1"/>
              <a:t>ilişkiyi</a:t>
            </a:r>
            <a:r>
              <a:rPr lang="en-US" sz="1100" dirty="0"/>
              <a:t> </a:t>
            </a:r>
            <a:r>
              <a:rPr lang="en-US" sz="1100" err="1"/>
              <a:t>doğrusal</a:t>
            </a:r>
            <a:r>
              <a:rPr lang="en-US" sz="1100" dirty="0"/>
              <a:t> </a:t>
            </a:r>
            <a:r>
              <a:rPr lang="en-US" sz="1100" err="1"/>
              <a:t>olmayan</a:t>
            </a:r>
            <a:r>
              <a:rPr lang="en-US" sz="1100" dirty="0"/>
              <a:t> </a:t>
            </a:r>
            <a:r>
              <a:rPr lang="en-US" sz="1100" err="1"/>
              <a:t>bir</a:t>
            </a:r>
            <a:r>
              <a:rPr lang="en-US" sz="1100" dirty="0"/>
              <a:t> </a:t>
            </a:r>
            <a:r>
              <a:rPr lang="en-US" sz="1100" err="1"/>
              <a:t>şekilde</a:t>
            </a:r>
            <a:r>
              <a:rPr lang="en-US" sz="1100" dirty="0"/>
              <a:t> </a:t>
            </a:r>
            <a:r>
              <a:rPr lang="en-US" sz="1100" err="1"/>
              <a:t>modellemek</a:t>
            </a:r>
            <a:r>
              <a:rPr lang="en-US" sz="1100" dirty="0"/>
              <a:t> </a:t>
            </a:r>
            <a:r>
              <a:rPr lang="en-US" sz="1100" err="1"/>
              <a:t>için</a:t>
            </a:r>
            <a:r>
              <a:rPr lang="en-US" sz="1100" dirty="0"/>
              <a:t> </a:t>
            </a:r>
            <a:r>
              <a:rPr lang="en-US" sz="1100" err="1"/>
              <a:t>lojistik</a:t>
            </a:r>
            <a:r>
              <a:rPr lang="en-US" sz="1100" dirty="0"/>
              <a:t> </a:t>
            </a:r>
            <a:r>
              <a:rPr lang="en-US" sz="1100" err="1"/>
              <a:t>fonksiyonu</a:t>
            </a:r>
            <a:r>
              <a:rPr lang="en-US" sz="1100" dirty="0"/>
              <a:t> (</a:t>
            </a:r>
            <a:r>
              <a:rPr lang="en-US" sz="1100" b="1" dirty="0">
                <a:solidFill>
                  <a:srgbClr val="000000"/>
                </a:solidFill>
                <a:ea typeface="+mn-lt"/>
                <a:cs typeface="+mn-lt"/>
              </a:rPr>
              <a:t>f(x) = 1 / (1 + e^(-x))</a:t>
            </a:r>
            <a:r>
              <a:rPr lang="en-US" sz="1100" dirty="0"/>
              <a:t>) </a:t>
            </a:r>
            <a:r>
              <a:rPr lang="en-US" sz="1100" err="1"/>
              <a:t>kullanır</a:t>
            </a:r>
            <a:r>
              <a:rPr lang="en-US" sz="1100" dirty="0"/>
              <a:t>.</a:t>
            </a:r>
          </a:p>
          <a:p>
            <a:pPr>
              <a:lnSpc>
                <a:spcPct val="110000"/>
              </a:lnSpc>
            </a:pPr>
            <a:r>
              <a:rPr lang="en-US" sz="1100" dirty="0" err="1"/>
              <a:t>Sonuç</a:t>
            </a:r>
            <a:r>
              <a:rPr lang="en-US" sz="1100" dirty="0"/>
              <a:t> </a:t>
            </a:r>
            <a:r>
              <a:rPr lang="en-US" sz="1100" dirty="0" err="1"/>
              <a:t>olarak</a:t>
            </a:r>
            <a:r>
              <a:rPr lang="en-US" sz="1100" dirty="0"/>
              <a:t>, </a:t>
            </a:r>
            <a:r>
              <a:rPr lang="en-US" sz="1100" dirty="0" err="1"/>
              <a:t>belirli</a:t>
            </a:r>
            <a:r>
              <a:rPr lang="en-US" sz="1100" dirty="0"/>
              <a:t> </a:t>
            </a:r>
            <a:r>
              <a:rPr lang="en-US" sz="1100" dirty="0" err="1"/>
              <a:t>bir</a:t>
            </a:r>
            <a:r>
              <a:rPr lang="en-US" sz="1100" dirty="0"/>
              <a:t> </a:t>
            </a:r>
            <a:r>
              <a:rPr lang="en-US" sz="1100" dirty="0" err="1"/>
              <a:t>olayın</a:t>
            </a:r>
            <a:r>
              <a:rPr lang="en-US" sz="1100" dirty="0"/>
              <a:t> </a:t>
            </a:r>
            <a:r>
              <a:rPr lang="en-US" sz="1100" dirty="0" err="1"/>
              <a:t>gerçekleşme</a:t>
            </a:r>
            <a:r>
              <a:rPr lang="en-US" sz="1100" dirty="0"/>
              <a:t> </a:t>
            </a:r>
            <a:r>
              <a:rPr lang="en-US" sz="1100" dirty="0" err="1"/>
              <a:t>olasılığını</a:t>
            </a:r>
            <a:r>
              <a:rPr lang="en-US" sz="1100" dirty="0"/>
              <a:t> 0 </a:t>
            </a:r>
            <a:r>
              <a:rPr lang="en-US" sz="1100" dirty="0" err="1"/>
              <a:t>ile</a:t>
            </a:r>
            <a:r>
              <a:rPr lang="en-US" sz="1100" dirty="0"/>
              <a:t> 1 </a:t>
            </a:r>
            <a:r>
              <a:rPr lang="en-US" sz="1100" dirty="0" err="1"/>
              <a:t>arasında</a:t>
            </a:r>
            <a:r>
              <a:rPr lang="en-US" sz="1100" dirty="0"/>
              <a:t> </a:t>
            </a:r>
            <a:r>
              <a:rPr lang="en-US" sz="1100" dirty="0" err="1"/>
              <a:t>bir</a:t>
            </a:r>
            <a:r>
              <a:rPr lang="en-US" sz="1100" dirty="0"/>
              <a:t> </a:t>
            </a:r>
            <a:r>
              <a:rPr lang="en-US" sz="1100" dirty="0" err="1"/>
              <a:t>değer</a:t>
            </a:r>
            <a:r>
              <a:rPr lang="en-US" sz="1100" dirty="0"/>
              <a:t> </a:t>
            </a:r>
            <a:r>
              <a:rPr lang="en-US" sz="1100" dirty="0" err="1"/>
              <a:t>olarak</a:t>
            </a:r>
            <a:r>
              <a:rPr lang="en-US" sz="1100" dirty="0"/>
              <a:t> </a:t>
            </a:r>
            <a:r>
              <a:rPr lang="en-US" sz="1100" dirty="0" err="1"/>
              <a:t>tahmin</a:t>
            </a:r>
            <a:r>
              <a:rPr lang="en-US" sz="1100" dirty="0"/>
              <a:t> </a:t>
            </a:r>
            <a:r>
              <a:rPr lang="en-US" sz="1100" dirty="0" err="1"/>
              <a:t>eder</a:t>
            </a:r>
            <a:r>
              <a:rPr lang="en-US" sz="1100" dirty="0"/>
              <a:t>.</a:t>
            </a:r>
          </a:p>
          <a:p>
            <a:pPr marL="0" indent="0">
              <a:lnSpc>
                <a:spcPct val="110000"/>
              </a:lnSpc>
              <a:buNone/>
            </a:pPr>
            <a:r>
              <a:rPr lang="en-US" sz="1100" dirty="0" err="1"/>
              <a:t>Lojistik</a:t>
            </a:r>
            <a:r>
              <a:rPr lang="en-US" sz="1100" dirty="0"/>
              <a:t> </a:t>
            </a:r>
            <a:r>
              <a:rPr lang="en-US" sz="1100" dirty="0" err="1"/>
              <a:t>Regresyon</a:t>
            </a:r>
            <a:r>
              <a:rPr lang="en-US" sz="1100" dirty="0"/>
              <a:t>, </a:t>
            </a:r>
            <a:r>
              <a:rPr lang="en-US" sz="1100" dirty="0" err="1"/>
              <a:t>yorumlanması</a:t>
            </a:r>
            <a:r>
              <a:rPr lang="en-US" sz="1100" dirty="0"/>
              <a:t> </a:t>
            </a:r>
            <a:r>
              <a:rPr lang="en-US" sz="1100" dirty="0" err="1"/>
              <a:t>kolay</a:t>
            </a:r>
            <a:r>
              <a:rPr lang="en-US" sz="1100" dirty="0"/>
              <a:t> </a:t>
            </a:r>
            <a:r>
              <a:rPr lang="en-US" sz="1100" dirty="0" err="1"/>
              <a:t>sonuçlar</a:t>
            </a:r>
            <a:r>
              <a:rPr lang="en-US" sz="1100" dirty="0"/>
              <a:t> </a:t>
            </a:r>
            <a:r>
              <a:rPr lang="en-US" sz="1100" dirty="0" err="1"/>
              <a:t>üretmesi</a:t>
            </a:r>
            <a:r>
              <a:rPr lang="en-US" sz="1100" dirty="0"/>
              <a:t> </a:t>
            </a:r>
            <a:r>
              <a:rPr lang="en-US" sz="1100" dirty="0" err="1"/>
              <a:t>ve</a:t>
            </a:r>
            <a:r>
              <a:rPr lang="en-US" sz="1100" dirty="0"/>
              <a:t> </a:t>
            </a:r>
            <a:r>
              <a:rPr lang="en-US" sz="1100" dirty="0" err="1"/>
              <a:t>hesaplama</a:t>
            </a:r>
            <a:r>
              <a:rPr lang="en-US" sz="1100" dirty="0"/>
              <a:t> </a:t>
            </a:r>
            <a:r>
              <a:rPr lang="en-US" sz="1100" dirty="0" err="1"/>
              <a:t>açısından</a:t>
            </a:r>
            <a:r>
              <a:rPr lang="en-US" sz="1100" dirty="0"/>
              <a:t> </a:t>
            </a:r>
            <a:r>
              <a:rPr lang="en-US" sz="1100" dirty="0" err="1"/>
              <a:t>verimli</a:t>
            </a:r>
            <a:r>
              <a:rPr lang="en-US" sz="1100" dirty="0"/>
              <a:t> </a:t>
            </a:r>
            <a:r>
              <a:rPr lang="en-US" sz="1100" dirty="0" err="1"/>
              <a:t>olması</a:t>
            </a:r>
            <a:r>
              <a:rPr lang="en-US" sz="1100" dirty="0"/>
              <a:t> </a:t>
            </a:r>
            <a:r>
              <a:rPr lang="en-US" sz="1100" dirty="0" err="1"/>
              <a:t>nedeniyle</a:t>
            </a:r>
            <a:r>
              <a:rPr lang="en-US" sz="1100" dirty="0"/>
              <a:t> </a:t>
            </a:r>
            <a:r>
              <a:rPr lang="en-US" sz="1100" dirty="0" err="1"/>
              <a:t>birçok</a:t>
            </a:r>
            <a:r>
              <a:rPr lang="en-US" sz="1100" dirty="0"/>
              <a:t> </a:t>
            </a:r>
            <a:r>
              <a:rPr lang="en-US" sz="1100" dirty="0" err="1"/>
              <a:t>alanda</a:t>
            </a:r>
            <a:r>
              <a:rPr lang="en-US" sz="1100" dirty="0"/>
              <a:t> </a:t>
            </a:r>
            <a:r>
              <a:rPr lang="en-US" sz="1100" dirty="0" err="1"/>
              <a:t>kullanılmaktadır</a:t>
            </a:r>
            <a:r>
              <a:rPr lang="en-US" sz="1100" dirty="0"/>
              <a:t>. </a:t>
            </a:r>
            <a:r>
              <a:rPr lang="en-US" sz="1100" dirty="0" err="1"/>
              <a:t>Örneğin</a:t>
            </a:r>
            <a:r>
              <a:rPr lang="en-US" sz="1100" dirty="0"/>
              <a:t>, </a:t>
            </a:r>
            <a:r>
              <a:rPr lang="en-US" sz="1100" dirty="0" err="1"/>
              <a:t>tıbbi</a:t>
            </a:r>
            <a:r>
              <a:rPr lang="en-US" sz="1100" dirty="0"/>
              <a:t> </a:t>
            </a:r>
            <a:r>
              <a:rPr lang="en-US" sz="1100" dirty="0" err="1"/>
              <a:t>teşhis</a:t>
            </a:r>
            <a:r>
              <a:rPr lang="en-US" sz="1100" dirty="0"/>
              <a:t>, </a:t>
            </a:r>
            <a:r>
              <a:rPr lang="en-US" sz="1100" dirty="0" err="1"/>
              <a:t>kredi</a:t>
            </a:r>
            <a:r>
              <a:rPr lang="en-US" sz="1100" dirty="0"/>
              <a:t> risk </a:t>
            </a:r>
            <a:r>
              <a:rPr lang="en-US" sz="1100" dirty="0" err="1"/>
              <a:t>değerlendirmesi</a:t>
            </a:r>
            <a:r>
              <a:rPr lang="en-US" sz="1100" dirty="0"/>
              <a:t>, </a:t>
            </a:r>
            <a:r>
              <a:rPr lang="en-US" sz="1100" dirty="0" err="1"/>
              <a:t>müşteri</a:t>
            </a:r>
            <a:r>
              <a:rPr lang="en-US" sz="1100" dirty="0"/>
              <a:t> </a:t>
            </a:r>
            <a:r>
              <a:rPr lang="en-US" sz="1100" dirty="0" err="1"/>
              <a:t>davranışı</a:t>
            </a:r>
            <a:r>
              <a:rPr lang="en-US" sz="1100" dirty="0"/>
              <a:t> </a:t>
            </a:r>
            <a:r>
              <a:rPr lang="en-US" sz="1100" dirty="0" err="1"/>
              <a:t>tahmini</a:t>
            </a:r>
            <a:r>
              <a:rPr lang="en-US" sz="1100" dirty="0"/>
              <a:t> </a:t>
            </a:r>
            <a:r>
              <a:rPr lang="en-US" sz="1100" dirty="0" err="1"/>
              <a:t>gibi</a:t>
            </a:r>
            <a:r>
              <a:rPr lang="en-US" sz="1100" dirty="0"/>
              <a:t> </a:t>
            </a:r>
            <a:r>
              <a:rPr lang="en-US" sz="1100" dirty="0" err="1"/>
              <a:t>alanlarda</a:t>
            </a:r>
            <a:r>
              <a:rPr lang="en-US" sz="1100" dirty="0"/>
              <a:t> </a:t>
            </a:r>
            <a:r>
              <a:rPr lang="en-US" sz="1100" dirty="0" err="1"/>
              <a:t>yaygın</a:t>
            </a:r>
            <a:r>
              <a:rPr lang="en-US" sz="1100" dirty="0"/>
              <a:t> </a:t>
            </a:r>
            <a:r>
              <a:rPr lang="en-US" sz="1100" dirty="0" err="1"/>
              <a:t>olarak</a:t>
            </a:r>
            <a:r>
              <a:rPr lang="en-US" sz="1100" dirty="0"/>
              <a:t> </a:t>
            </a:r>
            <a:r>
              <a:rPr lang="en-US" sz="1100" dirty="0" err="1"/>
              <a:t>kullanılır</a:t>
            </a:r>
            <a:r>
              <a:rPr lang="en-US" sz="1100" dirty="0"/>
              <a:t>.</a:t>
            </a:r>
          </a:p>
        </p:txBody>
      </p:sp>
      <p:pic>
        <p:nvPicPr>
          <p:cNvPr id="13" name="İçerik Yer Tutucusu 12" descr="metin, diyagram, harita içeren bir resim&#10;&#10;Açıklama otomatik olarak oluşturuldu">
            <a:extLst>
              <a:ext uri="{FF2B5EF4-FFF2-40B4-BE49-F238E27FC236}">
                <a16:creationId xmlns:a16="http://schemas.microsoft.com/office/drawing/2014/main" id="{2A1D7398-E670-284A-DE9E-C94ED09693E7}"/>
              </a:ext>
            </a:extLst>
          </p:cNvPr>
          <p:cNvPicPr>
            <a:picLocks noChangeAspect="1"/>
          </p:cNvPicPr>
          <p:nvPr/>
        </p:nvPicPr>
        <p:blipFill>
          <a:blip r:embed="rId2"/>
          <a:srcRect l="3121" r="24435" b="1"/>
          <a:stretch/>
        </p:blipFill>
        <p:spPr>
          <a:xfrm>
            <a:off x="6635356" y="1132406"/>
            <a:ext cx="4082851" cy="4593188"/>
          </a:xfrm>
          <a:prstGeom prst="rect">
            <a:avLst/>
          </a:prstGeom>
        </p:spPr>
      </p:pic>
    </p:spTree>
    <p:extLst>
      <p:ext uri="{BB962C8B-B14F-4D97-AF65-F5344CB8AC3E}">
        <p14:creationId xmlns:p14="http://schemas.microsoft.com/office/powerpoint/2010/main" val="1536153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80228E6-18B1-B562-27EA-5DCA23F08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2" y="1245304"/>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0"/>
                </a:schemeClr>
              </a:gs>
              <a:gs pos="7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D7BEF2B5-A62F-E488-41A2-B710832951C5}"/>
              </a:ext>
            </a:extLst>
          </p:cNvPr>
          <p:cNvSpPr>
            <a:spLocks noGrp="1"/>
          </p:cNvSpPr>
          <p:nvPr>
            <p:ph type="title"/>
          </p:nvPr>
        </p:nvSpPr>
        <p:spPr>
          <a:xfrm>
            <a:off x="1147368" y="2194879"/>
            <a:ext cx="3814854" cy="1459453"/>
          </a:xfrm>
        </p:spPr>
        <p:txBody>
          <a:bodyPr vert="horz" lIns="91440" tIns="45720" rIns="91440" bIns="45720" rtlCol="0" anchor="b">
            <a:normAutofit/>
          </a:bodyPr>
          <a:lstStyle/>
          <a:p>
            <a:pPr algn="ctr"/>
            <a:r>
              <a:rPr lang="en-US">
                <a:solidFill>
                  <a:srgbClr val="000000"/>
                </a:solidFill>
              </a:rPr>
              <a:t>Karar Ağaçları</a:t>
            </a:r>
          </a:p>
        </p:txBody>
      </p:sp>
      <p:pic>
        <p:nvPicPr>
          <p:cNvPr id="4" name="İçerik Yer Tutucusu 3" descr="Decision Tree Algorithm in Machine Learning - Javatpoint">
            <a:extLst>
              <a:ext uri="{FF2B5EF4-FFF2-40B4-BE49-F238E27FC236}">
                <a16:creationId xmlns:a16="http://schemas.microsoft.com/office/drawing/2014/main" id="{45E984A3-E698-215B-9860-CE0F3A9224C7}"/>
              </a:ext>
            </a:extLst>
          </p:cNvPr>
          <p:cNvPicPr>
            <a:picLocks noGrp="1" noChangeAspect="1"/>
          </p:cNvPicPr>
          <p:nvPr>
            <p:ph idx="1"/>
          </p:nvPr>
        </p:nvPicPr>
        <p:blipFill>
          <a:blip r:embed="rId2"/>
          <a:stretch>
            <a:fillRect/>
          </a:stretch>
        </p:blipFill>
        <p:spPr>
          <a:xfrm>
            <a:off x="6096001" y="1713137"/>
            <a:ext cx="5132472" cy="3421648"/>
          </a:xfrm>
          <a:prstGeom prst="rect">
            <a:avLst/>
          </a:prstGeom>
        </p:spPr>
      </p:pic>
      <p:cxnSp>
        <p:nvCxnSpPr>
          <p:cNvPr id="17" name="Straight Connector 16">
            <a:extLst>
              <a:ext uri="{FF2B5EF4-FFF2-40B4-BE49-F238E27FC236}">
                <a16:creationId xmlns:a16="http://schemas.microsoft.com/office/drawing/2014/main" id="{6C627FBB-F6B5-B421-7967-9DE1D453EE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51426"/>
            <a:ext cx="971155"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665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80228E6-18B1-B562-27EA-5DCA23F08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2" y="1245304"/>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0"/>
                </a:schemeClr>
              </a:gs>
              <a:gs pos="7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44959068-BB9D-D70E-E9C9-A255453105F1}"/>
              </a:ext>
            </a:extLst>
          </p:cNvPr>
          <p:cNvSpPr>
            <a:spLocks noGrp="1"/>
          </p:cNvSpPr>
          <p:nvPr>
            <p:ph type="title"/>
          </p:nvPr>
        </p:nvSpPr>
        <p:spPr>
          <a:xfrm>
            <a:off x="1147368" y="2194879"/>
            <a:ext cx="3814854" cy="1459453"/>
          </a:xfrm>
        </p:spPr>
        <p:txBody>
          <a:bodyPr vert="horz" lIns="91440" tIns="45720" rIns="91440" bIns="45720" rtlCol="0" anchor="b">
            <a:normAutofit/>
          </a:bodyPr>
          <a:lstStyle/>
          <a:p>
            <a:pPr algn="ctr"/>
            <a:r>
              <a:rPr lang="en-US" sz="2600">
                <a:solidFill>
                  <a:srgbClr val="000000"/>
                </a:solidFill>
              </a:rPr>
              <a:t>Destek Vektör Makineleri (SVM)</a:t>
            </a:r>
          </a:p>
        </p:txBody>
      </p:sp>
      <p:pic>
        <p:nvPicPr>
          <p:cNvPr id="4" name="İçerik Yer Tutucusu 3" descr="Support Vector Machine (SVM) Algorithm - Javatpoint">
            <a:extLst>
              <a:ext uri="{FF2B5EF4-FFF2-40B4-BE49-F238E27FC236}">
                <a16:creationId xmlns:a16="http://schemas.microsoft.com/office/drawing/2014/main" id="{9A35F530-9088-1190-410C-3A778631DA38}"/>
              </a:ext>
            </a:extLst>
          </p:cNvPr>
          <p:cNvPicPr>
            <a:picLocks noGrp="1" noChangeAspect="1"/>
          </p:cNvPicPr>
          <p:nvPr>
            <p:ph idx="1"/>
          </p:nvPr>
        </p:nvPicPr>
        <p:blipFill>
          <a:blip r:embed="rId2"/>
          <a:stretch>
            <a:fillRect/>
          </a:stretch>
        </p:blipFill>
        <p:spPr>
          <a:xfrm>
            <a:off x="6096001" y="1713137"/>
            <a:ext cx="5132472" cy="3421648"/>
          </a:xfrm>
          <a:prstGeom prst="rect">
            <a:avLst/>
          </a:prstGeom>
        </p:spPr>
      </p:pic>
      <p:cxnSp>
        <p:nvCxnSpPr>
          <p:cNvPr id="17" name="Straight Connector 16">
            <a:extLst>
              <a:ext uri="{FF2B5EF4-FFF2-40B4-BE49-F238E27FC236}">
                <a16:creationId xmlns:a16="http://schemas.microsoft.com/office/drawing/2014/main" id="{6C627FBB-F6B5-B421-7967-9DE1D453EE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51426"/>
            <a:ext cx="971155"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9033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10">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 name="Rectangle 12">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80228E6-18B1-B562-27EA-5DCA23F08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2" y="1245304"/>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0"/>
                </a:schemeClr>
              </a:gs>
              <a:gs pos="7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59407A43-A728-0C4A-4CD4-FE7EB10F074D}"/>
              </a:ext>
            </a:extLst>
          </p:cNvPr>
          <p:cNvSpPr>
            <a:spLocks noGrp="1"/>
          </p:cNvSpPr>
          <p:nvPr>
            <p:ph type="title"/>
          </p:nvPr>
        </p:nvSpPr>
        <p:spPr>
          <a:xfrm>
            <a:off x="1147368" y="2194879"/>
            <a:ext cx="3814854" cy="1459453"/>
          </a:xfrm>
        </p:spPr>
        <p:txBody>
          <a:bodyPr vert="horz" lIns="91440" tIns="45720" rIns="91440" bIns="45720" rtlCol="0" anchor="b">
            <a:normAutofit/>
          </a:bodyPr>
          <a:lstStyle/>
          <a:p>
            <a:pPr algn="ctr">
              <a:lnSpc>
                <a:spcPct val="110000"/>
              </a:lnSpc>
            </a:pPr>
            <a:r>
              <a:rPr lang="en-US" sz="2600">
                <a:solidFill>
                  <a:srgbClr val="000000"/>
                </a:solidFill>
              </a:rPr>
              <a:t>K-En Yakın Komşu (K-Nearest Neighbors)</a:t>
            </a:r>
          </a:p>
        </p:txBody>
      </p:sp>
      <p:pic>
        <p:nvPicPr>
          <p:cNvPr id="4" name="İçerik Yer Tutucusu 3" descr="K-Nearest Neighbor (KNN) Explained | Machine Learning Archive">
            <a:extLst>
              <a:ext uri="{FF2B5EF4-FFF2-40B4-BE49-F238E27FC236}">
                <a16:creationId xmlns:a16="http://schemas.microsoft.com/office/drawing/2014/main" id="{BD05450E-8317-1F23-F039-63C72383CE9C}"/>
              </a:ext>
            </a:extLst>
          </p:cNvPr>
          <p:cNvPicPr>
            <a:picLocks noGrp="1" noChangeAspect="1"/>
          </p:cNvPicPr>
          <p:nvPr>
            <p:ph idx="1"/>
          </p:nvPr>
        </p:nvPicPr>
        <p:blipFill>
          <a:blip r:embed="rId2"/>
          <a:stretch>
            <a:fillRect/>
          </a:stretch>
        </p:blipFill>
        <p:spPr>
          <a:xfrm>
            <a:off x="6096001" y="1954792"/>
            <a:ext cx="5132472" cy="2938339"/>
          </a:xfrm>
          <a:prstGeom prst="rect">
            <a:avLst/>
          </a:prstGeom>
        </p:spPr>
      </p:pic>
      <p:cxnSp>
        <p:nvCxnSpPr>
          <p:cNvPr id="17" name="Straight Connector 16">
            <a:extLst>
              <a:ext uri="{FF2B5EF4-FFF2-40B4-BE49-F238E27FC236}">
                <a16:creationId xmlns:a16="http://schemas.microsoft.com/office/drawing/2014/main" id="{6C627FBB-F6B5-B421-7967-9DE1D453EE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51426"/>
            <a:ext cx="971155"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987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DB4423-716D-4B40-9498-69F5F3E5E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251A3FD3-5F62-76B1-5A5A-C5D570356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0"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0"/>
                </a:schemeClr>
              </a:gs>
              <a:gs pos="94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AB7C8B84-0E74-7563-B60B-BB074C74EF47}"/>
              </a:ext>
            </a:extLst>
          </p:cNvPr>
          <p:cNvSpPr>
            <a:spLocks noGrp="1"/>
          </p:cNvSpPr>
          <p:nvPr>
            <p:ph type="title"/>
          </p:nvPr>
        </p:nvSpPr>
        <p:spPr>
          <a:xfrm>
            <a:off x="1249251" y="2286000"/>
            <a:ext cx="3644722" cy="2286000"/>
          </a:xfrm>
        </p:spPr>
        <p:txBody>
          <a:bodyPr anchor="ctr">
            <a:normAutofit/>
          </a:bodyPr>
          <a:lstStyle/>
          <a:p>
            <a:pPr algn="ctr"/>
            <a:r>
              <a:rPr lang="tr-TR">
                <a:solidFill>
                  <a:srgbClr val="000000"/>
                </a:solidFill>
                <a:ea typeface="+mj-lt"/>
                <a:cs typeface="+mj-lt"/>
              </a:rPr>
              <a:t>DenetimSİZ öğrenme algoritmaları</a:t>
            </a:r>
            <a:endParaRPr lang="tr-TR" b="0">
              <a:solidFill>
                <a:srgbClr val="000000"/>
              </a:solidFill>
              <a:ea typeface="+mj-lt"/>
              <a:cs typeface="+mj-lt"/>
            </a:endParaRPr>
          </a:p>
          <a:p>
            <a:pPr algn="ctr"/>
            <a:endParaRPr lang="tr-TR">
              <a:solidFill>
                <a:srgbClr val="000000"/>
              </a:solidFill>
            </a:endParaRPr>
          </a:p>
        </p:txBody>
      </p:sp>
      <p:graphicFrame>
        <p:nvGraphicFramePr>
          <p:cNvPr id="12" name="İçerik Yer Tutucusu 2">
            <a:extLst>
              <a:ext uri="{FF2B5EF4-FFF2-40B4-BE49-F238E27FC236}">
                <a16:creationId xmlns:a16="http://schemas.microsoft.com/office/drawing/2014/main" id="{0117D46D-AA25-3424-3716-022AEE8A164B}"/>
              </a:ext>
            </a:extLst>
          </p:cNvPr>
          <p:cNvGraphicFramePr>
            <a:graphicFrameLocks noGrp="1"/>
          </p:cNvGraphicFramePr>
          <p:nvPr>
            <p:ph idx="1"/>
          </p:nvPr>
        </p:nvGraphicFramePr>
        <p:xfrm>
          <a:off x="6400830" y="774878"/>
          <a:ext cx="4357316" cy="5298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7631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80228E6-18B1-B562-27EA-5DCA23F08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2" y="1245304"/>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0"/>
                </a:schemeClr>
              </a:gs>
              <a:gs pos="7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4932341E-75EB-5E2B-24C9-B1D34FA553CE}"/>
              </a:ext>
            </a:extLst>
          </p:cNvPr>
          <p:cNvSpPr>
            <a:spLocks noGrp="1"/>
          </p:cNvSpPr>
          <p:nvPr>
            <p:ph type="title"/>
          </p:nvPr>
        </p:nvSpPr>
        <p:spPr>
          <a:xfrm>
            <a:off x="1147368" y="2194879"/>
            <a:ext cx="3814854" cy="1459453"/>
          </a:xfrm>
        </p:spPr>
        <p:txBody>
          <a:bodyPr vert="horz" lIns="91440" tIns="45720" rIns="91440" bIns="45720" rtlCol="0" anchor="b">
            <a:normAutofit/>
          </a:bodyPr>
          <a:lstStyle/>
          <a:p>
            <a:pPr algn="ctr"/>
            <a:r>
              <a:rPr lang="en-US">
                <a:solidFill>
                  <a:srgbClr val="000000"/>
                </a:solidFill>
              </a:rPr>
              <a:t>K-Means Kümeleme</a:t>
            </a:r>
          </a:p>
        </p:txBody>
      </p:sp>
      <p:pic>
        <p:nvPicPr>
          <p:cNvPr id="4" name="İçerik Yer Tutucusu 3" descr="K-Means Clustering With RStudio. Grouping the number of teachers… | by  DWIRANY PUSPITASARI JENNIFER - | Medium">
            <a:extLst>
              <a:ext uri="{FF2B5EF4-FFF2-40B4-BE49-F238E27FC236}">
                <a16:creationId xmlns:a16="http://schemas.microsoft.com/office/drawing/2014/main" id="{1C9BC127-4F13-1B69-690B-F7D250D494CF}"/>
              </a:ext>
            </a:extLst>
          </p:cNvPr>
          <p:cNvPicPr>
            <a:picLocks noGrp="1" noChangeAspect="1"/>
          </p:cNvPicPr>
          <p:nvPr>
            <p:ph idx="1"/>
          </p:nvPr>
        </p:nvPicPr>
        <p:blipFill>
          <a:blip r:embed="rId2"/>
          <a:stretch>
            <a:fillRect/>
          </a:stretch>
        </p:blipFill>
        <p:spPr>
          <a:xfrm>
            <a:off x="6096001" y="2352558"/>
            <a:ext cx="5132472" cy="2142806"/>
          </a:xfrm>
          <a:prstGeom prst="rect">
            <a:avLst/>
          </a:prstGeom>
        </p:spPr>
      </p:pic>
      <p:cxnSp>
        <p:nvCxnSpPr>
          <p:cNvPr id="17" name="Straight Connector 16">
            <a:extLst>
              <a:ext uri="{FF2B5EF4-FFF2-40B4-BE49-F238E27FC236}">
                <a16:creationId xmlns:a16="http://schemas.microsoft.com/office/drawing/2014/main" id="{6C627FBB-F6B5-B421-7967-9DE1D453EE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51426"/>
            <a:ext cx="971155"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5522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B26DD882-9EA6-DF4B-AF70-0C6166EA8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FB2E755-2902-3512-ABBE-E472FC038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10164"/>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8609B6B-7868-2167-2A0F-E2694FEBFA94}"/>
              </a:ext>
            </a:extLst>
          </p:cNvPr>
          <p:cNvSpPr>
            <a:spLocks noGrp="1"/>
          </p:cNvSpPr>
          <p:nvPr>
            <p:ph type="title"/>
          </p:nvPr>
        </p:nvSpPr>
        <p:spPr>
          <a:xfrm>
            <a:off x="2238807" y="5218422"/>
            <a:ext cx="7714388" cy="1048007"/>
          </a:xfrm>
        </p:spPr>
        <p:txBody>
          <a:bodyPr vert="horz" lIns="91440" tIns="45720" rIns="91440" bIns="45720" rtlCol="0" anchor="b">
            <a:normAutofit/>
          </a:bodyPr>
          <a:lstStyle/>
          <a:p>
            <a:pPr marL="285750" indent="-285750" algn="ctr"/>
            <a:r>
              <a:rPr lang="en-US"/>
              <a:t>Hiyerarşik Kümeleme</a:t>
            </a:r>
          </a:p>
          <a:p>
            <a:pPr algn="ctr"/>
            <a:endParaRPr lang="en-US"/>
          </a:p>
        </p:txBody>
      </p:sp>
      <p:pic>
        <p:nvPicPr>
          <p:cNvPr id="4" name="İçerik Yer Tutucusu 3" descr="Unveiling Hidden Patterns: An Introduction to Hierarchical Clustering -  KDnuggets">
            <a:extLst>
              <a:ext uri="{FF2B5EF4-FFF2-40B4-BE49-F238E27FC236}">
                <a16:creationId xmlns:a16="http://schemas.microsoft.com/office/drawing/2014/main" id="{1007DEC1-DF1B-93F4-1307-625C901EFC9E}"/>
              </a:ext>
            </a:extLst>
          </p:cNvPr>
          <p:cNvPicPr>
            <a:picLocks noGrp="1" noChangeAspect="1"/>
          </p:cNvPicPr>
          <p:nvPr>
            <p:ph idx="1"/>
          </p:nvPr>
        </p:nvPicPr>
        <p:blipFill>
          <a:blip r:embed="rId2"/>
          <a:srcRect b="23"/>
          <a:stretch/>
        </p:blipFill>
        <p:spPr>
          <a:xfrm>
            <a:off x="1281095" y="-1473201"/>
            <a:ext cx="10124649" cy="5652655"/>
          </a:xfrm>
          <a:prstGeom prst="rect">
            <a:avLst/>
          </a:prstGeom>
        </p:spPr>
      </p:pic>
      <p:cxnSp>
        <p:nvCxnSpPr>
          <p:cNvPr id="31" name="Straight Connector 30">
            <a:extLst>
              <a:ext uri="{FF2B5EF4-FFF2-40B4-BE49-F238E27FC236}">
                <a16:creationId xmlns:a16="http://schemas.microsoft.com/office/drawing/2014/main" id="{5D6A2EB7-6350-58C2-B619-F0C3C0C06C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4" y="517139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3214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C7BA59-DE0C-B17C-F059-D3521E55C268}"/>
              </a:ext>
            </a:extLst>
          </p:cNvPr>
          <p:cNvSpPr>
            <a:spLocks noGrp="1"/>
          </p:cNvSpPr>
          <p:nvPr>
            <p:ph type="title"/>
          </p:nvPr>
        </p:nvSpPr>
        <p:spPr/>
        <p:txBody>
          <a:bodyPr>
            <a:normAutofit/>
          </a:bodyPr>
          <a:lstStyle/>
          <a:p>
            <a:r>
              <a:rPr lang="tr-TR" dirty="0">
                <a:latin typeface="Trade Gothic Next Cond"/>
              </a:rPr>
              <a:t>Makine öğrenmesi nedir?</a:t>
            </a:r>
          </a:p>
        </p:txBody>
      </p:sp>
      <p:sp>
        <p:nvSpPr>
          <p:cNvPr id="3" name="İçerik Yer Tutucusu 2">
            <a:extLst>
              <a:ext uri="{FF2B5EF4-FFF2-40B4-BE49-F238E27FC236}">
                <a16:creationId xmlns:a16="http://schemas.microsoft.com/office/drawing/2014/main" id="{F2644D95-16A5-7E41-FC78-D2316695419C}"/>
              </a:ext>
            </a:extLst>
          </p:cNvPr>
          <p:cNvSpPr>
            <a:spLocks noGrp="1"/>
          </p:cNvSpPr>
          <p:nvPr>
            <p:ph idx="1"/>
          </p:nvPr>
        </p:nvSpPr>
        <p:spPr/>
        <p:txBody>
          <a:bodyPr vert="horz" lIns="91440" tIns="45720" rIns="91440" bIns="45720" rtlCol="0" anchor="t">
            <a:normAutofit/>
          </a:bodyPr>
          <a:lstStyle/>
          <a:p>
            <a:pPr marL="0" indent="0">
              <a:lnSpc>
                <a:spcPct val="100000"/>
              </a:lnSpc>
              <a:buNone/>
            </a:pPr>
            <a:r>
              <a:rPr lang="tr-TR" dirty="0">
                <a:solidFill>
                  <a:srgbClr val="000000"/>
                </a:solidFill>
                <a:ea typeface="+mn-lt"/>
                <a:cs typeface="+mn-lt"/>
              </a:rPr>
              <a:t>Makine öğrenmesi, bilgisayarların ve sistemlerin açıkça programlanmadan deneyimlerden öğrenmesini ve performanslarını iyileştirmesini sağlayan yapay zeka ve bilgisayar biliminin bir alt dalıdır. Temel olarak, verilerden kalıpları ve bilgileri otomatik olarak çıkarmaya </a:t>
            </a:r>
            <a:r>
              <a:rPr lang="tr-TR">
                <a:solidFill>
                  <a:srgbClr val="000000"/>
                </a:solidFill>
                <a:ea typeface="+mn-lt"/>
                <a:cs typeface="+mn-lt"/>
              </a:rPr>
              <a:t>çalışır. Makine öğrenmesi sistemleri:</a:t>
            </a:r>
            <a:endParaRPr lang="tr-TR">
              <a:solidFill>
                <a:srgbClr val="000000"/>
              </a:solidFill>
            </a:endParaRPr>
          </a:p>
          <a:p>
            <a:pPr>
              <a:lnSpc>
                <a:spcPct val="100000"/>
              </a:lnSpc>
            </a:pPr>
            <a:r>
              <a:rPr lang="tr-TR" dirty="0">
                <a:solidFill>
                  <a:srgbClr val="000000"/>
                </a:solidFill>
                <a:ea typeface="+mn-lt"/>
                <a:cs typeface="+mn-lt"/>
              </a:rPr>
              <a:t>Büyük miktarda veriyi analiz eder</a:t>
            </a:r>
            <a:endParaRPr lang="tr-TR" dirty="0"/>
          </a:p>
          <a:p>
            <a:pPr>
              <a:lnSpc>
                <a:spcPct val="100000"/>
              </a:lnSpc>
            </a:pPr>
            <a:r>
              <a:rPr lang="tr-TR" dirty="0">
                <a:solidFill>
                  <a:srgbClr val="000000"/>
                </a:solidFill>
                <a:ea typeface="+mn-lt"/>
                <a:cs typeface="+mn-lt"/>
              </a:rPr>
              <a:t>Veriler içindeki örüntüleri ve ilişkileri tespit eder</a:t>
            </a:r>
            <a:endParaRPr lang="tr-TR" dirty="0"/>
          </a:p>
          <a:p>
            <a:pPr>
              <a:lnSpc>
                <a:spcPct val="100000"/>
              </a:lnSpc>
            </a:pPr>
            <a:r>
              <a:rPr lang="tr-TR" dirty="0">
                <a:solidFill>
                  <a:srgbClr val="000000"/>
                </a:solidFill>
                <a:ea typeface="+mn-lt"/>
                <a:cs typeface="+mn-lt"/>
              </a:rPr>
              <a:t>Bu örüntüleri kullanarak gelecekteki olayları veya sonuçları tahmin eder</a:t>
            </a:r>
            <a:endParaRPr lang="tr-TR" dirty="0"/>
          </a:p>
          <a:p>
            <a:pPr marL="0" indent="0">
              <a:lnSpc>
                <a:spcPct val="100000"/>
              </a:lnSpc>
              <a:buNone/>
            </a:pPr>
            <a:endParaRPr lang="tr-TR" dirty="0"/>
          </a:p>
        </p:txBody>
      </p:sp>
    </p:spTree>
    <p:extLst>
      <p:ext uri="{BB962C8B-B14F-4D97-AF65-F5344CB8AC3E}">
        <p14:creationId xmlns:p14="http://schemas.microsoft.com/office/powerpoint/2010/main" val="1443844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CB14FF-742B-B9ED-01B0-D026E1070A2C}"/>
              </a:ext>
            </a:extLst>
          </p:cNvPr>
          <p:cNvSpPr>
            <a:spLocks noGrp="1"/>
          </p:cNvSpPr>
          <p:nvPr>
            <p:ph type="title"/>
          </p:nvPr>
        </p:nvSpPr>
        <p:spPr/>
        <p:txBody>
          <a:bodyPr/>
          <a:lstStyle/>
          <a:p>
            <a:r>
              <a:rPr lang="tr-TR" dirty="0">
                <a:ea typeface="+mj-lt"/>
                <a:cs typeface="+mj-lt"/>
              </a:rPr>
              <a:t>Makine öğrenmesi nedir?</a:t>
            </a:r>
            <a:endParaRPr lang="tr-TR" b="0" dirty="0">
              <a:ea typeface="+mj-lt"/>
              <a:cs typeface="+mj-lt"/>
            </a:endParaRPr>
          </a:p>
          <a:p>
            <a:endParaRPr lang="tr-TR" dirty="0"/>
          </a:p>
        </p:txBody>
      </p:sp>
      <p:sp>
        <p:nvSpPr>
          <p:cNvPr id="3" name="İçerik Yer Tutucusu 2">
            <a:extLst>
              <a:ext uri="{FF2B5EF4-FFF2-40B4-BE49-F238E27FC236}">
                <a16:creationId xmlns:a16="http://schemas.microsoft.com/office/drawing/2014/main" id="{07C35596-655C-5BA9-F280-C0D08F076BDD}"/>
              </a:ext>
            </a:extLst>
          </p:cNvPr>
          <p:cNvSpPr>
            <a:spLocks noGrp="1"/>
          </p:cNvSpPr>
          <p:nvPr>
            <p:ph idx="1"/>
          </p:nvPr>
        </p:nvSpPr>
        <p:spPr/>
        <p:txBody>
          <a:bodyPr vert="horz" lIns="91440" tIns="45720" rIns="91440" bIns="45720" rtlCol="0" anchor="t">
            <a:normAutofit/>
          </a:bodyPr>
          <a:lstStyle/>
          <a:p>
            <a:pPr marL="0" indent="0">
              <a:lnSpc>
                <a:spcPct val="100000"/>
              </a:lnSpc>
              <a:buNone/>
            </a:pPr>
            <a:r>
              <a:rPr lang="tr-TR" sz="1100" dirty="0">
                <a:latin typeface="Segoe UI"/>
                <a:cs typeface="Segoe UI"/>
              </a:rPr>
              <a:t>Bu sistemler, deneyimle kendilerini sürekli olarak geliştirme yeteneğine sahiptir. Yani, daha fazla veri işledikçe ve daha fazla sonuç ürettikçe, tahminlerinin doğruluğu ve etkinliği artar. Makine öğrenmesi, günlük hayatımızda birçok uygulama alanına sahiptir:</a:t>
            </a:r>
            <a:endParaRPr lang="tr-TR"/>
          </a:p>
          <a:p>
            <a:pPr marL="285750" indent="-285750">
              <a:lnSpc>
                <a:spcPct val="100000"/>
              </a:lnSpc>
              <a:buFont typeface="Arial,Sans-Serif" panose="020B0604020202020204" pitchFamily="34" charset="0"/>
            </a:pPr>
            <a:r>
              <a:rPr lang="tr-TR" sz="1100" dirty="0">
                <a:latin typeface="Arial"/>
                <a:cs typeface="Arial"/>
              </a:rPr>
              <a:t>Kişiselleştirilmiş öneri sistemleri (Netflix, Amazon gibi)</a:t>
            </a:r>
          </a:p>
          <a:p>
            <a:pPr marL="285750" indent="-285750">
              <a:lnSpc>
                <a:spcPct val="100000"/>
              </a:lnSpc>
              <a:buFont typeface="Arial,Sans-Serif" panose="020B0604020202020204" pitchFamily="34" charset="0"/>
            </a:pPr>
            <a:r>
              <a:rPr lang="tr-TR" sz="1100" dirty="0">
                <a:latin typeface="Arial"/>
                <a:cs typeface="Arial"/>
              </a:rPr>
              <a:t>Spam e-posta filtreleme</a:t>
            </a:r>
          </a:p>
          <a:p>
            <a:pPr marL="285750" indent="-285750">
              <a:lnSpc>
                <a:spcPct val="100000"/>
              </a:lnSpc>
              <a:buFont typeface="Arial,Sans-Serif" panose="020B0604020202020204" pitchFamily="34" charset="0"/>
            </a:pPr>
            <a:r>
              <a:rPr lang="tr-TR" sz="1100" dirty="0">
                <a:latin typeface="Arial"/>
                <a:cs typeface="Arial"/>
              </a:rPr>
              <a:t>Görüntü ve konuşma tanıma</a:t>
            </a:r>
          </a:p>
          <a:p>
            <a:pPr marL="285750" indent="-285750">
              <a:lnSpc>
                <a:spcPct val="100000"/>
              </a:lnSpc>
              <a:buFont typeface="Arial,Sans-Serif" panose="020B0604020202020204" pitchFamily="34" charset="0"/>
            </a:pPr>
            <a:r>
              <a:rPr lang="tr-TR" sz="1100" dirty="0">
                <a:latin typeface="Arial"/>
                <a:cs typeface="Arial"/>
              </a:rPr>
              <a:t>Otonom araçlar</a:t>
            </a:r>
          </a:p>
          <a:p>
            <a:pPr marL="285750" indent="-285750">
              <a:lnSpc>
                <a:spcPct val="100000"/>
              </a:lnSpc>
              <a:buFont typeface="Arial,Sans-Serif" panose="020B0604020202020204" pitchFamily="34" charset="0"/>
            </a:pPr>
            <a:r>
              <a:rPr lang="tr-TR" sz="1100" dirty="0">
                <a:latin typeface="Arial"/>
                <a:cs typeface="Arial"/>
              </a:rPr>
              <a:t>Finansal piyasa analizleri</a:t>
            </a:r>
          </a:p>
          <a:p>
            <a:pPr marL="285750" indent="-285750">
              <a:lnSpc>
                <a:spcPct val="100000"/>
              </a:lnSpc>
              <a:buFont typeface="Arial,Sans-Serif" panose="020B0604020202020204" pitchFamily="34" charset="0"/>
            </a:pPr>
            <a:r>
              <a:rPr lang="tr-TR" sz="1100" dirty="0">
                <a:latin typeface="Arial"/>
                <a:cs typeface="Arial"/>
              </a:rPr>
              <a:t>Sağlık teşhisleri</a:t>
            </a:r>
          </a:p>
          <a:p>
            <a:pPr marL="0" indent="0">
              <a:buNone/>
            </a:pPr>
            <a:r>
              <a:rPr lang="tr-TR" sz="1100" dirty="0">
                <a:latin typeface="Segoe UI"/>
                <a:cs typeface="Segoe UI"/>
              </a:rPr>
              <a:t>Makine öğrenmesi, yapay zeka alanındaki gelişmelerin temelini oluşturur ve giderek daha karmaşık problemleri çözmek için kullanılmaktadır. Bu teknoloji, işletmelerin veri odaklı kararlar almasına, araştırmacıların yeni keşifler yapmasına ve günlük yaşamımızı kolaylaştıran akıllı sistemlerin geliştirilmesine olanak sağlar.</a:t>
            </a:r>
            <a:endParaRPr lang="tr-TR" dirty="0"/>
          </a:p>
        </p:txBody>
      </p:sp>
    </p:spTree>
    <p:extLst>
      <p:ext uri="{BB962C8B-B14F-4D97-AF65-F5344CB8AC3E}">
        <p14:creationId xmlns:p14="http://schemas.microsoft.com/office/powerpoint/2010/main" val="3139101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184DF83-39E6-4BDC-9E23-17F25AB44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017B981-C0EC-A305-8C3F-2699FAB40F45}"/>
              </a:ext>
            </a:extLst>
          </p:cNvPr>
          <p:cNvSpPr>
            <a:spLocks noGrp="1"/>
          </p:cNvSpPr>
          <p:nvPr>
            <p:ph type="title"/>
          </p:nvPr>
        </p:nvSpPr>
        <p:spPr>
          <a:xfrm>
            <a:off x="7034245" y="762001"/>
            <a:ext cx="4395755" cy="1141004"/>
          </a:xfrm>
        </p:spPr>
        <p:txBody>
          <a:bodyPr vert="horz" lIns="91440" tIns="45720" rIns="91440" bIns="45720" rtlCol="0" anchor="b">
            <a:normAutofit/>
          </a:bodyPr>
          <a:lstStyle/>
          <a:p>
            <a:r>
              <a:rPr lang="en-US" b="1" kern="1200" cap="all" spc="600" baseline="0">
                <a:solidFill>
                  <a:schemeClr val="tx1"/>
                </a:solidFill>
                <a:latin typeface="+mj-lt"/>
                <a:ea typeface="+mj-ea"/>
                <a:cs typeface="+mj-cs"/>
              </a:rPr>
              <a:t>Denetimli Öğrenme</a:t>
            </a:r>
          </a:p>
        </p:txBody>
      </p:sp>
      <p:sp>
        <p:nvSpPr>
          <p:cNvPr id="27" name="Rectangle 26">
            <a:extLst>
              <a:ext uri="{FF2B5EF4-FFF2-40B4-BE49-F238E27FC236}">
                <a16:creationId xmlns:a16="http://schemas.microsoft.com/office/drawing/2014/main" id="{102E1699-0830-EE28-6BA6-C87CE22D36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3229317"/>
            <a:ext cx="6096000" cy="3640219"/>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İçerik Yer Tutucusu 12">
            <a:extLst>
              <a:ext uri="{FF2B5EF4-FFF2-40B4-BE49-F238E27FC236}">
                <a16:creationId xmlns:a16="http://schemas.microsoft.com/office/drawing/2014/main" id="{4F9E7F88-0B43-C5BF-30FB-0A87B9B6A4A9}"/>
              </a:ext>
            </a:extLst>
          </p:cNvPr>
          <p:cNvSpPr>
            <a:spLocks noGrp="1"/>
          </p:cNvSpPr>
          <p:nvPr>
            <p:ph idx="1"/>
          </p:nvPr>
        </p:nvSpPr>
        <p:spPr>
          <a:xfrm>
            <a:off x="7034245" y="2286000"/>
            <a:ext cx="4219149" cy="3810000"/>
          </a:xfrm>
        </p:spPr>
        <p:txBody>
          <a:bodyPr vert="horz" lIns="91440" tIns="45720" rIns="91440" bIns="45720" rtlCol="0" anchor="t">
            <a:normAutofit/>
          </a:bodyPr>
          <a:lstStyle/>
          <a:p>
            <a:pPr marL="0" indent="0">
              <a:lnSpc>
                <a:spcPct val="110000"/>
              </a:lnSpc>
              <a:spcAft>
                <a:spcPts val="600"/>
              </a:spcAft>
              <a:buNone/>
            </a:pPr>
            <a:r>
              <a:rPr lang="en-US"/>
              <a:t>Bu </a:t>
            </a:r>
            <a:r>
              <a:rPr lang="en-US" err="1"/>
              <a:t>yöntemde</a:t>
            </a:r>
            <a:r>
              <a:rPr lang="en-US"/>
              <a:t>:</a:t>
            </a:r>
            <a:endParaRPr lang="tr-TR"/>
          </a:p>
          <a:p>
            <a:pPr>
              <a:lnSpc>
                <a:spcPct val="110000"/>
              </a:lnSpc>
              <a:spcAft>
                <a:spcPts val="600"/>
              </a:spcAft>
              <a:buFont typeface=""/>
              <a:buAutoNum type="arabicPeriod"/>
            </a:pPr>
            <a:r>
              <a:rPr lang="en-US" dirty="0" err="1"/>
              <a:t>Algoritma</a:t>
            </a:r>
            <a:r>
              <a:rPr lang="en-US" dirty="0"/>
              <a:t>, </a:t>
            </a:r>
            <a:r>
              <a:rPr lang="en-US" dirty="0" err="1"/>
              <a:t>etiketlenmiş</a:t>
            </a:r>
            <a:r>
              <a:rPr lang="en-US" dirty="0"/>
              <a:t> </a:t>
            </a:r>
            <a:r>
              <a:rPr lang="en-US" dirty="0" err="1"/>
              <a:t>veri</a:t>
            </a:r>
            <a:r>
              <a:rPr lang="en-US" dirty="0"/>
              <a:t> </a:t>
            </a:r>
            <a:r>
              <a:rPr lang="en-US" dirty="0" err="1"/>
              <a:t>kümeleri</a:t>
            </a:r>
            <a:r>
              <a:rPr lang="en-US" dirty="0"/>
              <a:t> </a:t>
            </a:r>
            <a:r>
              <a:rPr lang="en-US" dirty="0" err="1"/>
              <a:t>üzerinde</a:t>
            </a:r>
            <a:r>
              <a:rPr lang="en-US" dirty="0"/>
              <a:t> </a:t>
            </a:r>
            <a:r>
              <a:rPr lang="en-US" dirty="0" err="1"/>
              <a:t>eğitilir</a:t>
            </a:r>
            <a:r>
              <a:rPr lang="en-US" dirty="0"/>
              <a:t>. Yani, </a:t>
            </a:r>
            <a:r>
              <a:rPr lang="en-US" dirty="0" err="1"/>
              <a:t>giriş</a:t>
            </a:r>
            <a:r>
              <a:rPr lang="en-US" dirty="0"/>
              <a:t> </a:t>
            </a:r>
            <a:r>
              <a:rPr lang="en-US" dirty="0" err="1"/>
              <a:t>verileri</a:t>
            </a:r>
            <a:r>
              <a:rPr lang="en-US" dirty="0"/>
              <a:t> </a:t>
            </a:r>
            <a:r>
              <a:rPr lang="en-US" dirty="0" err="1"/>
              <a:t>ve</a:t>
            </a:r>
            <a:r>
              <a:rPr lang="en-US" dirty="0"/>
              <a:t> </a:t>
            </a:r>
            <a:r>
              <a:rPr lang="en-US" dirty="0" err="1"/>
              <a:t>bunlara</a:t>
            </a:r>
            <a:r>
              <a:rPr lang="en-US" dirty="0"/>
              <a:t> </a:t>
            </a:r>
            <a:r>
              <a:rPr lang="en-US" dirty="0" err="1"/>
              <a:t>karşılık</a:t>
            </a:r>
            <a:r>
              <a:rPr lang="en-US" dirty="0"/>
              <a:t> </a:t>
            </a:r>
            <a:r>
              <a:rPr lang="en-US" dirty="0" err="1"/>
              <a:t>gelen</a:t>
            </a:r>
            <a:r>
              <a:rPr lang="en-US" dirty="0"/>
              <a:t> </a:t>
            </a:r>
            <a:r>
              <a:rPr lang="en-US" dirty="0" err="1"/>
              <a:t>doğru</a:t>
            </a:r>
            <a:r>
              <a:rPr lang="en-US" dirty="0"/>
              <a:t> </a:t>
            </a:r>
            <a:r>
              <a:rPr lang="en-US" dirty="0" err="1"/>
              <a:t>çıktılar</a:t>
            </a:r>
            <a:r>
              <a:rPr lang="en-US" dirty="0"/>
              <a:t> (</a:t>
            </a:r>
            <a:r>
              <a:rPr lang="en-US" dirty="0" err="1"/>
              <a:t>etiketler</a:t>
            </a:r>
            <a:r>
              <a:rPr lang="en-US" dirty="0"/>
              <a:t>) </a:t>
            </a:r>
            <a:r>
              <a:rPr lang="en-US" dirty="0" err="1"/>
              <a:t>birlikte</a:t>
            </a:r>
            <a:r>
              <a:rPr lang="en-US" dirty="0"/>
              <a:t> </a:t>
            </a:r>
            <a:r>
              <a:rPr lang="en-US" dirty="0" err="1"/>
              <a:t>sunulur</a:t>
            </a:r>
            <a:r>
              <a:rPr lang="en-US" dirty="0"/>
              <a:t>.</a:t>
            </a:r>
          </a:p>
          <a:p>
            <a:pPr>
              <a:lnSpc>
                <a:spcPct val="110000"/>
              </a:lnSpc>
              <a:spcAft>
                <a:spcPts val="600"/>
              </a:spcAft>
              <a:buFont typeface=""/>
              <a:buAutoNum type="arabicPeriod"/>
            </a:pPr>
            <a:r>
              <a:rPr lang="en-US" dirty="0"/>
              <a:t>Model, </a:t>
            </a:r>
            <a:r>
              <a:rPr lang="en-US" dirty="0" err="1"/>
              <a:t>giriş</a:t>
            </a:r>
            <a:r>
              <a:rPr lang="en-US" dirty="0"/>
              <a:t> </a:t>
            </a:r>
            <a:r>
              <a:rPr lang="en-US" dirty="0" err="1"/>
              <a:t>verileri</a:t>
            </a:r>
            <a:r>
              <a:rPr lang="en-US" dirty="0"/>
              <a:t> </a:t>
            </a:r>
            <a:r>
              <a:rPr lang="en-US" dirty="0" err="1"/>
              <a:t>ile</a:t>
            </a:r>
            <a:r>
              <a:rPr lang="en-US" dirty="0"/>
              <a:t> </a:t>
            </a:r>
            <a:r>
              <a:rPr lang="en-US" dirty="0" err="1"/>
              <a:t>çıktılar</a:t>
            </a:r>
            <a:r>
              <a:rPr lang="en-US" dirty="0"/>
              <a:t> </a:t>
            </a:r>
            <a:r>
              <a:rPr lang="en-US" dirty="0" err="1"/>
              <a:t>arasındaki</a:t>
            </a:r>
            <a:r>
              <a:rPr lang="en-US" dirty="0"/>
              <a:t> </a:t>
            </a:r>
            <a:r>
              <a:rPr lang="en-US" dirty="0" err="1"/>
              <a:t>ilişkiyi</a:t>
            </a:r>
            <a:r>
              <a:rPr lang="en-US" dirty="0"/>
              <a:t> </a:t>
            </a:r>
            <a:r>
              <a:rPr lang="en-US" dirty="0" err="1"/>
              <a:t>öğrenmeye</a:t>
            </a:r>
            <a:r>
              <a:rPr lang="en-US" dirty="0"/>
              <a:t> </a:t>
            </a:r>
            <a:r>
              <a:rPr lang="en-US" dirty="0" err="1"/>
              <a:t>çalışır</a:t>
            </a:r>
            <a:r>
              <a:rPr lang="en-US" dirty="0"/>
              <a:t>.</a:t>
            </a:r>
          </a:p>
          <a:p>
            <a:pPr>
              <a:lnSpc>
                <a:spcPct val="110000"/>
              </a:lnSpc>
              <a:spcAft>
                <a:spcPts val="600"/>
              </a:spcAft>
              <a:buFont typeface=""/>
              <a:buAutoNum type="arabicPeriod"/>
            </a:pPr>
            <a:r>
              <a:rPr lang="en-US" dirty="0" err="1"/>
              <a:t>Eğitim</a:t>
            </a:r>
            <a:r>
              <a:rPr lang="en-US" dirty="0"/>
              <a:t> </a:t>
            </a:r>
            <a:r>
              <a:rPr lang="en-US" dirty="0" err="1"/>
              <a:t>tamamlandıktan</a:t>
            </a:r>
            <a:r>
              <a:rPr lang="en-US" dirty="0"/>
              <a:t> </a:t>
            </a:r>
            <a:r>
              <a:rPr lang="en-US" dirty="0" err="1"/>
              <a:t>sonra</a:t>
            </a:r>
            <a:r>
              <a:rPr lang="en-US" dirty="0"/>
              <a:t>, model yeni, </a:t>
            </a:r>
            <a:r>
              <a:rPr lang="en-US" dirty="0" err="1"/>
              <a:t>etiketlenmemiş</a:t>
            </a:r>
            <a:r>
              <a:rPr lang="en-US" dirty="0"/>
              <a:t> </a:t>
            </a:r>
            <a:r>
              <a:rPr lang="en-US" dirty="0" err="1"/>
              <a:t>verilere</a:t>
            </a:r>
            <a:r>
              <a:rPr lang="en-US" dirty="0"/>
              <a:t> </a:t>
            </a:r>
            <a:r>
              <a:rPr lang="en-US" dirty="0" err="1"/>
              <a:t>uygulanarak</a:t>
            </a:r>
            <a:r>
              <a:rPr lang="en-US" dirty="0"/>
              <a:t> </a:t>
            </a:r>
            <a:r>
              <a:rPr lang="en-US" dirty="0" err="1"/>
              <a:t>tahminler</a:t>
            </a:r>
            <a:r>
              <a:rPr lang="en-US" dirty="0"/>
              <a:t> </a:t>
            </a:r>
            <a:r>
              <a:rPr lang="en-US" dirty="0" err="1"/>
              <a:t>yapabilir</a:t>
            </a:r>
            <a:r>
              <a:rPr lang="en-US" dirty="0"/>
              <a:t>.</a:t>
            </a:r>
          </a:p>
          <a:p>
            <a:pPr marL="228600" indent="-228600">
              <a:lnSpc>
                <a:spcPct val="110000"/>
              </a:lnSpc>
              <a:spcAft>
                <a:spcPts val="600"/>
              </a:spcAft>
            </a:pPr>
            <a:endParaRPr lang="en-US"/>
          </a:p>
        </p:txBody>
      </p:sp>
      <p:sp>
        <p:nvSpPr>
          <p:cNvPr id="6" name="Metin kutusu 5">
            <a:extLst>
              <a:ext uri="{FF2B5EF4-FFF2-40B4-BE49-F238E27FC236}">
                <a16:creationId xmlns:a16="http://schemas.microsoft.com/office/drawing/2014/main" id="{9705DAA4-3765-AD19-DF4D-C005BC531072}"/>
              </a:ext>
            </a:extLst>
          </p:cNvPr>
          <p:cNvSpPr txBox="1"/>
          <p:nvPr/>
        </p:nvSpPr>
        <p:spPr>
          <a:xfrm>
            <a:off x="955040" y="4643120"/>
            <a:ext cx="6065520"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baseline="30000" err="1"/>
              <a:t>Denetimli</a:t>
            </a:r>
            <a:r>
              <a:rPr lang="en-US" baseline="30000" dirty="0"/>
              <a:t> </a:t>
            </a:r>
            <a:r>
              <a:rPr lang="en-US" baseline="30000" err="1"/>
              <a:t>öğrenme</a:t>
            </a:r>
            <a:r>
              <a:rPr lang="en-US" baseline="30000" dirty="0"/>
              <a:t>, </a:t>
            </a:r>
            <a:r>
              <a:rPr lang="en-US" baseline="30000" err="1"/>
              <a:t>sınıflandırma</a:t>
            </a:r>
            <a:r>
              <a:rPr lang="en-US" baseline="30000" dirty="0"/>
              <a:t> (</a:t>
            </a:r>
            <a:r>
              <a:rPr lang="en-US" baseline="30000" err="1"/>
              <a:t>örneğin</a:t>
            </a:r>
            <a:r>
              <a:rPr lang="en-US" baseline="30000" dirty="0"/>
              <a:t>, e-</a:t>
            </a:r>
            <a:r>
              <a:rPr lang="en-US" baseline="30000" err="1"/>
              <a:t>postaların</a:t>
            </a:r>
            <a:r>
              <a:rPr lang="en-US" baseline="30000" dirty="0"/>
              <a:t> spam </a:t>
            </a:r>
            <a:r>
              <a:rPr lang="en-US" baseline="30000" err="1"/>
              <a:t>olup</a:t>
            </a:r>
            <a:r>
              <a:rPr lang="en-US" baseline="30000" dirty="0"/>
              <a:t> </a:t>
            </a:r>
            <a:r>
              <a:rPr lang="en-US" baseline="30000" err="1"/>
              <a:t>olmadığını</a:t>
            </a:r>
            <a:r>
              <a:rPr lang="en-US" baseline="30000" dirty="0"/>
              <a:t> </a:t>
            </a:r>
            <a:r>
              <a:rPr lang="en-US" baseline="30000" err="1"/>
              <a:t>belirleme</a:t>
            </a:r>
            <a:r>
              <a:rPr lang="en-US" baseline="30000" dirty="0"/>
              <a:t>) </a:t>
            </a:r>
            <a:r>
              <a:rPr lang="en-US" baseline="30000" err="1"/>
              <a:t>ve</a:t>
            </a:r>
            <a:r>
              <a:rPr lang="en-US" baseline="30000" dirty="0"/>
              <a:t> </a:t>
            </a:r>
            <a:r>
              <a:rPr lang="en-US" baseline="30000" err="1"/>
              <a:t>regresyon</a:t>
            </a:r>
            <a:r>
              <a:rPr lang="en-US" baseline="30000" dirty="0"/>
              <a:t> (</a:t>
            </a:r>
            <a:r>
              <a:rPr lang="en-US" baseline="30000" err="1"/>
              <a:t>örneğin</a:t>
            </a:r>
            <a:r>
              <a:rPr lang="en-US" baseline="30000" dirty="0"/>
              <a:t>, </a:t>
            </a:r>
            <a:r>
              <a:rPr lang="en-US" baseline="30000" err="1"/>
              <a:t>ev</a:t>
            </a:r>
            <a:r>
              <a:rPr lang="en-US" baseline="30000" dirty="0"/>
              <a:t> </a:t>
            </a:r>
            <a:r>
              <a:rPr lang="en-US" baseline="30000" err="1"/>
              <a:t>fiyatlarını</a:t>
            </a:r>
            <a:r>
              <a:rPr lang="en-US" baseline="30000" dirty="0"/>
              <a:t> </a:t>
            </a:r>
            <a:r>
              <a:rPr lang="en-US" baseline="30000" err="1"/>
              <a:t>tahmin</a:t>
            </a:r>
            <a:r>
              <a:rPr lang="en-US" baseline="30000" dirty="0"/>
              <a:t> </a:t>
            </a:r>
            <a:r>
              <a:rPr lang="en-US" baseline="30000" err="1"/>
              <a:t>etme</a:t>
            </a:r>
            <a:r>
              <a:rPr lang="en-US" baseline="30000" dirty="0"/>
              <a:t>) </a:t>
            </a:r>
            <a:r>
              <a:rPr lang="en-US" baseline="30000" err="1"/>
              <a:t>gibi</a:t>
            </a:r>
            <a:r>
              <a:rPr lang="en-US" baseline="30000" dirty="0"/>
              <a:t> </a:t>
            </a:r>
            <a:r>
              <a:rPr lang="en-US" baseline="30000" err="1"/>
              <a:t>görevler</a:t>
            </a:r>
            <a:r>
              <a:rPr lang="en-US" baseline="30000" dirty="0"/>
              <a:t> </a:t>
            </a:r>
            <a:r>
              <a:rPr lang="en-US" baseline="30000" err="1"/>
              <a:t>için</a:t>
            </a:r>
            <a:r>
              <a:rPr lang="en-US" baseline="30000" dirty="0"/>
              <a:t> </a:t>
            </a:r>
            <a:r>
              <a:rPr lang="en-US" baseline="30000" err="1"/>
              <a:t>yaygın</a:t>
            </a:r>
            <a:r>
              <a:rPr lang="en-US" baseline="30000" dirty="0"/>
              <a:t> </a:t>
            </a:r>
            <a:r>
              <a:rPr lang="en-US" baseline="30000" err="1"/>
              <a:t>olarak</a:t>
            </a:r>
            <a:r>
              <a:rPr lang="en-US" baseline="30000" dirty="0"/>
              <a:t> </a:t>
            </a:r>
            <a:r>
              <a:rPr lang="en-US" baseline="30000" err="1"/>
              <a:t>kullanılır.Bu</a:t>
            </a:r>
            <a:r>
              <a:rPr lang="en-US" baseline="30000" dirty="0"/>
              <a:t> </a:t>
            </a:r>
            <a:r>
              <a:rPr lang="en-US" baseline="30000" err="1"/>
              <a:t>yaklaşım</a:t>
            </a:r>
            <a:r>
              <a:rPr lang="en-US" baseline="30000" dirty="0"/>
              <a:t>, </a:t>
            </a:r>
            <a:r>
              <a:rPr lang="en-US" baseline="30000" err="1"/>
              <a:t>etiketli</a:t>
            </a:r>
            <a:r>
              <a:rPr lang="en-US" baseline="30000" dirty="0"/>
              <a:t> </a:t>
            </a:r>
            <a:r>
              <a:rPr lang="en-US" baseline="30000" err="1"/>
              <a:t>veri</a:t>
            </a:r>
            <a:r>
              <a:rPr lang="en-US" baseline="30000" dirty="0"/>
              <a:t> </a:t>
            </a:r>
            <a:r>
              <a:rPr lang="en-US" baseline="30000" err="1"/>
              <a:t>setlerinin</a:t>
            </a:r>
            <a:r>
              <a:rPr lang="en-US" baseline="30000" dirty="0"/>
              <a:t> </a:t>
            </a:r>
            <a:r>
              <a:rPr lang="en-US" baseline="30000" err="1"/>
              <a:t>mevcudiyetine</a:t>
            </a:r>
            <a:r>
              <a:rPr lang="en-US" baseline="30000" dirty="0"/>
              <a:t> </a:t>
            </a:r>
            <a:r>
              <a:rPr lang="en-US" baseline="30000" err="1"/>
              <a:t>bağlıdır</a:t>
            </a:r>
            <a:r>
              <a:rPr lang="en-US" baseline="30000" dirty="0"/>
              <a:t> </a:t>
            </a:r>
            <a:r>
              <a:rPr lang="en-US" baseline="30000" err="1"/>
              <a:t>ve</a:t>
            </a:r>
            <a:r>
              <a:rPr lang="en-US" baseline="30000" dirty="0"/>
              <a:t> </a:t>
            </a:r>
            <a:r>
              <a:rPr lang="en-US" baseline="30000" err="1"/>
              <a:t>genellikle</a:t>
            </a:r>
            <a:r>
              <a:rPr lang="en-US" baseline="30000" dirty="0"/>
              <a:t> </a:t>
            </a:r>
            <a:r>
              <a:rPr lang="en-US" baseline="30000" err="1"/>
              <a:t>insan</a:t>
            </a:r>
            <a:r>
              <a:rPr lang="en-US" baseline="30000" dirty="0"/>
              <a:t> </a:t>
            </a:r>
            <a:r>
              <a:rPr lang="en-US" baseline="30000" err="1"/>
              <a:t>müdahalesi</a:t>
            </a:r>
            <a:r>
              <a:rPr lang="en-US" baseline="30000" dirty="0"/>
              <a:t> gerektirir</a:t>
            </a:r>
            <a:r>
              <a:rPr lang="en-US" baseline="30000"/>
              <a:t>.  </a:t>
            </a:r>
            <a:r>
              <a:rPr lang="en-US" baseline="30000" dirty="0"/>
              <a:t>Ancak, </a:t>
            </a:r>
            <a:r>
              <a:rPr lang="en-US" baseline="30000" err="1"/>
              <a:t>doğru</a:t>
            </a:r>
            <a:r>
              <a:rPr lang="en-US" baseline="30000" dirty="0"/>
              <a:t> </a:t>
            </a:r>
            <a:r>
              <a:rPr lang="en-US" baseline="30000" err="1"/>
              <a:t>eğitildiğinde</a:t>
            </a:r>
            <a:r>
              <a:rPr lang="en-US" baseline="30000" dirty="0"/>
              <a:t> </a:t>
            </a:r>
            <a:r>
              <a:rPr lang="en-US" baseline="30000" err="1"/>
              <a:t>yüksek</a:t>
            </a:r>
            <a:r>
              <a:rPr lang="en-US" baseline="30000" dirty="0"/>
              <a:t> </a:t>
            </a:r>
            <a:r>
              <a:rPr lang="en-US" baseline="30000" err="1"/>
              <a:t>doğruluk</a:t>
            </a:r>
            <a:r>
              <a:rPr lang="en-US" baseline="30000" dirty="0"/>
              <a:t> </a:t>
            </a:r>
            <a:r>
              <a:rPr lang="en-US" baseline="30000" err="1"/>
              <a:t>oranlarına</a:t>
            </a:r>
            <a:r>
              <a:rPr lang="en-US" baseline="30000" dirty="0"/>
              <a:t> </a:t>
            </a:r>
            <a:r>
              <a:rPr lang="en-US" baseline="30000" err="1"/>
              <a:t>ulaşabilir</a:t>
            </a:r>
            <a:r>
              <a:rPr lang="en-US" baseline="30000" dirty="0"/>
              <a:t> </a:t>
            </a:r>
            <a:r>
              <a:rPr lang="en-US" baseline="30000" err="1"/>
              <a:t>ve</a:t>
            </a:r>
            <a:r>
              <a:rPr lang="en-US" baseline="30000" dirty="0"/>
              <a:t> </a:t>
            </a:r>
            <a:r>
              <a:rPr lang="en-US" baseline="30000" err="1"/>
              <a:t>birçok</a:t>
            </a:r>
            <a:r>
              <a:rPr lang="en-US" baseline="30000" dirty="0"/>
              <a:t> </a:t>
            </a:r>
            <a:r>
              <a:rPr lang="en-US" baseline="30000" err="1"/>
              <a:t>pratik</a:t>
            </a:r>
            <a:r>
              <a:rPr lang="en-US" baseline="30000" dirty="0"/>
              <a:t> </a:t>
            </a:r>
            <a:r>
              <a:rPr lang="en-US" baseline="30000" err="1"/>
              <a:t>uygulamada</a:t>
            </a:r>
            <a:r>
              <a:rPr lang="en-US" baseline="30000" dirty="0"/>
              <a:t> </a:t>
            </a:r>
            <a:r>
              <a:rPr lang="en-US" baseline="30000" err="1"/>
              <a:t>etkili</a:t>
            </a:r>
            <a:r>
              <a:rPr lang="en-US" baseline="30000" dirty="0"/>
              <a:t> </a:t>
            </a:r>
            <a:r>
              <a:rPr lang="en-US" baseline="30000" err="1"/>
              <a:t>sonuçlar</a:t>
            </a:r>
            <a:r>
              <a:rPr lang="en-US" baseline="30000" dirty="0"/>
              <a:t> </a:t>
            </a:r>
            <a:r>
              <a:rPr lang="en-US" baseline="30000" err="1"/>
              <a:t>verir</a:t>
            </a:r>
            <a:r>
              <a:rPr lang="en-US" baseline="30000" dirty="0"/>
              <a:t>.</a:t>
            </a:r>
            <a:endParaRPr lang="en-US" dirty="0"/>
          </a:p>
        </p:txBody>
      </p:sp>
      <p:pic>
        <p:nvPicPr>
          <p:cNvPr id="14" name="Resim 13" descr="A guide to Supervised Learning. In the realm of artificial intelligence… |  by Neha Gupta | Medium">
            <a:extLst>
              <a:ext uri="{FF2B5EF4-FFF2-40B4-BE49-F238E27FC236}">
                <a16:creationId xmlns:a16="http://schemas.microsoft.com/office/drawing/2014/main" id="{0D983729-C1EB-5E95-395C-FC2F144BB5CC}"/>
              </a:ext>
            </a:extLst>
          </p:cNvPr>
          <p:cNvPicPr>
            <a:picLocks noChangeAspect="1"/>
          </p:cNvPicPr>
          <p:nvPr/>
        </p:nvPicPr>
        <p:blipFill>
          <a:blip r:embed="rId2"/>
          <a:stretch>
            <a:fillRect/>
          </a:stretch>
        </p:blipFill>
        <p:spPr>
          <a:xfrm>
            <a:off x="-318" y="-2858"/>
            <a:ext cx="6594475" cy="3714115"/>
          </a:xfrm>
          <a:prstGeom prst="rect">
            <a:avLst/>
          </a:prstGeom>
        </p:spPr>
      </p:pic>
    </p:spTree>
    <p:extLst>
      <p:ext uri="{BB962C8B-B14F-4D97-AF65-F5344CB8AC3E}">
        <p14:creationId xmlns:p14="http://schemas.microsoft.com/office/powerpoint/2010/main" val="1597848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1907CA1-DA5A-533E-A927-B0826544FE58}"/>
              </a:ext>
            </a:extLst>
          </p:cNvPr>
          <p:cNvSpPr>
            <a:spLocks noGrp="1"/>
          </p:cNvSpPr>
          <p:nvPr>
            <p:ph type="title"/>
          </p:nvPr>
        </p:nvSpPr>
        <p:spPr>
          <a:xfrm>
            <a:off x="952500" y="723900"/>
            <a:ext cx="4417522" cy="1181100"/>
          </a:xfrm>
        </p:spPr>
        <p:txBody>
          <a:bodyPr vert="horz" lIns="91440" tIns="45720" rIns="91440" bIns="45720" rtlCol="0" anchor="b">
            <a:normAutofit/>
          </a:bodyPr>
          <a:lstStyle/>
          <a:p>
            <a:r>
              <a:rPr lang="en-US" b="1" kern="1200" cap="all" spc="600" baseline="0">
                <a:solidFill>
                  <a:schemeClr val="tx1"/>
                </a:solidFill>
                <a:latin typeface="+mj-lt"/>
                <a:ea typeface="+mj-ea"/>
                <a:cs typeface="+mj-cs"/>
              </a:rPr>
              <a:t>denetimsiz öğrenme</a:t>
            </a:r>
          </a:p>
        </p:txBody>
      </p:sp>
      <p:sp>
        <p:nvSpPr>
          <p:cNvPr id="13" name="Rectangle 12">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etin kutusu 5">
            <a:extLst>
              <a:ext uri="{FF2B5EF4-FFF2-40B4-BE49-F238E27FC236}">
                <a16:creationId xmlns:a16="http://schemas.microsoft.com/office/drawing/2014/main" id="{67C8DE22-6C55-0E0E-E9FA-54F89206B424}"/>
              </a:ext>
            </a:extLst>
          </p:cNvPr>
          <p:cNvSpPr txBox="1"/>
          <p:nvPr/>
        </p:nvSpPr>
        <p:spPr>
          <a:xfrm>
            <a:off x="952500" y="2285997"/>
            <a:ext cx="4191000" cy="3890965"/>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10000"/>
              </a:lnSpc>
              <a:spcAft>
                <a:spcPts val="600"/>
              </a:spcAft>
            </a:pPr>
            <a:r>
              <a:rPr lang="en-US" sz="1500"/>
              <a:t>Bu yöntemde:</a:t>
            </a:r>
          </a:p>
          <a:p>
            <a:pPr>
              <a:lnSpc>
                <a:spcPct val="110000"/>
              </a:lnSpc>
              <a:spcAft>
                <a:spcPts val="600"/>
              </a:spcAft>
              <a:buFont typeface=""/>
              <a:buAutoNum type="arabicPeriod"/>
            </a:pPr>
            <a:r>
              <a:rPr lang="en-US" sz="1500"/>
              <a:t>Algoritma, etiketlenmemiş veri setleri üzerinde çalışır. Yani, giriş verilerine karşılık gelen doğru çıktılar (etiketler) yoktur.</a:t>
            </a:r>
          </a:p>
          <a:p>
            <a:pPr>
              <a:lnSpc>
                <a:spcPct val="110000"/>
              </a:lnSpc>
              <a:spcAft>
                <a:spcPts val="600"/>
              </a:spcAft>
              <a:buFont typeface=""/>
              <a:buAutoNum type="arabicPeriod"/>
            </a:pPr>
            <a:r>
              <a:rPr lang="en-US" sz="1500"/>
              <a:t>Model, veri setindeki gizli yapıları, örüntüleri veya grupları kendi başına keşfetmeye çalışır.</a:t>
            </a:r>
          </a:p>
          <a:p>
            <a:pPr>
              <a:lnSpc>
                <a:spcPct val="110000"/>
              </a:lnSpc>
              <a:spcAft>
                <a:spcPts val="600"/>
              </a:spcAft>
              <a:buFont typeface=""/>
              <a:buAutoNum type="arabicPeriod"/>
            </a:pPr>
            <a:r>
              <a:rPr lang="en-US" sz="1500"/>
              <a:t>Amaç, veriler arasındaki ilişkileri ve benzerlikleri ortaya çıkarmaktır.</a:t>
            </a:r>
          </a:p>
          <a:p>
            <a:pPr marL="228600" indent="-228600">
              <a:lnSpc>
                <a:spcPct val="110000"/>
              </a:lnSpc>
              <a:spcAft>
                <a:spcPts val="600"/>
              </a:spcAft>
            </a:pPr>
            <a:r>
              <a:rPr lang="en-US" sz="1500"/>
              <a:t>Denetimsiz öğrenme, genellikle veri kümeleme (clustering), boyut indirgeme ve anomali tespiti gibi görevler için kullanılır. Örneğin, müşteri segmentasyonu veya görüntü sıkıştırma uygulamalarında sıkça kullanılır.</a:t>
            </a:r>
          </a:p>
        </p:txBody>
      </p:sp>
      <p:pic>
        <p:nvPicPr>
          <p:cNvPr id="4" name="İçerik Yer Tutucusu 3" descr="Unsupervised Learning - Machine Learning Algorithms - TechVidvan">
            <a:extLst>
              <a:ext uri="{FF2B5EF4-FFF2-40B4-BE49-F238E27FC236}">
                <a16:creationId xmlns:a16="http://schemas.microsoft.com/office/drawing/2014/main" id="{3362320C-7E51-39DE-3B8C-56A69F575E6C}"/>
              </a:ext>
            </a:extLst>
          </p:cNvPr>
          <p:cNvPicPr>
            <a:picLocks noGrp="1" noChangeAspect="1"/>
          </p:cNvPicPr>
          <p:nvPr>
            <p:ph idx="1"/>
          </p:nvPr>
        </p:nvPicPr>
        <p:blipFill>
          <a:blip r:embed="rId2"/>
          <a:stretch>
            <a:fillRect/>
          </a:stretch>
        </p:blipFill>
        <p:spPr>
          <a:xfrm>
            <a:off x="6322521" y="2546152"/>
            <a:ext cx="4708521" cy="1765695"/>
          </a:xfrm>
          <a:prstGeom prst="rect">
            <a:avLst/>
          </a:prstGeom>
        </p:spPr>
      </p:pic>
    </p:spTree>
    <p:extLst>
      <p:ext uri="{BB962C8B-B14F-4D97-AF65-F5344CB8AC3E}">
        <p14:creationId xmlns:p14="http://schemas.microsoft.com/office/powerpoint/2010/main" val="2388586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8518CC1-5180-A5C3-E561-DF480A7DD3C4}"/>
              </a:ext>
            </a:extLst>
          </p:cNvPr>
          <p:cNvSpPr>
            <a:spLocks noGrp="1"/>
          </p:cNvSpPr>
          <p:nvPr>
            <p:ph type="title"/>
          </p:nvPr>
        </p:nvSpPr>
        <p:spPr>
          <a:xfrm>
            <a:off x="952500" y="723900"/>
            <a:ext cx="4417522" cy="1181100"/>
          </a:xfrm>
        </p:spPr>
        <p:txBody>
          <a:bodyPr vert="horz" lIns="91440" tIns="45720" rIns="91440" bIns="45720" rtlCol="0" anchor="b">
            <a:normAutofit/>
          </a:bodyPr>
          <a:lstStyle/>
          <a:p>
            <a:r>
              <a:rPr lang="en-US" b="1" kern="1200" cap="all" spc="600" baseline="0">
                <a:solidFill>
                  <a:schemeClr val="tx1"/>
                </a:solidFill>
                <a:latin typeface="+mj-lt"/>
                <a:ea typeface="+mj-ea"/>
                <a:cs typeface="+mj-cs"/>
              </a:rPr>
              <a:t>Yarı Denetimli öğrenme</a:t>
            </a:r>
          </a:p>
        </p:txBody>
      </p:sp>
      <p:sp>
        <p:nvSpPr>
          <p:cNvPr id="21" name="Rectangle 20">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etin kutusu 6">
            <a:extLst>
              <a:ext uri="{FF2B5EF4-FFF2-40B4-BE49-F238E27FC236}">
                <a16:creationId xmlns:a16="http://schemas.microsoft.com/office/drawing/2014/main" id="{CEAB40D9-4FED-B251-E5C5-148179E726E2}"/>
              </a:ext>
            </a:extLst>
          </p:cNvPr>
          <p:cNvSpPr txBox="1"/>
          <p:nvPr/>
        </p:nvSpPr>
        <p:spPr>
          <a:xfrm>
            <a:off x="952500" y="2285997"/>
            <a:ext cx="4191000" cy="3890965"/>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10000"/>
              </a:lnSpc>
              <a:spcAft>
                <a:spcPts val="600"/>
              </a:spcAft>
            </a:pPr>
            <a:r>
              <a:rPr lang="en-US" sz="1500"/>
              <a:t>Yarı Denetimli Öğrenme, denetimli ve denetimsiz öğrenme yaklaşımlarının bir kombinasyonudur. Bu yöntemde:</a:t>
            </a:r>
          </a:p>
          <a:p>
            <a:pPr>
              <a:lnSpc>
                <a:spcPct val="110000"/>
              </a:lnSpc>
              <a:spcAft>
                <a:spcPts val="600"/>
              </a:spcAft>
              <a:buFont typeface=""/>
              <a:buAutoNum type="arabicPeriod"/>
            </a:pPr>
            <a:r>
              <a:rPr lang="en-US" sz="1500"/>
              <a:t>Az miktarda etiketlenmiş veri ile birlikte büyük miktarda etiketlenmemiş veri kullanılır.</a:t>
            </a:r>
          </a:p>
          <a:p>
            <a:pPr>
              <a:lnSpc>
                <a:spcPct val="110000"/>
              </a:lnSpc>
              <a:spcAft>
                <a:spcPts val="600"/>
              </a:spcAft>
              <a:buFont typeface=""/>
              <a:buAutoNum type="arabicPeriod"/>
            </a:pPr>
            <a:r>
              <a:rPr lang="en-US" sz="1500"/>
              <a:t>Model, etiketli verileri kullanarak temel bir öğrenme gerçekleştirir, ardından etiketlenmemiş verileri de analiz ederek performansını artırmaya çalışır.</a:t>
            </a:r>
          </a:p>
          <a:p>
            <a:pPr>
              <a:lnSpc>
                <a:spcPct val="110000"/>
              </a:lnSpc>
              <a:spcAft>
                <a:spcPts val="600"/>
              </a:spcAft>
              <a:buFont typeface=""/>
              <a:buAutoNum type="arabicPeriod"/>
            </a:pPr>
            <a:r>
              <a:rPr lang="en-US" sz="1500"/>
              <a:t>Bu yaklaşım, etiketli veri elde etmenin zor veya maliyetli olduğu durumlarda özellikle faydalıdır.</a:t>
            </a:r>
          </a:p>
        </p:txBody>
      </p:sp>
      <p:pic>
        <p:nvPicPr>
          <p:cNvPr id="5" name="İçerik Yer Tutucusu 4" descr="Introduction to Semi-Supervised Learning | TeksandsAItest">
            <a:extLst>
              <a:ext uri="{FF2B5EF4-FFF2-40B4-BE49-F238E27FC236}">
                <a16:creationId xmlns:a16="http://schemas.microsoft.com/office/drawing/2014/main" id="{CFD99D01-307E-5379-3804-C41C4F079A27}"/>
              </a:ext>
            </a:extLst>
          </p:cNvPr>
          <p:cNvPicPr>
            <a:picLocks noGrp="1" noChangeAspect="1"/>
          </p:cNvPicPr>
          <p:nvPr>
            <p:ph idx="1"/>
          </p:nvPr>
        </p:nvPicPr>
        <p:blipFill>
          <a:blip r:embed="rId2"/>
          <a:stretch>
            <a:fillRect/>
          </a:stretch>
        </p:blipFill>
        <p:spPr>
          <a:xfrm>
            <a:off x="6322521" y="2251870"/>
            <a:ext cx="4708521" cy="2354260"/>
          </a:xfrm>
          <a:prstGeom prst="rect">
            <a:avLst/>
          </a:prstGeom>
        </p:spPr>
      </p:pic>
    </p:spTree>
    <p:extLst>
      <p:ext uri="{BB962C8B-B14F-4D97-AF65-F5344CB8AC3E}">
        <p14:creationId xmlns:p14="http://schemas.microsoft.com/office/powerpoint/2010/main" val="554210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8518CC1-5180-A5C3-E561-DF480A7DD3C4}"/>
              </a:ext>
            </a:extLst>
          </p:cNvPr>
          <p:cNvSpPr>
            <a:spLocks noGrp="1"/>
          </p:cNvSpPr>
          <p:nvPr>
            <p:ph type="title"/>
          </p:nvPr>
        </p:nvSpPr>
        <p:spPr>
          <a:xfrm>
            <a:off x="952500" y="723900"/>
            <a:ext cx="4417522" cy="1181100"/>
          </a:xfrm>
        </p:spPr>
        <p:txBody>
          <a:bodyPr vert="horz" lIns="91440" tIns="45720" rIns="91440" bIns="45720" rtlCol="0" anchor="b">
            <a:normAutofit/>
          </a:bodyPr>
          <a:lstStyle/>
          <a:p>
            <a:r>
              <a:rPr lang="en-US" b="1" kern="1200" cap="all" spc="600" baseline="0">
                <a:solidFill>
                  <a:schemeClr val="tx1"/>
                </a:solidFill>
                <a:latin typeface="+mj-lt"/>
                <a:ea typeface="+mj-ea"/>
                <a:cs typeface="+mj-cs"/>
              </a:rPr>
              <a:t>Yarı Denetimli öğrenme</a:t>
            </a:r>
          </a:p>
        </p:txBody>
      </p:sp>
      <p:sp>
        <p:nvSpPr>
          <p:cNvPr id="21" name="Rectangle 20">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etin kutusu 6">
            <a:extLst>
              <a:ext uri="{FF2B5EF4-FFF2-40B4-BE49-F238E27FC236}">
                <a16:creationId xmlns:a16="http://schemas.microsoft.com/office/drawing/2014/main" id="{CEAB40D9-4FED-B251-E5C5-148179E726E2}"/>
              </a:ext>
            </a:extLst>
          </p:cNvPr>
          <p:cNvSpPr txBox="1"/>
          <p:nvPr/>
        </p:nvSpPr>
        <p:spPr>
          <a:xfrm>
            <a:off x="952500" y="2285997"/>
            <a:ext cx="4191000" cy="3890965"/>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10000"/>
              </a:lnSpc>
              <a:spcAft>
                <a:spcPts val="600"/>
              </a:spcAft>
            </a:pPr>
            <a:r>
              <a:rPr lang="en-US" sz="1500"/>
              <a:t>Yarı denetimli öğrenme, genellikle şu tekniklerle uygulanır:</a:t>
            </a:r>
          </a:p>
          <a:p>
            <a:pPr>
              <a:lnSpc>
                <a:spcPct val="110000"/>
              </a:lnSpc>
              <a:spcAft>
                <a:spcPts val="600"/>
              </a:spcAft>
              <a:buFont typeface=""/>
              <a:buChar char="•"/>
            </a:pPr>
            <a:r>
              <a:rPr lang="en-US" sz="1500"/>
              <a:t>Kendi kendine eğitim (self-training): Model önce etiketli verilerle eğitilir, sonra etiketlenmemiş verilere tahminler yapar ve en güvenilir tahminleri eğitim setine ekler.</a:t>
            </a:r>
          </a:p>
          <a:p>
            <a:pPr>
              <a:lnSpc>
                <a:spcPct val="110000"/>
              </a:lnSpc>
              <a:spcAft>
                <a:spcPts val="600"/>
              </a:spcAft>
              <a:buFont typeface=""/>
              <a:buChar char="•"/>
            </a:pPr>
            <a:r>
              <a:rPr lang="en-US" sz="1500"/>
              <a:t>Ortak eğitim (co-training): İki veya daha fazla model, farklı veri özelliklerini kullanarak birbirlerini eğitir.</a:t>
            </a:r>
          </a:p>
          <a:p>
            <a:pPr marL="228600" indent="-228600">
              <a:lnSpc>
                <a:spcPct val="110000"/>
              </a:lnSpc>
              <a:spcAft>
                <a:spcPts val="600"/>
              </a:spcAft>
            </a:pPr>
            <a:r>
              <a:rPr lang="en-US" sz="1500"/>
              <a:t>Bu yöntem, etiketleme maliyetlerini düşürürken model performansını artırmayı hedefler ve özellikle büyük veri setlerinde etkili olabilir.</a:t>
            </a:r>
          </a:p>
        </p:txBody>
      </p:sp>
      <p:pic>
        <p:nvPicPr>
          <p:cNvPr id="5" name="İçerik Yer Tutucusu 4" descr="Introduction to Semi-Supervised Learning | TeksandsAItest">
            <a:extLst>
              <a:ext uri="{FF2B5EF4-FFF2-40B4-BE49-F238E27FC236}">
                <a16:creationId xmlns:a16="http://schemas.microsoft.com/office/drawing/2014/main" id="{CFD99D01-307E-5379-3804-C41C4F079A27}"/>
              </a:ext>
            </a:extLst>
          </p:cNvPr>
          <p:cNvPicPr>
            <a:picLocks noGrp="1" noChangeAspect="1"/>
          </p:cNvPicPr>
          <p:nvPr>
            <p:ph idx="1"/>
          </p:nvPr>
        </p:nvPicPr>
        <p:blipFill>
          <a:blip r:embed="rId2"/>
          <a:stretch>
            <a:fillRect/>
          </a:stretch>
        </p:blipFill>
        <p:spPr>
          <a:xfrm>
            <a:off x="6322521" y="2251870"/>
            <a:ext cx="4708521" cy="2354260"/>
          </a:xfrm>
          <a:prstGeom prst="rect">
            <a:avLst/>
          </a:prstGeom>
        </p:spPr>
      </p:pic>
    </p:spTree>
    <p:extLst>
      <p:ext uri="{BB962C8B-B14F-4D97-AF65-F5344CB8AC3E}">
        <p14:creationId xmlns:p14="http://schemas.microsoft.com/office/powerpoint/2010/main" val="1535663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1676A60-F4AC-D3B8-0EDD-98FFAB7491A6}"/>
              </a:ext>
            </a:extLst>
          </p:cNvPr>
          <p:cNvSpPr>
            <a:spLocks noGrp="1"/>
          </p:cNvSpPr>
          <p:nvPr>
            <p:ph type="title"/>
          </p:nvPr>
        </p:nvSpPr>
        <p:spPr>
          <a:xfrm>
            <a:off x="952500" y="723900"/>
            <a:ext cx="4417522" cy="1181100"/>
          </a:xfrm>
        </p:spPr>
        <p:txBody>
          <a:bodyPr vert="horz" lIns="91440" tIns="45720" rIns="91440" bIns="45720" rtlCol="0" anchor="b">
            <a:normAutofit/>
          </a:bodyPr>
          <a:lstStyle/>
          <a:p>
            <a:r>
              <a:rPr lang="en-US" b="1" kern="1200" cap="all" spc="600" baseline="0">
                <a:solidFill>
                  <a:schemeClr val="tx1"/>
                </a:solidFill>
                <a:latin typeface="+mj-lt"/>
                <a:ea typeface="+mj-ea"/>
                <a:cs typeface="+mj-cs"/>
              </a:rPr>
              <a:t>Pekiştirmeli öğrenme</a:t>
            </a:r>
          </a:p>
        </p:txBody>
      </p:sp>
      <p:sp>
        <p:nvSpPr>
          <p:cNvPr id="12" name="Rectangle 11">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etin kutusu 4">
            <a:extLst>
              <a:ext uri="{FF2B5EF4-FFF2-40B4-BE49-F238E27FC236}">
                <a16:creationId xmlns:a16="http://schemas.microsoft.com/office/drawing/2014/main" id="{AF069EA9-7735-D7D6-B68E-EA63A3E9D957}"/>
              </a:ext>
            </a:extLst>
          </p:cNvPr>
          <p:cNvSpPr txBox="1"/>
          <p:nvPr/>
        </p:nvSpPr>
        <p:spPr>
          <a:xfrm>
            <a:off x="952500" y="2285997"/>
            <a:ext cx="4191000" cy="3890965"/>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10000"/>
              </a:lnSpc>
              <a:spcAft>
                <a:spcPts val="600"/>
              </a:spcAft>
            </a:pPr>
            <a:r>
              <a:rPr lang="en-US"/>
              <a:t>Pekiştirmeli öğrenme, makine öğrenmesinin bir diğer önemli yaklaşımıdır. Bu yöntemde:</a:t>
            </a:r>
          </a:p>
          <a:p>
            <a:pPr>
              <a:lnSpc>
                <a:spcPct val="110000"/>
              </a:lnSpc>
              <a:spcAft>
                <a:spcPts val="600"/>
              </a:spcAft>
              <a:buFont typeface=""/>
              <a:buAutoNum type="arabicPeriod"/>
            </a:pPr>
            <a:r>
              <a:rPr lang="en-US"/>
              <a:t>Bir ajan (agent), belirli bir ortamda etkileşimde bulunarak öğrenir.</a:t>
            </a:r>
          </a:p>
          <a:p>
            <a:pPr>
              <a:lnSpc>
                <a:spcPct val="110000"/>
              </a:lnSpc>
              <a:spcAft>
                <a:spcPts val="600"/>
              </a:spcAft>
              <a:buFont typeface=""/>
              <a:buAutoNum type="arabicPeriod"/>
            </a:pPr>
            <a:r>
              <a:rPr lang="en-US"/>
              <a:t>Ajan, yaptığı eylemler sonucunda ortamdan geri bildirim (ödül veya ceza) alır.</a:t>
            </a:r>
          </a:p>
          <a:p>
            <a:pPr>
              <a:lnSpc>
                <a:spcPct val="110000"/>
              </a:lnSpc>
              <a:spcAft>
                <a:spcPts val="600"/>
              </a:spcAft>
              <a:buFont typeface=""/>
              <a:buAutoNum type="arabicPeriod"/>
            </a:pPr>
            <a:r>
              <a:rPr lang="en-US"/>
              <a:t>Amaç, uzun vadede toplam ödülü maksimize edecek en iyi eylem stratejisini öğrenmektir.</a:t>
            </a:r>
          </a:p>
        </p:txBody>
      </p:sp>
      <p:pic>
        <p:nvPicPr>
          <p:cNvPr id="4" name="İçerik Yer Tutucusu 3" descr="Is Reinforcement Learning the Future of Artificial Intelligence? - Enterra  Solutions">
            <a:extLst>
              <a:ext uri="{FF2B5EF4-FFF2-40B4-BE49-F238E27FC236}">
                <a16:creationId xmlns:a16="http://schemas.microsoft.com/office/drawing/2014/main" id="{053F4B13-E538-6B4C-CF31-045A2C24290E}"/>
              </a:ext>
            </a:extLst>
          </p:cNvPr>
          <p:cNvPicPr>
            <a:picLocks noGrp="1" noChangeAspect="1"/>
          </p:cNvPicPr>
          <p:nvPr>
            <p:ph idx="1"/>
          </p:nvPr>
        </p:nvPicPr>
        <p:blipFill>
          <a:blip r:embed="rId2"/>
          <a:stretch>
            <a:fillRect/>
          </a:stretch>
        </p:blipFill>
        <p:spPr>
          <a:xfrm>
            <a:off x="6322521" y="2304840"/>
            <a:ext cx="4708521" cy="2248319"/>
          </a:xfrm>
          <a:prstGeom prst="rect">
            <a:avLst/>
          </a:prstGeom>
        </p:spPr>
      </p:pic>
    </p:spTree>
    <p:extLst>
      <p:ext uri="{BB962C8B-B14F-4D97-AF65-F5344CB8AC3E}">
        <p14:creationId xmlns:p14="http://schemas.microsoft.com/office/powerpoint/2010/main" val="3427597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1676A60-F4AC-D3B8-0EDD-98FFAB7491A6}"/>
              </a:ext>
            </a:extLst>
          </p:cNvPr>
          <p:cNvSpPr>
            <a:spLocks noGrp="1"/>
          </p:cNvSpPr>
          <p:nvPr>
            <p:ph type="title"/>
          </p:nvPr>
        </p:nvSpPr>
        <p:spPr>
          <a:xfrm>
            <a:off x="952500" y="723900"/>
            <a:ext cx="4417522" cy="1181100"/>
          </a:xfrm>
        </p:spPr>
        <p:txBody>
          <a:bodyPr vert="horz" lIns="91440" tIns="45720" rIns="91440" bIns="45720" rtlCol="0" anchor="b">
            <a:normAutofit/>
          </a:bodyPr>
          <a:lstStyle/>
          <a:p>
            <a:r>
              <a:rPr lang="en-US" b="1" kern="1200" cap="all" spc="600" baseline="0">
                <a:solidFill>
                  <a:schemeClr val="tx1"/>
                </a:solidFill>
                <a:latin typeface="+mj-lt"/>
                <a:ea typeface="+mj-ea"/>
                <a:cs typeface="+mj-cs"/>
              </a:rPr>
              <a:t>Pekiştirmeli öğrenme</a:t>
            </a:r>
          </a:p>
        </p:txBody>
      </p:sp>
      <p:sp>
        <p:nvSpPr>
          <p:cNvPr id="19" name="Rectangle 18">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etin kutusu 4">
            <a:extLst>
              <a:ext uri="{FF2B5EF4-FFF2-40B4-BE49-F238E27FC236}">
                <a16:creationId xmlns:a16="http://schemas.microsoft.com/office/drawing/2014/main" id="{AF069EA9-7735-D7D6-B68E-EA63A3E9D957}"/>
              </a:ext>
            </a:extLst>
          </p:cNvPr>
          <p:cNvSpPr txBox="1"/>
          <p:nvPr/>
        </p:nvSpPr>
        <p:spPr>
          <a:xfrm>
            <a:off x="952500" y="2285997"/>
            <a:ext cx="4191000" cy="389096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110000"/>
              </a:lnSpc>
            </a:pPr>
            <a:r>
              <a:rPr lang="en-US" sz="1400" dirty="0" err="1"/>
              <a:t>Pekiştirmeli</a:t>
            </a:r>
            <a:r>
              <a:rPr lang="en-US" sz="1400" dirty="0"/>
              <a:t> </a:t>
            </a:r>
            <a:r>
              <a:rPr lang="en-US" sz="1400" dirty="0" err="1"/>
              <a:t>öğrenme</a:t>
            </a:r>
            <a:r>
              <a:rPr lang="en-US" sz="1400" dirty="0"/>
              <a:t> </a:t>
            </a:r>
            <a:r>
              <a:rPr lang="en-US" sz="1400" dirty="0" err="1"/>
              <a:t>şu</a:t>
            </a:r>
            <a:r>
              <a:rPr lang="en-US" sz="1400" dirty="0"/>
              <a:t> </a:t>
            </a:r>
            <a:r>
              <a:rPr lang="en-US" sz="1400" dirty="0" err="1"/>
              <a:t>temel</a:t>
            </a:r>
            <a:r>
              <a:rPr lang="en-US" sz="1400" dirty="0"/>
              <a:t> </a:t>
            </a:r>
            <a:r>
              <a:rPr lang="en-US" sz="1400" dirty="0" err="1"/>
              <a:t>bileşenlere</a:t>
            </a:r>
            <a:r>
              <a:rPr lang="en-US" sz="1400" dirty="0"/>
              <a:t> </a:t>
            </a:r>
            <a:r>
              <a:rPr lang="en-US" sz="1400" dirty="0" err="1"/>
              <a:t>sahiptir</a:t>
            </a:r>
            <a:r>
              <a:rPr lang="en-US" sz="1400" dirty="0"/>
              <a:t>:</a:t>
            </a:r>
          </a:p>
          <a:p>
            <a:pPr marL="285750" indent="-285750">
              <a:lnSpc>
                <a:spcPct val="110000"/>
              </a:lnSpc>
              <a:buFont typeface="Arial"/>
              <a:buChar char="•"/>
            </a:pPr>
            <a:r>
              <a:rPr lang="en-US" sz="1400" b="1" dirty="0"/>
              <a:t>Ajan:</a:t>
            </a:r>
            <a:r>
              <a:rPr lang="en-US" sz="1400" dirty="0"/>
              <a:t> </a:t>
            </a:r>
            <a:r>
              <a:rPr lang="en-US" sz="1400" err="1"/>
              <a:t>Öğrenen</a:t>
            </a:r>
            <a:r>
              <a:rPr lang="en-US" sz="1400" dirty="0"/>
              <a:t> </a:t>
            </a:r>
            <a:r>
              <a:rPr lang="en-US" sz="1400" err="1"/>
              <a:t>ve</a:t>
            </a:r>
            <a:r>
              <a:rPr lang="en-US" sz="1400" dirty="0"/>
              <a:t> </a:t>
            </a:r>
            <a:r>
              <a:rPr lang="en-US" sz="1400" err="1"/>
              <a:t>karar</a:t>
            </a:r>
            <a:r>
              <a:rPr lang="en-US" sz="1400" dirty="0"/>
              <a:t> </a:t>
            </a:r>
            <a:r>
              <a:rPr lang="en-US" sz="1400" err="1"/>
              <a:t>veren</a:t>
            </a:r>
            <a:r>
              <a:rPr lang="en-US" sz="1400" dirty="0"/>
              <a:t> </a:t>
            </a:r>
            <a:r>
              <a:rPr lang="en-US" sz="1400" err="1"/>
              <a:t>varlık</a:t>
            </a:r>
            <a:endParaRPr lang="en-US" sz="1400"/>
          </a:p>
          <a:p>
            <a:pPr marL="285750" indent="-285750">
              <a:lnSpc>
                <a:spcPct val="110000"/>
              </a:lnSpc>
              <a:buFont typeface="Arial"/>
              <a:buChar char="•"/>
            </a:pPr>
            <a:r>
              <a:rPr lang="en-US" sz="1400" b="1" err="1"/>
              <a:t>Ortam</a:t>
            </a:r>
            <a:r>
              <a:rPr lang="en-US" sz="1400" b="1" dirty="0"/>
              <a:t>: </a:t>
            </a:r>
            <a:r>
              <a:rPr lang="en-US" sz="1400" err="1"/>
              <a:t>Ajanın</a:t>
            </a:r>
            <a:r>
              <a:rPr lang="en-US" sz="1400" dirty="0"/>
              <a:t> </a:t>
            </a:r>
            <a:r>
              <a:rPr lang="en-US" sz="1400" err="1"/>
              <a:t>etkileşimde</a:t>
            </a:r>
            <a:r>
              <a:rPr lang="en-US" sz="1400" dirty="0"/>
              <a:t> </a:t>
            </a:r>
            <a:r>
              <a:rPr lang="en-US" sz="1400" err="1"/>
              <a:t>bulunduğu</a:t>
            </a:r>
            <a:r>
              <a:rPr lang="en-US" sz="1400" dirty="0"/>
              <a:t> </a:t>
            </a:r>
            <a:r>
              <a:rPr lang="en-US" sz="1400" err="1"/>
              <a:t>dünya</a:t>
            </a:r>
            <a:endParaRPr lang="en-US" sz="1400"/>
          </a:p>
          <a:p>
            <a:pPr marL="285750" indent="-285750">
              <a:lnSpc>
                <a:spcPct val="110000"/>
              </a:lnSpc>
              <a:buFont typeface="Arial"/>
              <a:buChar char="•"/>
            </a:pPr>
            <a:r>
              <a:rPr lang="en-US" sz="1400" b="1" dirty="0"/>
              <a:t>Durum: </a:t>
            </a:r>
            <a:r>
              <a:rPr lang="en-US" sz="1400" err="1"/>
              <a:t>Ortamın</a:t>
            </a:r>
            <a:r>
              <a:rPr lang="en-US" sz="1400" dirty="0"/>
              <a:t> </a:t>
            </a:r>
            <a:r>
              <a:rPr lang="en-US" sz="1400" err="1"/>
              <a:t>mevcut</a:t>
            </a:r>
            <a:r>
              <a:rPr lang="en-US" sz="1400" dirty="0"/>
              <a:t> </a:t>
            </a:r>
            <a:r>
              <a:rPr lang="en-US" sz="1400" err="1"/>
              <a:t>koşulları</a:t>
            </a:r>
            <a:endParaRPr lang="en-US" sz="1400"/>
          </a:p>
          <a:p>
            <a:pPr marL="285750" indent="-285750">
              <a:lnSpc>
                <a:spcPct val="110000"/>
              </a:lnSpc>
              <a:buFont typeface="Arial"/>
              <a:buChar char="•"/>
            </a:pPr>
            <a:r>
              <a:rPr lang="en-US" sz="1400" b="1" dirty="0"/>
              <a:t>Eylem:</a:t>
            </a:r>
            <a:r>
              <a:rPr lang="en-US" sz="1400" dirty="0"/>
              <a:t> </a:t>
            </a:r>
            <a:r>
              <a:rPr lang="en-US" sz="1400" err="1"/>
              <a:t>Ajanın</a:t>
            </a:r>
            <a:r>
              <a:rPr lang="en-US" sz="1400" dirty="0"/>
              <a:t> </a:t>
            </a:r>
            <a:r>
              <a:rPr lang="en-US" sz="1400" err="1"/>
              <a:t>yapabileceği</a:t>
            </a:r>
            <a:r>
              <a:rPr lang="en-US" sz="1400" dirty="0"/>
              <a:t> </a:t>
            </a:r>
            <a:r>
              <a:rPr lang="en-US" sz="1400" err="1"/>
              <a:t>hareketler</a:t>
            </a:r>
            <a:endParaRPr lang="en-US" sz="1400"/>
          </a:p>
          <a:p>
            <a:pPr marL="285750" indent="-285750">
              <a:lnSpc>
                <a:spcPct val="110000"/>
              </a:lnSpc>
              <a:buFont typeface="Arial"/>
              <a:buChar char="•"/>
            </a:pPr>
            <a:r>
              <a:rPr lang="en-US" sz="1400" b="1" err="1"/>
              <a:t>Ödül</a:t>
            </a:r>
            <a:r>
              <a:rPr lang="en-US" sz="1400" b="1" dirty="0"/>
              <a:t>:</a:t>
            </a:r>
            <a:r>
              <a:rPr lang="en-US" sz="1400" dirty="0"/>
              <a:t> </a:t>
            </a:r>
            <a:r>
              <a:rPr lang="en-US" sz="1400" err="1"/>
              <a:t>Eylemlerin</a:t>
            </a:r>
            <a:r>
              <a:rPr lang="en-US" sz="1400" dirty="0"/>
              <a:t> </a:t>
            </a:r>
            <a:r>
              <a:rPr lang="en-US" sz="1400" err="1"/>
              <a:t>sonucunda</a:t>
            </a:r>
            <a:r>
              <a:rPr lang="en-US" sz="1400" dirty="0"/>
              <a:t> </a:t>
            </a:r>
            <a:r>
              <a:rPr lang="en-US" sz="1400" err="1"/>
              <a:t>alınan</a:t>
            </a:r>
            <a:r>
              <a:rPr lang="en-US" sz="1400" dirty="0"/>
              <a:t> </a:t>
            </a:r>
            <a:r>
              <a:rPr lang="en-US" sz="1400" err="1"/>
              <a:t>geri</a:t>
            </a:r>
            <a:r>
              <a:rPr lang="en-US" sz="1400" dirty="0"/>
              <a:t> </a:t>
            </a:r>
            <a:r>
              <a:rPr lang="en-US" sz="1400" err="1"/>
              <a:t>bildirim</a:t>
            </a:r>
            <a:endParaRPr lang="en-US" sz="1400"/>
          </a:p>
          <a:p>
            <a:pPr>
              <a:lnSpc>
                <a:spcPct val="110000"/>
              </a:lnSpc>
              <a:spcAft>
                <a:spcPts val="600"/>
              </a:spcAft>
            </a:pPr>
            <a:r>
              <a:rPr lang="en-US" sz="1400" dirty="0"/>
              <a:t>Bu </a:t>
            </a:r>
            <a:r>
              <a:rPr lang="en-US" sz="1400" dirty="0" err="1"/>
              <a:t>yaklaşım</a:t>
            </a:r>
            <a:r>
              <a:rPr lang="en-US" sz="1400" dirty="0"/>
              <a:t>, </a:t>
            </a:r>
            <a:r>
              <a:rPr lang="en-US" sz="1400" dirty="0" err="1"/>
              <a:t>özellikle</a:t>
            </a:r>
            <a:r>
              <a:rPr lang="en-US" sz="1400" dirty="0"/>
              <a:t> </a:t>
            </a:r>
            <a:r>
              <a:rPr lang="en-US" sz="1400" dirty="0" err="1"/>
              <a:t>oyun</a:t>
            </a:r>
            <a:r>
              <a:rPr lang="en-US" sz="1400" dirty="0"/>
              <a:t> </a:t>
            </a:r>
            <a:r>
              <a:rPr lang="en-US" sz="1400" dirty="0" err="1"/>
              <a:t>oynama</a:t>
            </a:r>
            <a:r>
              <a:rPr lang="en-US" sz="1400" dirty="0"/>
              <a:t>, </a:t>
            </a:r>
            <a:r>
              <a:rPr lang="en-US" sz="1400" dirty="0" err="1"/>
              <a:t>robotik</a:t>
            </a:r>
            <a:r>
              <a:rPr lang="en-US" sz="1400" dirty="0"/>
              <a:t> </a:t>
            </a:r>
            <a:r>
              <a:rPr lang="en-US" sz="1400" dirty="0" err="1"/>
              <a:t>kontrol</a:t>
            </a:r>
            <a:r>
              <a:rPr lang="en-US" sz="1400" dirty="0"/>
              <a:t> </a:t>
            </a:r>
            <a:r>
              <a:rPr lang="en-US" sz="1400" dirty="0" err="1"/>
              <a:t>ve</a:t>
            </a:r>
            <a:r>
              <a:rPr lang="en-US" sz="1400" dirty="0"/>
              <a:t> </a:t>
            </a:r>
            <a:r>
              <a:rPr lang="en-US" sz="1400" dirty="0" err="1"/>
              <a:t>otonom</a:t>
            </a:r>
            <a:r>
              <a:rPr lang="en-US" sz="1400" dirty="0"/>
              <a:t> </a:t>
            </a:r>
            <a:r>
              <a:rPr lang="en-US" sz="1400" dirty="0" err="1"/>
              <a:t>sistemler</a:t>
            </a:r>
            <a:r>
              <a:rPr lang="en-US" sz="1400" dirty="0"/>
              <a:t> </a:t>
            </a:r>
            <a:r>
              <a:rPr lang="en-US" sz="1400" dirty="0" err="1"/>
              <a:t>gibi</a:t>
            </a:r>
            <a:r>
              <a:rPr lang="en-US" sz="1400" dirty="0"/>
              <a:t> </a:t>
            </a:r>
            <a:r>
              <a:rPr lang="en-US" sz="1400" dirty="0" err="1"/>
              <a:t>alanlarda</a:t>
            </a:r>
            <a:r>
              <a:rPr lang="en-US" sz="1400" dirty="0"/>
              <a:t> </a:t>
            </a:r>
            <a:r>
              <a:rPr lang="en-US" sz="1400" dirty="0" err="1"/>
              <a:t>yaygın</a:t>
            </a:r>
            <a:r>
              <a:rPr lang="en-US" sz="1400" dirty="0"/>
              <a:t> </a:t>
            </a:r>
            <a:r>
              <a:rPr lang="en-US" sz="1400" dirty="0" err="1"/>
              <a:t>olarak</a:t>
            </a:r>
            <a:r>
              <a:rPr lang="en-US" sz="1400" dirty="0"/>
              <a:t> </a:t>
            </a:r>
            <a:r>
              <a:rPr lang="en-US" sz="1400" dirty="0" err="1"/>
              <a:t>kullanılır</a:t>
            </a:r>
            <a:r>
              <a:rPr lang="en-US" sz="1400" dirty="0"/>
              <a:t>. </a:t>
            </a:r>
            <a:r>
              <a:rPr lang="en-US" sz="1400" dirty="0" err="1"/>
              <a:t>Örneğin</a:t>
            </a:r>
            <a:r>
              <a:rPr lang="en-US" sz="1400" dirty="0"/>
              <a:t>, </a:t>
            </a:r>
            <a:r>
              <a:rPr lang="en-US" sz="1400" dirty="0" err="1"/>
              <a:t>bir</a:t>
            </a:r>
            <a:r>
              <a:rPr lang="en-US" sz="1400" dirty="0"/>
              <a:t> </a:t>
            </a:r>
            <a:r>
              <a:rPr lang="en-US" sz="1400" dirty="0" err="1"/>
              <a:t>satranç</a:t>
            </a:r>
            <a:r>
              <a:rPr lang="en-US" sz="1400" dirty="0"/>
              <a:t> </a:t>
            </a:r>
            <a:r>
              <a:rPr lang="en-US" sz="1400" dirty="0" err="1"/>
              <a:t>oyunu</a:t>
            </a:r>
            <a:r>
              <a:rPr lang="en-US" sz="1400" dirty="0"/>
              <a:t> </a:t>
            </a:r>
            <a:r>
              <a:rPr lang="en-US" sz="1400" dirty="0" err="1"/>
              <a:t>oynayan</a:t>
            </a:r>
            <a:r>
              <a:rPr lang="en-US" sz="1400" dirty="0"/>
              <a:t> </a:t>
            </a:r>
            <a:r>
              <a:rPr lang="en-US" sz="1400" dirty="0" err="1"/>
              <a:t>yapay</a:t>
            </a:r>
            <a:r>
              <a:rPr lang="en-US" sz="1400" dirty="0"/>
              <a:t> </a:t>
            </a:r>
            <a:r>
              <a:rPr lang="en-US" sz="1400" dirty="0" err="1"/>
              <a:t>zeka</a:t>
            </a:r>
            <a:r>
              <a:rPr lang="en-US" sz="1400" dirty="0"/>
              <a:t> </a:t>
            </a:r>
            <a:r>
              <a:rPr lang="en-US" sz="1400" dirty="0" err="1"/>
              <a:t>sistemi</a:t>
            </a:r>
            <a:r>
              <a:rPr lang="en-US" sz="1400" dirty="0"/>
              <a:t>, her </a:t>
            </a:r>
            <a:r>
              <a:rPr lang="en-US" sz="1400" dirty="0" err="1"/>
              <a:t>hamleden</a:t>
            </a:r>
            <a:r>
              <a:rPr lang="en-US" sz="1400" dirty="0"/>
              <a:t> </a:t>
            </a:r>
            <a:r>
              <a:rPr lang="en-US" sz="1400" dirty="0" err="1"/>
              <a:t>sonra</a:t>
            </a:r>
            <a:r>
              <a:rPr lang="en-US" sz="1400" dirty="0"/>
              <a:t> </a:t>
            </a:r>
            <a:r>
              <a:rPr lang="en-US" sz="1400" dirty="0" err="1"/>
              <a:t>oyunun</a:t>
            </a:r>
            <a:r>
              <a:rPr lang="en-US" sz="1400" dirty="0"/>
              <a:t> </a:t>
            </a:r>
            <a:r>
              <a:rPr lang="en-US" sz="1400" dirty="0" err="1"/>
              <a:t>durumunu</a:t>
            </a:r>
            <a:r>
              <a:rPr lang="en-US" sz="1400" dirty="0"/>
              <a:t> </a:t>
            </a:r>
            <a:r>
              <a:rPr lang="en-US" sz="1400" dirty="0" err="1"/>
              <a:t>değerlendirir</a:t>
            </a:r>
            <a:r>
              <a:rPr lang="en-US" sz="1400" dirty="0"/>
              <a:t> </a:t>
            </a:r>
            <a:r>
              <a:rPr lang="en-US" sz="1400" dirty="0" err="1"/>
              <a:t>ve</a:t>
            </a:r>
            <a:r>
              <a:rPr lang="en-US" sz="1400" dirty="0"/>
              <a:t> </a:t>
            </a:r>
            <a:r>
              <a:rPr lang="en-US" sz="1400" dirty="0" err="1"/>
              <a:t>kazanma</a:t>
            </a:r>
            <a:r>
              <a:rPr lang="en-US" sz="1400" dirty="0"/>
              <a:t> </a:t>
            </a:r>
            <a:r>
              <a:rPr lang="en-US" sz="1400" dirty="0" err="1"/>
              <a:t>olasılığını</a:t>
            </a:r>
            <a:r>
              <a:rPr lang="en-US" sz="1400" dirty="0"/>
              <a:t> </a:t>
            </a:r>
            <a:r>
              <a:rPr lang="en-US" sz="1400" dirty="0" err="1"/>
              <a:t>artıracak</a:t>
            </a:r>
            <a:r>
              <a:rPr lang="en-US" sz="1400" dirty="0"/>
              <a:t> </a:t>
            </a:r>
            <a:r>
              <a:rPr lang="en-US" sz="1400" dirty="0" err="1"/>
              <a:t>en</a:t>
            </a:r>
            <a:r>
              <a:rPr lang="en-US" sz="1400" dirty="0"/>
              <a:t> iyi </a:t>
            </a:r>
            <a:r>
              <a:rPr lang="en-US" sz="1400" dirty="0" err="1"/>
              <a:t>hamleyi</a:t>
            </a:r>
            <a:r>
              <a:rPr lang="en-US" sz="1400" dirty="0"/>
              <a:t> </a:t>
            </a:r>
            <a:r>
              <a:rPr lang="en-US" sz="1400" dirty="0" err="1"/>
              <a:t>seçmeyi</a:t>
            </a:r>
            <a:r>
              <a:rPr lang="en-US" sz="1400" dirty="0"/>
              <a:t> </a:t>
            </a:r>
            <a:r>
              <a:rPr lang="en-US" sz="1400" dirty="0" err="1"/>
              <a:t>öğrenir.Pekiştirmeli</a:t>
            </a:r>
            <a:r>
              <a:rPr lang="en-US" sz="1400" dirty="0"/>
              <a:t> </a:t>
            </a:r>
            <a:r>
              <a:rPr lang="en-US" sz="1400" dirty="0" err="1"/>
              <a:t>öğrenme</a:t>
            </a:r>
            <a:r>
              <a:rPr lang="en-US" sz="1400" dirty="0"/>
              <a:t>, </a:t>
            </a:r>
            <a:r>
              <a:rPr lang="en-US" sz="1400" dirty="0" err="1"/>
              <a:t>karmaşık</a:t>
            </a:r>
            <a:r>
              <a:rPr lang="en-US" sz="1400" dirty="0"/>
              <a:t> </a:t>
            </a:r>
            <a:r>
              <a:rPr lang="en-US" sz="1400" dirty="0" err="1"/>
              <a:t>karar</a:t>
            </a:r>
            <a:r>
              <a:rPr lang="en-US" sz="1400" dirty="0"/>
              <a:t> </a:t>
            </a:r>
            <a:r>
              <a:rPr lang="en-US" sz="1400" dirty="0" err="1"/>
              <a:t>verme</a:t>
            </a:r>
            <a:r>
              <a:rPr lang="en-US" sz="1400" dirty="0"/>
              <a:t> </a:t>
            </a:r>
            <a:r>
              <a:rPr lang="en-US" sz="1400" dirty="0" err="1"/>
              <a:t>problemlerinde</a:t>
            </a:r>
            <a:r>
              <a:rPr lang="en-US" sz="1400" dirty="0"/>
              <a:t> </a:t>
            </a:r>
            <a:r>
              <a:rPr lang="en-US" sz="1400" dirty="0" err="1"/>
              <a:t>etkilidir</a:t>
            </a:r>
            <a:r>
              <a:rPr lang="en-US" sz="1400" dirty="0"/>
              <a:t> </a:t>
            </a:r>
            <a:r>
              <a:rPr lang="en-US" sz="1400" dirty="0" err="1"/>
              <a:t>ve</a:t>
            </a:r>
            <a:r>
              <a:rPr lang="en-US" sz="1400" dirty="0"/>
              <a:t> </a:t>
            </a:r>
            <a:r>
              <a:rPr lang="en-US" sz="1400" dirty="0" err="1"/>
              <a:t>gerçek</a:t>
            </a:r>
            <a:r>
              <a:rPr lang="en-US" sz="1400" dirty="0"/>
              <a:t> </a:t>
            </a:r>
            <a:r>
              <a:rPr lang="en-US" sz="1400" dirty="0" err="1"/>
              <a:t>dünya</a:t>
            </a:r>
            <a:r>
              <a:rPr lang="en-US" sz="1400" dirty="0"/>
              <a:t> </a:t>
            </a:r>
            <a:r>
              <a:rPr lang="en-US" sz="1400" dirty="0" err="1"/>
              <a:t>senaryolarına</a:t>
            </a:r>
            <a:r>
              <a:rPr lang="en-US" sz="1400" dirty="0"/>
              <a:t> </a:t>
            </a:r>
            <a:r>
              <a:rPr lang="en-US" sz="1400" dirty="0" err="1"/>
              <a:t>uygulanabilir</a:t>
            </a:r>
            <a:r>
              <a:rPr lang="en-US" sz="1400" dirty="0"/>
              <a:t>. </a:t>
            </a:r>
            <a:r>
              <a:rPr lang="en-US" sz="1400" dirty="0" err="1"/>
              <a:t>Ancak</a:t>
            </a:r>
            <a:r>
              <a:rPr lang="en-US" sz="1400" dirty="0"/>
              <a:t>, </a:t>
            </a:r>
            <a:r>
              <a:rPr lang="en-US" sz="1400" dirty="0" err="1"/>
              <a:t>uygun</a:t>
            </a:r>
            <a:r>
              <a:rPr lang="en-US" sz="1400" dirty="0"/>
              <a:t> </a:t>
            </a:r>
            <a:r>
              <a:rPr lang="en-US" sz="1400" dirty="0" err="1"/>
              <a:t>ödül</a:t>
            </a:r>
            <a:r>
              <a:rPr lang="en-US" sz="1400" dirty="0"/>
              <a:t> </a:t>
            </a:r>
            <a:r>
              <a:rPr lang="en-US" sz="1400" dirty="0" err="1"/>
              <a:t>fonksiyonlarının</a:t>
            </a:r>
            <a:r>
              <a:rPr lang="en-US" sz="1400" dirty="0"/>
              <a:t> </a:t>
            </a:r>
            <a:r>
              <a:rPr lang="en-US" sz="1400" dirty="0" err="1"/>
              <a:t>tasarlanması</a:t>
            </a:r>
            <a:r>
              <a:rPr lang="en-US" sz="1400" dirty="0"/>
              <a:t> </a:t>
            </a:r>
            <a:r>
              <a:rPr lang="en-US" sz="1400" dirty="0" err="1"/>
              <a:t>ve</a:t>
            </a:r>
            <a:r>
              <a:rPr lang="en-US" sz="1400" dirty="0"/>
              <a:t> </a:t>
            </a:r>
            <a:r>
              <a:rPr lang="en-US" sz="1400" dirty="0" err="1"/>
              <a:t>eğitim</a:t>
            </a:r>
            <a:r>
              <a:rPr lang="en-US" sz="1400" dirty="0"/>
              <a:t> </a:t>
            </a:r>
            <a:r>
              <a:rPr lang="en-US" sz="1400" dirty="0" err="1"/>
              <a:t>sürecinin</a:t>
            </a:r>
            <a:r>
              <a:rPr lang="en-US" sz="1400" dirty="0"/>
              <a:t> </a:t>
            </a:r>
            <a:r>
              <a:rPr lang="en-US" sz="1400" dirty="0" err="1"/>
              <a:t>yönetilmesi</a:t>
            </a:r>
            <a:r>
              <a:rPr lang="en-US" sz="1400" dirty="0"/>
              <a:t> </a:t>
            </a:r>
            <a:r>
              <a:rPr lang="en-US" sz="1400" dirty="0" err="1"/>
              <a:t>bazen</a:t>
            </a:r>
            <a:r>
              <a:rPr lang="en-US" sz="1400" dirty="0"/>
              <a:t> </a:t>
            </a:r>
            <a:r>
              <a:rPr lang="en-US" sz="1400" dirty="0" err="1"/>
              <a:t>zorlu</a:t>
            </a:r>
            <a:r>
              <a:rPr lang="en-US" sz="1400" dirty="0"/>
              <a:t> </a:t>
            </a:r>
            <a:r>
              <a:rPr lang="en-US" sz="1400" dirty="0" err="1"/>
              <a:t>olabilir</a:t>
            </a:r>
            <a:r>
              <a:rPr lang="en-US" sz="1400" dirty="0"/>
              <a:t>.</a:t>
            </a:r>
          </a:p>
        </p:txBody>
      </p:sp>
      <p:pic>
        <p:nvPicPr>
          <p:cNvPr id="4" name="İçerik Yer Tutucusu 3" descr="Is Reinforcement Learning the Future of Artificial Intelligence? - Enterra  Solutions">
            <a:extLst>
              <a:ext uri="{FF2B5EF4-FFF2-40B4-BE49-F238E27FC236}">
                <a16:creationId xmlns:a16="http://schemas.microsoft.com/office/drawing/2014/main" id="{053F4B13-E538-6B4C-CF31-045A2C24290E}"/>
              </a:ext>
            </a:extLst>
          </p:cNvPr>
          <p:cNvPicPr>
            <a:picLocks noGrp="1" noChangeAspect="1"/>
          </p:cNvPicPr>
          <p:nvPr>
            <p:ph idx="1"/>
          </p:nvPr>
        </p:nvPicPr>
        <p:blipFill>
          <a:blip r:embed="rId2"/>
          <a:stretch>
            <a:fillRect/>
          </a:stretch>
        </p:blipFill>
        <p:spPr>
          <a:xfrm>
            <a:off x="6322521" y="2304840"/>
            <a:ext cx="4708521" cy="2248319"/>
          </a:xfrm>
          <a:prstGeom prst="rect">
            <a:avLst/>
          </a:prstGeom>
        </p:spPr>
      </p:pic>
    </p:spTree>
    <p:extLst>
      <p:ext uri="{BB962C8B-B14F-4D97-AF65-F5344CB8AC3E}">
        <p14:creationId xmlns:p14="http://schemas.microsoft.com/office/powerpoint/2010/main" val="3706415200"/>
      </p:ext>
    </p:extLst>
  </p:cSld>
  <p:clrMapOvr>
    <a:masterClrMapping/>
  </p:clrMapOvr>
</p:sld>
</file>

<file path=ppt/theme/theme1.xml><?xml version="1.0" encoding="utf-8"?>
<a:theme xmlns:a="http://schemas.openxmlformats.org/drawingml/2006/main" name="AfterglowVTI">
  <a:themeElements>
    <a:clrScheme name="Custom 7">
      <a:dk1>
        <a:sysClr val="windowText" lastClr="000000"/>
      </a:dk1>
      <a:lt1>
        <a:sysClr val="window" lastClr="FFFFFF"/>
      </a:lt1>
      <a:dk2>
        <a:srgbClr val="0A2E36"/>
      </a:dk2>
      <a:lt2>
        <a:srgbClr val="E7E6E6"/>
      </a:lt2>
      <a:accent1>
        <a:srgbClr val="188659"/>
      </a:accent1>
      <a:accent2>
        <a:srgbClr val="A3A300"/>
      </a:accent2>
      <a:accent3>
        <a:srgbClr val="00ADA8"/>
      </a:accent3>
      <a:accent4>
        <a:srgbClr val="EA0440"/>
      </a:accent4>
      <a:accent5>
        <a:srgbClr val="92278F"/>
      </a:accent5>
      <a:accent6>
        <a:srgbClr val="E15BC1"/>
      </a:accent6>
      <a:hlink>
        <a:srgbClr val="188659"/>
      </a:hlink>
      <a:folHlink>
        <a:srgbClr val="EA0440"/>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18</Slides>
  <Notes>0</Notes>
  <HiddenSlides>0</HiddenSlides>
  <MMClips>0</MMClips>
  <ScaleCrop>false</ScaleCrop>
  <HeadingPairs>
    <vt:vector size="4" baseType="variant">
      <vt:variant>
        <vt:lpstr>Tema</vt:lpstr>
      </vt:variant>
      <vt:variant>
        <vt:i4>1</vt:i4>
      </vt:variant>
      <vt:variant>
        <vt:lpstr>Slayt Başlıkları</vt:lpstr>
      </vt:variant>
      <vt:variant>
        <vt:i4>18</vt:i4>
      </vt:variant>
    </vt:vector>
  </HeadingPairs>
  <TitlesOfParts>
    <vt:vector size="19" baseType="lpstr">
      <vt:lpstr>AfterglowVTI</vt:lpstr>
      <vt:lpstr>Ders 2</vt:lpstr>
      <vt:lpstr>Makine öğrenmesi nedir?</vt:lpstr>
      <vt:lpstr>Makine öğrenmesi nedir? </vt:lpstr>
      <vt:lpstr>Denetimli Öğrenme</vt:lpstr>
      <vt:lpstr>denetimsiz öğrenme</vt:lpstr>
      <vt:lpstr>Yarı Denetimli öğrenme</vt:lpstr>
      <vt:lpstr>Yarı Denetimli öğrenme</vt:lpstr>
      <vt:lpstr>Pekiştirmeli öğrenme</vt:lpstr>
      <vt:lpstr>Pekiştirmeli öğrenme</vt:lpstr>
      <vt:lpstr>Denetimli öğrenme algoritmaları</vt:lpstr>
      <vt:lpstr>Lineer Regresyon</vt:lpstr>
      <vt:lpstr>Lojistik Regresyon</vt:lpstr>
      <vt:lpstr>Karar Ağaçları</vt:lpstr>
      <vt:lpstr>Destek Vektör Makineleri (SVM)</vt:lpstr>
      <vt:lpstr>K-En Yakın Komşu (K-Nearest Neighbors)</vt:lpstr>
      <vt:lpstr>DenetimSİZ öğrenme algoritmaları </vt:lpstr>
      <vt:lpstr>K-Means Kümeleme</vt:lpstr>
      <vt:lpstr>Hiyerarşik Kümeleme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145</cp:revision>
  <dcterms:created xsi:type="dcterms:W3CDTF">2024-09-16T08:32:43Z</dcterms:created>
  <dcterms:modified xsi:type="dcterms:W3CDTF">2024-09-16T12:06:04Z</dcterms:modified>
</cp:coreProperties>
</file>