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3"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kesh Kathayat" initials="HK" lastIdx="1" clrIdx="0">
    <p:extLst>
      <p:ext uri="{19B8F6BF-5375-455C-9EA6-DF929625EA0E}">
        <p15:presenceInfo xmlns:p15="http://schemas.microsoft.com/office/powerpoint/2012/main" userId="Harkesh Kathay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65616B-5D3F-4A5E-AD51-C9B058857D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23C4E8-2240-44CA-8A60-FC9CEBF3B9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3B71FE-B12A-40EA-994B-1F9BA86ACB02}" type="datetimeFigureOut">
              <a:rPr lang="en-US" smtClean="0"/>
              <a:t>9/26/2021</a:t>
            </a:fld>
            <a:endParaRPr lang="en-US"/>
          </a:p>
        </p:txBody>
      </p:sp>
      <p:sp>
        <p:nvSpPr>
          <p:cNvPr id="4" name="Footer Placeholder 3">
            <a:extLst>
              <a:ext uri="{FF2B5EF4-FFF2-40B4-BE49-F238E27FC236}">
                <a16:creationId xmlns:a16="http://schemas.microsoft.com/office/drawing/2014/main" id="{4853C882-2F4B-4DAA-97A9-A076AC1A7D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4AFAF94-B10A-4091-8470-66887DED5C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A71468-5937-4250-8C5A-D6720687369C}" type="slidenum">
              <a:rPr lang="en-US" smtClean="0"/>
              <a:t>‹#›</a:t>
            </a:fld>
            <a:endParaRPr lang="en-US"/>
          </a:p>
        </p:txBody>
      </p:sp>
    </p:spTree>
    <p:extLst>
      <p:ext uri="{BB962C8B-B14F-4D97-AF65-F5344CB8AC3E}">
        <p14:creationId xmlns:p14="http://schemas.microsoft.com/office/powerpoint/2010/main" val="1043623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0C06C-7836-4B1F-929E-F19413E6E4A3}"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8AB16-606A-4134-8243-E71A73697B23}" type="slidenum">
              <a:rPr lang="en-US" smtClean="0"/>
              <a:t>‹#›</a:t>
            </a:fld>
            <a:endParaRPr lang="en-US"/>
          </a:p>
        </p:txBody>
      </p:sp>
    </p:spTree>
    <p:extLst>
      <p:ext uri="{BB962C8B-B14F-4D97-AF65-F5344CB8AC3E}">
        <p14:creationId xmlns:p14="http://schemas.microsoft.com/office/powerpoint/2010/main" val="22434812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8C788F7-1360-4D93-B061-4FD2A57C783C}" type="datetime1">
              <a:rPr lang="en-US" smtClean="0"/>
              <a:t>9/26/2021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4CA87-BD94-48C6-BC73-38DDDA0F607D}"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BF7DD22-6B3F-45C3-ADE2-EA40FCEFBF2A}" type="datetime1">
              <a:rPr lang="en-US" smtClean="0"/>
              <a:t>9/26/2021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4A73A6B-B592-4AF9-8903-339A567DCF77}" type="datetime1">
              <a:rPr lang="en-US" smtClean="0"/>
              <a:t>9/26/2021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B700332-A509-4616-A06B-CDB7927041EA}" type="datetime1">
              <a:rPr lang="en-US" smtClean="0"/>
              <a:t>9/26/2021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510F05-6684-4466-9107-980ED929D50A}" type="datetime1">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67751B-C977-4AC3-9753-4A25863E7E24}" type="datetime1">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BC0A7-ECF2-4F50-A120-15E1C6128842}" type="datetime1">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F4F2E46-1C7A-4D55-88B5-8B1E2C29F247}" type="datetime1">
              <a:rPr lang="en-US" smtClean="0"/>
              <a:t>9/26/2021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84846-4525-4256-8B4D-9532CB863CFB}" type="datetime1">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B7FF7EA-5F2D-48EE-BF70-04BD4649731E}" type="datetime1">
              <a:rPr lang="en-US" smtClean="0"/>
              <a:t>9/26/2021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A321D-74D8-4A4E-B460-10F677958D7B}"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8166E-1698-40E0-A2FD-89B55389970B}" type="datetime1">
              <a:rPr lang="en-US" smtClean="0"/>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669B4-198B-4C12-8887-062C3CBC7967}" type="datetime1">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B5BF5-55B0-477A-AC5E-A9973FA6BDB4}" type="datetime1">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9F80C-A205-414D-B898-3183D25B3CFD}"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5EA2D-788E-43C3-8995-0CEE0C6F3C26}"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1943D6-5931-43EE-95EF-E2CCBF53634F}" type="datetime1">
              <a:rPr lang="en-US" smtClean="0"/>
              <a:t>9/26/2021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35AB461-1853-481F-BAE6-D1FDC95BC63F}"/>
              </a:ext>
            </a:extLst>
          </p:cNvPr>
          <p:cNvSpPr>
            <a:spLocks noGrp="1"/>
          </p:cNvSpPr>
          <p:nvPr>
            <p:ph type="ctrTitle"/>
          </p:nvPr>
        </p:nvSpPr>
        <p:spPr>
          <a:xfrm>
            <a:off x="7531924" y="2074591"/>
            <a:ext cx="4383463" cy="2545237"/>
          </a:xfrm>
        </p:spPr>
        <p:txBody>
          <a:bodyPr>
            <a:normAutofit fontScale="90000"/>
          </a:bodyPr>
          <a:lstStyle/>
          <a:p>
            <a:r>
              <a:rPr lang="en-US" dirty="0">
                <a:solidFill>
                  <a:srgbClr val="FF0000"/>
                </a:solidFill>
                <a:latin typeface="Old English Text MT" panose="03040902040508030806" pitchFamily="66" charset="0"/>
              </a:rPr>
              <a:t>Eat</a:t>
            </a:r>
            <a:br>
              <a:rPr lang="en-US" dirty="0">
                <a:solidFill>
                  <a:srgbClr val="FF0000"/>
                </a:solidFill>
                <a:latin typeface="Old English Text MT" panose="03040902040508030806" pitchFamily="66" charset="0"/>
              </a:rPr>
            </a:br>
            <a:r>
              <a:rPr lang="en-US" dirty="0">
                <a:solidFill>
                  <a:srgbClr val="FF0000"/>
                </a:solidFill>
                <a:latin typeface="Old English Text MT" panose="03040902040508030806" pitchFamily="66" charset="0"/>
              </a:rPr>
              <a:t>sleep</a:t>
            </a:r>
            <a:br>
              <a:rPr lang="en-US">
                <a:solidFill>
                  <a:srgbClr val="FF0000"/>
                </a:solidFill>
                <a:latin typeface="Old English Text MT" panose="03040902040508030806" pitchFamily="66" charset="0"/>
              </a:rPr>
            </a:br>
            <a:r>
              <a:rPr lang="en-US">
                <a:solidFill>
                  <a:srgbClr val="FF0000"/>
                </a:solidFill>
                <a:latin typeface="Old English Text MT" panose="03040902040508030806" pitchFamily="66" charset="0"/>
              </a:rPr>
              <a:t>play 2048</a:t>
            </a:r>
            <a:br>
              <a:rPr lang="en-US" dirty="0">
                <a:solidFill>
                  <a:srgbClr val="FF0000"/>
                </a:solidFill>
                <a:latin typeface="Old English Text MT" panose="03040902040508030806" pitchFamily="66" charset="0"/>
              </a:rPr>
            </a:br>
            <a:r>
              <a:rPr lang="en-US" dirty="0">
                <a:solidFill>
                  <a:srgbClr val="FF0000"/>
                </a:solidFill>
                <a:latin typeface="Old English Text MT" panose="03040902040508030806" pitchFamily="66" charset="0"/>
              </a:rPr>
              <a:t>&amp;</a:t>
            </a:r>
            <a:br>
              <a:rPr lang="en-US" dirty="0">
                <a:solidFill>
                  <a:srgbClr val="FF0000"/>
                </a:solidFill>
                <a:latin typeface="Old English Text MT" panose="03040902040508030806" pitchFamily="66" charset="0"/>
              </a:rPr>
            </a:br>
            <a:r>
              <a:rPr lang="en-US" dirty="0">
                <a:solidFill>
                  <a:srgbClr val="FF0000"/>
                </a:solidFill>
                <a:latin typeface="Old English Text MT" panose="03040902040508030806" pitchFamily="66" charset="0"/>
              </a:rPr>
              <a:t>repeat</a:t>
            </a:r>
          </a:p>
        </p:txBody>
      </p:sp>
      <p:sp>
        <p:nvSpPr>
          <p:cNvPr id="3" name="Subtitle 2">
            <a:extLst>
              <a:ext uri="{FF2B5EF4-FFF2-40B4-BE49-F238E27FC236}">
                <a16:creationId xmlns:a16="http://schemas.microsoft.com/office/drawing/2014/main" id="{8F803250-6768-48F0-B53A-4B11D785052C}"/>
              </a:ext>
            </a:extLst>
          </p:cNvPr>
          <p:cNvSpPr>
            <a:spLocks noGrp="1"/>
          </p:cNvSpPr>
          <p:nvPr>
            <p:ph type="subTitle" idx="1"/>
          </p:nvPr>
        </p:nvSpPr>
        <p:spPr/>
        <p:txBody>
          <a:bodyPr/>
          <a:lstStyle/>
          <a:p>
            <a:endParaRPr lang="en-US" sz="3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6DDAA7-9FFF-47DE-AB5A-7EDC34CD157A}"/>
              </a:ext>
            </a:extLst>
          </p:cNvPr>
          <p:cNvPicPr>
            <a:picLocks noChangeAspect="1"/>
          </p:cNvPicPr>
          <p:nvPr/>
        </p:nvPicPr>
        <p:blipFill>
          <a:blip r:embed="rId2"/>
          <a:stretch>
            <a:fillRect/>
          </a:stretch>
        </p:blipFill>
        <p:spPr>
          <a:xfrm>
            <a:off x="276613" y="340756"/>
            <a:ext cx="6991454" cy="5862081"/>
          </a:xfrm>
          <a:prstGeom prst="rect">
            <a:avLst/>
          </a:prstGeom>
        </p:spPr>
      </p:pic>
    </p:spTree>
    <p:extLst>
      <p:ext uri="{BB962C8B-B14F-4D97-AF65-F5344CB8AC3E}">
        <p14:creationId xmlns:p14="http://schemas.microsoft.com/office/powerpoint/2010/main" val="213671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1DB4-4EB5-4F0B-96A8-1BD34E7556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06F6D3-ACEA-408E-BE57-86966FBC4545}"/>
              </a:ext>
            </a:extLst>
          </p:cNvPr>
          <p:cNvSpPr>
            <a:spLocks noGrp="1"/>
          </p:cNvSpPr>
          <p:nvPr>
            <p:ph idx="1"/>
          </p:nvPr>
        </p:nvSpPr>
        <p:spPr/>
        <p:txBody>
          <a:bodyPr>
            <a:normAutofit fontScale="92500"/>
          </a:bodyPr>
          <a:lstStyle/>
          <a:p>
            <a:pPr>
              <a:lnSpc>
                <a:spcPct val="150000"/>
              </a:lnSpc>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rPr>
              <a:t>2048 is a single player sliding tile puzzle video game written by Italian web developer Gabriele </a:t>
            </a:r>
            <a:r>
              <a:rPr lang="en-US" sz="2000" dirty="0" err="1">
                <a:effectLst/>
                <a:latin typeface="Times New Roman" panose="02020603050405020304" pitchFamily="18" charset="0"/>
                <a:ea typeface="Calibri" panose="020F0502020204030204" pitchFamily="34" charset="0"/>
              </a:rPr>
              <a:t>Cirulli</a:t>
            </a:r>
            <a:r>
              <a:rPr lang="en-US" sz="2000" dirty="0">
                <a:effectLst/>
                <a:latin typeface="Times New Roman" panose="02020603050405020304" pitchFamily="18" charset="0"/>
                <a:ea typeface="Calibri" panose="020F0502020204030204" pitchFamily="34" charset="0"/>
              </a:rPr>
              <a:t>. </a:t>
            </a:r>
          </a:p>
          <a:p>
            <a:pPr>
              <a:lnSpc>
                <a:spcPct val="150000"/>
              </a:lnSpc>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rPr>
              <a:t>Basically, 2048 presents with a 4×4 grid. When you start the game, there will be two “tiles” on the grid, each displaying the number 2 or 4.</a:t>
            </a:r>
          </a:p>
          <a:p>
            <a:pPr>
              <a:lnSpc>
                <a:spcPct val="150000"/>
              </a:lnSpc>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rPr>
              <a:t>You hit the arrow keys on your keyboard to move the tiles around — and also to generate new tiles, which will also be valued at 2 or 4. When two equal tiles collide, they combine to give you one greater tile that displays their sum. </a:t>
            </a:r>
          </a:p>
          <a:p>
            <a:pPr>
              <a:lnSpc>
                <a:spcPct val="150000"/>
              </a:lnSpc>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more you do this, obviously, the higher the tiles get and the more crowded the board becomes. Your objective is to reach 2048 before the board fills up. </a:t>
            </a:r>
          </a:p>
          <a:p>
            <a:endParaRPr lang="en-US" sz="4000" dirty="0">
              <a:effectLst/>
              <a:latin typeface="Times New Roman" panose="02020603050405020304" pitchFamily="18" charset="0"/>
              <a:ea typeface="Calibri" panose="020F0502020204030204" pitchFamily="34" charset="0"/>
            </a:endParaRPr>
          </a:p>
        </p:txBody>
      </p:sp>
      <p:sp>
        <p:nvSpPr>
          <p:cNvPr id="5" name="Date Placeholder 4">
            <a:extLst>
              <a:ext uri="{FF2B5EF4-FFF2-40B4-BE49-F238E27FC236}">
                <a16:creationId xmlns:a16="http://schemas.microsoft.com/office/drawing/2014/main" id="{543E267D-7B51-482F-A4D3-234842E38926}"/>
              </a:ext>
            </a:extLst>
          </p:cNvPr>
          <p:cNvSpPr>
            <a:spLocks noGrp="1"/>
          </p:cNvSpPr>
          <p:nvPr>
            <p:ph type="dt" sz="half" idx="10"/>
          </p:nvPr>
        </p:nvSpPr>
        <p:spPr/>
        <p:txBody>
          <a:bodyPr/>
          <a:lstStyle/>
          <a:p>
            <a:fld id="{93893996-4296-430B-847F-A9AD7A760F48}" type="datetime1">
              <a:rPr lang="en-US" sz="1600" smtClean="0"/>
              <a:t>9/26/2021</a:t>
            </a:fld>
            <a:endParaRPr lang="en-US" dirty="0"/>
          </a:p>
        </p:txBody>
      </p:sp>
      <p:sp>
        <p:nvSpPr>
          <p:cNvPr id="6" name="Slide Number Placeholder 5">
            <a:extLst>
              <a:ext uri="{FF2B5EF4-FFF2-40B4-BE49-F238E27FC236}">
                <a16:creationId xmlns:a16="http://schemas.microsoft.com/office/drawing/2014/main" id="{0C370DA5-6C7E-4056-95EF-7B121F5AEF98}"/>
              </a:ext>
            </a:extLst>
          </p:cNvPr>
          <p:cNvSpPr>
            <a:spLocks noGrp="1"/>
          </p:cNvSpPr>
          <p:nvPr>
            <p:ph type="sldNum" sz="quarter" idx="12"/>
          </p:nvPr>
        </p:nvSpPr>
        <p:spPr/>
        <p:txBody>
          <a:bodyPr/>
          <a:lstStyle/>
          <a:p>
            <a:fld id="{6D22F896-40B5-4ADD-8801-0D06FADFA095}" type="slidenum">
              <a:rPr lang="en-US" sz="1600" smtClean="0"/>
              <a:t>2</a:t>
            </a:fld>
            <a:endParaRPr lang="en-US" sz="1600" dirty="0"/>
          </a:p>
        </p:txBody>
      </p:sp>
    </p:spTree>
    <p:extLst>
      <p:ext uri="{BB962C8B-B14F-4D97-AF65-F5344CB8AC3E}">
        <p14:creationId xmlns:p14="http://schemas.microsoft.com/office/powerpoint/2010/main" val="166022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2D47-03E0-4CCA-8F8C-FC8DCF9A6B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A76AA09-7257-41F5-851B-DE0910A2D5B8}"/>
              </a:ext>
            </a:extLst>
          </p:cNvPr>
          <p:cNvSpPr>
            <a:spLocks noGrp="1"/>
          </p:cNvSpPr>
          <p:nvPr>
            <p:ph idx="1"/>
          </p:nvPr>
        </p:nvSpPr>
        <p:spPr/>
        <p:txBody>
          <a:bodyPr>
            <a:normAutofit fontScale="25000" lnSpcReduction="20000"/>
          </a:bodyPr>
          <a:lstStyle/>
          <a:p>
            <a:pPr marL="0" marR="0" lvl="0" indent="0">
              <a:lnSpc>
                <a:spcPct val="160000"/>
              </a:lnSpc>
              <a:spcBef>
                <a:spcPts val="0"/>
              </a:spcBef>
              <a:spcAft>
                <a:spcPts val="0"/>
              </a:spcAft>
              <a:buNone/>
            </a:pPr>
            <a:endParaRPr lang="en-US" sz="26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70000"/>
              </a:lnSpc>
              <a:spcBef>
                <a:spcPts val="0"/>
              </a:spcBef>
              <a:spcAft>
                <a:spcPts val="0"/>
              </a:spcAft>
              <a:buNone/>
            </a:pPr>
            <a:r>
              <a:rPr lang="en-US" sz="8000" dirty="0">
                <a:ln>
                  <a:noFill/>
                </a:ln>
                <a:effectLst/>
                <a:latin typeface="Times New Roman" panose="02020603050405020304" pitchFamily="18" charset="0"/>
                <a:ea typeface="Calibri" panose="020F0502020204030204" pitchFamily="34" charset="0"/>
                <a:cs typeface="Times New Roman" panose="02020603050405020304" pitchFamily="18" charset="0"/>
              </a:rPr>
              <a:t>It is a solo player game. In the game 2048, a tile 2 or 4 is generated randomly for a turn.</a:t>
            </a:r>
            <a:br>
              <a:rPr lang="en-US" sz="8000" dirty="0">
                <a:ln>
                  <a:noFill/>
                </a:ln>
                <a:effectLst/>
                <a:latin typeface="Times New Roman" panose="02020603050405020304" pitchFamily="18" charset="0"/>
                <a:ea typeface="Calibri" panose="020F0502020204030204" pitchFamily="34" charset="0"/>
                <a:cs typeface="Times New Roman" panose="02020603050405020304" pitchFamily="18" charset="0"/>
              </a:rPr>
            </a:br>
            <a:r>
              <a:rPr lang="en-US" sz="8000" dirty="0">
                <a:ln>
                  <a:noFill/>
                </a:ln>
                <a:effectLst/>
                <a:latin typeface="Times New Roman" panose="02020603050405020304" pitchFamily="18" charset="0"/>
                <a:ea typeface="Calibri" panose="020F0502020204030204" pitchFamily="34" charset="0"/>
                <a:cs typeface="Times New Roman" panose="02020603050405020304" pitchFamily="18" charset="0"/>
              </a:rPr>
              <a:t>For a given configuration of 4x4 tiles you have to tell the number of moves a player has made assuming that a tile of 2 only was generated on every move. There are some problems, that a user may face, given as:</a:t>
            </a:r>
            <a:endParaRPr lang="en-US"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70000"/>
              </a:lnSpc>
              <a:spcBef>
                <a:spcPts val="0"/>
              </a:spcBef>
              <a:spcAft>
                <a:spcPts val="0"/>
              </a:spcAft>
              <a:buFont typeface="Wingdings" panose="05000000000000000000" pitchFamily="2" charset="2"/>
              <a:buChar char="v"/>
            </a:pPr>
            <a:r>
              <a:rPr lang="en-US" sz="8000" dirty="0">
                <a:ln>
                  <a:noFill/>
                </a:ln>
                <a:effectLst/>
                <a:latin typeface="Times New Roman" panose="02020603050405020304" pitchFamily="18" charset="0"/>
                <a:ea typeface="Calibri" panose="020F0502020204030204" pitchFamily="34" charset="0"/>
                <a:cs typeface="Times New Roman" panose="02020603050405020304" pitchFamily="18" charset="0"/>
              </a:rPr>
              <a:t>There are no further levels on this game.</a:t>
            </a:r>
            <a:endParaRPr lang="en-US"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70000"/>
              </a:lnSpc>
              <a:spcBef>
                <a:spcPts val="0"/>
              </a:spcBef>
              <a:spcAft>
                <a:spcPts val="0"/>
              </a:spcAft>
              <a:buFont typeface="Wingdings" panose="05000000000000000000" pitchFamily="2" charset="2"/>
              <a:buChar char="v"/>
            </a:pPr>
            <a:r>
              <a:rPr lang="en-US" sz="8000" dirty="0">
                <a:ln>
                  <a:noFill/>
                </a:ln>
                <a:effectLst/>
                <a:latin typeface="Times New Roman" panose="02020603050405020304" pitchFamily="18" charset="0"/>
                <a:ea typeface="Calibri" panose="020F0502020204030204" pitchFamily="34" charset="0"/>
                <a:cs typeface="Times New Roman" panose="02020603050405020304" pitchFamily="18" charset="0"/>
              </a:rPr>
              <a:t>Users cannot see previous score history.</a:t>
            </a:r>
            <a:endParaRPr lang="en-US"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70000"/>
              </a:lnSpc>
              <a:spcBef>
                <a:spcPts val="0"/>
              </a:spcBef>
              <a:spcAft>
                <a:spcPts val="1000"/>
              </a:spcAft>
              <a:buFont typeface="Wingdings" panose="05000000000000000000" pitchFamily="2" charset="2"/>
              <a:buChar char="v"/>
            </a:pPr>
            <a:r>
              <a:rPr lang="en-US" sz="8000" dirty="0">
                <a:ln>
                  <a:noFill/>
                </a:ln>
                <a:effectLst/>
                <a:latin typeface="Times New Roman" panose="02020603050405020304" pitchFamily="18" charset="0"/>
                <a:ea typeface="Calibri" panose="020F0502020204030204" pitchFamily="34" charset="0"/>
                <a:cs typeface="Times New Roman" panose="02020603050405020304" pitchFamily="18" charset="0"/>
              </a:rPr>
              <a:t>It has to be addressed because the way of focusing and the tactics thar are used normally would be improvised.</a:t>
            </a:r>
            <a:endParaRPr lang="en-US"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6D8E043-8BD9-495D-AAEC-0E821869ED66}"/>
              </a:ext>
            </a:extLst>
          </p:cNvPr>
          <p:cNvSpPr>
            <a:spLocks noGrp="1"/>
          </p:cNvSpPr>
          <p:nvPr>
            <p:ph type="dt" sz="half" idx="10"/>
          </p:nvPr>
        </p:nvSpPr>
        <p:spPr/>
        <p:txBody>
          <a:bodyPr/>
          <a:lstStyle/>
          <a:p>
            <a:fld id="{A78B56D8-D206-41C9-9B0F-70FCCA92D494}" type="datetime1">
              <a:rPr lang="en-US" sz="1600" smtClean="0"/>
              <a:t>9/26/2021</a:t>
            </a:fld>
            <a:endParaRPr lang="en-US" dirty="0"/>
          </a:p>
        </p:txBody>
      </p:sp>
      <p:sp>
        <p:nvSpPr>
          <p:cNvPr id="6" name="Slide Number Placeholder 5">
            <a:extLst>
              <a:ext uri="{FF2B5EF4-FFF2-40B4-BE49-F238E27FC236}">
                <a16:creationId xmlns:a16="http://schemas.microsoft.com/office/drawing/2014/main" id="{BAF29EFF-BB99-49B4-97CD-80A354AD9761}"/>
              </a:ext>
            </a:extLst>
          </p:cNvPr>
          <p:cNvSpPr>
            <a:spLocks noGrp="1"/>
          </p:cNvSpPr>
          <p:nvPr>
            <p:ph type="sldNum" sz="quarter" idx="12"/>
          </p:nvPr>
        </p:nvSpPr>
        <p:spPr/>
        <p:txBody>
          <a:bodyPr/>
          <a:lstStyle/>
          <a:p>
            <a:fld id="{6D22F896-40B5-4ADD-8801-0D06FADFA095}" type="slidenum">
              <a:rPr lang="en-US" sz="1600" smtClean="0"/>
              <a:t>3</a:t>
            </a:fld>
            <a:endParaRPr lang="en-US" sz="1600" dirty="0"/>
          </a:p>
        </p:txBody>
      </p:sp>
    </p:spTree>
    <p:extLst>
      <p:ext uri="{BB962C8B-B14F-4D97-AF65-F5344CB8AC3E}">
        <p14:creationId xmlns:p14="http://schemas.microsoft.com/office/powerpoint/2010/main" val="91189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6204-9BD1-4B92-A973-C66C3DFF1B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2ED696D-58E4-479B-A154-6C1F5721F9C5}"/>
              </a:ext>
            </a:extLst>
          </p:cNvPr>
          <p:cNvSpPr>
            <a:spLocks noGrp="1"/>
          </p:cNvSpPr>
          <p:nvPr>
            <p:ph idx="1"/>
          </p:nvPr>
        </p:nvSpPr>
        <p:spPr/>
        <p:txBody>
          <a:bodyPr>
            <a:noAutofit/>
          </a:bodyPr>
          <a:lstStyle/>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2000" dirty="0">
                <a:effectLst/>
                <a:latin typeface="Times New Roman" panose="02020603050405020304" pitchFamily="18" charset="0"/>
                <a:ea typeface="Calibri" panose="020F0502020204030204" pitchFamily="34" charset="0"/>
                <a:cs typeface="Mangal" panose="02040503050203030202" pitchFamily="18" charset="0"/>
              </a:rPr>
              <a:t>The main objective of this project is development of the simple game with low storage but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15000"/>
              </a:lnSpc>
              <a:spcBef>
                <a:spcPts val="0"/>
              </a:spcBef>
              <a:spcAft>
                <a:spcPts val="1000"/>
              </a:spcAft>
              <a:buNone/>
            </a:pPr>
            <a:r>
              <a:rPr lang="en-US" sz="2000" dirty="0">
                <a:effectLst/>
                <a:latin typeface="Times New Roman" panose="02020603050405020304" pitchFamily="18" charset="0"/>
                <a:ea typeface="Calibri" panose="020F0502020204030204" pitchFamily="34" charset="0"/>
                <a:cs typeface="Mangal" panose="02040503050203030202" pitchFamily="18" charset="0"/>
              </a:rPr>
              <a:t>    not boring, can refresh the mind, helps to release stress with the help of fun environment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15000"/>
              </a:lnSpc>
              <a:spcBef>
                <a:spcPts val="0"/>
              </a:spcBef>
              <a:spcAft>
                <a:spcPts val="1000"/>
              </a:spcAft>
              <a:buNone/>
            </a:pPr>
            <a:r>
              <a:rPr lang="en-US" sz="2000" dirty="0">
                <a:effectLst/>
                <a:latin typeface="Times New Roman" panose="02020603050405020304" pitchFamily="18" charset="0"/>
                <a:ea typeface="Calibri" panose="020F0502020204030204" pitchFamily="34" charset="0"/>
                <a:cs typeface="Mangal" panose="02040503050203030202" pitchFamily="18" charset="0"/>
              </a:rPr>
              <a:t>    which:</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Bef>
                <a:spcPts val="0"/>
              </a:spcBef>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Mangal" panose="02040503050203030202" pitchFamily="18" charset="0"/>
              </a:rPr>
              <a:t> Provides new entertaining environment but with old concept.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Bef>
                <a:spcPts val="0"/>
              </a:spcBef>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Mangal" panose="02040503050203030202" pitchFamily="18" charset="0"/>
              </a:rPr>
              <a:t>Optimize the space in the storage unit.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Bef>
                <a:spcPts val="0"/>
              </a:spcBef>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Mangal" panose="02040503050203030202" pitchFamily="18" charset="0"/>
              </a:rPr>
              <a:t>Provides fun for the user and also to improve the focus.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Bef>
                <a:spcPts val="0"/>
              </a:spcBef>
              <a:spcAft>
                <a:spcPts val="100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Mangal" panose="02040503050203030202" pitchFamily="18" charset="0"/>
              </a:rPr>
              <a:t>Provides offline mode. For non-internet user the offline mini games are the best for the entertainment purpose.</a:t>
            </a:r>
            <a:endParaRPr lang="en-US" sz="2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AABF4C0D-D0BA-4F7D-8635-9C14D13C3F04}"/>
              </a:ext>
            </a:extLst>
          </p:cNvPr>
          <p:cNvSpPr>
            <a:spLocks noGrp="1"/>
          </p:cNvSpPr>
          <p:nvPr>
            <p:ph type="dt" sz="half" idx="10"/>
          </p:nvPr>
        </p:nvSpPr>
        <p:spPr/>
        <p:txBody>
          <a:bodyPr/>
          <a:lstStyle/>
          <a:p>
            <a:fld id="{86627EAC-DAB6-4892-B806-6DCD1E2A2486}" type="datetime1">
              <a:rPr lang="en-US" sz="1400" smtClean="0"/>
              <a:t>9/26/2021</a:t>
            </a:fld>
            <a:endParaRPr lang="en-US" dirty="0"/>
          </a:p>
        </p:txBody>
      </p:sp>
      <p:sp>
        <p:nvSpPr>
          <p:cNvPr id="6" name="Slide Number Placeholder 5">
            <a:extLst>
              <a:ext uri="{FF2B5EF4-FFF2-40B4-BE49-F238E27FC236}">
                <a16:creationId xmlns:a16="http://schemas.microsoft.com/office/drawing/2014/main" id="{22CC19E6-5D2B-4F48-89D2-00B761CA336B}"/>
              </a:ext>
            </a:extLst>
          </p:cNvPr>
          <p:cNvSpPr>
            <a:spLocks noGrp="1"/>
          </p:cNvSpPr>
          <p:nvPr>
            <p:ph type="sldNum" sz="quarter" idx="12"/>
          </p:nvPr>
        </p:nvSpPr>
        <p:spPr/>
        <p:txBody>
          <a:bodyPr/>
          <a:lstStyle/>
          <a:p>
            <a:fld id="{6D22F896-40B5-4ADD-8801-0D06FADFA095}" type="slidenum">
              <a:rPr lang="en-US" sz="1400" smtClean="0"/>
              <a:t>4</a:t>
            </a:fld>
            <a:endParaRPr lang="en-US" sz="1400" dirty="0"/>
          </a:p>
        </p:txBody>
      </p:sp>
    </p:spTree>
    <p:extLst>
      <p:ext uri="{BB962C8B-B14F-4D97-AF65-F5344CB8AC3E}">
        <p14:creationId xmlns:p14="http://schemas.microsoft.com/office/powerpoint/2010/main" val="282466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021E-8614-441C-B373-1018C86E4733}"/>
              </a:ext>
            </a:extLst>
          </p:cNvPr>
          <p:cNvSpPr>
            <a:spLocks noGrp="1"/>
          </p:cNvSpPr>
          <p:nvPr>
            <p:ph type="title"/>
          </p:nvPr>
        </p:nvSpPr>
        <p:spPr>
          <a:xfrm>
            <a:off x="3142488" y="151724"/>
            <a:ext cx="8610600" cy="1293028"/>
          </a:xfrm>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6055EC4-446E-4D87-8EEA-2CBE9872975D}"/>
              </a:ext>
            </a:extLst>
          </p:cNvPr>
          <p:cNvSpPr>
            <a:spLocks noGrp="1"/>
          </p:cNvSpPr>
          <p:nvPr>
            <p:ph sz="half" idx="1"/>
          </p:nvPr>
        </p:nvSpPr>
        <p:spPr>
          <a:xfrm>
            <a:off x="347472" y="1490472"/>
            <a:ext cx="5961888" cy="4517903"/>
          </a:xfrm>
        </p:spPr>
        <p:txBody>
          <a:bodyPr>
            <a:normAutofit fontScale="25000" lnSpcReduction="20000"/>
          </a:bodyPr>
          <a:lstStyle/>
          <a:p>
            <a:pPr marL="0" indent="0">
              <a:lnSpc>
                <a:spcPct val="170000"/>
              </a:lnSpc>
              <a:buNone/>
            </a:pPr>
            <a:r>
              <a:rPr lang="en-US" sz="8000" dirty="0">
                <a:effectLst/>
                <a:latin typeface="Times New Roman" panose="02020603050405020304" pitchFamily="18" charset="0"/>
                <a:ea typeface="Calibri" panose="020F0502020204030204" pitchFamily="34" charset="0"/>
                <a:cs typeface="Mangal" panose="02040503050203030202" pitchFamily="18" charset="0"/>
              </a:rPr>
              <a:t>This approach deals with the development of software which centers around the idea of iterative development, where requirements and solutions evolve through collaboration between self-organizing cross-functional team. The diagram below represents methodology which includes various stages like analysis or coming up with idea. The second stage is designing of project which is followed by coding. Coding includes iteration that ends at the end of program helping in implementation and finally the game is tested and executed and required output comes out.</a:t>
            </a:r>
            <a:endParaRPr lang="en-US" sz="80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10" name="Content Placeholder 9">
            <a:extLst>
              <a:ext uri="{FF2B5EF4-FFF2-40B4-BE49-F238E27FC236}">
                <a16:creationId xmlns:a16="http://schemas.microsoft.com/office/drawing/2014/main" id="{0E27FD04-36DF-418B-A9E6-2F1DFB35CDF2}"/>
              </a:ext>
            </a:extLst>
          </p:cNvPr>
          <p:cNvPicPr>
            <a:picLocks noGrp="1" noChangeAspect="1"/>
          </p:cNvPicPr>
          <p:nvPr>
            <p:ph sz="half" idx="2"/>
          </p:nvPr>
        </p:nvPicPr>
        <p:blipFill>
          <a:blip r:embed="rId2"/>
          <a:stretch>
            <a:fillRect/>
          </a:stretch>
        </p:blipFill>
        <p:spPr>
          <a:xfrm>
            <a:off x="6547104" y="1490472"/>
            <a:ext cx="5644896" cy="5111496"/>
          </a:xfrm>
        </p:spPr>
      </p:pic>
      <p:sp>
        <p:nvSpPr>
          <p:cNvPr id="5" name="Date Placeholder 4">
            <a:extLst>
              <a:ext uri="{FF2B5EF4-FFF2-40B4-BE49-F238E27FC236}">
                <a16:creationId xmlns:a16="http://schemas.microsoft.com/office/drawing/2014/main" id="{0157BD21-24A7-41A4-B151-21895D82DC85}"/>
              </a:ext>
            </a:extLst>
          </p:cNvPr>
          <p:cNvSpPr>
            <a:spLocks noGrp="1"/>
          </p:cNvSpPr>
          <p:nvPr>
            <p:ph type="dt" sz="half" idx="10"/>
          </p:nvPr>
        </p:nvSpPr>
        <p:spPr/>
        <p:txBody>
          <a:bodyPr/>
          <a:lstStyle/>
          <a:p>
            <a:fld id="{491A950D-B9B2-4C78-86CE-34708E587F51}" type="datetime1">
              <a:rPr lang="en-US" smtClean="0"/>
              <a:t>9/26/2021</a:t>
            </a:fld>
            <a:endParaRPr lang="en-US" dirty="0"/>
          </a:p>
        </p:txBody>
      </p:sp>
      <p:sp>
        <p:nvSpPr>
          <p:cNvPr id="6" name="Slide Number Placeholder 5">
            <a:extLst>
              <a:ext uri="{FF2B5EF4-FFF2-40B4-BE49-F238E27FC236}">
                <a16:creationId xmlns:a16="http://schemas.microsoft.com/office/drawing/2014/main" id="{4F9301E4-81B0-4E7B-8191-A51594332822}"/>
              </a:ext>
            </a:extLst>
          </p:cNvPr>
          <p:cNvSpPr>
            <a:spLocks noGrp="1"/>
          </p:cNvSpPr>
          <p:nvPr>
            <p:ph type="sldNum" sz="quarter" idx="12"/>
          </p:nvPr>
        </p:nvSpPr>
        <p:spPr>
          <a:xfrm>
            <a:off x="8679180" y="151724"/>
            <a:ext cx="2743200" cy="365125"/>
          </a:xfrm>
        </p:spPr>
        <p:txBody>
          <a:bodyPr/>
          <a:lstStyle/>
          <a:p>
            <a:fld id="{6D22F896-40B5-4ADD-8801-0D06FADFA095}" type="slidenum">
              <a:rPr lang="en-US" sz="1400" smtClean="0"/>
              <a:t>5</a:t>
            </a:fld>
            <a:endParaRPr lang="en-US" sz="1400" dirty="0"/>
          </a:p>
        </p:txBody>
      </p:sp>
    </p:spTree>
    <p:extLst>
      <p:ext uri="{BB962C8B-B14F-4D97-AF65-F5344CB8AC3E}">
        <p14:creationId xmlns:p14="http://schemas.microsoft.com/office/powerpoint/2010/main" val="380054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FF40-3395-4E11-AE84-1B69B81BC7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9" name="Content Placeholder 8">
            <a:extLst>
              <a:ext uri="{FF2B5EF4-FFF2-40B4-BE49-F238E27FC236}">
                <a16:creationId xmlns:a16="http://schemas.microsoft.com/office/drawing/2014/main" id="{4E2E1506-73FA-4873-ABA7-E4D359775CE7}"/>
              </a:ext>
            </a:extLst>
          </p:cNvPr>
          <p:cNvSpPr>
            <a:spLocks noGrp="1"/>
          </p:cNvSpPr>
          <p:nvPr>
            <p:ph idx="1"/>
          </p:nvPr>
        </p:nvSpPr>
        <p:spPr>
          <a:xfrm>
            <a:off x="685800" y="2269974"/>
            <a:ext cx="10820400" cy="4024125"/>
          </a:xfrm>
        </p:spPr>
        <p:txBody>
          <a:bodyPr>
            <a:normAutofit fontScale="92500" lnSpcReduction="20000"/>
          </a:bodyPr>
          <a:lstStyle/>
          <a:p>
            <a:pPr>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Mangal" panose="02040503050203030202" pitchFamily="18" charset="0"/>
              </a:rPr>
              <a:t>This project was started with modest aim with no prior experience in any programming project as this, but ended up in learning many things. </a:t>
            </a:r>
          </a:p>
          <a:p>
            <a:pPr>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Mangal" panose="02040503050203030202" pitchFamily="18" charset="0"/>
              </a:rPr>
              <a:t>2048 is simple interactive video game. It is extremely user friendly and has the features, which makes simple graphics project.</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rPr>
              <a:t>Video games are a form of media that is often associated with negative health consequences. However, when games are played in moderation and with mindfulness, they are a viable source of stress relief as well as a catalyst for mental health improvement and development of social skills.</a:t>
            </a:r>
          </a:p>
          <a:p>
            <a:pPr>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rPr>
              <a:t>2048 itself is a relatively modern form of entertainment. It is engaging and immersive on a level different from that of traditional board games and other forms of entertainment</a:t>
            </a:r>
            <a:r>
              <a:rPr lang="en-US" sz="1800" dirty="0">
                <a:effectLst/>
                <a:latin typeface="Times New Roman" panose="02020603050405020304" pitchFamily="18" charset="0"/>
                <a:ea typeface="Calibri" panose="020F0502020204030204" pitchFamily="34" charset="0"/>
              </a:rPr>
              <a:t>.</a:t>
            </a:r>
            <a:endParaRPr lang="en-US" dirty="0"/>
          </a:p>
        </p:txBody>
      </p:sp>
      <p:sp>
        <p:nvSpPr>
          <p:cNvPr id="4" name="Date Placeholder 3">
            <a:extLst>
              <a:ext uri="{FF2B5EF4-FFF2-40B4-BE49-F238E27FC236}">
                <a16:creationId xmlns:a16="http://schemas.microsoft.com/office/drawing/2014/main" id="{F265E6F0-6997-4C66-A3D2-0D9FD14CAEEF}"/>
              </a:ext>
            </a:extLst>
          </p:cNvPr>
          <p:cNvSpPr>
            <a:spLocks noGrp="1"/>
          </p:cNvSpPr>
          <p:nvPr>
            <p:ph type="dt" sz="half" idx="10"/>
          </p:nvPr>
        </p:nvSpPr>
        <p:spPr/>
        <p:txBody>
          <a:bodyPr/>
          <a:lstStyle/>
          <a:p>
            <a:fld id="{EB1E45E3-4F09-4C27-81BA-12B405B3E434}" type="datetime1">
              <a:rPr lang="en-US" sz="1400" smtClean="0"/>
              <a:t>9/26/2021</a:t>
            </a:fld>
            <a:endParaRPr lang="en-US" dirty="0"/>
          </a:p>
        </p:txBody>
      </p:sp>
      <p:sp>
        <p:nvSpPr>
          <p:cNvPr id="5" name="Slide Number Placeholder 4">
            <a:extLst>
              <a:ext uri="{FF2B5EF4-FFF2-40B4-BE49-F238E27FC236}">
                <a16:creationId xmlns:a16="http://schemas.microsoft.com/office/drawing/2014/main" id="{06C0ED99-9567-4C22-B4E7-59F31272D28E}"/>
              </a:ext>
            </a:extLst>
          </p:cNvPr>
          <p:cNvSpPr>
            <a:spLocks noGrp="1"/>
          </p:cNvSpPr>
          <p:nvPr>
            <p:ph type="sldNum" sz="quarter" idx="12"/>
          </p:nvPr>
        </p:nvSpPr>
        <p:spPr/>
        <p:txBody>
          <a:bodyPr/>
          <a:lstStyle/>
          <a:p>
            <a:fld id="{6D22F896-40B5-4ADD-8801-0D06FADFA095}" type="slidenum">
              <a:rPr lang="en-US" sz="1400" smtClean="0"/>
              <a:t>6</a:t>
            </a:fld>
            <a:endParaRPr lang="en-US" sz="1400" dirty="0"/>
          </a:p>
        </p:txBody>
      </p:sp>
    </p:spTree>
    <p:extLst>
      <p:ext uri="{BB962C8B-B14F-4D97-AF65-F5344CB8AC3E}">
        <p14:creationId xmlns:p14="http://schemas.microsoft.com/office/powerpoint/2010/main" val="285810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D958-DAE6-41C1-AAD3-32D682879FEA}"/>
              </a:ext>
            </a:extLst>
          </p:cNvPr>
          <p:cNvSpPr>
            <a:spLocks noGrp="1"/>
          </p:cNvSpPr>
          <p:nvPr>
            <p:ph type="title"/>
          </p:nvPr>
        </p:nvSpPr>
        <p:spPr>
          <a:xfrm>
            <a:off x="2876747" y="500422"/>
            <a:ext cx="8610600" cy="1293028"/>
          </a:xfrm>
        </p:spPr>
        <p:txBody>
          <a:bodyPr/>
          <a:lstStyle/>
          <a:p>
            <a:r>
              <a:rPr lang="en-US" dirty="0">
                <a:latin typeface="Times New Roman" panose="02020603050405020304" pitchFamily="18" charset="0"/>
                <a:cs typeface="Times New Roman" panose="02020603050405020304" pitchFamily="18" charset="0"/>
              </a:rPr>
              <a:t>appendix</a:t>
            </a:r>
          </a:p>
        </p:txBody>
      </p:sp>
      <p:pic>
        <p:nvPicPr>
          <p:cNvPr id="5" name="Content Placeholder 4">
            <a:extLst>
              <a:ext uri="{FF2B5EF4-FFF2-40B4-BE49-F238E27FC236}">
                <a16:creationId xmlns:a16="http://schemas.microsoft.com/office/drawing/2014/main" id="{D01C17A3-871B-4E88-9322-94439CBA4C54}"/>
              </a:ext>
            </a:extLst>
          </p:cNvPr>
          <p:cNvPicPr>
            <a:picLocks noGrp="1" noChangeAspect="1"/>
          </p:cNvPicPr>
          <p:nvPr>
            <p:ph idx="1"/>
          </p:nvPr>
        </p:nvPicPr>
        <p:blipFill>
          <a:blip r:embed="rId2"/>
          <a:stretch>
            <a:fillRect/>
          </a:stretch>
        </p:blipFill>
        <p:spPr>
          <a:xfrm>
            <a:off x="0" y="1991413"/>
            <a:ext cx="5876892" cy="4866587"/>
          </a:xfrm>
        </p:spPr>
      </p:pic>
      <p:pic>
        <p:nvPicPr>
          <p:cNvPr id="7" name="Picture 6">
            <a:extLst>
              <a:ext uri="{FF2B5EF4-FFF2-40B4-BE49-F238E27FC236}">
                <a16:creationId xmlns:a16="http://schemas.microsoft.com/office/drawing/2014/main" id="{9C822E0C-2D62-4014-B69B-C5E88AA3DAA1}"/>
              </a:ext>
            </a:extLst>
          </p:cNvPr>
          <p:cNvPicPr>
            <a:picLocks noChangeAspect="1"/>
          </p:cNvPicPr>
          <p:nvPr/>
        </p:nvPicPr>
        <p:blipFill>
          <a:blip r:embed="rId3"/>
          <a:stretch>
            <a:fillRect/>
          </a:stretch>
        </p:blipFill>
        <p:spPr>
          <a:xfrm>
            <a:off x="6204858" y="1991413"/>
            <a:ext cx="5987142" cy="4866587"/>
          </a:xfrm>
          <a:prstGeom prst="rect">
            <a:avLst/>
          </a:prstGeom>
        </p:spPr>
      </p:pic>
      <p:sp>
        <p:nvSpPr>
          <p:cNvPr id="4" name="Date Placeholder 3">
            <a:extLst>
              <a:ext uri="{FF2B5EF4-FFF2-40B4-BE49-F238E27FC236}">
                <a16:creationId xmlns:a16="http://schemas.microsoft.com/office/drawing/2014/main" id="{F61B667E-44A6-43D1-BF7C-88958F4D92B0}"/>
              </a:ext>
            </a:extLst>
          </p:cNvPr>
          <p:cNvSpPr>
            <a:spLocks noGrp="1"/>
          </p:cNvSpPr>
          <p:nvPr>
            <p:ph type="dt" sz="half" idx="10"/>
          </p:nvPr>
        </p:nvSpPr>
        <p:spPr/>
        <p:txBody>
          <a:bodyPr/>
          <a:lstStyle/>
          <a:p>
            <a:fld id="{8605C7CB-AEA8-4EBB-B6F5-9FA8BAE5B6F3}" type="datetime1">
              <a:rPr lang="en-US" smtClean="0"/>
              <a:t>9/26/2021</a:t>
            </a:fld>
            <a:endParaRPr lang="en-US" dirty="0"/>
          </a:p>
        </p:txBody>
      </p:sp>
      <p:sp>
        <p:nvSpPr>
          <p:cNvPr id="6" name="Slide Number Placeholder 5">
            <a:extLst>
              <a:ext uri="{FF2B5EF4-FFF2-40B4-BE49-F238E27FC236}">
                <a16:creationId xmlns:a16="http://schemas.microsoft.com/office/drawing/2014/main" id="{6B097C18-6879-4993-84AB-17A730359E3F}"/>
              </a:ext>
            </a:extLst>
          </p:cNvPr>
          <p:cNvSpPr>
            <a:spLocks noGrp="1"/>
          </p:cNvSpPr>
          <p:nvPr>
            <p:ph type="sldNum" sz="quarter" idx="12"/>
          </p:nvPr>
        </p:nvSpPr>
        <p:spPr/>
        <p:txBody>
          <a:bodyPr/>
          <a:lstStyle/>
          <a:p>
            <a:fld id="{6D22F896-40B5-4ADD-8801-0D06FADFA095}" type="slidenum">
              <a:rPr lang="en-US" sz="1400" smtClean="0"/>
              <a:t>7</a:t>
            </a:fld>
            <a:endParaRPr lang="en-US" sz="1400" dirty="0"/>
          </a:p>
        </p:txBody>
      </p:sp>
    </p:spTree>
    <p:extLst>
      <p:ext uri="{BB962C8B-B14F-4D97-AF65-F5344CB8AC3E}">
        <p14:creationId xmlns:p14="http://schemas.microsoft.com/office/powerpoint/2010/main" val="16345087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240</TotalTime>
  <Words>578</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Old English Text MT</vt:lpstr>
      <vt:lpstr>Times New Roman</vt:lpstr>
      <vt:lpstr>Wingdings</vt:lpstr>
      <vt:lpstr>Vapor Trail</vt:lpstr>
      <vt:lpstr>Eat sleep play 2048 &amp; repeat</vt:lpstr>
      <vt:lpstr>Introduction </vt:lpstr>
      <vt:lpstr>Problem Statement</vt:lpstr>
      <vt:lpstr>objectives</vt:lpstr>
      <vt:lpstr>methodology</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2048 game</dc:title>
  <dc:creator>Harkesh Kathayat</dc:creator>
  <cp:lastModifiedBy>Harkesh Kathayat</cp:lastModifiedBy>
  <cp:revision>9</cp:revision>
  <dcterms:created xsi:type="dcterms:W3CDTF">2021-09-21T10:03:21Z</dcterms:created>
  <dcterms:modified xsi:type="dcterms:W3CDTF">2021-09-26T06:32:13Z</dcterms:modified>
</cp:coreProperties>
</file>