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9" r:id="rId2"/>
  </p:sldMasterIdLst>
  <p:notesMasterIdLst>
    <p:notesMasterId r:id="rId17"/>
  </p:notesMasterIdLst>
  <p:sldIdLst>
    <p:sldId id="257" r:id="rId3"/>
    <p:sldId id="259" r:id="rId4"/>
    <p:sldId id="262" r:id="rId5"/>
    <p:sldId id="275" r:id="rId6"/>
    <p:sldId id="286" r:id="rId7"/>
    <p:sldId id="287" r:id="rId8"/>
    <p:sldId id="288" r:id="rId9"/>
    <p:sldId id="293" r:id="rId10"/>
    <p:sldId id="294" r:id="rId11"/>
    <p:sldId id="291" r:id="rId12"/>
    <p:sldId id="292" r:id="rId13"/>
    <p:sldId id="284" r:id="rId14"/>
    <p:sldId id="271" r:id="rId15"/>
    <p:sldId id="27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84" autoAdjust="0"/>
    <p:restoredTop sz="94434" autoAdjust="0"/>
  </p:normalViewPr>
  <p:slideViewPr>
    <p:cSldViewPr snapToGrid="0">
      <p:cViewPr varScale="1">
        <p:scale>
          <a:sx n="74" d="100"/>
          <a:sy n="74" d="100"/>
        </p:scale>
        <p:origin x="66" y="13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DB806B-33DE-409C-8D1F-A50BFE1E41C7}" type="datetimeFigureOut">
              <a:rPr lang="en-US" smtClean="0"/>
              <a:t>6/20/2015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8179E7-7FC0-4A57-813D-12A45493A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190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8179E7-7FC0-4A57-813D-12A45493A49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5348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8179E7-7FC0-4A57-813D-12A45493A49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5348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8179E7-7FC0-4A57-813D-12A45493A49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5348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8179E7-7FC0-4A57-813D-12A45493A49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5348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8179E7-7FC0-4A57-813D-12A45493A49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5348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8179E7-7FC0-4A57-813D-12A45493A49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5348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8179E7-7FC0-4A57-813D-12A45493A49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5348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8179E7-7FC0-4A57-813D-12A45493A49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5348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en-US" smtClean="0"/>
              <a:t>6/20/2015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679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en-US" smtClean="0"/>
              <a:t>6/20/2015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23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en-US" smtClean="0"/>
              <a:t>6/20/2015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415587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en-US" smtClean="0"/>
              <a:t>6/20/2015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2369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en-US" smtClean="0"/>
              <a:t>6/20/2015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063637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en-US" smtClean="0"/>
              <a:t>6/20/2015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7345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en-US" smtClean="0"/>
              <a:t>6/20/2015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5639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en-US" smtClean="0"/>
              <a:t>6/20/2015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253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en-US" smtClean="0"/>
              <a:t>6/20/2015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218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en-US" smtClean="0"/>
              <a:t>6/20/2015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807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en-US" smtClean="0"/>
              <a:t>6/20/2015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688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en-US" smtClean="0"/>
              <a:t>6/20/2015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830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en-US" smtClean="0"/>
              <a:t>6/20/2015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488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en-US" smtClean="0"/>
              <a:t>6/20/2015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536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en-US" smtClean="0"/>
              <a:t>6/20/2015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410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en-US" smtClean="0"/>
              <a:t>6/20/2015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105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11F0EC-4F60-4544-9956-271209A740FE}" type="datetimeFigureOut">
              <a:rPr lang="en-US" smtClean="0"/>
              <a:t>6/20/2015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EC7A5AD-5AEC-42D0-A3BE-F46B40576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637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  <p:sldLayoutId id="2147483771" r:id="rId12"/>
    <p:sldLayoutId id="2147483772" r:id="rId13"/>
    <p:sldLayoutId id="2147483773" r:id="rId14"/>
    <p:sldLayoutId id="2147483774" r:id="rId15"/>
    <p:sldLayoutId id="214748377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projectvirtuallygreen.wordpress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6" name="Rectangle 8"/>
          <p:cNvSpPr>
            <a:spLocks noGrp="1" noChangeArrowheads="1"/>
          </p:cNvSpPr>
          <p:nvPr>
            <p:ph type="ctrTitle"/>
          </p:nvPr>
        </p:nvSpPr>
        <p:spPr>
          <a:xfrm>
            <a:off x="1315705" y="820433"/>
            <a:ext cx="7768959" cy="1646302"/>
          </a:xfrm>
        </p:spPr>
        <p:txBody>
          <a:bodyPr/>
          <a:lstStyle/>
          <a:p>
            <a:pPr algn="ctr"/>
            <a:r>
              <a:rPr lang="en-US" sz="6000" b="1" dirty="0" smtClean="0">
                <a:latin typeface="LilyUPC" panose="020B0604020202020204" pitchFamily="34" charset="-34"/>
                <a:cs typeface="LilyUPC" panose="020B0604020202020204" pitchFamily="34" charset="-34"/>
              </a:rPr>
              <a:t>Defect Tracking Application</a:t>
            </a:r>
            <a:endParaRPr lang="en-US" sz="6000" b="1" dirty="0">
              <a:latin typeface="LilyUPC" panose="020B0604020202020204" pitchFamily="34" charset="-34"/>
              <a:cs typeface="LilyUPC" panose="020B0604020202020204" pitchFamily="34" charset="-34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803400" y="2766622"/>
            <a:ext cx="8547100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2"/>
                </a:solidFill>
              </a:rPr>
              <a:t>Presented by</a:t>
            </a:r>
          </a:p>
          <a:p>
            <a:r>
              <a:rPr lang="en-US" sz="2000" b="1" dirty="0" smtClean="0">
                <a:solidFill>
                  <a:srgbClr val="92D050"/>
                </a:solidFill>
              </a:rPr>
              <a:t>Nam Tran</a:t>
            </a:r>
          </a:p>
          <a:p>
            <a:r>
              <a:rPr lang="en-US" sz="2000" b="1" dirty="0" smtClean="0">
                <a:solidFill>
                  <a:srgbClr val="92D050"/>
                </a:solidFill>
              </a:rPr>
              <a:t>Stephen Mulcahy</a:t>
            </a:r>
          </a:p>
          <a:p>
            <a:r>
              <a:rPr lang="en-US" sz="2000" b="1" dirty="0" smtClean="0">
                <a:solidFill>
                  <a:srgbClr val="92D050"/>
                </a:solidFill>
              </a:rPr>
              <a:t>Ivan Justiniano</a:t>
            </a:r>
          </a:p>
          <a:p>
            <a:r>
              <a:rPr lang="en-US" sz="2000" b="1" dirty="0" smtClean="0">
                <a:solidFill>
                  <a:srgbClr val="92D050"/>
                </a:solidFill>
              </a:rPr>
              <a:t>Keith Bennett</a:t>
            </a:r>
          </a:p>
          <a:p>
            <a:endParaRPr lang="en-US" sz="2000" b="1" dirty="0">
              <a:solidFill>
                <a:schemeClr val="accent2"/>
              </a:solidFill>
            </a:endParaRPr>
          </a:p>
          <a:p>
            <a:endParaRPr lang="en-US" sz="2000" b="1" dirty="0" smtClean="0">
              <a:solidFill>
                <a:schemeClr val="accent2"/>
              </a:solidFill>
            </a:endParaRPr>
          </a:p>
          <a:p>
            <a:endParaRPr lang="en-US" sz="2000" b="1" dirty="0">
              <a:solidFill>
                <a:schemeClr val="accent2"/>
              </a:solidFill>
            </a:endParaRPr>
          </a:p>
          <a:p>
            <a:endParaRPr lang="en-US" sz="2000" b="1" dirty="0" smtClean="0">
              <a:solidFill>
                <a:schemeClr val="accent2"/>
              </a:solidFill>
            </a:endParaRPr>
          </a:p>
          <a:p>
            <a:r>
              <a:rPr lang="en-US" sz="2000" b="1" dirty="0" smtClean="0">
                <a:solidFill>
                  <a:schemeClr val="accent2"/>
                </a:solidFill>
              </a:rPr>
              <a:t>CS633 – </a:t>
            </a:r>
            <a:r>
              <a:rPr lang="en-US" sz="2000" b="1" dirty="0">
                <a:solidFill>
                  <a:schemeClr val="accent2"/>
                </a:solidFill>
              </a:rPr>
              <a:t>Distributed Software Development and </a:t>
            </a:r>
            <a:r>
              <a:rPr lang="en-US" sz="2000" b="1" dirty="0" smtClean="0">
                <a:solidFill>
                  <a:schemeClr val="accent2"/>
                </a:solidFill>
              </a:rPr>
              <a:t>Management</a:t>
            </a:r>
          </a:p>
          <a:p>
            <a:r>
              <a:rPr lang="en-US" sz="2000" b="1" dirty="0" smtClean="0">
                <a:solidFill>
                  <a:schemeClr val="accent2"/>
                </a:solidFill>
              </a:rPr>
              <a:t>June 22, 2015</a:t>
            </a:r>
          </a:p>
          <a:p>
            <a:endParaRPr lang="en-US" sz="12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7950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 smtClean="0">
                <a:latin typeface="LilyUPC" panose="020B0604020202020204" pitchFamily="34" charset="-34"/>
                <a:cs typeface="LilyUPC" panose="020B0604020202020204" pitchFamily="34" charset="-34"/>
              </a:rPr>
              <a:t>Estimation Record</a:t>
            </a:r>
            <a:endParaRPr lang="en-US" sz="6000" b="1" dirty="0">
              <a:latin typeface="LilyUPC" panose="020B0604020202020204" pitchFamily="34" charset="-34"/>
              <a:cs typeface="LilyUPC" panose="020B0604020202020204" pitchFamily="34" charset="-34"/>
            </a:endParaRPr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9695925"/>
              </p:ext>
            </p:extLst>
          </p:nvPr>
        </p:nvGraphicFramePr>
        <p:xfrm>
          <a:off x="799148" y="1675828"/>
          <a:ext cx="8355330" cy="438772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25830"/>
                <a:gridCol w="3429000"/>
                <a:gridCol w="1028700"/>
                <a:gridCol w="685800"/>
                <a:gridCol w="742950"/>
                <a:gridCol w="834072"/>
                <a:gridCol w="708978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r>
                        <a:rPr lang="en-US" sz="1100" dirty="0" smtClean="0">
                          <a:effectLst/>
                        </a:rPr>
                        <a:t>Milestone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marR="0" indent="0" algn="l" defTabSz="457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effectLst/>
                        </a:rPr>
                        <a:t>Deliverables</a:t>
                      </a:r>
                      <a:endParaRPr lang="en-US" sz="1100" dirty="0" smtClean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45720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Size Measure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Tipical Effort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Size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Effort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Person/hr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Final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Milestone #1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100">
                          <a:effectLst/>
                        </a:rPr>
                        <a:t>Select users and assign roles. 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100">
                          <a:effectLst/>
                        </a:rPr>
                        <a:t>Define Rules of engagement. 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# roles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# rules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.50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.50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4/1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4/1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Milestone #2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100">
                          <a:effectLst/>
                        </a:rPr>
                        <a:t>Define Personas. 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100">
                          <a:effectLst/>
                        </a:rPr>
                        <a:t>Establish user requirements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# Personas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# requirements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.50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4/1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4/1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Milestone #3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100" dirty="0">
                          <a:effectLst/>
                        </a:rPr>
                        <a:t>Have estimation records define. 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100" dirty="0">
                          <a:effectLst/>
                        </a:rPr>
                        <a:t>Create 4 Use Cases. 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100" dirty="0">
                          <a:effectLst/>
                        </a:rPr>
                        <a:t>Create a configuration list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# activities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# use cases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# CI items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.50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1/1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2/2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1/2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Milestone #4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+mj-lt"/>
                        <a:buAutoNum type="arabicPeriod"/>
                      </a:pPr>
                      <a:r>
                        <a:rPr lang="en-US" sz="1200" dirty="0">
                          <a:effectLst/>
                        </a:rPr>
                        <a:t>Converge on a components interaction diagram. </a:t>
                      </a:r>
                      <a:endParaRPr lang="en-US" sz="1100" dirty="0"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+mj-lt"/>
                        <a:buAutoNum type="arabicPeriod"/>
                      </a:pPr>
                      <a:r>
                        <a:rPr lang="en-US" sz="1200" dirty="0">
                          <a:effectLst/>
                        </a:rPr>
                        <a:t>Document state transitions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# states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# transitions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.50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.50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Milestone #5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200" dirty="0">
                          <a:effectLst/>
                        </a:rPr>
                        <a:t>Transform mock-ups into wireframes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# mock-ups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Milestone #6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+mj-lt"/>
                        <a:buAutoNum type="arabicPeriod"/>
                      </a:pPr>
                      <a:r>
                        <a:rPr lang="en-US" sz="1200" dirty="0">
                          <a:effectLst/>
                        </a:rPr>
                        <a:t>Develop six (positive and negative) test cases in a standard format. </a:t>
                      </a:r>
                      <a:endParaRPr lang="en-US" sz="1100" dirty="0"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+mj-lt"/>
                        <a:buAutoNum type="arabicPeriod"/>
                      </a:pPr>
                      <a:r>
                        <a:rPr lang="en-US" sz="1200" dirty="0">
                          <a:effectLst/>
                        </a:rPr>
                        <a:t>Reduce data-driven combinations using </a:t>
                      </a:r>
                      <a:r>
                        <a:rPr lang="en-US" sz="1200" dirty="0" err="1">
                          <a:effectLst/>
                        </a:rPr>
                        <a:t>Allpairs</a:t>
                      </a:r>
                      <a:r>
                        <a:rPr lang="en-US" sz="1200" dirty="0">
                          <a:effectLst/>
                        </a:rPr>
                        <a:t>.</a:t>
                      </a:r>
                      <a:endParaRPr lang="en-US" sz="1100" dirty="0"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+mj-lt"/>
                        <a:buAutoNum type="arabicPeriod"/>
                      </a:pPr>
                      <a:r>
                        <a:rPr lang="en-US" sz="1200" dirty="0">
                          <a:effectLst/>
                        </a:rPr>
                        <a:t>Final team's presentation of app's functionality.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# test cases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# combinations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Presentation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1.5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5972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 smtClean="0">
                <a:latin typeface="LilyUPC" panose="020B0604020202020204" pitchFamily="34" charset="-34"/>
                <a:cs typeface="LilyUPC" panose="020B0604020202020204" pitchFamily="34" charset="-34"/>
              </a:rPr>
              <a:t>Configuration Items List</a:t>
            </a:r>
            <a:endParaRPr lang="en-US" sz="6000" b="1" dirty="0">
              <a:latin typeface="LilyUPC" panose="020B0604020202020204" pitchFamily="34" charset="-34"/>
              <a:cs typeface="LilyUPC" panose="020B0604020202020204" pitchFamily="34" charset="-34"/>
            </a:endParaRPr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1518583"/>
              </p:ext>
            </p:extLst>
          </p:nvPr>
        </p:nvGraphicFramePr>
        <p:xfrm>
          <a:off x="863601" y="1612904"/>
          <a:ext cx="8661399" cy="3955423"/>
        </p:xfrm>
        <a:graphic>
          <a:graphicData uri="http://schemas.openxmlformats.org/drawingml/2006/table">
            <a:tbl>
              <a:tblPr/>
              <a:tblGrid>
                <a:gridCol w="286239"/>
                <a:gridCol w="2756382"/>
                <a:gridCol w="678494"/>
                <a:gridCol w="720899"/>
                <a:gridCol w="742103"/>
                <a:gridCol w="2173301"/>
                <a:gridCol w="1303981"/>
              </a:tblGrid>
              <a:tr h="2186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sng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ID</a:t>
                      </a:r>
                    </a:p>
                  </a:txBody>
                  <a:tcPr marL="8744" marR="8744" marT="874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sng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Configuration Item Name</a:t>
                      </a:r>
                    </a:p>
                  </a:txBody>
                  <a:tcPr marL="8744" marR="8744" marT="87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sng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Version</a:t>
                      </a:r>
                    </a:p>
                  </a:txBody>
                  <a:tcPr marL="8744" marR="8744" marT="87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sng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Date</a:t>
                      </a:r>
                    </a:p>
                  </a:txBody>
                  <a:tcPr marL="8744" marR="8744" marT="87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sng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Owner</a:t>
                      </a:r>
                    </a:p>
                  </a:txBody>
                  <a:tcPr marL="8744" marR="8744" marT="87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sng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Repository</a:t>
                      </a:r>
                    </a:p>
                  </a:txBody>
                  <a:tcPr marL="8744" marR="8744" marT="87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sng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Type</a:t>
                      </a:r>
                    </a:p>
                  </a:txBody>
                  <a:tcPr marL="8744" marR="8744" marT="87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</a:tr>
              <a:tr h="2004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8744" marR="8744" marT="87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Definition of users / roles</a:t>
                      </a:r>
                    </a:p>
                  </a:txBody>
                  <a:tcPr marL="8744" marR="8744" marT="87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1.00</a:t>
                      </a:r>
                    </a:p>
                  </a:txBody>
                  <a:tcPr marL="8744" marR="8744" marT="87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5/19/2015</a:t>
                      </a:r>
                    </a:p>
                  </a:txBody>
                  <a:tcPr marL="8744" marR="8744" marT="87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Nam T</a:t>
                      </a:r>
                    </a:p>
                  </a:txBody>
                  <a:tcPr marL="8744" marR="8744" marT="87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Group Discussion Board</a:t>
                      </a:r>
                    </a:p>
                  </a:txBody>
                  <a:tcPr marL="8744" marR="8744" marT="87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Forum Post</a:t>
                      </a:r>
                    </a:p>
                  </a:txBody>
                  <a:tcPr marL="8744" marR="8744" marT="87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4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8744" marR="8744" marT="87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Rules of Engagement</a:t>
                      </a:r>
                    </a:p>
                  </a:txBody>
                  <a:tcPr marL="8744" marR="8744" marT="87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1.00</a:t>
                      </a:r>
                    </a:p>
                  </a:txBody>
                  <a:tcPr marL="8744" marR="8744" marT="87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5/19/2015</a:t>
                      </a:r>
                    </a:p>
                  </a:txBody>
                  <a:tcPr marL="8744" marR="8744" marT="87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Nam T</a:t>
                      </a:r>
                    </a:p>
                  </a:txBody>
                  <a:tcPr marL="8744" marR="8744" marT="87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Group Discussion Board</a:t>
                      </a:r>
                    </a:p>
                  </a:txBody>
                  <a:tcPr marL="8744" marR="8744" marT="87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Forum Post</a:t>
                      </a:r>
                    </a:p>
                  </a:txBody>
                  <a:tcPr marL="8744" marR="8744" marT="87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4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8744" marR="8744" marT="87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CSS633-Team 3 - Week2 Meeting 1 Notes</a:t>
                      </a:r>
                    </a:p>
                  </a:txBody>
                  <a:tcPr marL="8744" marR="8744" marT="87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1.00</a:t>
                      </a:r>
                    </a:p>
                  </a:txBody>
                  <a:tcPr marL="8744" marR="8744" marT="87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5/21/2015</a:t>
                      </a:r>
                    </a:p>
                  </a:txBody>
                  <a:tcPr marL="8744" marR="8744" marT="87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Ivan J</a:t>
                      </a:r>
                    </a:p>
                  </a:txBody>
                  <a:tcPr marL="8744" marR="8744" marT="87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Group Discussion Board</a:t>
                      </a:r>
                    </a:p>
                  </a:txBody>
                  <a:tcPr marL="8744" marR="8744" marT="87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Forum Post / Excel</a:t>
                      </a:r>
                    </a:p>
                  </a:txBody>
                  <a:tcPr marL="8744" marR="8744" marT="87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4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744" marR="8744" marT="87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5 System Personas</a:t>
                      </a:r>
                    </a:p>
                  </a:txBody>
                  <a:tcPr marL="236088" marR="8744" marT="87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744" marR="8744" marT="87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744" marR="8744" marT="87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744" marR="8744" marT="87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744" marR="8744" marT="87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744" marR="8744" marT="87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4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744" marR="8744" marT="87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User Requirements</a:t>
                      </a:r>
                    </a:p>
                  </a:txBody>
                  <a:tcPr marL="236088" marR="8744" marT="87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744" marR="8744" marT="87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744" marR="8744" marT="87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744" marR="8744" marT="87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744" marR="8744" marT="87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744" marR="8744" marT="87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4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8744" marR="8744" marT="87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Estimation Record</a:t>
                      </a:r>
                    </a:p>
                  </a:txBody>
                  <a:tcPr marL="8744" marR="8744" marT="87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1.00</a:t>
                      </a:r>
                    </a:p>
                  </a:txBody>
                  <a:tcPr marL="8744" marR="8744" marT="87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744" marR="8744" marT="87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Ivan J</a:t>
                      </a:r>
                    </a:p>
                  </a:txBody>
                  <a:tcPr marL="8744" marR="8744" marT="87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Group Discussion Board/Pivotal</a:t>
                      </a:r>
                    </a:p>
                  </a:txBody>
                  <a:tcPr marL="8744" marR="8744" marT="87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Excel</a:t>
                      </a:r>
                    </a:p>
                  </a:txBody>
                  <a:tcPr marL="8744" marR="8744" marT="87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4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8744" marR="8744" marT="87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CSS633_Week3_Use_Case_NT V0.10</a:t>
                      </a:r>
                    </a:p>
                  </a:txBody>
                  <a:tcPr marL="8744" marR="8744" marT="87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0.10</a:t>
                      </a:r>
                    </a:p>
                  </a:txBody>
                  <a:tcPr marL="8744" marR="8744" marT="87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5/29/2015</a:t>
                      </a:r>
                    </a:p>
                  </a:txBody>
                  <a:tcPr marL="8744" marR="8744" marT="87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Nam T</a:t>
                      </a:r>
                    </a:p>
                  </a:txBody>
                  <a:tcPr marL="8744" marR="8744" marT="87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Group Discussion Board/Pivotal</a:t>
                      </a:r>
                    </a:p>
                  </a:txBody>
                  <a:tcPr marL="8744" marR="8744" marT="87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PDF</a:t>
                      </a:r>
                    </a:p>
                  </a:txBody>
                  <a:tcPr marL="8744" marR="8744" marT="87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4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8744" marR="8744" marT="87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CSS633_Week3_Use_Case_NT V1.00</a:t>
                      </a:r>
                    </a:p>
                  </a:txBody>
                  <a:tcPr marL="8744" marR="8744" marT="87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1.00</a:t>
                      </a:r>
                    </a:p>
                  </a:txBody>
                  <a:tcPr marL="8744" marR="8744" marT="87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5/31/2015</a:t>
                      </a:r>
                    </a:p>
                  </a:txBody>
                  <a:tcPr marL="8744" marR="8744" marT="87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Nam T</a:t>
                      </a:r>
                    </a:p>
                  </a:txBody>
                  <a:tcPr marL="8744" marR="8744" marT="87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Group Discussion Board/Pivotal</a:t>
                      </a:r>
                    </a:p>
                  </a:txBody>
                  <a:tcPr marL="8744" marR="8744" marT="87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PDF</a:t>
                      </a:r>
                    </a:p>
                  </a:txBody>
                  <a:tcPr marL="8744" marR="8744" marT="87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4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8744" marR="8744" marT="87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Assign Priority to Defect_Version_2.0.pdf</a:t>
                      </a:r>
                    </a:p>
                  </a:txBody>
                  <a:tcPr marL="8744" marR="8744" marT="87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2.00</a:t>
                      </a:r>
                    </a:p>
                  </a:txBody>
                  <a:tcPr marL="8744" marR="8744" marT="87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5/30/2015</a:t>
                      </a:r>
                    </a:p>
                  </a:txBody>
                  <a:tcPr marL="8744" marR="8744" marT="87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Stephen M</a:t>
                      </a:r>
                    </a:p>
                  </a:txBody>
                  <a:tcPr marL="8744" marR="8744" marT="87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Group Discussion Board/Pivotal</a:t>
                      </a:r>
                    </a:p>
                  </a:txBody>
                  <a:tcPr marL="8744" marR="8744" marT="87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PDF</a:t>
                      </a:r>
                    </a:p>
                  </a:txBody>
                  <a:tcPr marL="8744" marR="8744" marT="87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97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8744" marR="8744" marT="87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Status Update for a Defect_Version_2.0.pdf</a:t>
                      </a:r>
                    </a:p>
                  </a:txBody>
                  <a:tcPr marL="8744" marR="8744" marT="87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2.00</a:t>
                      </a:r>
                    </a:p>
                  </a:txBody>
                  <a:tcPr marL="8744" marR="8744" marT="87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5/30/2015</a:t>
                      </a:r>
                    </a:p>
                  </a:txBody>
                  <a:tcPr marL="8744" marR="8744" marT="87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Stephen M</a:t>
                      </a:r>
                    </a:p>
                  </a:txBody>
                  <a:tcPr marL="8744" marR="8744" marT="87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Group Discussion Board/Pivotal</a:t>
                      </a:r>
                    </a:p>
                  </a:txBody>
                  <a:tcPr marL="8744" marR="8744" marT="87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PDF</a:t>
                      </a:r>
                    </a:p>
                  </a:txBody>
                  <a:tcPr marL="8744" marR="8744" marT="87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4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8744" marR="8744" marT="87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Defect Tracking Workflow Diagram</a:t>
                      </a:r>
                    </a:p>
                  </a:txBody>
                  <a:tcPr marL="8744" marR="8744" marT="87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1.00</a:t>
                      </a:r>
                    </a:p>
                  </a:txBody>
                  <a:tcPr marL="8744" marR="8744" marT="87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5/24/2015</a:t>
                      </a:r>
                    </a:p>
                  </a:txBody>
                  <a:tcPr marL="8744" marR="8744" marT="87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Keith B</a:t>
                      </a:r>
                    </a:p>
                  </a:txBody>
                  <a:tcPr marL="8744" marR="8744" marT="87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GitHub</a:t>
                      </a:r>
                    </a:p>
                  </a:txBody>
                  <a:tcPr marL="8744" marR="8744" marT="87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Word</a:t>
                      </a:r>
                    </a:p>
                  </a:txBody>
                  <a:tcPr marL="8744" marR="8744" marT="87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4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8744" marR="8744" marT="87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Definition of Fields</a:t>
                      </a:r>
                    </a:p>
                  </a:txBody>
                  <a:tcPr marL="8744" marR="8744" marT="87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0.10</a:t>
                      </a:r>
                    </a:p>
                  </a:txBody>
                  <a:tcPr marL="8744" marR="8744" marT="87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5/27/2015</a:t>
                      </a:r>
                    </a:p>
                  </a:txBody>
                  <a:tcPr marL="8744" marR="8744" marT="87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Keith B</a:t>
                      </a:r>
                    </a:p>
                  </a:txBody>
                  <a:tcPr marL="8744" marR="8744" marT="87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GitHub</a:t>
                      </a:r>
                    </a:p>
                  </a:txBody>
                  <a:tcPr marL="8744" marR="8744" marT="87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Excel</a:t>
                      </a:r>
                    </a:p>
                  </a:txBody>
                  <a:tcPr marL="8744" marR="8744" marT="87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4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</a:p>
                  </a:txBody>
                  <a:tcPr marL="8744" marR="8744" marT="87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Initial UML Database Design</a:t>
                      </a:r>
                    </a:p>
                  </a:txBody>
                  <a:tcPr marL="8744" marR="8744" marT="87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0.10</a:t>
                      </a:r>
                    </a:p>
                  </a:txBody>
                  <a:tcPr marL="8744" marR="8744" marT="87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5/24/2015</a:t>
                      </a:r>
                    </a:p>
                  </a:txBody>
                  <a:tcPr marL="8744" marR="8744" marT="87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Keith B</a:t>
                      </a:r>
                    </a:p>
                  </a:txBody>
                  <a:tcPr marL="8744" marR="8744" marT="87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GitHub</a:t>
                      </a:r>
                    </a:p>
                  </a:txBody>
                  <a:tcPr marL="8744" marR="8744" marT="87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PDF</a:t>
                      </a:r>
                    </a:p>
                  </a:txBody>
                  <a:tcPr marL="8744" marR="8744" marT="87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4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8744" marR="8744" marT="87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DefTrack Code</a:t>
                      </a:r>
                    </a:p>
                  </a:txBody>
                  <a:tcPr marL="8744" marR="8744" marT="87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0.10</a:t>
                      </a:r>
                    </a:p>
                  </a:txBody>
                  <a:tcPr marL="8744" marR="8744" marT="87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5/24/2015</a:t>
                      </a:r>
                    </a:p>
                  </a:txBody>
                  <a:tcPr marL="8744" marR="8744" marT="87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Keith B</a:t>
                      </a:r>
                    </a:p>
                  </a:txBody>
                  <a:tcPr marL="8744" marR="8744" marT="87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GitHub</a:t>
                      </a:r>
                    </a:p>
                  </a:txBody>
                  <a:tcPr marL="8744" marR="8744" marT="87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VB.NET Project</a:t>
                      </a:r>
                    </a:p>
                  </a:txBody>
                  <a:tcPr marL="8744" marR="8744" marT="87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4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</a:t>
                      </a:r>
                    </a:p>
                  </a:txBody>
                  <a:tcPr marL="8744" marR="8744" marT="87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DefTrack Code</a:t>
                      </a:r>
                    </a:p>
                  </a:txBody>
                  <a:tcPr marL="8744" marR="8744" marT="87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0.20</a:t>
                      </a:r>
                    </a:p>
                  </a:txBody>
                  <a:tcPr marL="8744" marR="8744" marT="87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5/31/2015</a:t>
                      </a:r>
                    </a:p>
                  </a:txBody>
                  <a:tcPr marL="8744" marR="8744" marT="87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Keith B</a:t>
                      </a:r>
                    </a:p>
                  </a:txBody>
                  <a:tcPr marL="8744" marR="8744" marT="87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GitHub</a:t>
                      </a:r>
                    </a:p>
                  </a:txBody>
                  <a:tcPr marL="8744" marR="8744" marT="87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C#.NET Project</a:t>
                      </a:r>
                    </a:p>
                  </a:txBody>
                  <a:tcPr marL="8744" marR="8744" marT="87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4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</a:t>
                      </a:r>
                    </a:p>
                  </a:txBody>
                  <a:tcPr marL="8744" marR="8744" marT="87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CSS633-Team 3 - Meeting 1 Notes</a:t>
                      </a:r>
                    </a:p>
                  </a:txBody>
                  <a:tcPr marL="8744" marR="8744" marT="87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0.10</a:t>
                      </a:r>
                    </a:p>
                  </a:txBody>
                  <a:tcPr marL="8744" marR="8744" marT="87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5/24/2015</a:t>
                      </a:r>
                    </a:p>
                  </a:txBody>
                  <a:tcPr marL="8744" marR="8744" marT="87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Keith B</a:t>
                      </a:r>
                    </a:p>
                  </a:txBody>
                  <a:tcPr marL="8744" marR="8744" marT="87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GitHub</a:t>
                      </a:r>
                    </a:p>
                  </a:txBody>
                  <a:tcPr marL="8744" marR="8744" marT="87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Excel</a:t>
                      </a:r>
                    </a:p>
                  </a:txBody>
                  <a:tcPr marL="8744" marR="8744" marT="87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4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</a:t>
                      </a:r>
                    </a:p>
                  </a:txBody>
                  <a:tcPr marL="8744" marR="8744" marT="87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DefTrack Initial Mock-Up Visualization</a:t>
                      </a:r>
                    </a:p>
                  </a:txBody>
                  <a:tcPr marL="8744" marR="8744" marT="87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1.10</a:t>
                      </a:r>
                    </a:p>
                  </a:txBody>
                  <a:tcPr marL="8744" marR="8744" marT="87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5/28/2015</a:t>
                      </a:r>
                    </a:p>
                  </a:txBody>
                  <a:tcPr marL="8744" marR="8744" marT="87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Keith B</a:t>
                      </a:r>
                    </a:p>
                  </a:txBody>
                  <a:tcPr marL="8744" marR="8744" marT="87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GitHub</a:t>
                      </a:r>
                    </a:p>
                  </a:txBody>
                  <a:tcPr marL="8744" marR="8744" marT="87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Word</a:t>
                      </a:r>
                    </a:p>
                  </a:txBody>
                  <a:tcPr marL="8744" marR="8744" marT="87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4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</a:t>
                      </a:r>
                    </a:p>
                  </a:txBody>
                  <a:tcPr marL="8744" marR="8744" marT="87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Configuration Items List</a:t>
                      </a:r>
                    </a:p>
                  </a:txBody>
                  <a:tcPr marL="8744" marR="8744" marT="87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1.00</a:t>
                      </a:r>
                    </a:p>
                  </a:txBody>
                  <a:tcPr marL="8744" marR="8744" marT="87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5/27/2015</a:t>
                      </a:r>
                    </a:p>
                  </a:txBody>
                  <a:tcPr marL="8744" marR="8744" marT="87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Keith B</a:t>
                      </a:r>
                    </a:p>
                  </a:txBody>
                  <a:tcPr marL="8744" marR="8744" marT="87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GitHub</a:t>
                      </a:r>
                    </a:p>
                  </a:txBody>
                  <a:tcPr marL="8744" marR="8744" marT="87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Excel</a:t>
                      </a:r>
                    </a:p>
                  </a:txBody>
                  <a:tcPr marL="8744" marR="8744" marT="87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5972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6000" b="1" dirty="0" smtClean="0">
                <a:latin typeface="LilyUPC" panose="020B0604020202020204" pitchFamily="34" charset="-34"/>
                <a:cs typeface="LilyUPC" panose="020B0604020202020204" pitchFamily="34" charset="-34"/>
              </a:rPr>
              <a:t>Demo</a:t>
            </a:r>
            <a:endParaRPr lang="en-US" sz="6000" b="1" dirty="0">
              <a:latin typeface="LilyUPC" panose="020B0604020202020204" pitchFamily="34" charset="-34"/>
              <a:cs typeface="LilyUPC" panose="020B0604020202020204" pitchFamily="34" charset="-34"/>
            </a:endParaRPr>
          </a:p>
        </p:txBody>
      </p:sp>
      <p:pic>
        <p:nvPicPr>
          <p:cNvPr id="2054" name="Picture 6" descr="C:\Users\ntran\AppData\Local\Microsoft\Windows\Temporary Internet Files\Content.IE5\5Y4KOD7V\field-trip-clip-art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0" y="2270125"/>
            <a:ext cx="428625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6084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6000" b="1" dirty="0" smtClean="0">
                <a:latin typeface="LilyUPC" panose="020B0604020202020204" pitchFamily="34" charset="-34"/>
                <a:cs typeface="LilyUPC" panose="020B0604020202020204" pitchFamily="34" charset="-34"/>
              </a:rPr>
              <a:t>Lessons Learned</a:t>
            </a:r>
            <a:br>
              <a:rPr lang="en-US" sz="6000" b="1" dirty="0" smtClean="0">
                <a:latin typeface="LilyUPC" panose="020B0604020202020204" pitchFamily="34" charset="-34"/>
                <a:cs typeface="LilyUPC" panose="020B0604020202020204" pitchFamily="34" charset="-34"/>
              </a:rPr>
            </a:br>
            <a:endParaRPr lang="en-US" sz="6000" b="1" dirty="0">
              <a:latin typeface="LilyUPC" panose="020B0604020202020204" pitchFamily="34" charset="-34"/>
              <a:cs typeface="LilyUPC" panose="020B0604020202020204" pitchFamily="34" charset="-34"/>
            </a:endParaRPr>
          </a:p>
        </p:txBody>
      </p:sp>
      <p:sp>
        <p:nvSpPr>
          <p:cNvPr id="106499" name="Rectangle 3"/>
          <p:cNvSpPr>
            <a:spLocks noGrp="1" noChangeArrowheads="1"/>
          </p:cNvSpPr>
          <p:nvPr>
            <p:ph idx="1"/>
          </p:nvPr>
        </p:nvSpPr>
        <p:spPr>
          <a:xfrm>
            <a:off x="677334" y="1716259"/>
            <a:ext cx="8596668" cy="4325104"/>
          </a:xfrm>
        </p:spPr>
        <p:txBody>
          <a:bodyPr/>
          <a:lstStyle/>
          <a:p>
            <a:r>
              <a:rPr lang="en-US" dirty="0" smtClean="0"/>
              <a:t>What worked</a:t>
            </a:r>
          </a:p>
          <a:p>
            <a:pPr lvl="1"/>
            <a:r>
              <a:rPr lang="en-US" dirty="0" smtClean="0"/>
              <a:t>Monday meetings to finalize current week’s deliverables and form strategies for next week’s via Blackboard &amp; GoToMeeting.com</a:t>
            </a:r>
          </a:p>
          <a:p>
            <a:pPr lvl="1"/>
            <a:r>
              <a:rPr lang="en-US" dirty="0" smtClean="0"/>
              <a:t>Sent out minutes </a:t>
            </a:r>
            <a:r>
              <a:rPr lang="en-US" dirty="0"/>
              <a:t>after </a:t>
            </a:r>
            <a:r>
              <a:rPr lang="en-US" dirty="0" smtClean="0"/>
              <a:t>each meeting to ensure consistent understanding</a:t>
            </a:r>
          </a:p>
          <a:p>
            <a:pPr lvl="1"/>
            <a:r>
              <a:rPr lang="en-US" dirty="0"/>
              <a:t>Sent out deliverables to review </a:t>
            </a:r>
            <a:r>
              <a:rPr lang="en-US" dirty="0" smtClean="0"/>
              <a:t>before peer review meetings</a:t>
            </a:r>
          </a:p>
          <a:p>
            <a:pPr lvl="1"/>
            <a:r>
              <a:rPr lang="en-US" dirty="0" smtClean="0"/>
              <a:t>Flexibility of team members’ schedules</a:t>
            </a:r>
            <a:endParaRPr lang="en-US" dirty="0"/>
          </a:p>
          <a:p>
            <a:pPr lvl="1"/>
            <a:r>
              <a:rPr lang="en-US" dirty="0" smtClean="0"/>
              <a:t>Team members cross-functioned when needed</a:t>
            </a: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What did not worked</a:t>
            </a:r>
          </a:p>
          <a:p>
            <a:pPr lvl="1"/>
            <a:r>
              <a:rPr lang="en-US" dirty="0" smtClean="0"/>
              <a:t>Cancellation of 1 week’s meetings led to confusion of next week</a:t>
            </a:r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07905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4106" y="2125013"/>
            <a:ext cx="4726547" cy="4144651"/>
          </a:xfrm>
          <a:prstGeom prst="rect">
            <a:avLst/>
          </a:prstGeom>
        </p:spPr>
      </p:pic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Autofit/>
          </a:bodyPr>
          <a:lstStyle/>
          <a:p>
            <a:r>
              <a:rPr lang="en-US" sz="6000" b="1" dirty="0" smtClean="0">
                <a:latin typeface="LilyUPC" panose="020B0604020202020204" pitchFamily="34" charset="-34"/>
                <a:cs typeface="LilyUPC" panose="020B0604020202020204" pitchFamily="34" charset="-34"/>
              </a:rPr>
              <a:t>Questions??</a:t>
            </a:r>
            <a:endParaRPr lang="en-US" sz="6000" b="1" dirty="0">
              <a:latin typeface="LilyUPC" panose="020B0604020202020204" pitchFamily="34" charset="-34"/>
              <a:cs typeface="LilyUPC" panose="020B06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223774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 smtClean="0">
                <a:latin typeface="LilyUPC" panose="020B0604020202020204" pitchFamily="34" charset="-34"/>
                <a:cs typeface="LilyUPC" panose="020B0604020202020204" pitchFamily="34" charset="-34"/>
              </a:rPr>
              <a:t>Agenda</a:t>
            </a:r>
            <a:endParaRPr lang="en-US" sz="6000" b="1" dirty="0">
              <a:latin typeface="LilyUPC" panose="020B0604020202020204" pitchFamily="34" charset="-34"/>
              <a:cs typeface="LilyUPC" panose="020B0604020202020204" pitchFamily="34" charset="-34"/>
            </a:endParaRPr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>
          <a:xfrm>
            <a:off x="677511" y="1790164"/>
            <a:ext cx="8598907" cy="42512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Project Overview</a:t>
            </a:r>
          </a:p>
          <a:p>
            <a:r>
              <a:rPr lang="en-US" dirty="0" smtClean="0"/>
              <a:t>Team Composition</a:t>
            </a:r>
            <a:endParaRPr lang="en-US" dirty="0"/>
          </a:p>
          <a:p>
            <a:r>
              <a:rPr lang="en-US" dirty="0" smtClean="0"/>
              <a:t>User Personas</a:t>
            </a:r>
            <a:r>
              <a:rPr lang="en-US" dirty="0"/>
              <a:t> </a:t>
            </a:r>
            <a:r>
              <a:rPr lang="en-US" dirty="0" smtClean="0"/>
              <a:t>&amp; Requirements</a:t>
            </a:r>
            <a:endParaRPr lang="en-US" dirty="0"/>
          </a:p>
          <a:p>
            <a:r>
              <a:rPr lang="en-US" dirty="0" smtClean="0"/>
              <a:t>Use Cases</a:t>
            </a:r>
            <a:endParaRPr lang="en-US" dirty="0"/>
          </a:p>
          <a:p>
            <a:r>
              <a:rPr lang="en-US" dirty="0" smtClean="0"/>
              <a:t>Estimation Record</a:t>
            </a:r>
            <a:endParaRPr lang="en-US" dirty="0"/>
          </a:p>
          <a:p>
            <a:r>
              <a:rPr lang="en-US" dirty="0" smtClean="0"/>
              <a:t>Configuration Items List</a:t>
            </a:r>
          </a:p>
          <a:p>
            <a:r>
              <a:rPr lang="en-US" dirty="0" smtClean="0"/>
              <a:t>Components </a:t>
            </a:r>
            <a:r>
              <a:rPr lang="en-US" dirty="0"/>
              <a:t>interaction </a:t>
            </a:r>
            <a:r>
              <a:rPr lang="en-US" dirty="0" smtClean="0"/>
              <a:t>diagram</a:t>
            </a:r>
          </a:p>
          <a:p>
            <a:r>
              <a:rPr lang="en-US" dirty="0" smtClean="0"/>
              <a:t>State Transitions Diagram</a:t>
            </a:r>
          </a:p>
          <a:p>
            <a:r>
              <a:rPr lang="en-US" dirty="0" smtClean="0"/>
              <a:t>Test Cases</a:t>
            </a:r>
          </a:p>
          <a:p>
            <a:r>
              <a:rPr lang="en-US" dirty="0" smtClean="0"/>
              <a:t>Lessons Learned</a:t>
            </a:r>
          </a:p>
          <a:p>
            <a:r>
              <a:rPr lang="en-US" dirty="0" smtClean="0"/>
              <a:t>Demo</a:t>
            </a:r>
          </a:p>
          <a:p>
            <a:r>
              <a:rPr lang="en-US" dirty="0" smtClean="0"/>
              <a:t>Questions?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692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 smtClean="0">
                <a:latin typeface="LilyUPC" panose="020B0604020202020204" pitchFamily="34" charset="-34"/>
                <a:cs typeface="LilyUPC" panose="020B0604020202020204" pitchFamily="34" charset="-34"/>
              </a:rPr>
              <a:t>Project Overview</a:t>
            </a:r>
            <a:endParaRPr lang="en-US" sz="6000" b="1" dirty="0">
              <a:latin typeface="LilyUPC" panose="020B0604020202020204" pitchFamily="34" charset="-34"/>
              <a:cs typeface="LilyUPC" panose="020B0604020202020204" pitchFamily="34" charset="-34"/>
            </a:endParaRPr>
          </a:p>
        </p:txBody>
      </p:sp>
      <p:sp>
        <p:nvSpPr>
          <p:cNvPr id="96259" name="Rectangle 3"/>
          <p:cNvSpPr>
            <a:spLocks noGrp="1" noChangeArrowheads="1"/>
          </p:cNvSpPr>
          <p:nvPr>
            <p:ph idx="1"/>
          </p:nvPr>
        </p:nvSpPr>
        <p:spPr>
          <a:xfrm>
            <a:off x="677334" y="1571223"/>
            <a:ext cx="8596668" cy="4470139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What is the project scope?</a:t>
            </a:r>
          </a:p>
          <a:p>
            <a:pPr marL="457200" lvl="1" indent="0">
              <a:buNone/>
            </a:pPr>
            <a:r>
              <a:rPr lang="en-US" dirty="0" smtClean="0"/>
              <a:t>Develop </a:t>
            </a:r>
            <a:r>
              <a:rPr lang="en-US" dirty="0"/>
              <a:t>a software application that keeps track and monitor status of reported software defects in software development projects.</a:t>
            </a:r>
            <a:endParaRPr lang="en-US" dirty="0" smtClean="0"/>
          </a:p>
          <a:p>
            <a:pPr marL="0" lvl="1" indent="0">
              <a:buNone/>
            </a:pPr>
            <a:endParaRPr lang="en-US" sz="1400" dirty="0"/>
          </a:p>
          <a:p>
            <a:r>
              <a:rPr lang="en-US" dirty="0" smtClean="0"/>
              <a:t>Tools Used</a:t>
            </a:r>
          </a:p>
          <a:p>
            <a:pPr lvl="1"/>
            <a:r>
              <a:rPr lang="en-US" dirty="0" err="1" smtClean="0"/>
              <a:t>GITHub</a:t>
            </a:r>
            <a:r>
              <a:rPr lang="en-US" dirty="0" smtClean="0"/>
              <a:t> &amp; Visual Studios – code development and management systems</a:t>
            </a:r>
          </a:p>
          <a:p>
            <a:pPr lvl="1"/>
            <a:r>
              <a:rPr lang="en-US" dirty="0" smtClean="0"/>
              <a:t>Pivotal – requirements management system</a:t>
            </a:r>
          </a:p>
          <a:p>
            <a:pPr lvl="1"/>
            <a:r>
              <a:rPr lang="en-US" dirty="0" err="1" smtClean="0"/>
              <a:t>BlackBoard</a:t>
            </a:r>
            <a:r>
              <a:rPr lang="en-US" dirty="0"/>
              <a:t>,</a:t>
            </a:r>
            <a:r>
              <a:rPr lang="en-US" dirty="0" smtClean="0"/>
              <a:t> GoToMeeting.com &amp; Email – Collaboration tools</a:t>
            </a:r>
          </a:p>
          <a:p>
            <a:pPr marL="0" lvl="1" indent="0">
              <a:buNone/>
            </a:pPr>
            <a:r>
              <a:rPr lang="en-US" dirty="0" smtClean="0"/>
              <a:t>	</a:t>
            </a:r>
            <a:endParaRPr lang="en-US" dirty="0"/>
          </a:p>
          <a:p>
            <a:r>
              <a:rPr lang="en-US" dirty="0" smtClean="0"/>
              <a:t>More information</a:t>
            </a:r>
          </a:p>
          <a:p>
            <a:pPr lvl="1"/>
            <a:r>
              <a:rPr lang="en-US" dirty="0" smtClean="0">
                <a:hlinkClick r:id="rId2"/>
              </a:rPr>
              <a:t>http://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51730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 smtClean="0">
                <a:latin typeface="LilyUPC" panose="020B0604020202020204" pitchFamily="34" charset="-34"/>
                <a:cs typeface="LilyUPC" panose="020B0604020202020204" pitchFamily="34" charset="-34"/>
              </a:rPr>
              <a:t>Team Composition</a:t>
            </a:r>
            <a:endParaRPr lang="en-US" sz="6000" b="1" dirty="0">
              <a:latin typeface="LilyUPC" panose="020B0604020202020204" pitchFamily="34" charset="-34"/>
              <a:cs typeface="LilyUPC" panose="020B0604020202020204" pitchFamily="34" charset="-34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>
          <a:xfrm>
            <a:off x="677334" y="1930399"/>
            <a:ext cx="9174030" cy="1487595"/>
          </a:xfrm>
        </p:spPr>
        <p:txBody>
          <a:bodyPr>
            <a:noAutofit/>
          </a:bodyPr>
          <a:lstStyle/>
          <a:p>
            <a:r>
              <a:rPr lang="en-US" sz="1400" dirty="0" smtClean="0"/>
              <a:t>The </a:t>
            </a:r>
            <a:r>
              <a:rPr lang="en-US" sz="1400" dirty="0"/>
              <a:t>team will meet twice </a:t>
            </a:r>
            <a:r>
              <a:rPr lang="en-US" sz="1400" dirty="0" smtClean="0"/>
              <a:t>week (Mondays &amp; Wednesdays at 8pm) </a:t>
            </a:r>
            <a:r>
              <a:rPr lang="en-US" sz="1400" dirty="0"/>
              <a:t>via conference tool </a:t>
            </a:r>
            <a:r>
              <a:rPr lang="en-US" sz="1400" dirty="0" smtClean="0"/>
              <a:t>and in addition </a:t>
            </a:r>
            <a:r>
              <a:rPr lang="en-US" sz="1400" dirty="0"/>
              <a:t>will regularly maintain communication via email and phone</a:t>
            </a:r>
            <a:r>
              <a:rPr lang="en-US" sz="1400" dirty="0" smtClean="0"/>
              <a:t>.</a:t>
            </a:r>
            <a:endParaRPr lang="en-US" sz="1400" dirty="0"/>
          </a:p>
          <a:p>
            <a:r>
              <a:rPr lang="en-US" sz="1400" dirty="0" smtClean="0"/>
              <a:t>Each </a:t>
            </a:r>
            <a:r>
              <a:rPr lang="en-US" sz="1400" dirty="0"/>
              <a:t>week’s deliverables will be assigned on Wednesday and work will be reviewed on Monday for approval. All final revisions will be consolidated and submitted to Blackboard by the Project Manager</a:t>
            </a:r>
            <a:r>
              <a:rPr lang="en-US" sz="1400" dirty="0" smtClean="0"/>
              <a:t>.</a:t>
            </a:r>
            <a:endParaRPr lang="en-US" sz="1400" dirty="0"/>
          </a:p>
          <a:p>
            <a:r>
              <a:rPr lang="en-US" sz="1400" dirty="0" smtClean="0"/>
              <a:t>All </a:t>
            </a:r>
            <a:r>
              <a:rPr lang="en-US" sz="1400" dirty="0"/>
              <a:t>members of a team will receive the same grade for the term project.</a:t>
            </a:r>
          </a:p>
        </p:txBody>
      </p:sp>
      <p:sp>
        <p:nvSpPr>
          <p:cNvPr id="7" name="Rectangle 6"/>
          <p:cNvSpPr/>
          <p:nvPr/>
        </p:nvSpPr>
        <p:spPr>
          <a:xfrm>
            <a:off x="813396" y="3417995"/>
            <a:ext cx="8051204" cy="171450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Picture 2" descr="http://www.clipartbest.com/cliparts/4ib/Kz7/4ibKz78KT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746" y="362437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://www.clipartbest.com/cliparts/4ib/Kz7/4ibKz78KT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3046" y="362437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870796" y="5218743"/>
            <a:ext cx="1714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/>
              <a:t>Stephen Mulcahy</a:t>
            </a:r>
            <a:endParaRPr lang="en-GB" sz="1600" i="1" dirty="0"/>
          </a:p>
        </p:txBody>
      </p:sp>
      <p:pic>
        <p:nvPicPr>
          <p:cNvPr id="11" name="Picture 2" descr="http://www.clipartbest.com/cliparts/4ib/Kz7/4ibKz78KT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2496" y="362437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4782146" y="5242806"/>
            <a:ext cx="17145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/>
              <a:t>Ivan Justiniano</a:t>
            </a:r>
            <a:endParaRPr lang="en-GB" sz="1600" i="1" dirty="0"/>
          </a:p>
        </p:txBody>
      </p:sp>
      <p:pic>
        <p:nvPicPr>
          <p:cNvPr id="14" name="Picture 2" descr="http://www.clipartbest.com/cliparts/4ib/Kz7/4ibKz78KT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7496" y="362437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881924" y="5288972"/>
            <a:ext cx="17145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/>
              <a:t>Nam Tran</a:t>
            </a:r>
            <a:endParaRPr lang="en-GB" sz="1600" i="1" dirty="0"/>
          </a:p>
        </p:txBody>
      </p:sp>
      <p:sp>
        <p:nvSpPr>
          <p:cNvPr id="16" name="TextBox 15"/>
          <p:cNvSpPr txBox="1"/>
          <p:nvPr/>
        </p:nvSpPr>
        <p:spPr>
          <a:xfrm>
            <a:off x="6699846" y="5242806"/>
            <a:ext cx="17145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/>
              <a:t>Keith Bennett</a:t>
            </a:r>
            <a:endParaRPr lang="en-GB" sz="1600" i="1" dirty="0"/>
          </a:p>
        </p:txBody>
      </p:sp>
      <p:sp>
        <p:nvSpPr>
          <p:cNvPr id="18" name="TextBox 17"/>
          <p:cNvSpPr txBox="1"/>
          <p:nvPr/>
        </p:nvSpPr>
        <p:spPr>
          <a:xfrm>
            <a:off x="826096" y="4803106"/>
            <a:ext cx="1714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 smtClean="0"/>
              <a:t>Business Analyst</a:t>
            </a:r>
            <a:endParaRPr lang="en-GB" sz="1200" b="1" i="1" dirty="0"/>
          </a:p>
        </p:txBody>
      </p:sp>
      <p:sp>
        <p:nvSpPr>
          <p:cNvPr id="19" name="TextBox 18"/>
          <p:cNvSpPr txBox="1"/>
          <p:nvPr/>
        </p:nvSpPr>
        <p:spPr>
          <a:xfrm>
            <a:off x="2896792" y="4789619"/>
            <a:ext cx="1714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 smtClean="0"/>
              <a:t>Technical Architect</a:t>
            </a:r>
            <a:endParaRPr lang="en-GB" sz="1200" b="1" i="1" dirty="0"/>
          </a:p>
        </p:txBody>
      </p:sp>
      <p:sp>
        <p:nvSpPr>
          <p:cNvPr id="20" name="TextBox 19"/>
          <p:cNvSpPr txBox="1"/>
          <p:nvPr/>
        </p:nvSpPr>
        <p:spPr>
          <a:xfrm>
            <a:off x="4794846" y="4787924"/>
            <a:ext cx="1714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 smtClean="0"/>
              <a:t>Project Manager</a:t>
            </a:r>
            <a:endParaRPr lang="en-GB" sz="1200" b="1" i="1" dirty="0"/>
          </a:p>
        </p:txBody>
      </p:sp>
      <p:sp>
        <p:nvSpPr>
          <p:cNvPr id="21" name="TextBox 20"/>
          <p:cNvSpPr txBox="1"/>
          <p:nvPr/>
        </p:nvSpPr>
        <p:spPr>
          <a:xfrm>
            <a:off x="6776642" y="4843570"/>
            <a:ext cx="1714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 smtClean="0"/>
              <a:t>Developer</a:t>
            </a:r>
            <a:endParaRPr lang="en-GB" sz="1200" b="1" i="1" dirty="0"/>
          </a:p>
        </p:txBody>
      </p:sp>
    </p:spTree>
    <p:extLst>
      <p:ext uri="{BB962C8B-B14F-4D97-AF65-F5344CB8AC3E}">
        <p14:creationId xmlns:p14="http://schemas.microsoft.com/office/powerpoint/2010/main" val="702825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 smtClean="0">
                <a:latin typeface="LilyUPC" panose="020B0604020202020204" pitchFamily="34" charset="-34"/>
                <a:cs typeface="LilyUPC" panose="020B0604020202020204" pitchFamily="34" charset="-34"/>
              </a:rPr>
              <a:t>User Personas &amp; Requirements</a:t>
            </a:r>
            <a:endParaRPr lang="en-US" sz="6000" b="1" dirty="0">
              <a:latin typeface="LilyUPC" panose="020B0604020202020204" pitchFamily="34" charset="-34"/>
              <a:cs typeface="LilyUPC" panose="020B0604020202020204" pitchFamily="34" charset="-34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1816779"/>
              </p:ext>
            </p:extLst>
          </p:nvPr>
        </p:nvGraphicFramePr>
        <p:xfrm>
          <a:off x="639763" y="1690688"/>
          <a:ext cx="9050337" cy="43954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0837"/>
                <a:gridCol w="2882900"/>
                <a:gridCol w="4546600"/>
              </a:tblGrid>
              <a:tr h="647435">
                <a:tc>
                  <a:txBody>
                    <a:bodyPr/>
                    <a:lstStyle/>
                    <a:p>
                      <a:r>
                        <a:rPr lang="en-US" dirty="0" smtClean="0"/>
                        <a:t>Personas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Responsibilities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Requirements</a:t>
                      </a:r>
                      <a:endParaRPr lang="en-US" dirty="0"/>
                    </a:p>
                  </a:txBody>
                  <a:tcPr/>
                </a:tc>
              </a:tr>
              <a:tr h="647435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Originator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Submits Defect 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 an originator I want to be able to submit a new defect so that the project manager can validate the authenticity.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647435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Project Manager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Manages overall software defects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Signs off on Final QA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 a PM I want to be able to view how many defects are open so I can provide status updates to senior management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647435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Lead Developer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Reviews New Defects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Assigns Priority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Assigns Developer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 a LD I want to assign priority of High, Medium, Low to defect so that the developer can prioritize workload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 a LD I want to be able to monitor the progress of the development team so that I can provide positive reports to the PM.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647435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Developer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Fixes Defect Issues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 a Developer I want to be able to monitor my work queue so that I can insure I am meeting my deadlines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647435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QA Tester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Tests Defect Fixes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 a QA Tester I want to be able to close resolved defects so that I can complete the Defect Tracking lifecycle.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5972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709613" y="0"/>
            <a:ext cx="8596668" cy="1320800"/>
          </a:xfrm>
        </p:spPr>
        <p:txBody>
          <a:bodyPr>
            <a:normAutofit/>
          </a:bodyPr>
          <a:lstStyle/>
          <a:p>
            <a:r>
              <a:rPr lang="en-US" sz="6000" b="1" dirty="0" smtClean="0">
                <a:latin typeface="LilyUPC" panose="020B0604020202020204" pitchFamily="34" charset="-34"/>
                <a:cs typeface="LilyUPC" panose="020B0604020202020204" pitchFamily="34" charset="-34"/>
              </a:rPr>
              <a:t>Use Case 1 &amp; 2</a:t>
            </a:r>
            <a:endParaRPr lang="en-US" sz="6000" b="1" dirty="0">
              <a:latin typeface="LilyUPC" panose="020B0604020202020204" pitchFamily="34" charset="-34"/>
              <a:cs typeface="LilyUPC" panose="020B0604020202020204" pitchFamily="34" charset="-34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613" y="1511300"/>
            <a:ext cx="4524375" cy="509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4988" y="1511300"/>
            <a:ext cx="4533900" cy="509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92250" y="990600"/>
            <a:ext cx="295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Open New Defect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402388" y="990600"/>
            <a:ext cx="295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Close Existing Defect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972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701675" y="0"/>
            <a:ext cx="8596668" cy="1320800"/>
          </a:xfrm>
        </p:spPr>
        <p:txBody>
          <a:bodyPr>
            <a:normAutofit/>
          </a:bodyPr>
          <a:lstStyle/>
          <a:p>
            <a:r>
              <a:rPr lang="en-US" sz="6000" b="1" dirty="0" smtClean="0">
                <a:latin typeface="LilyUPC" panose="020B0604020202020204" pitchFamily="34" charset="-34"/>
                <a:cs typeface="LilyUPC" panose="020B0604020202020204" pitchFamily="34" charset="-34"/>
              </a:rPr>
              <a:t>Use Case 3 &amp; 4</a:t>
            </a:r>
            <a:endParaRPr lang="en-US" sz="6000" b="1" dirty="0">
              <a:latin typeface="LilyUPC" panose="020B0604020202020204" pitchFamily="34" charset="-34"/>
              <a:cs typeface="LilyUPC" panose="020B0604020202020204" pitchFamily="34" charset="-34"/>
            </a:endParaRPr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>
          <a:xfrm>
            <a:off x="677511" y="1790164"/>
            <a:ext cx="8598907" cy="42512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863600" y="1130300"/>
            <a:ext cx="295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Assign Priority to Defect</a:t>
            </a:r>
            <a:endParaRPr lang="en-US" dirty="0"/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13" y="1499632"/>
            <a:ext cx="3990975" cy="5358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5651500" y="1130300"/>
            <a:ext cx="295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Status Update to Defect</a:t>
            </a:r>
            <a:endParaRPr lang="en-US" dirty="0"/>
          </a:p>
        </p:txBody>
      </p:sp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5925" y="1556266"/>
            <a:ext cx="3638550" cy="524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25972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677334" y="90488"/>
            <a:ext cx="8596668" cy="1320800"/>
          </a:xfrm>
        </p:spPr>
        <p:txBody>
          <a:bodyPr>
            <a:normAutofit/>
          </a:bodyPr>
          <a:lstStyle/>
          <a:p>
            <a:r>
              <a:rPr lang="en-US" sz="6000" b="1" dirty="0" smtClean="0">
                <a:latin typeface="LilyUPC" panose="020B0604020202020204" pitchFamily="34" charset="-34"/>
                <a:cs typeface="LilyUPC" panose="020B0604020202020204" pitchFamily="34" charset="-34"/>
              </a:rPr>
              <a:t>State Transitions Diagram</a:t>
            </a:r>
            <a:endParaRPr lang="en-US" sz="6000" b="1" dirty="0">
              <a:latin typeface="LilyUPC" panose="020B0604020202020204" pitchFamily="34" charset="-34"/>
              <a:cs typeface="LilyUPC" panose="020B0604020202020204" pitchFamily="34" charset="-34"/>
            </a:endParaRPr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>
          <a:xfrm>
            <a:off x="677511" y="1790164"/>
            <a:ext cx="8598907" cy="42512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713" y="852488"/>
            <a:ext cx="8967787" cy="583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25972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 smtClean="0">
                <a:latin typeface="LilyUPC" panose="020B0604020202020204" pitchFamily="34" charset="-34"/>
                <a:cs typeface="LilyUPC" panose="020B0604020202020204" pitchFamily="34" charset="-34"/>
              </a:rPr>
              <a:t>Test Cases</a:t>
            </a:r>
            <a:endParaRPr lang="en-US" sz="6000" b="1" dirty="0">
              <a:latin typeface="LilyUPC" panose="020B0604020202020204" pitchFamily="34" charset="-34"/>
              <a:cs typeface="LilyUPC" panose="020B0604020202020204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1585354"/>
            <a:ext cx="7937150" cy="4822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972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6836B0F-2395-43B9-BBEF-90A78CA70F2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913</TotalTime>
  <Words>850</Words>
  <Application>Microsoft Office PowerPoint</Application>
  <PresentationFormat>Widescreen</PresentationFormat>
  <Paragraphs>327</Paragraphs>
  <Slides>14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LilyUPC</vt:lpstr>
      <vt:lpstr>Times New Roman</vt:lpstr>
      <vt:lpstr>Trebuchet MS</vt:lpstr>
      <vt:lpstr>Wingdings</vt:lpstr>
      <vt:lpstr>Wingdings 3</vt:lpstr>
      <vt:lpstr>Facet</vt:lpstr>
      <vt:lpstr>Defect Tracking Application</vt:lpstr>
      <vt:lpstr>Agenda</vt:lpstr>
      <vt:lpstr>Project Overview</vt:lpstr>
      <vt:lpstr>Team Composition</vt:lpstr>
      <vt:lpstr>User Personas &amp; Requirements</vt:lpstr>
      <vt:lpstr>Use Case 1 &amp; 2</vt:lpstr>
      <vt:lpstr>Use Case 3 &amp; 4</vt:lpstr>
      <vt:lpstr>State Transitions Diagram</vt:lpstr>
      <vt:lpstr>Test Cases</vt:lpstr>
      <vt:lpstr>Estimation Record</vt:lpstr>
      <vt:lpstr>Configuration Items List</vt:lpstr>
      <vt:lpstr>Demo</vt:lpstr>
      <vt:lpstr>Lessons Learned </vt:lpstr>
      <vt:lpstr>Questions??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Virtually Green Project</dc:title>
  <dc:creator>Tran, Nam, K.</dc:creator>
  <cp:keywords/>
  <cp:lastModifiedBy>Keith Bennett</cp:lastModifiedBy>
  <cp:revision>102</cp:revision>
  <dcterms:created xsi:type="dcterms:W3CDTF">2014-06-21T02:20:27Z</dcterms:created>
  <dcterms:modified xsi:type="dcterms:W3CDTF">2015-06-21T05:07:10Z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TC034180659991</vt:lpwstr>
  </property>
</Properties>
</file>