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BAE829A0-C180-407A-A47F-C0FE9AF19EB7}">
          <p14:sldIdLst>
            <p14:sldId id="256"/>
            <p14:sldId id="257"/>
            <p14:sldId id="258"/>
            <p14:sldId id="259"/>
            <p14:sldId id="260"/>
            <p14:sldId id="261"/>
            <p14:sldId id="262"/>
            <p14:sldId id="263"/>
            <p14:sldId id="264"/>
            <p14:sldId id="265"/>
            <p14:sldId id="266"/>
            <p14:sldId id="267"/>
            <p14:sldId id="268"/>
            <p14:sldId id="269"/>
            <p14:sldId id="270"/>
            <p14:sldId id="271"/>
            <p14:sldId id="272"/>
            <p14:sldId id="273"/>
            <p14:sldId id="274"/>
            <p14:sldId id="275"/>
            <p14:sldId id="276"/>
            <p14:sldId id="27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B41BE9-C774-49AA-990F-FB702BCF729F}" v="49" dt="2025-08-31T23:38:11.8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94" d="100"/>
          <a:sy n="94" d="100"/>
        </p:scale>
        <p:origin x="1770" y="3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ja-JP" altLang="en-US"/>
              <a:t>マスター タイトルの書式設定</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1361829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パノラマ写真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2806340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ja-JP" altLang="en-US"/>
              <a:t>マスター タイトルの書式設定</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1382010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ja-JP" altLang="en-US"/>
              <a:t>マスター タイトルの書式設定</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ja-JP" altLang="en-US"/>
              <a:t>マスター テキストの書式設定</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845949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12381141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32536789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つの画像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4"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299421262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nchorCtr="0"/>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13037778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361791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3"/>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17592025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27114035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2727415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2035188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7" name="Date Placeholder 2"/>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5" name="Footer Placeholder 3"/>
          <p:cNvSpPr>
            <a:spLocks noGrp="1"/>
          </p:cNvSpPr>
          <p:nvPr>
            <p:ph type="ftr" sz="quarter" idx="11"/>
          </p:nvPr>
        </p:nvSpPr>
        <p:spPr/>
        <p:txBody>
          <a:bodyPr/>
          <a:lstStyle/>
          <a:p>
            <a:endParaRPr kumimoji="1" lang="ja-JP" altLang="en-US"/>
          </a:p>
        </p:txBody>
      </p:sp>
      <p:sp>
        <p:nvSpPr>
          <p:cNvPr id="6" name="Slide Number Placeholder 4"/>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3796722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5" name="Footer Placeholder 2"/>
          <p:cNvSpPr>
            <a:spLocks noGrp="1"/>
          </p:cNvSpPr>
          <p:nvPr>
            <p:ph type="ftr" sz="quarter" idx="11"/>
          </p:nvPr>
        </p:nvSpPr>
        <p:spPr/>
        <p:txBody>
          <a:bodyPr/>
          <a:lstStyle/>
          <a:p>
            <a:endParaRPr kumimoji="1" lang="ja-JP" altLang="en-US"/>
          </a:p>
        </p:txBody>
      </p:sp>
      <p:sp>
        <p:nvSpPr>
          <p:cNvPr id="6" name="Slide Number Placeholder 3"/>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83059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ja-JP" altLang="en-US"/>
              <a:t>マスター タイトルの書式設定</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7" name="Date Placeholder 4"/>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5" name="Footer Placeholder 5"/>
          <p:cNvSpPr>
            <a:spLocks noGrp="1"/>
          </p:cNvSpPr>
          <p:nvPr>
            <p:ph type="ftr" sz="quarter" idx="11"/>
          </p:nvPr>
        </p:nvSpPr>
        <p:spPr/>
        <p:txBody>
          <a:bodyPr/>
          <a:lstStyle/>
          <a:p>
            <a:endParaRPr kumimoji="1" lang="ja-JP" altLang="en-US"/>
          </a:p>
        </p:txBody>
      </p:sp>
      <p:sp>
        <p:nvSpPr>
          <p:cNvPr id="6" name="Slide Number Placeholder 6"/>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751705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1104B5A-FD73-4D9A-A804-CEE28D097354}" type="datetimeFigureOut">
              <a:rPr kumimoji="1" lang="ja-JP" altLang="en-US" smtClean="0"/>
              <a:t>2025/9/1</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1720964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B1104B5A-FD73-4D9A-A804-CEE28D097354}" type="datetimeFigureOut">
              <a:rPr kumimoji="1" lang="ja-JP" altLang="en-US" smtClean="0"/>
              <a:t>2025/9/1</a:t>
            </a:fld>
            <a:endParaRPr kumimoji="1" lang="ja-JP" alt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kumimoji="1" lang="ja-JP" alt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CDD44446-A7B5-40EC-9F94-5BB6C118869A}" type="slidenum">
              <a:rPr kumimoji="1" lang="ja-JP" altLang="en-US" smtClean="0"/>
              <a:t>‹#›</a:t>
            </a:fld>
            <a:endParaRPr kumimoji="1" lang="ja-JP" altLang="en-US"/>
          </a:p>
        </p:txBody>
      </p:sp>
    </p:spTree>
    <p:extLst>
      <p:ext uri="{BB962C8B-B14F-4D97-AF65-F5344CB8AC3E}">
        <p14:creationId xmlns:p14="http://schemas.microsoft.com/office/powerpoint/2010/main" val="55643439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kumimoji="1" sz="4200" b="0" i="0" kern="1200">
          <a:solidFill>
            <a:schemeClr val="tx2"/>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kumimoji="1" sz="1400" b="0" i="0" kern="1200">
          <a:solidFill>
            <a:schemeClr val="tx1"/>
          </a:solidFill>
          <a:latin typeface="+mj-lt"/>
          <a:ea typeface="+mj-ea"/>
          <a:cs typeface="+mj-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B06B3-62BB-F6D2-3558-E41AE96E110D}"/>
              </a:ext>
            </a:extLst>
          </p:cNvPr>
          <p:cNvSpPr>
            <a:spLocks noGrp="1"/>
          </p:cNvSpPr>
          <p:nvPr>
            <p:ph type="ctrTitle"/>
          </p:nvPr>
        </p:nvSpPr>
        <p:spPr>
          <a:xfrm>
            <a:off x="974911" y="1438835"/>
            <a:ext cx="10098741" cy="3980329"/>
          </a:xfrm>
        </p:spPr>
        <p:txBody>
          <a:bodyPr>
            <a:normAutofit fontScale="90000"/>
          </a:bodyPr>
          <a:lstStyle/>
          <a:p>
            <a:pPr algn="l"/>
            <a:r>
              <a:rPr kumimoji="1" lang="ja-JP" altLang="en-US" sz="3600" dirty="0"/>
              <a:t>■</a:t>
            </a:r>
            <a:r>
              <a:rPr kumimoji="1" lang="ja-JP" altLang="en-US" sz="3600" b="1" dirty="0"/>
              <a:t>デモ起動</a:t>
            </a:r>
            <a:br>
              <a:rPr kumimoji="1" lang="en-US" altLang="ja-JP" sz="3600" dirty="0"/>
            </a:br>
            <a:r>
              <a:rPr kumimoji="1" lang="ja-JP" altLang="en-US" sz="3600" dirty="0"/>
              <a:t>■</a:t>
            </a:r>
            <a:r>
              <a:rPr lang="ja-JP" altLang="en-US" sz="3600" b="1" dirty="0"/>
              <a:t>環境構築編</a:t>
            </a:r>
            <a:br>
              <a:rPr lang="en-US" altLang="ja-JP" sz="3200" dirty="0"/>
            </a:br>
            <a:r>
              <a:rPr lang="en-US" altLang="ja-JP" sz="3200" dirty="0"/>
              <a:t>    1.</a:t>
            </a:r>
            <a:r>
              <a:rPr lang="ja-JP" altLang="en-US" sz="3200" dirty="0"/>
              <a:t>必要なもの</a:t>
            </a:r>
            <a:br>
              <a:rPr lang="en-US" altLang="ja-JP" sz="3200" dirty="0"/>
            </a:br>
            <a:r>
              <a:rPr lang="en-US" altLang="ja-JP" sz="3200" dirty="0"/>
              <a:t>    2.</a:t>
            </a:r>
            <a:r>
              <a:rPr lang="ja-JP" altLang="en-US" sz="3200" dirty="0"/>
              <a:t>展開手順</a:t>
            </a:r>
            <a:br>
              <a:rPr lang="en-US" altLang="ja-JP" sz="3200" dirty="0"/>
            </a:br>
            <a:r>
              <a:rPr lang="en-US" altLang="ja-JP" sz="3200" dirty="0"/>
              <a:t>    3.</a:t>
            </a:r>
            <a:r>
              <a:rPr lang="ja-JP" altLang="en-US" sz="3200" dirty="0"/>
              <a:t>初回設定</a:t>
            </a:r>
            <a:br>
              <a:rPr lang="en-US" altLang="ja-JP" sz="3200" dirty="0"/>
            </a:br>
            <a:r>
              <a:rPr lang="en-US" altLang="ja-JP" sz="3200" dirty="0"/>
              <a:t>    4.</a:t>
            </a:r>
            <a:r>
              <a:rPr lang="ja-JP" altLang="en-US" sz="3200" dirty="0"/>
              <a:t>動作確認</a:t>
            </a:r>
            <a:br>
              <a:rPr lang="en-US" altLang="ja-JP" sz="3200" dirty="0"/>
            </a:br>
            <a:r>
              <a:rPr lang="ja-JP" altLang="en-US" sz="3600" dirty="0"/>
              <a:t>■</a:t>
            </a:r>
            <a:r>
              <a:rPr lang="ja-JP" altLang="en-US" sz="3600" b="1" dirty="0"/>
              <a:t>番外編</a:t>
            </a:r>
            <a:br>
              <a:rPr lang="en-US" altLang="ja-JP" sz="3200" b="1" dirty="0"/>
            </a:br>
            <a:r>
              <a:rPr lang="en-US" altLang="ja-JP" sz="3200" b="1" dirty="0"/>
              <a:t>    </a:t>
            </a:r>
            <a:r>
              <a:rPr lang="en-US" altLang="ja-JP" sz="3200" dirty="0"/>
              <a:t>1.iphone</a:t>
            </a:r>
            <a:r>
              <a:rPr lang="ja-JP" altLang="en-US" sz="3200" dirty="0"/>
              <a:t>をスピーカーマイクとして</a:t>
            </a:r>
            <a:r>
              <a:rPr lang="en-US" altLang="ja-JP" sz="3200" dirty="0" err="1"/>
              <a:t>MOAVLink</a:t>
            </a:r>
            <a:r>
              <a:rPr lang="ja-JP" altLang="en-US" sz="3200" dirty="0"/>
              <a:t>と連携</a:t>
            </a:r>
            <a:endParaRPr kumimoji="1" lang="ja-JP" altLang="en-US" sz="3200" dirty="0"/>
          </a:p>
        </p:txBody>
      </p:sp>
      <p:sp>
        <p:nvSpPr>
          <p:cNvPr id="4" name="テキスト ボックス 3">
            <a:extLst>
              <a:ext uri="{FF2B5EF4-FFF2-40B4-BE49-F238E27FC236}">
                <a16:creationId xmlns:a16="http://schemas.microsoft.com/office/drawing/2014/main" id="{ED93420D-D683-A4D1-3DD0-6A0554B8D10F}"/>
              </a:ext>
            </a:extLst>
          </p:cNvPr>
          <p:cNvSpPr txBox="1"/>
          <p:nvPr/>
        </p:nvSpPr>
        <p:spPr>
          <a:xfrm>
            <a:off x="3220570" y="490816"/>
            <a:ext cx="6582336" cy="646331"/>
          </a:xfrm>
          <a:prstGeom prst="rect">
            <a:avLst/>
          </a:prstGeom>
          <a:noFill/>
        </p:spPr>
        <p:txBody>
          <a:bodyPr wrap="square" rtlCol="0">
            <a:spAutoFit/>
          </a:bodyPr>
          <a:lstStyle/>
          <a:p>
            <a:r>
              <a:rPr lang="ja-JP" altLang="en-US" sz="3600" b="1" dirty="0"/>
              <a:t>今回の動画で説明すること</a:t>
            </a:r>
            <a:endParaRPr kumimoji="1" lang="ja-JP" altLang="en-US" sz="3600" b="1" dirty="0"/>
          </a:p>
        </p:txBody>
      </p:sp>
    </p:spTree>
    <p:extLst>
      <p:ext uri="{BB962C8B-B14F-4D97-AF65-F5344CB8AC3E}">
        <p14:creationId xmlns:p14="http://schemas.microsoft.com/office/powerpoint/2010/main" val="4134193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3F2FD5-536F-9CC0-E795-E34E1DF2E2DF}"/>
              </a:ext>
            </a:extLst>
          </p:cNvPr>
          <p:cNvSpPr>
            <a:spLocks noGrp="1"/>
          </p:cNvSpPr>
          <p:nvPr>
            <p:ph type="title"/>
          </p:nvPr>
        </p:nvSpPr>
        <p:spPr>
          <a:xfrm>
            <a:off x="646111" y="452718"/>
            <a:ext cx="10336849" cy="1400530"/>
          </a:xfrm>
        </p:spPr>
        <p:txBody>
          <a:bodyPr/>
          <a:lstStyle/>
          <a:p>
            <a:r>
              <a:rPr lang="en-US" altLang="ja-JP" dirty="0"/>
              <a:t>Config.ini</a:t>
            </a:r>
            <a:r>
              <a:rPr lang="ja-JP" altLang="en-US" dirty="0"/>
              <a:t>の初期設定③規定マイクの見方</a:t>
            </a:r>
            <a:endParaRPr kumimoji="1" lang="ja-JP" altLang="en-US" dirty="0"/>
          </a:p>
        </p:txBody>
      </p:sp>
      <p:pic>
        <p:nvPicPr>
          <p:cNvPr id="5" name="図 4">
            <a:extLst>
              <a:ext uri="{FF2B5EF4-FFF2-40B4-BE49-F238E27FC236}">
                <a16:creationId xmlns:a16="http://schemas.microsoft.com/office/drawing/2014/main" id="{A769033E-F207-D210-4222-7984AAAE4A6B}"/>
              </a:ext>
            </a:extLst>
          </p:cNvPr>
          <p:cNvPicPr>
            <a:picLocks noChangeAspect="1"/>
          </p:cNvPicPr>
          <p:nvPr/>
        </p:nvPicPr>
        <p:blipFill>
          <a:blip r:embed="rId2"/>
          <a:stretch>
            <a:fillRect/>
          </a:stretch>
        </p:blipFill>
        <p:spPr>
          <a:xfrm>
            <a:off x="936179" y="1457667"/>
            <a:ext cx="5385457" cy="3632494"/>
          </a:xfrm>
          <a:prstGeom prst="rect">
            <a:avLst/>
          </a:prstGeom>
        </p:spPr>
      </p:pic>
      <p:sp>
        <p:nvSpPr>
          <p:cNvPr id="6" name="正方形/長方形 5">
            <a:extLst>
              <a:ext uri="{FF2B5EF4-FFF2-40B4-BE49-F238E27FC236}">
                <a16:creationId xmlns:a16="http://schemas.microsoft.com/office/drawing/2014/main" id="{6EB53824-B937-A07A-2FF9-B59F08A24715}"/>
              </a:ext>
            </a:extLst>
          </p:cNvPr>
          <p:cNvSpPr/>
          <p:nvPr/>
        </p:nvSpPr>
        <p:spPr>
          <a:xfrm>
            <a:off x="1229360" y="3423920"/>
            <a:ext cx="5092276" cy="3556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8286AF0-74E8-0331-39D8-C4E9EF56EB88}"/>
              </a:ext>
            </a:extLst>
          </p:cNvPr>
          <p:cNvSpPr txBox="1"/>
          <p:nvPr/>
        </p:nvSpPr>
        <p:spPr>
          <a:xfrm>
            <a:off x="561664" y="5472113"/>
            <a:ext cx="11068671" cy="461665"/>
          </a:xfrm>
          <a:prstGeom prst="rect">
            <a:avLst/>
          </a:prstGeom>
          <a:noFill/>
        </p:spPr>
        <p:txBody>
          <a:bodyPr wrap="square" rtlCol="0">
            <a:spAutoFit/>
          </a:bodyPr>
          <a:lstStyle/>
          <a:p>
            <a:r>
              <a:rPr kumimoji="1" lang="ja-JP" altLang="en-US" sz="2400" dirty="0"/>
              <a:t>①</a:t>
            </a:r>
            <a:r>
              <a:rPr kumimoji="1" lang="en-US" altLang="ja-JP" sz="2400" dirty="0"/>
              <a:t>Windows11</a:t>
            </a:r>
            <a:r>
              <a:rPr kumimoji="1" lang="ja-JP" altLang="en-US" sz="2400" dirty="0"/>
              <a:t>の設定→システム→サウンドで現在の規定マイクが確認できる</a:t>
            </a:r>
          </a:p>
        </p:txBody>
      </p:sp>
    </p:spTree>
    <p:extLst>
      <p:ext uri="{BB962C8B-B14F-4D97-AF65-F5344CB8AC3E}">
        <p14:creationId xmlns:p14="http://schemas.microsoft.com/office/powerpoint/2010/main" val="26013578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C3087D-644D-4B94-2690-9B745514A097}"/>
              </a:ext>
            </a:extLst>
          </p:cNvPr>
          <p:cNvSpPr>
            <a:spLocks noGrp="1"/>
          </p:cNvSpPr>
          <p:nvPr>
            <p:ph type="title"/>
          </p:nvPr>
        </p:nvSpPr>
        <p:spPr/>
        <p:txBody>
          <a:bodyPr/>
          <a:lstStyle/>
          <a:p>
            <a:r>
              <a:rPr lang="en-US" altLang="ja-JP" dirty="0"/>
              <a:t>Config.ini</a:t>
            </a:r>
            <a:r>
              <a:rPr lang="ja-JP" altLang="en-US" dirty="0"/>
              <a:t>の初期設定④</a:t>
            </a:r>
            <a:endParaRPr kumimoji="1" lang="ja-JP" altLang="en-US" dirty="0"/>
          </a:p>
        </p:txBody>
      </p:sp>
      <p:pic>
        <p:nvPicPr>
          <p:cNvPr id="5" name="図 4">
            <a:extLst>
              <a:ext uri="{FF2B5EF4-FFF2-40B4-BE49-F238E27FC236}">
                <a16:creationId xmlns:a16="http://schemas.microsoft.com/office/drawing/2014/main" id="{CF552AAD-B215-3784-D950-62AFC366E18E}"/>
              </a:ext>
            </a:extLst>
          </p:cNvPr>
          <p:cNvPicPr>
            <a:picLocks noChangeAspect="1"/>
          </p:cNvPicPr>
          <p:nvPr/>
        </p:nvPicPr>
        <p:blipFill>
          <a:blip r:embed="rId2"/>
          <a:stretch>
            <a:fillRect/>
          </a:stretch>
        </p:blipFill>
        <p:spPr>
          <a:xfrm>
            <a:off x="930186" y="1387377"/>
            <a:ext cx="3666667" cy="3514286"/>
          </a:xfrm>
          <a:prstGeom prst="rect">
            <a:avLst/>
          </a:prstGeom>
        </p:spPr>
      </p:pic>
      <p:sp>
        <p:nvSpPr>
          <p:cNvPr id="6" name="正方形/長方形 5">
            <a:extLst>
              <a:ext uri="{FF2B5EF4-FFF2-40B4-BE49-F238E27FC236}">
                <a16:creationId xmlns:a16="http://schemas.microsoft.com/office/drawing/2014/main" id="{EF2676D5-682F-8159-E89B-8F87BE0D8932}"/>
              </a:ext>
            </a:extLst>
          </p:cNvPr>
          <p:cNvSpPr/>
          <p:nvPr/>
        </p:nvSpPr>
        <p:spPr>
          <a:xfrm>
            <a:off x="2631440" y="2550160"/>
            <a:ext cx="894080"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1E57D77F-1FB2-23EE-EEAE-B896DA7E6E9C}"/>
              </a:ext>
            </a:extLst>
          </p:cNvPr>
          <p:cNvSpPr txBox="1"/>
          <p:nvPr/>
        </p:nvSpPr>
        <p:spPr>
          <a:xfrm>
            <a:off x="561664" y="5008958"/>
            <a:ext cx="11068671" cy="1200329"/>
          </a:xfrm>
          <a:prstGeom prst="rect">
            <a:avLst/>
          </a:prstGeom>
          <a:noFill/>
        </p:spPr>
        <p:txBody>
          <a:bodyPr wrap="square" rtlCol="0">
            <a:spAutoFit/>
          </a:bodyPr>
          <a:lstStyle/>
          <a:p>
            <a:r>
              <a:rPr kumimoji="1" lang="ja-JP" altLang="en-US" sz="2400" dirty="0"/>
              <a:t>①</a:t>
            </a:r>
            <a:r>
              <a:rPr kumimoji="1" lang="en-US" altLang="ja-JP" sz="2400" dirty="0" err="1"/>
              <a:t>Speaker_id</a:t>
            </a:r>
            <a:r>
              <a:rPr kumimoji="1" lang="ja-JP" altLang="en-US" sz="2400" dirty="0"/>
              <a:t>で</a:t>
            </a:r>
            <a:r>
              <a:rPr lang="en-US" altLang="ja-JP" sz="2400" dirty="0"/>
              <a:t>VOICEVOX</a:t>
            </a:r>
            <a:r>
              <a:rPr lang="ja-JP" altLang="en-US" sz="2400" dirty="0"/>
              <a:t>に入っているキャラ設定が可能</a:t>
            </a:r>
            <a:endParaRPr lang="en-US" altLang="ja-JP" sz="2400" dirty="0"/>
          </a:p>
          <a:p>
            <a:r>
              <a:rPr kumimoji="1" lang="ja-JP" altLang="en-US" sz="2400" dirty="0"/>
              <a:t>　他の項目に関してはデフォルトを設定しているが、</a:t>
            </a:r>
            <a:r>
              <a:rPr lang="en-US" altLang="ja-JP" sz="2400" dirty="0"/>
              <a:t>VOICEVOX</a:t>
            </a:r>
            <a:r>
              <a:rPr lang="ja-JP" altLang="en-US" sz="2400" dirty="0"/>
              <a:t>の拘り　</a:t>
            </a:r>
            <a:endParaRPr lang="en-US" altLang="ja-JP" sz="2400" dirty="0"/>
          </a:p>
          <a:p>
            <a:r>
              <a:rPr kumimoji="1" lang="ja-JP" altLang="en-US" sz="2400" dirty="0"/>
              <a:t>　が無ければ特にデフォルトのままで問題なし</a:t>
            </a:r>
          </a:p>
        </p:txBody>
      </p:sp>
    </p:spTree>
    <p:extLst>
      <p:ext uri="{BB962C8B-B14F-4D97-AF65-F5344CB8AC3E}">
        <p14:creationId xmlns:p14="http://schemas.microsoft.com/office/powerpoint/2010/main" val="1069730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EBA21C-AA2B-92D8-4F1E-ECB4F0B98158}"/>
              </a:ext>
            </a:extLst>
          </p:cNvPr>
          <p:cNvSpPr>
            <a:spLocks noGrp="1"/>
          </p:cNvSpPr>
          <p:nvPr>
            <p:ph type="title"/>
          </p:nvPr>
        </p:nvSpPr>
        <p:spPr/>
        <p:txBody>
          <a:bodyPr/>
          <a:lstStyle/>
          <a:p>
            <a:r>
              <a:rPr lang="en-US" altLang="ja-JP" dirty="0"/>
              <a:t>Config.ini</a:t>
            </a:r>
            <a:r>
              <a:rPr lang="ja-JP" altLang="en-US" dirty="0"/>
              <a:t>の初期設定⑤</a:t>
            </a:r>
            <a:endParaRPr kumimoji="1" lang="ja-JP" altLang="en-US" dirty="0"/>
          </a:p>
        </p:txBody>
      </p:sp>
      <p:pic>
        <p:nvPicPr>
          <p:cNvPr id="5" name="図 4">
            <a:extLst>
              <a:ext uri="{FF2B5EF4-FFF2-40B4-BE49-F238E27FC236}">
                <a16:creationId xmlns:a16="http://schemas.microsoft.com/office/drawing/2014/main" id="{193727FC-202E-46C5-0092-9563A2C3FFBB}"/>
              </a:ext>
            </a:extLst>
          </p:cNvPr>
          <p:cNvPicPr>
            <a:picLocks noChangeAspect="1"/>
          </p:cNvPicPr>
          <p:nvPr/>
        </p:nvPicPr>
        <p:blipFill>
          <a:blip r:embed="rId2"/>
          <a:stretch>
            <a:fillRect/>
          </a:stretch>
        </p:blipFill>
        <p:spPr>
          <a:xfrm>
            <a:off x="967394" y="1511381"/>
            <a:ext cx="4628571" cy="1295238"/>
          </a:xfrm>
          <a:prstGeom prst="rect">
            <a:avLst/>
          </a:prstGeom>
        </p:spPr>
      </p:pic>
      <p:sp>
        <p:nvSpPr>
          <p:cNvPr id="6" name="正方形/長方形 5">
            <a:extLst>
              <a:ext uri="{FF2B5EF4-FFF2-40B4-BE49-F238E27FC236}">
                <a16:creationId xmlns:a16="http://schemas.microsoft.com/office/drawing/2014/main" id="{48F7981E-4395-13E5-17A3-26A9B6D5E9E2}"/>
              </a:ext>
            </a:extLst>
          </p:cNvPr>
          <p:cNvSpPr/>
          <p:nvPr/>
        </p:nvSpPr>
        <p:spPr>
          <a:xfrm>
            <a:off x="2672080" y="2096253"/>
            <a:ext cx="894080"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83047084-AF9C-90F0-831A-97D32B5222A3}"/>
              </a:ext>
            </a:extLst>
          </p:cNvPr>
          <p:cNvSpPr/>
          <p:nvPr/>
        </p:nvSpPr>
        <p:spPr>
          <a:xfrm>
            <a:off x="2387599" y="2401053"/>
            <a:ext cx="894080"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74E3DD8-D823-EE4C-2D67-06A3F93F9ACF}"/>
              </a:ext>
            </a:extLst>
          </p:cNvPr>
          <p:cNvSpPr txBox="1"/>
          <p:nvPr/>
        </p:nvSpPr>
        <p:spPr>
          <a:xfrm>
            <a:off x="663264" y="2916819"/>
            <a:ext cx="11068671" cy="830997"/>
          </a:xfrm>
          <a:prstGeom prst="rect">
            <a:avLst/>
          </a:prstGeom>
          <a:noFill/>
        </p:spPr>
        <p:txBody>
          <a:bodyPr wrap="square" rtlCol="0">
            <a:spAutoFit/>
          </a:bodyPr>
          <a:lstStyle/>
          <a:p>
            <a:r>
              <a:rPr kumimoji="1" lang="ja-JP" altLang="en-US" sz="2400" dirty="0"/>
              <a:t>①</a:t>
            </a:r>
            <a:r>
              <a:rPr kumimoji="1" lang="en-US" altLang="ja-JP" sz="2400" dirty="0" err="1"/>
              <a:t>record_kye</a:t>
            </a:r>
            <a:r>
              <a:rPr kumimoji="1" lang="ja-JP" altLang="en-US" sz="2400" dirty="0"/>
              <a:t>は音声を入力するときに押しっパにするボタン</a:t>
            </a:r>
            <a:endParaRPr kumimoji="1" lang="en-US" altLang="ja-JP" sz="2400" dirty="0"/>
          </a:p>
          <a:p>
            <a:r>
              <a:rPr lang="ja-JP" altLang="en-US" sz="2400" dirty="0"/>
              <a:t>　</a:t>
            </a:r>
            <a:r>
              <a:rPr lang="en-US" altLang="ja-JP" sz="2400" dirty="0"/>
              <a:t>f9</a:t>
            </a:r>
            <a:r>
              <a:rPr lang="ja-JP" altLang="en-US" sz="2400" dirty="0"/>
              <a:t>で問題なければそのままで大丈夫</a:t>
            </a:r>
            <a:endParaRPr kumimoji="1" lang="ja-JP" altLang="en-US" sz="2400" dirty="0"/>
          </a:p>
        </p:txBody>
      </p:sp>
      <p:sp>
        <p:nvSpPr>
          <p:cNvPr id="9" name="テキスト ボックス 8">
            <a:extLst>
              <a:ext uri="{FF2B5EF4-FFF2-40B4-BE49-F238E27FC236}">
                <a16:creationId xmlns:a16="http://schemas.microsoft.com/office/drawing/2014/main" id="{3EF36AA0-6D15-4D97-9C3A-68023D5273C4}"/>
              </a:ext>
            </a:extLst>
          </p:cNvPr>
          <p:cNvSpPr txBox="1"/>
          <p:nvPr/>
        </p:nvSpPr>
        <p:spPr>
          <a:xfrm>
            <a:off x="663263" y="3931984"/>
            <a:ext cx="11315377" cy="1200329"/>
          </a:xfrm>
          <a:prstGeom prst="rect">
            <a:avLst/>
          </a:prstGeom>
          <a:noFill/>
        </p:spPr>
        <p:txBody>
          <a:bodyPr wrap="square" rtlCol="0">
            <a:spAutoFit/>
          </a:bodyPr>
          <a:lstStyle/>
          <a:p>
            <a:r>
              <a:rPr lang="ja-JP" altLang="en-US" sz="2400" dirty="0"/>
              <a:t>②</a:t>
            </a:r>
            <a:r>
              <a:rPr lang="en-US" altLang="ja-JP" sz="2400" dirty="0" err="1"/>
              <a:t>exit_key</a:t>
            </a:r>
            <a:r>
              <a:rPr kumimoji="1" lang="ja-JP" altLang="en-US" sz="2400" dirty="0"/>
              <a:t>は</a:t>
            </a:r>
            <a:r>
              <a:rPr kumimoji="1" lang="en-US" altLang="ja-JP" sz="2400" dirty="0" err="1"/>
              <a:t>MOAVLink</a:t>
            </a:r>
            <a:r>
              <a:rPr kumimoji="1" lang="ja-JP" altLang="en-US" sz="2400" dirty="0"/>
              <a:t>を停止するボタンで</a:t>
            </a:r>
            <a:r>
              <a:rPr lang="en-US" altLang="ja-JP" sz="2400" dirty="0"/>
              <a:t>esc</a:t>
            </a:r>
            <a:r>
              <a:rPr lang="ja-JP" altLang="en-US" sz="2400" dirty="0"/>
              <a:t>で問題なければ</a:t>
            </a:r>
            <a:br>
              <a:rPr lang="en-US" altLang="ja-JP" sz="2400" dirty="0"/>
            </a:br>
            <a:r>
              <a:rPr lang="ja-JP" altLang="en-US" sz="2400" dirty="0"/>
              <a:t>　そのままで大丈夫</a:t>
            </a:r>
            <a:endParaRPr lang="en-US" altLang="ja-JP" sz="2400" dirty="0"/>
          </a:p>
          <a:p>
            <a:r>
              <a:rPr kumimoji="1" lang="ja-JP" altLang="en-US" sz="2400" dirty="0"/>
              <a:t>　また、</a:t>
            </a:r>
            <a:r>
              <a:rPr lang="en-US" altLang="ja-JP" sz="2400" dirty="0" err="1"/>
              <a:t>MOAVLink</a:t>
            </a:r>
            <a:r>
              <a:rPr lang="ja-JP" altLang="en-US" sz="2400" dirty="0"/>
              <a:t>のプロンプトを直接閉じても問題はない</a:t>
            </a:r>
            <a:endParaRPr kumimoji="1" lang="ja-JP" altLang="en-US" sz="2400" dirty="0"/>
          </a:p>
        </p:txBody>
      </p:sp>
    </p:spTree>
    <p:extLst>
      <p:ext uri="{BB962C8B-B14F-4D97-AF65-F5344CB8AC3E}">
        <p14:creationId xmlns:p14="http://schemas.microsoft.com/office/powerpoint/2010/main" val="3526743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173A63-C1D2-06EE-E730-AB336A34E697}"/>
              </a:ext>
            </a:extLst>
          </p:cNvPr>
          <p:cNvSpPr>
            <a:spLocks noGrp="1"/>
          </p:cNvSpPr>
          <p:nvPr>
            <p:ph type="title"/>
          </p:nvPr>
        </p:nvSpPr>
        <p:spPr/>
        <p:txBody>
          <a:bodyPr/>
          <a:lstStyle/>
          <a:p>
            <a:r>
              <a:rPr lang="en-US" altLang="ja-JP" dirty="0"/>
              <a:t>Config.ini</a:t>
            </a:r>
            <a:r>
              <a:rPr lang="ja-JP" altLang="en-US" dirty="0"/>
              <a:t>の初期設定⑥</a:t>
            </a:r>
            <a:endParaRPr kumimoji="1" lang="ja-JP" altLang="en-US" dirty="0"/>
          </a:p>
        </p:txBody>
      </p:sp>
      <p:pic>
        <p:nvPicPr>
          <p:cNvPr id="7" name="図 6">
            <a:extLst>
              <a:ext uri="{FF2B5EF4-FFF2-40B4-BE49-F238E27FC236}">
                <a16:creationId xmlns:a16="http://schemas.microsoft.com/office/drawing/2014/main" id="{6F564073-EED7-2005-FED6-4184733AD806}"/>
              </a:ext>
            </a:extLst>
          </p:cNvPr>
          <p:cNvPicPr>
            <a:picLocks noChangeAspect="1"/>
          </p:cNvPicPr>
          <p:nvPr/>
        </p:nvPicPr>
        <p:blipFill>
          <a:blip r:embed="rId2"/>
          <a:stretch>
            <a:fillRect/>
          </a:stretch>
        </p:blipFill>
        <p:spPr>
          <a:xfrm>
            <a:off x="896000" y="1400429"/>
            <a:ext cx="5200000" cy="2028571"/>
          </a:xfrm>
          <a:prstGeom prst="rect">
            <a:avLst/>
          </a:prstGeom>
        </p:spPr>
      </p:pic>
      <p:sp>
        <p:nvSpPr>
          <p:cNvPr id="8" name="正方形/長方形 7">
            <a:extLst>
              <a:ext uri="{FF2B5EF4-FFF2-40B4-BE49-F238E27FC236}">
                <a16:creationId xmlns:a16="http://schemas.microsoft.com/office/drawing/2014/main" id="{BF24071C-2D8D-F46B-7956-C2CB9C0C759E}"/>
              </a:ext>
            </a:extLst>
          </p:cNvPr>
          <p:cNvSpPr/>
          <p:nvPr/>
        </p:nvSpPr>
        <p:spPr>
          <a:xfrm>
            <a:off x="2905760" y="2224564"/>
            <a:ext cx="274320"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C7BAD05A-085D-1CF0-2EBD-1088E625D6E1}"/>
              </a:ext>
            </a:extLst>
          </p:cNvPr>
          <p:cNvSpPr/>
          <p:nvPr/>
        </p:nvSpPr>
        <p:spPr>
          <a:xfrm>
            <a:off x="3078480" y="2488724"/>
            <a:ext cx="274320"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6CFC042-242D-B840-B977-39961F7B8FC7}"/>
              </a:ext>
            </a:extLst>
          </p:cNvPr>
          <p:cNvSpPr/>
          <p:nvPr/>
        </p:nvSpPr>
        <p:spPr>
          <a:xfrm>
            <a:off x="3281680" y="2742724"/>
            <a:ext cx="274320" cy="3048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E1B13020-00D4-B805-2ABC-E997601C3097}"/>
              </a:ext>
            </a:extLst>
          </p:cNvPr>
          <p:cNvSpPr txBox="1"/>
          <p:nvPr/>
        </p:nvSpPr>
        <p:spPr>
          <a:xfrm>
            <a:off x="838200" y="3591560"/>
            <a:ext cx="11204560" cy="1754326"/>
          </a:xfrm>
          <a:prstGeom prst="rect">
            <a:avLst/>
          </a:prstGeom>
          <a:noFill/>
        </p:spPr>
        <p:txBody>
          <a:bodyPr wrap="square">
            <a:spAutoFit/>
          </a:bodyPr>
          <a:lstStyle/>
          <a:p>
            <a:r>
              <a:rPr kumimoji="1" lang="ja-JP" altLang="en-US" sz="1800" dirty="0"/>
              <a:t>①</a:t>
            </a:r>
            <a:r>
              <a:rPr kumimoji="1" lang="en-US" altLang="ja-JP" sz="1800" dirty="0" err="1"/>
              <a:t>memory_level</a:t>
            </a:r>
            <a:r>
              <a:rPr kumimoji="1" lang="ja-JP" altLang="en-US" sz="1800" dirty="0"/>
              <a:t>は</a:t>
            </a:r>
            <a:r>
              <a:rPr lang="ja-JP" altLang="en-US" dirty="0"/>
              <a:t>記憶の保持期間を設定する（</a:t>
            </a:r>
            <a:r>
              <a:rPr lang="en-US" altLang="ja-JP" dirty="0"/>
              <a:t>1:</a:t>
            </a:r>
            <a:r>
              <a:rPr lang="ja-JP" altLang="en-US" dirty="0"/>
              <a:t>短期記憶、</a:t>
            </a:r>
            <a:r>
              <a:rPr lang="en-US" altLang="ja-JP" dirty="0"/>
              <a:t>2:</a:t>
            </a:r>
            <a:r>
              <a:rPr lang="ja-JP" altLang="en-US" dirty="0"/>
              <a:t>中期記憶、</a:t>
            </a:r>
            <a:r>
              <a:rPr lang="en-US" altLang="ja-JP" dirty="0"/>
              <a:t>3:</a:t>
            </a:r>
            <a:r>
              <a:rPr lang="ja-JP" altLang="en-US" dirty="0"/>
              <a:t>長期記憶）が設定できる</a:t>
            </a:r>
            <a:endParaRPr lang="en-US" altLang="ja-JP" dirty="0"/>
          </a:p>
          <a:p>
            <a:r>
              <a:rPr kumimoji="1" lang="ja-JP" altLang="en-US" sz="1800" dirty="0"/>
              <a:t>　短期記憶：上記の</a:t>
            </a:r>
            <a:r>
              <a:rPr kumimoji="1" lang="en-US" altLang="ja-JP" sz="1800" dirty="0" err="1"/>
              <a:t>long_term_hits</a:t>
            </a:r>
            <a:r>
              <a:rPr kumimoji="1" lang="ja-JP" altLang="en-US" sz="1800" dirty="0"/>
              <a:t>の数だけ直近の会話を記憶することができる</a:t>
            </a:r>
            <a:endParaRPr kumimoji="1" lang="en-US" altLang="ja-JP" sz="1800" dirty="0"/>
          </a:p>
          <a:p>
            <a:r>
              <a:rPr lang="ja-JP" altLang="en-US" dirty="0"/>
              <a:t>　中期記憶：</a:t>
            </a:r>
            <a:r>
              <a:rPr lang="en-US" altLang="ja-JP" dirty="0" err="1"/>
              <a:t>mid_term_days</a:t>
            </a:r>
            <a:r>
              <a:rPr lang="ja-JP" altLang="en-US" dirty="0"/>
              <a:t>の数値の日数分の会話を要約して記憶して会話ができる</a:t>
            </a:r>
            <a:endParaRPr lang="en-US" altLang="ja-JP" dirty="0"/>
          </a:p>
          <a:p>
            <a:r>
              <a:rPr kumimoji="1" lang="ja-JP" altLang="en-US" sz="1800" dirty="0"/>
              <a:t>　長期記憶：短期、中期の記憶と過去に会話した内容を大まかに記憶して会話ができる</a:t>
            </a:r>
            <a:endParaRPr kumimoji="1" lang="en-US" altLang="ja-JP" sz="1800" dirty="0"/>
          </a:p>
          <a:p>
            <a:r>
              <a:rPr lang="ja-JP" altLang="en-US" dirty="0"/>
              <a:t>　　　　　　長期に関しては内部</a:t>
            </a:r>
            <a:r>
              <a:rPr lang="en-US" altLang="ja-JP" dirty="0"/>
              <a:t>DB</a:t>
            </a:r>
            <a:r>
              <a:rPr lang="ja-JP" altLang="en-US" dirty="0"/>
              <a:t>を使用して過去の会話から入力された会話内のキーを元に</a:t>
            </a:r>
            <a:r>
              <a:rPr lang="en-US" altLang="ja-JP" dirty="0"/>
              <a:t>TOP5</a:t>
            </a:r>
            <a:r>
              <a:rPr lang="ja-JP" altLang="en-US" dirty="0"/>
              <a:t>の</a:t>
            </a:r>
            <a:endParaRPr lang="en-US" altLang="ja-JP" dirty="0"/>
          </a:p>
          <a:p>
            <a:r>
              <a:rPr kumimoji="1" lang="ja-JP" altLang="en-US" sz="1800" dirty="0"/>
              <a:t>　　　　　　記憶を引き出し</a:t>
            </a:r>
            <a:r>
              <a:rPr kumimoji="1" lang="en-US" altLang="ja-JP" sz="1800" dirty="0"/>
              <a:t>OpenAI</a:t>
            </a:r>
            <a:r>
              <a:rPr kumimoji="1" lang="ja-JP" altLang="en-US" sz="1800" dirty="0"/>
              <a:t>へ投げる</a:t>
            </a:r>
          </a:p>
        </p:txBody>
      </p:sp>
      <p:sp>
        <p:nvSpPr>
          <p:cNvPr id="13" name="テキスト ボックス 12">
            <a:extLst>
              <a:ext uri="{FF2B5EF4-FFF2-40B4-BE49-F238E27FC236}">
                <a16:creationId xmlns:a16="http://schemas.microsoft.com/office/drawing/2014/main" id="{97FBD8B9-F190-D36D-0274-03FC55B4C2F7}"/>
              </a:ext>
            </a:extLst>
          </p:cNvPr>
          <p:cNvSpPr txBox="1"/>
          <p:nvPr/>
        </p:nvSpPr>
        <p:spPr>
          <a:xfrm>
            <a:off x="896000" y="5345886"/>
            <a:ext cx="11204560" cy="1200329"/>
          </a:xfrm>
          <a:prstGeom prst="rect">
            <a:avLst/>
          </a:prstGeom>
          <a:noFill/>
        </p:spPr>
        <p:txBody>
          <a:bodyPr wrap="square">
            <a:spAutoFit/>
          </a:bodyPr>
          <a:lstStyle/>
          <a:p>
            <a:r>
              <a:rPr lang="en-US" altLang="ja-JP" dirty="0"/>
              <a:t>※</a:t>
            </a:r>
            <a:r>
              <a:rPr lang="ja-JP" altLang="en-US" dirty="0"/>
              <a:t>注意：記憶の保持期間を増やせば</a:t>
            </a:r>
            <a:r>
              <a:rPr lang="en-US" altLang="ja-JP" dirty="0"/>
              <a:t>(</a:t>
            </a:r>
            <a:r>
              <a:rPr lang="en-US" altLang="ja-JP" dirty="0" err="1"/>
              <a:t>memory_level</a:t>
            </a:r>
            <a:r>
              <a:rPr lang="ja-JP" altLang="en-US" dirty="0"/>
              <a:t>を上げれば</a:t>
            </a:r>
            <a:r>
              <a:rPr lang="en-US" altLang="ja-JP" dirty="0"/>
              <a:t>)</a:t>
            </a:r>
            <a:r>
              <a:rPr lang="ja-JP" altLang="en-US" dirty="0"/>
              <a:t>その分</a:t>
            </a:r>
            <a:r>
              <a:rPr lang="en-US" altLang="ja-JP" dirty="0"/>
              <a:t>AI</a:t>
            </a:r>
            <a:r>
              <a:rPr lang="ja-JP" altLang="en-US" dirty="0"/>
              <a:t>への</a:t>
            </a:r>
            <a:endParaRPr lang="en-US" altLang="ja-JP" dirty="0"/>
          </a:p>
          <a:p>
            <a:r>
              <a:rPr lang="ja-JP" altLang="en-US" dirty="0"/>
              <a:t>　　　　必要トークンが増えるため同じ入金量でも会話数が減る</a:t>
            </a:r>
            <a:endParaRPr lang="en-US" altLang="ja-JP" dirty="0"/>
          </a:p>
          <a:p>
            <a:r>
              <a:rPr kumimoji="1" lang="ja-JP" altLang="en-US" sz="1800" dirty="0"/>
              <a:t>　　　　また、同様に</a:t>
            </a:r>
            <a:r>
              <a:rPr lang="en-US" altLang="ja-JP" dirty="0" err="1"/>
              <a:t>memory_level</a:t>
            </a:r>
            <a:r>
              <a:rPr lang="ja-JP" altLang="en-US" dirty="0"/>
              <a:t>を上げれば内部処理が増えるため、少し反応が遅くなる（</a:t>
            </a:r>
            <a:r>
              <a:rPr lang="en-US" altLang="ja-JP" dirty="0"/>
              <a:t>1</a:t>
            </a:r>
            <a:r>
              <a:rPr lang="ja-JP" altLang="en-US" dirty="0"/>
              <a:t>～</a:t>
            </a:r>
            <a:r>
              <a:rPr lang="en-US" altLang="ja-JP" dirty="0"/>
              <a:t>2</a:t>
            </a:r>
            <a:r>
              <a:rPr lang="ja-JP" altLang="en-US" dirty="0"/>
              <a:t>秒）</a:t>
            </a:r>
            <a:endParaRPr lang="en-US" altLang="ja-JP" dirty="0"/>
          </a:p>
          <a:p>
            <a:r>
              <a:rPr kumimoji="1" lang="ja-JP" altLang="en-US" sz="1800" dirty="0"/>
              <a:t>　　　　それによって、会話の店舗が悪く感じることはある</a:t>
            </a:r>
          </a:p>
        </p:txBody>
      </p:sp>
    </p:spTree>
    <p:extLst>
      <p:ext uri="{BB962C8B-B14F-4D97-AF65-F5344CB8AC3E}">
        <p14:creationId xmlns:p14="http://schemas.microsoft.com/office/powerpoint/2010/main" val="2479438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5D336D-6C02-18C6-F728-A7770D0059B2}"/>
              </a:ext>
            </a:extLst>
          </p:cNvPr>
          <p:cNvSpPr>
            <a:spLocks noGrp="1"/>
          </p:cNvSpPr>
          <p:nvPr>
            <p:ph type="title"/>
          </p:nvPr>
        </p:nvSpPr>
        <p:spPr/>
        <p:txBody>
          <a:bodyPr/>
          <a:lstStyle/>
          <a:p>
            <a:r>
              <a:rPr kumimoji="1" lang="ja-JP" altLang="en-US" dirty="0"/>
              <a:t>キャラクターの性格付け</a:t>
            </a:r>
          </a:p>
        </p:txBody>
      </p:sp>
      <p:pic>
        <p:nvPicPr>
          <p:cNvPr id="5" name="図 4">
            <a:extLst>
              <a:ext uri="{FF2B5EF4-FFF2-40B4-BE49-F238E27FC236}">
                <a16:creationId xmlns:a16="http://schemas.microsoft.com/office/drawing/2014/main" id="{C031E199-3E0C-C99D-9EE2-56B6179A597D}"/>
              </a:ext>
            </a:extLst>
          </p:cNvPr>
          <p:cNvPicPr>
            <a:picLocks noChangeAspect="1"/>
          </p:cNvPicPr>
          <p:nvPr/>
        </p:nvPicPr>
        <p:blipFill>
          <a:blip r:embed="rId2"/>
          <a:stretch>
            <a:fillRect/>
          </a:stretch>
        </p:blipFill>
        <p:spPr>
          <a:xfrm>
            <a:off x="946491" y="1334977"/>
            <a:ext cx="10542857" cy="3314286"/>
          </a:xfrm>
          <a:prstGeom prst="rect">
            <a:avLst/>
          </a:prstGeom>
        </p:spPr>
      </p:pic>
      <p:sp>
        <p:nvSpPr>
          <p:cNvPr id="6" name="テキスト ボックス 5">
            <a:extLst>
              <a:ext uri="{FF2B5EF4-FFF2-40B4-BE49-F238E27FC236}">
                <a16:creationId xmlns:a16="http://schemas.microsoft.com/office/drawing/2014/main" id="{C5E73997-63CE-6F70-F758-FEA90E625997}"/>
              </a:ext>
            </a:extLst>
          </p:cNvPr>
          <p:cNvSpPr txBox="1"/>
          <p:nvPr/>
        </p:nvSpPr>
        <p:spPr>
          <a:xfrm>
            <a:off x="838200" y="4897120"/>
            <a:ext cx="10605788" cy="369332"/>
          </a:xfrm>
          <a:prstGeom prst="rect">
            <a:avLst/>
          </a:prstGeom>
          <a:noFill/>
        </p:spPr>
        <p:txBody>
          <a:bodyPr wrap="none" rtlCol="0">
            <a:spAutoFit/>
          </a:bodyPr>
          <a:lstStyle/>
          <a:p>
            <a:r>
              <a:rPr kumimoji="1" lang="en-US" altLang="ja-JP" dirty="0" err="1"/>
              <a:t>MOAVlink</a:t>
            </a:r>
            <a:r>
              <a:rPr lang="en-US" altLang="ja-JP" dirty="0"/>
              <a:t>\config\character_prompt.txt</a:t>
            </a:r>
            <a:r>
              <a:rPr lang="ja-JP" altLang="en-US" dirty="0"/>
              <a:t>を開き上記のようなキャラクター設定を記載して保存する</a:t>
            </a:r>
            <a:endParaRPr lang="en-US" altLang="ja-JP" dirty="0"/>
          </a:p>
        </p:txBody>
      </p:sp>
    </p:spTree>
    <p:extLst>
      <p:ext uri="{BB962C8B-B14F-4D97-AF65-F5344CB8AC3E}">
        <p14:creationId xmlns:p14="http://schemas.microsoft.com/office/powerpoint/2010/main" val="267554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0416D75-4A7E-D4B2-08B5-01C32001A615}"/>
              </a:ext>
            </a:extLst>
          </p:cNvPr>
          <p:cNvSpPr>
            <a:spLocks noGrp="1"/>
          </p:cNvSpPr>
          <p:nvPr>
            <p:ph type="title"/>
          </p:nvPr>
        </p:nvSpPr>
        <p:spPr>
          <a:xfrm>
            <a:off x="3771900" y="2766218"/>
            <a:ext cx="3766820" cy="1325563"/>
          </a:xfrm>
        </p:spPr>
        <p:txBody>
          <a:bodyPr>
            <a:normAutofit/>
          </a:bodyPr>
          <a:lstStyle/>
          <a:p>
            <a:r>
              <a:rPr kumimoji="1" lang="ja-JP" altLang="en-US" sz="6600" b="1" dirty="0"/>
              <a:t>★おまけ</a:t>
            </a:r>
          </a:p>
        </p:txBody>
      </p:sp>
    </p:spTree>
    <p:extLst>
      <p:ext uri="{BB962C8B-B14F-4D97-AF65-F5344CB8AC3E}">
        <p14:creationId xmlns:p14="http://schemas.microsoft.com/office/powerpoint/2010/main" val="3883794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A4E980-866F-000C-FEB7-96B32767F1A7}"/>
              </a:ext>
            </a:extLst>
          </p:cNvPr>
          <p:cNvSpPr>
            <a:spLocks noGrp="1"/>
          </p:cNvSpPr>
          <p:nvPr>
            <p:ph type="title"/>
          </p:nvPr>
        </p:nvSpPr>
        <p:spPr/>
        <p:txBody>
          <a:bodyPr/>
          <a:lstStyle/>
          <a:p>
            <a:r>
              <a:rPr lang="en-US" altLang="ja-JP" dirty="0"/>
              <a:t>VB-CABLE Virtual Audio Device</a:t>
            </a:r>
            <a:r>
              <a:rPr lang="ja-JP" altLang="en-US" dirty="0"/>
              <a:t>の</a:t>
            </a:r>
            <a:br>
              <a:rPr lang="en-US" altLang="ja-JP" dirty="0"/>
            </a:br>
            <a:r>
              <a:rPr lang="ja-JP" altLang="en-US" dirty="0"/>
              <a:t>インストール</a:t>
            </a:r>
            <a:endParaRPr kumimoji="1" lang="ja-JP" altLang="en-US" dirty="0"/>
          </a:p>
        </p:txBody>
      </p:sp>
      <p:pic>
        <p:nvPicPr>
          <p:cNvPr id="5" name="図 4">
            <a:extLst>
              <a:ext uri="{FF2B5EF4-FFF2-40B4-BE49-F238E27FC236}">
                <a16:creationId xmlns:a16="http://schemas.microsoft.com/office/drawing/2014/main" id="{F6F11D91-912C-77A0-1B15-387E78D96024}"/>
              </a:ext>
            </a:extLst>
          </p:cNvPr>
          <p:cNvPicPr>
            <a:picLocks noChangeAspect="1"/>
          </p:cNvPicPr>
          <p:nvPr/>
        </p:nvPicPr>
        <p:blipFill>
          <a:blip r:embed="rId2"/>
          <a:stretch>
            <a:fillRect/>
          </a:stretch>
        </p:blipFill>
        <p:spPr>
          <a:xfrm>
            <a:off x="834023" y="1995229"/>
            <a:ext cx="4285714" cy="3009524"/>
          </a:xfrm>
          <a:prstGeom prst="rect">
            <a:avLst/>
          </a:prstGeom>
        </p:spPr>
      </p:pic>
      <p:sp>
        <p:nvSpPr>
          <p:cNvPr id="6" name="正方形/長方形 5">
            <a:extLst>
              <a:ext uri="{FF2B5EF4-FFF2-40B4-BE49-F238E27FC236}">
                <a16:creationId xmlns:a16="http://schemas.microsoft.com/office/drawing/2014/main" id="{11DC0AF7-7E1C-6618-38CD-6DF76C3336D3}"/>
              </a:ext>
            </a:extLst>
          </p:cNvPr>
          <p:cNvSpPr/>
          <p:nvPr/>
        </p:nvSpPr>
        <p:spPr>
          <a:xfrm>
            <a:off x="1879600" y="2072164"/>
            <a:ext cx="3068320" cy="437356"/>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C8D4C74F-D10E-F7C1-316E-1200D3C9D9FA}"/>
              </a:ext>
            </a:extLst>
          </p:cNvPr>
          <p:cNvSpPr txBox="1"/>
          <p:nvPr/>
        </p:nvSpPr>
        <p:spPr>
          <a:xfrm>
            <a:off x="752189" y="5146734"/>
            <a:ext cx="11565987" cy="1477328"/>
          </a:xfrm>
          <a:prstGeom prst="rect">
            <a:avLst/>
          </a:prstGeom>
          <a:noFill/>
        </p:spPr>
        <p:txBody>
          <a:bodyPr wrap="none" rtlCol="0">
            <a:spAutoFit/>
          </a:bodyPr>
          <a:lstStyle/>
          <a:p>
            <a:r>
              <a:rPr kumimoji="1" lang="ja-JP" altLang="en-US" dirty="0"/>
              <a:t>①</a:t>
            </a:r>
            <a:r>
              <a:rPr kumimoji="1" lang="en-US" altLang="ja-JP" dirty="0"/>
              <a:t>VBCABLE_Driver_Pack45.zip</a:t>
            </a:r>
            <a:r>
              <a:rPr kumimoji="1" lang="ja-JP" altLang="en-US" dirty="0"/>
              <a:t>をダウンロードして、インストールを行ってください</a:t>
            </a:r>
            <a:endParaRPr kumimoji="1" lang="en-US" altLang="ja-JP" dirty="0"/>
          </a:p>
          <a:p>
            <a:r>
              <a:rPr kumimoji="1" lang="ja-JP" altLang="en-US" dirty="0"/>
              <a:t>　インストールが成功すれば、</a:t>
            </a:r>
            <a:r>
              <a:rPr kumimoji="1" lang="en-US" altLang="ja-JP" dirty="0"/>
              <a:t>Windows11</a:t>
            </a:r>
            <a:r>
              <a:rPr kumimoji="1" lang="ja-JP" altLang="en-US" dirty="0"/>
              <a:t>→設定→システム→サウンドの入力に</a:t>
            </a:r>
            <a:r>
              <a:rPr kumimoji="1" lang="en-US" altLang="ja-JP" dirty="0"/>
              <a:t>CABLE Output</a:t>
            </a:r>
            <a:r>
              <a:rPr kumimoji="1" lang="ja-JP" altLang="en-US" dirty="0"/>
              <a:t>が出てきます</a:t>
            </a:r>
            <a:endParaRPr kumimoji="1" lang="en-US" altLang="ja-JP" dirty="0"/>
          </a:p>
          <a:p>
            <a:r>
              <a:rPr kumimoji="1" lang="ja-JP" altLang="en-US" dirty="0"/>
              <a:t>　</a:t>
            </a:r>
            <a:r>
              <a:rPr kumimoji="1" lang="en-US" altLang="ja-JP" dirty="0" err="1"/>
              <a:t>sonobus</a:t>
            </a:r>
            <a:r>
              <a:rPr kumimoji="1" lang="ja-JP" altLang="en-US" dirty="0"/>
              <a:t>を使用するときは「</a:t>
            </a:r>
            <a:r>
              <a:rPr kumimoji="1" lang="en-US" altLang="ja-JP" dirty="0"/>
              <a:t> CABLE Output</a:t>
            </a:r>
            <a:r>
              <a:rPr kumimoji="1" lang="ja-JP" altLang="en-US" dirty="0"/>
              <a:t>」を規定にしてください</a:t>
            </a:r>
            <a:endParaRPr kumimoji="1" lang="en-US" altLang="ja-JP" dirty="0"/>
          </a:p>
          <a:p>
            <a:r>
              <a:rPr kumimoji="1" lang="ja-JP" altLang="en-US" dirty="0"/>
              <a:t>　</a:t>
            </a:r>
            <a:r>
              <a:rPr kumimoji="1" lang="en-US" altLang="ja-JP" dirty="0"/>
              <a:t> </a:t>
            </a:r>
            <a:r>
              <a:rPr kumimoji="1" lang="en-US" altLang="ja-JP" dirty="0" err="1"/>
              <a:t>MOAVLink</a:t>
            </a:r>
            <a:r>
              <a:rPr kumimoji="1" lang="en-US" altLang="ja-JP" dirty="0"/>
              <a:t>\config\congif.ini</a:t>
            </a:r>
            <a:r>
              <a:rPr kumimoji="1" lang="ja-JP" altLang="en-US" dirty="0"/>
              <a:t>の</a:t>
            </a:r>
            <a:r>
              <a:rPr kumimoji="1" lang="en-US" altLang="ja-JP" dirty="0" err="1"/>
              <a:t>mic_device_index</a:t>
            </a:r>
            <a:r>
              <a:rPr kumimoji="1" lang="ja-JP" altLang="en-US" dirty="0"/>
              <a:t>は規定のデバイスに選択していれば「</a:t>
            </a:r>
            <a:r>
              <a:rPr kumimoji="1" lang="en-US" altLang="ja-JP" dirty="0"/>
              <a:t>1</a:t>
            </a:r>
            <a:r>
              <a:rPr kumimoji="1" lang="ja-JP" altLang="en-US" dirty="0"/>
              <a:t>」になります</a:t>
            </a:r>
            <a:endParaRPr kumimoji="1" lang="en-US" altLang="ja-JP" dirty="0"/>
          </a:p>
          <a:p>
            <a:r>
              <a:rPr kumimoji="1" lang="en-US" altLang="ja-JP" dirty="0">
                <a:solidFill>
                  <a:srgbClr val="FFFF00"/>
                </a:solidFill>
              </a:rPr>
              <a:t>※https://vb-audio.com/Cable/?utm_source=chatgpt.com</a:t>
            </a:r>
            <a:endParaRPr lang="en-US" altLang="ja-JP" dirty="0">
              <a:solidFill>
                <a:srgbClr val="FFFF00"/>
              </a:solidFill>
            </a:endParaRPr>
          </a:p>
        </p:txBody>
      </p:sp>
    </p:spTree>
    <p:extLst>
      <p:ext uri="{BB962C8B-B14F-4D97-AF65-F5344CB8AC3E}">
        <p14:creationId xmlns:p14="http://schemas.microsoft.com/office/powerpoint/2010/main" val="2138866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26935E-18C4-725C-3C39-027EF0B2E574}"/>
              </a:ext>
            </a:extLst>
          </p:cNvPr>
          <p:cNvSpPr>
            <a:spLocks noGrp="1"/>
          </p:cNvSpPr>
          <p:nvPr>
            <p:ph type="title"/>
          </p:nvPr>
        </p:nvSpPr>
        <p:spPr/>
        <p:txBody>
          <a:bodyPr/>
          <a:lstStyle/>
          <a:p>
            <a:r>
              <a:rPr lang="en-US" altLang="ja-JP" dirty="0" err="1"/>
              <a:t>Sonobus</a:t>
            </a:r>
            <a:r>
              <a:rPr lang="ja-JP" altLang="en-US" dirty="0"/>
              <a:t>のインストール</a:t>
            </a:r>
            <a:endParaRPr kumimoji="1" lang="ja-JP" altLang="en-US" dirty="0"/>
          </a:p>
        </p:txBody>
      </p:sp>
      <p:pic>
        <p:nvPicPr>
          <p:cNvPr id="5" name="図 4">
            <a:extLst>
              <a:ext uri="{FF2B5EF4-FFF2-40B4-BE49-F238E27FC236}">
                <a16:creationId xmlns:a16="http://schemas.microsoft.com/office/drawing/2014/main" id="{E5B7AA11-9C86-E1E1-749D-C67EA1936166}"/>
              </a:ext>
            </a:extLst>
          </p:cNvPr>
          <p:cNvPicPr>
            <a:picLocks noChangeAspect="1"/>
          </p:cNvPicPr>
          <p:nvPr/>
        </p:nvPicPr>
        <p:blipFill>
          <a:blip r:embed="rId2"/>
          <a:stretch>
            <a:fillRect/>
          </a:stretch>
        </p:blipFill>
        <p:spPr>
          <a:xfrm>
            <a:off x="646111" y="1152983"/>
            <a:ext cx="5731783" cy="3930650"/>
          </a:xfrm>
          <a:prstGeom prst="rect">
            <a:avLst/>
          </a:prstGeom>
        </p:spPr>
      </p:pic>
      <p:sp>
        <p:nvSpPr>
          <p:cNvPr id="6" name="正方形/長方形 5">
            <a:extLst>
              <a:ext uri="{FF2B5EF4-FFF2-40B4-BE49-F238E27FC236}">
                <a16:creationId xmlns:a16="http://schemas.microsoft.com/office/drawing/2014/main" id="{82591A85-8989-1449-6390-DFFBFA332F7E}"/>
              </a:ext>
            </a:extLst>
          </p:cNvPr>
          <p:cNvSpPr/>
          <p:nvPr/>
        </p:nvSpPr>
        <p:spPr>
          <a:xfrm>
            <a:off x="2570480" y="1853248"/>
            <a:ext cx="1727200" cy="1575752"/>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FB4D75AB-65A2-737B-36F6-98A30A048B33}"/>
              </a:ext>
            </a:extLst>
          </p:cNvPr>
          <p:cNvSpPr txBox="1"/>
          <p:nvPr/>
        </p:nvSpPr>
        <p:spPr>
          <a:xfrm>
            <a:off x="752189" y="5146734"/>
            <a:ext cx="6968574" cy="369332"/>
          </a:xfrm>
          <a:prstGeom prst="rect">
            <a:avLst/>
          </a:prstGeom>
          <a:noFill/>
        </p:spPr>
        <p:txBody>
          <a:bodyPr wrap="none" rtlCol="0">
            <a:spAutoFit/>
          </a:bodyPr>
          <a:lstStyle/>
          <a:p>
            <a:r>
              <a:rPr kumimoji="1" lang="ja-JP" altLang="en-US" dirty="0"/>
              <a:t>①</a:t>
            </a:r>
            <a:r>
              <a:rPr kumimoji="1" lang="en-US" altLang="ja-JP" dirty="0"/>
              <a:t>PC</a:t>
            </a:r>
            <a:r>
              <a:rPr kumimoji="1" lang="ja-JP" altLang="en-US" dirty="0"/>
              <a:t>側：</a:t>
            </a:r>
            <a:r>
              <a:rPr kumimoji="1" lang="en-US" altLang="ja-JP" dirty="0" err="1"/>
              <a:t>sonobus</a:t>
            </a:r>
            <a:r>
              <a:rPr kumimoji="1" lang="ja-JP" altLang="en-US" dirty="0"/>
              <a:t>をダウンロードしてインストールしてください</a:t>
            </a:r>
            <a:endParaRPr lang="en-US" altLang="ja-JP" dirty="0"/>
          </a:p>
        </p:txBody>
      </p:sp>
      <p:sp>
        <p:nvSpPr>
          <p:cNvPr id="8" name="テキスト ボックス 7">
            <a:extLst>
              <a:ext uri="{FF2B5EF4-FFF2-40B4-BE49-F238E27FC236}">
                <a16:creationId xmlns:a16="http://schemas.microsoft.com/office/drawing/2014/main" id="{75EAFBEC-4377-3131-45A7-68B52DC6D35C}"/>
              </a:ext>
            </a:extLst>
          </p:cNvPr>
          <p:cNvSpPr txBox="1"/>
          <p:nvPr/>
        </p:nvSpPr>
        <p:spPr>
          <a:xfrm>
            <a:off x="752189" y="5414566"/>
            <a:ext cx="8909971" cy="923330"/>
          </a:xfrm>
          <a:prstGeom prst="rect">
            <a:avLst/>
          </a:prstGeom>
          <a:noFill/>
        </p:spPr>
        <p:txBody>
          <a:bodyPr wrap="square" rtlCol="0">
            <a:spAutoFit/>
          </a:bodyPr>
          <a:lstStyle/>
          <a:p>
            <a:r>
              <a:rPr kumimoji="1" lang="ja-JP" altLang="en-US" dirty="0"/>
              <a:t>②スマホ側：</a:t>
            </a:r>
            <a:r>
              <a:rPr kumimoji="1" lang="en-US" altLang="ja-JP" dirty="0" err="1"/>
              <a:t>sonobus</a:t>
            </a:r>
            <a:r>
              <a:rPr kumimoji="1" lang="ja-JP" altLang="en-US" dirty="0"/>
              <a:t>をダウンロードしてインストールしてください</a:t>
            </a:r>
            <a:endParaRPr kumimoji="1" lang="en-US" altLang="ja-JP" dirty="0"/>
          </a:p>
          <a:p>
            <a:r>
              <a:rPr kumimoji="1" lang="en-US" altLang="ja-JP">
                <a:solidFill>
                  <a:srgbClr val="FFFF00"/>
                </a:solidFill>
              </a:rPr>
              <a:t>※https://sonobus.net/?utm_source=chatgpt.com</a:t>
            </a:r>
            <a:endParaRPr lang="en-US" altLang="ja-JP" dirty="0">
              <a:solidFill>
                <a:srgbClr val="FFFF00"/>
              </a:solidFill>
            </a:endParaRPr>
          </a:p>
          <a:p>
            <a:endParaRPr lang="en-US" altLang="ja-JP" dirty="0"/>
          </a:p>
        </p:txBody>
      </p:sp>
    </p:spTree>
    <p:extLst>
      <p:ext uri="{BB962C8B-B14F-4D97-AF65-F5344CB8AC3E}">
        <p14:creationId xmlns:p14="http://schemas.microsoft.com/office/powerpoint/2010/main" val="290999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72B0E0-CBB0-DF4E-C94F-EB1641C8CBB0}"/>
              </a:ext>
            </a:extLst>
          </p:cNvPr>
          <p:cNvSpPr>
            <a:spLocks noGrp="1"/>
          </p:cNvSpPr>
          <p:nvPr>
            <p:ph type="title"/>
          </p:nvPr>
        </p:nvSpPr>
        <p:spPr/>
        <p:txBody>
          <a:bodyPr/>
          <a:lstStyle/>
          <a:p>
            <a:r>
              <a:rPr lang="en-US" altLang="ja-JP" dirty="0" err="1"/>
              <a:t>Sonobus</a:t>
            </a:r>
            <a:r>
              <a:rPr lang="ja-JP" altLang="en-US" dirty="0"/>
              <a:t>の設定（</a:t>
            </a:r>
            <a:r>
              <a:rPr lang="en-US" altLang="ja-JP" dirty="0"/>
              <a:t>PC</a:t>
            </a:r>
            <a:r>
              <a:rPr lang="ja-JP" altLang="en-US" dirty="0"/>
              <a:t>側） ①</a:t>
            </a:r>
            <a:endParaRPr kumimoji="1" lang="ja-JP" altLang="en-US" dirty="0"/>
          </a:p>
        </p:txBody>
      </p:sp>
      <p:pic>
        <p:nvPicPr>
          <p:cNvPr id="5" name="図 4">
            <a:extLst>
              <a:ext uri="{FF2B5EF4-FFF2-40B4-BE49-F238E27FC236}">
                <a16:creationId xmlns:a16="http://schemas.microsoft.com/office/drawing/2014/main" id="{C7D115E5-A898-EE38-9435-4082E01D8368}"/>
              </a:ext>
            </a:extLst>
          </p:cNvPr>
          <p:cNvPicPr>
            <a:picLocks noChangeAspect="1"/>
          </p:cNvPicPr>
          <p:nvPr/>
        </p:nvPicPr>
        <p:blipFill>
          <a:blip r:embed="rId2"/>
          <a:stretch>
            <a:fillRect/>
          </a:stretch>
        </p:blipFill>
        <p:spPr>
          <a:xfrm>
            <a:off x="646111" y="1259839"/>
            <a:ext cx="5238697" cy="3929023"/>
          </a:xfrm>
          <a:prstGeom prst="rect">
            <a:avLst/>
          </a:prstGeom>
        </p:spPr>
      </p:pic>
      <p:sp>
        <p:nvSpPr>
          <p:cNvPr id="6" name="正方形/長方形 5">
            <a:extLst>
              <a:ext uri="{FF2B5EF4-FFF2-40B4-BE49-F238E27FC236}">
                <a16:creationId xmlns:a16="http://schemas.microsoft.com/office/drawing/2014/main" id="{6E725096-3964-6583-F0D7-D671E9B48F76}"/>
              </a:ext>
            </a:extLst>
          </p:cNvPr>
          <p:cNvSpPr/>
          <p:nvPr/>
        </p:nvSpPr>
        <p:spPr>
          <a:xfrm>
            <a:off x="2570480" y="2028470"/>
            <a:ext cx="1727200" cy="53185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A516BC9F-D569-97ED-1DD7-1E6CE4475620}"/>
              </a:ext>
            </a:extLst>
          </p:cNvPr>
          <p:cNvSpPr txBox="1"/>
          <p:nvPr/>
        </p:nvSpPr>
        <p:spPr>
          <a:xfrm>
            <a:off x="646111" y="5364084"/>
            <a:ext cx="2945037" cy="369332"/>
          </a:xfrm>
          <a:prstGeom prst="rect">
            <a:avLst/>
          </a:prstGeom>
          <a:noFill/>
        </p:spPr>
        <p:txBody>
          <a:bodyPr wrap="none" rtlCol="0">
            <a:spAutoFit/>
          </a:bodyPr>
          <a:lstStyle/>
          <a:p>
            <a:r>
              <a:rPr kumimoji="1" lang="ja-JP" altLang="en-US" dirty="0"/>
              <a:t>①</a:t>
            </a:r>
            <a:r>
              <a:rPr kumimoji="1" lang="en-US" altLang="ja-JP" dirty="0"/>
              <a:t>Setup Audio</a:t>
            </a:r>
            <a:r>
              <a:rPr kumimoji="1" lang="ja-JP" altLang="en-US" dirty="0"/>
              <a:t>を押下する</a:t>
            </a:r>
            <a:endParaRPr lang="en-US" altLang="ja-JP" dirty="0"/>
          </a:p>
        </p:txBody>
      </p:sp>
    </p:spTree>
    <p:extLst>
      <p:ext uri="{BB962C8B-B14F-4D97-AF65-F5344CB8AC3E}">
        <p14:creationId xmlns:p14="http://schemas.microsoft.com/office/powerpoint/2010/main" val="24055593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8C065F-A2A5-A0A3-5AE5-DCA9BB39502C}"/>
              </a:ext>
            </a:extLst>
          </p:cNvPr>
          <p:cNvSpPr>
            <a:spLocks noGrp="1"/>
          </p:cNvSpPr>
          <p:nvPr>
            <p:ph type="title"/>
          </p:nvPr>
        </p:nvSpPr>
        <p:spPr/>
        <p:txBody>
          <a:bodyPr/>
          <a:lstStyle/>
          <a:p>
            <a:r>
              <a:rPr lang="en-US" altLang="ja-JP" dirty="0" err="1"/>
              <a:t>Sonobus</a:t>
            </a:r>
            <a:r>
              <a:rPr lang="ja-JP" altLang="en-US" dirty="0"/>
              <a:t>の設定（</a:t>
            </a:r>
            <a:r>
              <a:rPr lang="en-US" altLang="ja-JP" dirty="0"/>
              <a:t>PC</a:t>
            </a:r>
            <a:r>
              <a:rPr lang="ja-JP" altLang="en-US" dirty="0"/>
              <a:t>側） ②</a:t>
            </a:r>
            <a:endParaRPr kumimoji="1" lang="ja-JP" altLang="en-US" dirty="0"/>
          </a:p>
        </p:txBody>
      </p:sp>
      <p:pic>
        <p:nvPicPr>
          <p:cNvPr id="5" name="図 4">
            <a:extLst>
              <a:ext uri="{FF2B5EF4-FFF2-40B4-BE49-F238E27FC236}">
                <a16:creationId xmlns:a16="http://schemas.microsoft.com/office/drawing/2014/main" id="{68153044-7740-1C9C-13D1-EA3C70E4760A}"/>
              </a:ext>
            </a:extLst>
          </p:cNvPr>
          <p:cNvPicPr>
            <a:picLocks noChangeAspect="1"/>
          </p:cNvPicPr>
          <p:nvPr/>
        </p:nvPicPr>
        <p:blipFill>
          <a:blip r:embed="rId2"/>
          <a:stretch>
            <a:fillRect/>
          </a:stretch>
        </p:blipFill>
        <p:spPr>
          <a:xfrm>
            <a:off x="625791" y="1152983"/>
            <a:ext cx="3333333" cy="4885714"/>
          </a:xfrm>
          <a:prstGeom prst="rect">
            <a:avLst/>
          </a:prstGeom>
        </p:spPr>
      </p:pic>
      <p:sp>
        <p:nvSpPr>
          <p:cNvPr id="7" name="テキスト ボックス 6">
            <a:extLst>
              <a:ext uri="{FF2B5EF4-FFF2-40B4-BE49-F238E27FC236}">
                <a16:creationId xmlns:a16="http://schemas.microsoft.com/office/drawing/2014/main" id="{D1DB3BE5-8B75-E3E0-5E44-3BE26F95A518}"/>
              </a:ext>
            </a:extLst>
          </p:cNvPr>
          <p:cNvSpPr txBox="1"/>
          <p:nvPr/>
        </p:nvSpPr>
        <p:spPr>
          <a:xfrm>
            <a:off x="3956978" y="2004814"/>
            <a:ext cx="6751661" cy="369332"/>
          </a:xfrm>
          <a:prstGeom prst="rect">
            <a:avLst/>
          </a:prstGeom>
          <a:noFill/>
        </p:spPr>
        <p:txBody>
          <a:bodyPr wrap="square">
            <a:spAutoFit/>
          </a:bodyPr>
          <a:lstStyle/>
          <a:p>
            <a:r>
              <a:rPr kumimoji="1" lang="ja-JP" altLang="en-US" dirty="0"/>
              <a:t>①普段使っているスピーカーを設定する（既定のスピーカー）</a:t>
            </a:r>
            <a:endParaRPr lang="en-US" altLang="ja-JP" dirty="0"/>
          </a:p>
        </p:txBody>
      </p:sp>
      <p:sp>
        <p:nvSpPr>
          <p:cNvPr id="8" name="テキスト ボックス 7">
            <a:extLst>
              <a:ext uri="{FF2B5EF4-FFF2-40B4-BE49-F238E27FC236}">
                <a16:creationId xmlns:a16="http://schemas.microsoft.com/office/drawing/2014/main" id="{98BC907D-76D2-3057-F32A-4857E50D2784}"/>
              </a:ext>
            </a:extLst>
          </p:cNvPr>
          <p:cNvSpPr txBox="1"/>
          <p:nvPr/>
        </p:nvSpPr>
        <p:spPr>
          <a:xfrm>
            <a:off x="3956978" y="2341046"/>
            <a:ext cx="6751661" cy="369332"/>
          </a:xfrm>
          <a:prstGeom prst="rect">
            <a:avLst/>
          </a:prstGeom>
          <a:noFill/>
        </p:spPr>
        <p:txBody>
          <a:bodyPr wrap="square">
            <a:spAutoFit/>
          </a:bodyPr>
          <a:lstStyle/>
          <a:p>
            <a:r>
              <a:rPr kumimoji="1" lang="ja-JP" altLang="en-US" dirty="0"/>
              <a:t>②</a:t>
            </a:r>
            <a:r>
              <a:rPr kumimoji="1" lang="en-US" altLang="ja-JP" dirty="0"/>
              <a:t>CABLE Input</a:t>
            </a:r>
            <a:r>
              <a:rPr kumimoji="1" lang="ja-JP" altLang="en-US" dirty="0"/>
              <a:t>を設定する（既定のマイク）</a:t>
            </a:r>
            <a:endParaRPr lang="en-US" altLang="ja-JP" dirty="0"/>
          </a:p>
        </p:txBody>
      </p:sp>
      <p:sp>
        <p:nvSpPr>
          <p:cNvPr id="9" name="テキスト ボックス 8">
            <a:extLst>
              <a:ext uri="{FF2B5EF4-FFF2-40B4-BE49-F238E27FC236}">
                <a16:creationId xmlns:a16="http://schemas.microsoft.com/office/drawing/2014/main" id="{7A704F2E-E9CC-EC95-621D-20D093BC8814}"/>
              </a:ext>
            </a:extLst>
          </p:cNvPr>
          <p:cNvSpPr txBox="1"/>
          <p:nvPr/>
        </p:nvSpPr>
        <p:spPr>
          <a:xfrm>
            <a:off x="3956978" y="2710378"/>
            <a:ext cx="6751661" cy="646331"/>
          </a:xfrm>
          <a:prstGeom prst="rect">
            <a:avLst/>
          </a:prstGeom>
          <a:noFill/>
        </p:spPr>
        <p:txBody>
          <a:bodyPr wrap="square">
            <a:spAutoFit/>
          </a:bodyPr>
          <a:lstStyle/>
          <a:p>
            <a:r>
              <a:rPr kumimoji="1" lang="ja-JP" altLang="en-US" dirty="0"/>
              <a:t>③①②が設定出来たら、ポップ以外を押下すると</a:t>
            </a:r>
            <a:endParaRPr kumimoji="1" lang="en-US" altLang="ja-JP" dirty="0"/>
          </a:p>
          <a:p>
            <a:r>
              <a:rPr kumimoji="1" lang="ja-JP" altLang="en-US" dirty="0"/>
              <a:t>　ポップが閉じて設定が保存されれ</a:t>
            </a:r>
            <a:endParaRPr lang="en-US" altLang="ja-JP" dirty="0"/>
          </a:p>
        </p:txBody>
      </p:sp>
    </p:spTree>
    <p:extLst>
      <p:ext uri="{BB962C8B-B14F-4D97-AF65-F5344CB8AC3E}">
        <p14:creationId xmlns:p14="http://schemas.microsoft.com/office/powerpoint/2010/main" val="2962935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ED4D2-C2C6-2F8E-5A68-34DACD1D9CA4}"/>
              </a:ext>
            </a:extLst>
          </p:cNvPr>
          <p:cNvSpPr>
            <a:spLocks noGrp="1"/>
          </p:cNvSpPr>
          <p:nvPr>
            <p:ph type="title"/>
          </p:nvPr>
        </p:nvSpPr>
        <p:spPr>
          <a:xfrm>
            <a:off x="838200" y="192405"/>
            <a:ext cx="10515600" cy="569595"/>
          </a:xfrm>
        </p:spPr>
        <p:txBody>
          <a:bodyPr>
            <a:normAutofit fontScale="90000"/>
          </a:bodyPr>
          <a:lstStyle/>
          <a:p>
            <a:r>
              <a:rPr lang="en-US" altLang="ja-JP" dirty="0"/>
              <a:t>Python 3.11.x</a:t>
            </a:r>
            <a:r>
              <a:rPr kumimoji="1" lang="ja-JP" altLang="en-US" dirty="0"/>
              <a:t>インストール</a:t>
            </a:r>
          </a:p>
        </p:txBody>
      </p:sp>
      <p:pic>
        <p:nvPicPr>
          <p:cNvPr id="5" name="図 4">
            <a:extLst>
              <a:ext uri="{FF2B5EF4-FFF2-40B4-BE49-F238E27FC236}">
                <a16:creationId xmlns:a16="http://schemas.microsoft.com/office/drawing/2014/main" id="{C75759F1-F974-34D2-734B-8B079432B652}"/>
              </a:ext>
            </a:extLst>
          </p:cNvPr>
          <p:cNvPicPr>
            <a:picLocks noChangeAspect="1"/>
          </p:cNvPicPr>
          <p:nvPr/>
        </p:nvPicPr>
        <p:blipFill>
          <a:blip r:embed="rId2"/>
          <a:srcRect t="36645"/>
          <a:stretch>
            <a:fillRect/>
          </a:stretch>
        </p:blipFill>
        <p:spPr>
          <a:xfrm>
            <a:off x="692193" y="864235"/>
            <a:ext cx="8451807" cy="4654183"/>
          </a:xfrm>
          <a:prstGeom prst="rect">
            <a:avLst/>
          </a:prstGeom>
        </p:spPr>
      </p:pic>
      <p:sp>
        <p:nvSpPr>
          <p:cNvPr id="6" name="テキスト ボックス 5">
            <a:extLst>
              <a:ext uri="{FF2B5EF4-FFF2-40B4-BE49-F238E27FC236}">
                <a16:creationId xmlns:a16="http://schemas.microsoft.com/office/drawing/2014/main" id="{2A14C208-7FA4-E00C-5025-4FACC69721AD}"/>
              </a:ext>
            </a:extLst>
          </p:cNvPr>
          <p:cNvSpPr txBox="1"/>
          <p:nvPr/>
        </p:nvSpPr>
        <p:spPr>
          <a:xfrm>
            <a:off x="692193" y="5620653"/>
            <a:ext cx="5821680" cy="923330"/>
          </a:xfrm>
          <a:prstGeom prst="rect">
            <a:avLst/>
          </a:prstGeom>
          <a:noFill/>
        </p:spPr>
        <p:txBody>
          <a:bodyPr wrap="square" rtlCol="0">
            <a:spAutoFit/>
          </a:bodyPr>
          <a:lstStyle/>
          <a:p>
            <a:r>
              <a:rPr kumimoji="1" lang="ja-JP" altLang="en-US" dirty="0"/>
              <a:t>①この</a:t>
            </a:r>
            <a:r>
              <a:rPr lang="en-US" altLang="ja-JP" dirty="0"/>
              <a:t>3</a:t>
            </a:r>
            <a:r>
              <a:rPr kumimoji="1" lang="en-US" altLang="ja-JP" dirty="0"/>
              <a:t>.11.12</a:t>
            </a:r>
            <a:r>
              <a:rPr kumimoji="1" lang="ja-JP" altLang="en-US" dirty="0"/>
              <a:t>をダウンロードしてインストールを行う</a:t>
            </a:r>
            <a:endParaRPr kumimoji="1" lang="en-US" altLang="ja-JP" dirty="0"/>
          </a:p>
          <a:p>
            <a:r>
              <a:rPr kumimoji="1" lang="en-US" altLang="ja-JP" dirty="0">
                <a:solidFill>
                  <a:srgbClr val="FFFF00"/>
                </a:solidFill>
              </a:rPr>
              <a:t>※https://www.python.org/downloads/</a:t>
            </a:r>
            <a:endParaRPr lang="en-US" altLang="ja-JP" dirty="0">
              <a:solidFill>
                <a:srgbClr val="FFFF00"/>
              </a:solidFill>
            </a:endParaRPr>
          </a:p>
          <a:p>
            <a:endParaRPr kumimoji="1" lang="ja-JP" altLang="en-US" dirty="0"/>
          </a:p>
        </p:txBody>
      </p:sp>
    </p:spTree>
    <p:extLst>
      <p:ext uri="{BB962C8B-B14F-4D97-AF65-F5344CB8AC3E}">
        <p14:creationId xmlns:p14="http://schemas.microsoft.com/office/powerpoint/2010/main" val="2349407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7867E4-4918-9253-BAA0-9B69E0B50039}"/>
              </a:ext>
            </a:extLst>
          </p:cNvPr>
          <p:cNvSpPr>
            <a:spLocks noGrp="1"/>
          </p:cNvSpPr>
          <p:nvPr>
            <p:ph type="title"/>
          </p:nvPr>
        </p:nvSpPr>
        <p:spPr/>
        <p:txBody>
          <a:bodyPr/>
          <a:lstStyle/>
          <a:p>
            <a:r>
              <a:rPr lang="en-US" altLang="ja-JP" dirty="0" err="1"/>
              <a:t>Sonobus</a:t>
            </a:r>
            <a:r>
              <a:rPr lang="ja-JP" altLang="en-US" dirty="0"/>
              <a:t>の設定（</a:t>
            </a:r>
            <a:r>
              <a:rPr lang="en-US" altLang="ja-JP" dirty="0"/>
              <a:t>PC</a:t>
            </a:r>
            <a:r>
              <a:rPr lang="ja-JP" altLang="en-US" dirty="0"/>
              <a:t>側）③</a:t>
            </a:r>
            <a:endParaRPr kumimoji="1" lang="ja-JP" altLang="en-US" dirty="0"/>
          </a:p>
        </p:txBody>
      </p:sp>
      <p:pic>
        <p:nvPicPr>
          <p:cNvPr id="5" name="図 4">
            <a:extLst>
              <a:ext uri="{FF2B5EF4-FFF2-40B4-BE49-F238E27FC236}">
                <a16:creationId xmlns:a16="http://schemas.microsoft.com/office/drawing/2014/main" id="{1FCB65DF-2B5C-1BA6-4E0B-BFE2D6CBC355}"/>
              </a:ext>
            </a:extLst>
          </p:cNvPr>
          <p:cNvPicPr>
            <a:picLocks noChangeAspect="1"/>
          </p:cNvPicPr>
          <p:nvPr/>
        </p:nvPicPr>
        <p:blipFill>
          <a:blip r:embed="rId2"/>
          <a:stretch>
            <a:fillRect/>
          </a:stretch>
        </p:blipFill>
        <p:spPr>
          <a:xfrm>
            <a:off x="646111" y="1247139"/>
            <a:ext cx="5364004" cy="4023003"/>
          </a:xfrm>
          <a:prstGeom prst="rect">
            <a:avLst/>
          </a:prstGeom>
        </p:spPr>
      </p:pic>
      <p:sp>
        <p:nvSpPr>
          <p:cNvPr id="6" name="正方形/長方形 5">
            <a:extLst>
              <a:ext uri="{FF2B5EF4-FFF2-40B4-BE49-F238E27FC236}">
                <a16:creationId xmlns:a16="http://schemas.microsoft.com/office/drawing/2014/main" id="{0A87134F-CC8D-4496-BEDF-7A9147BB62E4}"/>
              </a:ext>
            </a:extLst>
          </p:cNvPr>
          <p:cNvSpPr/>
          <p:nvPr/>
        </p:nvSpPr>
        <p:spPr>
          <a:xfrm>
            <a:off x="1422400" y="1321933"/>
            <a:ext cx="1727200" cy="53185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7868B7B-4CBF-A721-ABAF-808D2347D173}"/>
              </a:ext>
            </a:extLst>
          </p:cNvPr>
          <p:cNvSpPr txBox="1"/>
          <p:nvPr/>
        </p:nvSpPr>
        <p:spPr>
          <a:xfrm>
            <a:off x="6010114" y="1302746"/>
            <a:ext cx="6313965" cy="2585323"/>
          </a:xfrm>
          <a:prstGeom prst="rect">
            <a:avLst/>
          </a:prstGeom>
          <a:noFill/>
        </p:spPr>
        <p:txBody>
          <a:bodyPr wrap="square">
            <a:spAutoFit/>
          </a:bodyPr>
          <a:lstStyle/>
          <a:p>
            <a:r>
              <a:rPr kumimoji="1" lang="ja-JP" altLang="en-US" dirty="0"/>
              <a:t>①</a:t>
            </a:r>
            <a:r>
              <a:rPr kumimoji="1" lang="en-US" altLang="ja-JP" dirty="0"/>
              <a:t>Connect</a:t>
            </a:r>
            <a:r>
              <a:rPr kumimoji="1" lang="ja-JP" altLang="en-US" dirty="0"/>
              <a:t>を押下し、下記の項目を埋めれば完了</a:t>
            </a:r>
            <a:endParaRPr kumimoji="1" lang="en-US" altLang="ja-JP" dirty="0"/>
          </a:p>
          <a:p>
            <a:r>
              <a:rPr kumimoji="1" lang="ja-JP" altLang="en-US" dirty="0"/>
              <a:t>　</a:t>
            </a:r>
            <a:r>
              <a:rPr kumimoji="1" lang="en-US" altLang="ja-JP" dirty="0"/>
              <a:t>Group Name</a:t>
            </a:r>
            <a:r>
              <a:rPr kumimoji="1" lang="ja-JP" altLang="en-US" dirty="0"/>
              <a:t>：</a:t>
            </a:r>
            <a:r>
              <a:rPr kumimoji="1" lang="en-US" altLang="ja-JP" dirty="0" err="1"/>
              <a:t>moavlink</a:t>
            </a:r>
            <a:endParaRPr kumimoji="1" lang="en-US" altLang="ja-JP" dirty="0"/>
          </a:p>
          <a:p>
            <a:r>
              <a:rPr kumimoji="1" lang="ja-JP" altLang="en-US" dirty="0"/>
              <a:t>　</a:t>
            </a:r>
            <a:r>
              <a:rPr kumimoji="1" lang="en-US" altLang="ja-JP" dirty="0"/>
              <a:t>Password</a:t>
            </a:r>
            <a:r>
              <a:rPr kumimoji="1" lang="ja-JP" altLang="en-US" dirty="0"/>
              <a:t>：任意のパスワード</a:t>
            </a:r>
            <a:endParaRPr kumimoji="1" lang="en-US" altLang="ja-JP" dirty="0"/>
          </a:p>
          <a:p>
            <a:r>
              <a:rPr kumimoji="1" lang="ja-JP" altLang="en-US" dirty="0"/>
              <a:t>　</a:t>
            </a:r>
            <a:r>
              <a:rPr kumimoji="1" lang="en-US" altLang="ja-JP" dirty="0"/>
              <a:t>Your Displayed Name</a:t>
            </a:r>
            <a:r>
              <a:rPr kumimoji="1" lang="ja-JP" altLang="en-US" dirty="0"/>
              <a:t>：表示される名称（好きな名前）</a:t>
            </a:r>
            <a:endParaRPr kumimoji="1" lang="en-US" altLang="ja-JP" dirty="0"/>
          </a:p>
          <a:p>
            <a:r>
              <a:rPr kumimoji="1" lang="ja-JP" altLang="en-US" dirty="0"/>
              <a:t>②</a:t>
            </a:r>
            <a:r>
              <a:rPr kumimoji="1" lang="en-US" altLang="ja-JP" dirty="0"/>
              <a:t>Connect to Group</a:t>
            </a:r>
            <a:r>
              <a:rPr kumimoji="1" lang="ja-JP" altLang="en-US" dirty="0"/>
              <a:t>を押下して起動する</a:t>
            </a:r>
            <a:endParaRPr kumimoji="1" lang="en-US" altLang="ja-JP" dirty="0"/>
          </a:p>
          <a:p>
            <a:endParaRPr kumimoji="1" lang="en-US" altLang="ja-JP" dirty="0"/>
          </a:p>
          <a:p>
            <a:r>
              <a:rPr kumimoji="1" lang="en-US" altLang="ja-JP" dirty="0"/>
              <a:t>※YAMAHA AG03</a:t>
            </a:r>
            <a:r>
              <a:rPr kumimoji="1" lang="ja-JP" altLang="en-US" dirty="0"/>
              <a:t>を使っている人は</a:t>
            </a:r>
            <a:endParaRPr kumimoji="1" lang="en-US" altLang="ja-JP" dirty="0"/>
          </a:p>
          <a:p>
            <a:r>
              <a:rPr kumimoji="1" lang="ja-JP" altLang="en-US" dirty="0"/>
              <a:t>　</a:t>
            </a:r>
            <a:r>
              <a:rPr kumimoji="1" lang="en-US" altLang="ja-JP" dirty="0"/>
              <a:t>LOOPBACK</a:t>
            </a:r>
            <a:r>
              <a:rPr kumimoji="1" lang="ja-JP" altLang="en-US" dirty="0"/>
              <a:t>にスイッチを切り替えていないと</a:t>
            </a:r>
            <a:endParaRPr kumimoji="1" lang="en-US" altLang="ja-JP" dirty="0"/>
          </a:p>
          <a:p>
            <a:r>
              <a:rPr kumimoji="1" lang="ja-JP" altLang="en-US" dirty="0"/>
              <a:t>　音が出なかった</a:t>
            </a:r>
            <a:endParaRPr lang="en-US" altLang="ja-JP" dirty="0"/>
          </a:p>
        </p:txBody>
      </p:sp>
    </p:spTree>
    <p:extLst>
      <p:ext uri="{BB962C8B-B14F-4D97-AF65-F5344CB8AC3E}">
        <p14:creationId xmlns:p14="http://schemas.microsoft.com/office/powerpoint/2010/main" val="3000713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6A415C-FF04-38B0-3521-3AEF37BAAFBA}"/>
              </a:ext>
            </a:extLst>
          </p:cNvPr>
          <p:cNvSpPr>
            <a:spLocks noGrp="1"/>
          </p:cNvSpPr>
          <p:nvPr>
            <p:ph type="title"/>
          </p:nvPr>
        </p:nvSpPr>
        <p:spPr/>
        <p:txBody>
          <a:bodyPr/>
          <a:lstStyle/>
          <a:p>
            <a:r>
              <a:rPr lang="en-US" altLang="ja-JP" dirty="0" err="1"/>
              <a:t>Sonobus</a:t>
            </a:r>
            <a:r>
              <a:rPr lang="ja-JP" altLang="en-US" dirty="0"/>
              <a:t>の設定（スマホ側）①</a:t>
            </a:r>
            <a:endParaRPr kumimoji="1" lang="ja-JP" altLang="en-US" dirty="0"/>
          </a:p>
        </p:txBody>
      </p:sp>
      <p:pic>
        <p:nvPicPr>
          <p:cNvPr id="5" name="コンテンツ プレースホルダー 4" descr="携帯電話の画面のスクリーンショット&#10;&#10;AI 生成コンテンツは誤りを含む可能性があります。">
            <a:extLst>
              <a:ext uri="{FF2B5EF4-FFF2-40B4-BE49-F238E27FC236}">
                <a16:creationId xmlns:a16="http://schemas.microsoft.com/office/drawing/2014/main" id="{87BF9D0B-44C7-6719-5BDE-F9CC5A3B0B1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1" y="1249998"/>
            <a:ext cx="2358936" cy="4195762"/>
          </a:xfrm>
        </p:spPr>
      </p:pic>
      <p:sp>
        <p:nvSpPr>
          <p:cNvPr id="6" name="正方形/長方形 5">
            <a:extLst>
              <a:ext uri="{FF2B5EF4-FFF2-40B4-BE49-F238E27FC236}">
                <a16:creationId xmlns:a16="http://schemas.microsoft.com/office/drawing/2014/main" id="{AA0BAD82-8086-E820-78A2-54B5FD0932CF}"/>
              </a:ext>
            </a:extLst>
          </p:cNvPr>
          <p:cNvSpPr/>
          <p:nvPr/>
        </p:nvSpPr>
        <p:spPr>
          <a:xfrm>
            <a:off x="508000" y="1249998"/>
            <a:ext cx="2580640" cy="53185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2C7315B-BD90-CBF4-8C59-87817B760EA2}"/>
              </a:ext>
            </a:extLst>
          </p:cNvPr>
          <p:cNvSpPr txBox="1"/>
          <p:nvPr/>
        </p:nvSpPr>
        <p:spPr>
          <a:xfrm>
            <a:off x="3342640" y="1373277"/>
            <a:ext cx="6096000" cy="646331"/>
          </a:xfrm>
          <a:prstGeom prst="rect">
            <a:avLst/>
          </a:prstGeom>
          <a:noFill/>
        </p:spPr>
        <p:txBody>
          <a:bodyPr wrap="square">
            <a:spAutoFit/>
          </a:bodyPr>
          <a:lstStyle/>
          <a:p>
            <a:r>
              <a:rPr kumimoji="1" lang="ja-JP" altLang="en-US" dirty="0"/>
              <a:t>①ハウリングするかもだから音を消していると言われているので赤いボタンを押して解除する</a:t>
            </a:r>
            <a:endParaRPr kumimoji="1" lang="en-US" altLang="ja-JP" dirty="0"/>
          </a:p>
        </p:txBody>
      </p:sp>
    </p:spTree>
    <p:extLst>
      <p:ext uri="{BB962C8B-B14F-4D97-AF65-F5344CB8AC3E}">
        <p14:creationId xmlns:p14="http://schemas.microsoft.com/office/powerpoint/2010/main" val="3133959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DB58DA-5F74-7598-04B1-94F2DAC33C16}"/>
              </a:ext>
            </a:extLst>
          </p:cNvPr>
          <p:cNvSpPr>
            <a:spLocks noGrp="1"/>
          </p:cNvSpPr>
          <p:nvPr>
            <p:ph type="title"/>
          </p:nvPr>
        </p:nvSpPr>
        <p:spPr/>
        <p:txBody>
          <a:bodyPr/>
          <a:lstStyle/>
          <a:p>
            <a:r>
              <a:rPr lang="en-US" altLang="ja-JP" dirty="0" err="1"/>
              <a:t>Sonobus</a:t>
            </a:r>
            <a:r>
              <a:rPr lang="ja-JP" altLang="en-US" dirty="0"/>
              <a:t>の設定（スマホ側）②</a:t>
            </a:r>
            <a:endParaRPr kumimoji="1" lang="ja-JP" altLang="en-US" dirty="0"/>
          </a:p>
        </p:txBody>
      </p:sp>
      <p:pic>
        <p:nvPicPr>
          <p:cNvPr id="5" name="図 4" descr="携帯電話の画面のスクリーンショット&#10;&#10;AI 生成コンテンツは誤りを含む可能性があります。">
            <a:extLst>
              <a:ext uri="{FF2B5EF4-FFF2-40B4-BE49-F238E27FC236}">
                <a16:creationId xmlns:a16="http://schemas.microsoft.com/office/drawing/2014/main" id="{67D87659-6712-504C-5F3A-1A4CBCE912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556" y="1259840"/>
            <a:ext cx="2491718" cy="4431936"/>
          </a:xfrm>
          <a:prstGeom prst="rect">
            <a:avLst/>
          </a:prstGeom>
        </p:spPr>
      </p:pic>
      <p:sp>
        <p:nvSpPr>
          <p:cNvPr id="6" name="正方形/長方形 5">
            <a:extLst>
              <a:ext uri="{FF2B5EF4-FFF2-40B4-BE49-F238E27FC236}">
                <a16:creationId xmlns:a16="http://schemas.microsoft.com/office/drawing/2014/main" id="{293BD514-0D3F-FB00-EC8A-E93E911A1401}"/>
              </a:ext>
            </a:extLst>
          </p:cNvPr>
          <p:cNvSpPr/>
          <p:nvPr/>
        </p:nvSpPr>
        <p:spPr>
          <a:xfrm>
            <a:off x="1550205" y="1321398"/>
            <a:ext cx="1825848" cy="53185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pic>
        <p:nvPicPr>
          <p:cNvPr id="8" name="図 7" descr="グラフィカル ユーザー インターフェイス, アプリケーション&#10;&#10;AI 生成コンテンツは誤りを含む可能性があります。">
            <a:extLst>
              <a:ext uri="{FF2B5EF4-FFF2-40B4-BE49-F238E27FC236}">
                <a16:creationId xmlns:a16="http://schemas.microsoft.com/office/drawing/2014/main" id="{92E1510A-A6CE-82F4-FFF5-36E6ECB813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4409" y="1259840"/>
            <a:ext cx="2467703" cy="4389221"/>
          </a:xfrm>
          <a:prstGeom prst="rect">
            <a:avLst/>
          </a:prstGeom>
        </p:spPr>
      </p:pic>
      <p:pic>
        <p:nvPicPr>
          <p:cNvPr id="10" name="図 9" descr="携帯電話の画面のスクリーンショット&#10;&#10;AI 生成コンテンツは誤りを含む可能性があります。">
            <a:extLst>
              <a:ext uri="{FF2B5EF4-FFF2-40B4-BE49-F238E27FC236}">
                <a16:creationId xmlns:a16="http://schemas.microsoft.com/office/drawing/2014/main" id="{B5745E20-4BBE-7D90-8C59-B746F4C227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7359" y="1321398"/>
            <a:ext cx="2449123" cy="4356174"/>
          </a:xfrm>
          <a:prstGeom prst="rect">
            <a:avLst/>
          </a:prstGeom>
        </p:spPr>
      </p:pic>
      <p:sp>
        <p:nvSpPr>
          <p:cNvPr id="11" name="矢印: 右 10">
            <a:extLst>
              <a:ext uri="{FF2B5EF4-FFF2-40B4-BE49-F238E27FC236}">
                <a16:creationId xmlns:a16="http://schemas.microsoft.com/office/drawing/2014/main" id="{90D71658-5874-F798-79A0-67E3EBE4A82E}"/>
              </a:ext>
            </a:extLst>
          </p:cNvPr>
          <p:cNvSpPr/>
          <p:nvPr/>
        </p:nvSpPr>
        <p:spPr>
          <a:xfrm>
            <a:off x="3474720" y="2814320"/>
            <a:ext cx="782320" cy="701040"/>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932B69ED-685D-3B04-FCAC-A22FA07FDA7B}"/>
              </a:ext>
            </a:extLst>
          </p:cNvPr>
          <p:cNvSpPr/>
          <p:nvPr/>
        </p:nvSpPr>
        <p:spPr>
          <a:xfrm>
            <a:off x="7386593" y="2713850"/>
            <a:ext cx="782320" cy="701040"/>
          </a:xfrm>
          <a:prstGeom prst="rightArrow">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397364E-C788-7F1C-43A4-7CAEC3C276B2}"/>
              </a:ext>
            </a:extLst>
          </p:cNvPr>
          <p:cNvSpPr txBox="1"/>
          <p:nvPr/>
        </p:nvSpPr>
        <p:spPr>
          <a:xfrm>
            <a:off x="814556" y="5871410"/>
            <a:ext cx="2853204" cy="338554"/>
          </a:xfrm>
          <a:prstGeom prst="rect">
            <a:avLst/>
          </a:prstGeom>
          <a:noFill/>
        </p:spPr>
        <p:txBody>
          <a:bodyPr wrap="square">
            <a:spAutoFit/>
          </a:bodyPr>
          <a:lstStyle/>
          <a:p>
            <a:r>
              <a:rPr kumimoji="1" lang="ja-JP" altLang="en-US" sz="1600" dirty="0"/>
              <a:t>①</a:t>
            </a:r>
            <a:r>
              <a:rPr kumimoji="1" lang="en-US" altLang="ja-JP" sz="1600" dirty="0"/>
              <a:t>Connect</a:t>
            </a:r>
            <a:r>
              <a:rPr kumimoji="1" lang="ja-JP" altLang="en-US" sz="1600" dirty="0"/>
              <a:t>ボタンを押す</a:t>
            </a:r>
            <a:endParaRPr kumimoji="1" lang="en-US" altLang="ja-JP" sz="1600" dirty="0"/>
          </a:p>
        </p:txBody>
      </p:sp>
      <p:sp>
        <p:nvSpPr>
          <p:cNvPr id="15" name="テキスト ボックス 14">
            <a:extLst>
              <a:ext uri="{FF2B5EF4-FFF2-40B4-BE49-F238E27FC236}">
                <a16:creationId xmlns:a16="http://schemas.microsoft.com/office/drawing/2014/main" id="{E1A11FAF-AFD2-FD4F-CCCE-0563666ADE49}"/>
              </a:ext>
            </a:extLst>
          </p:cNvPr>
          <p:cNvSpPr txBox="1"/>
          <p:nvPr/>
        </p:nvSpPr>
        <p:spPr>
          <a:xfrm>
            <a:off x="4026785" y="5748299"/>
            <a:ext cx="4155440" cy="584775"/>
          </a:xfrm>
          <a:prstGeom prst="rect">
            <a:avLst/>
          </a:prstGeom>
          <a:noFill/>
        </p:spPr>
        <p:txBody>
          <a:bodyPr wrap="square">
            <a:spAutoFit/>
          </a:bodyPr>
          <a:lstStyle/>
          <a:p>
            <a:r>
              <a:rPr kumimoji="1" lang="ja-JP" altLang="en-US" sz="1600" dirty="0"/>
              <a:t>②</a:t>
            </a:r>
            <a:r>
              <a:rPr kumimoji="1" lang="en-US" altLang="ja-JP" sz="1600" dirty="0"/>
              <a:t>PC</a:t>
            </a:r>
            <a:r>
              <a:rPr kumimoji="1" lang="ja-JP" altLang="en-US" sz="1600" dirty="0"/>
              <a:t>側で設定したグループ名とパスワードを設定して</a:t>
            </a:r>
            <a:r>
              <a:rPr kumimoji="1" lang="en-US" altLang="ja-JP" sz="1600" dirty="0"/>
              <a:t>Connect to Group</a:t>
            </a:r>
            <a:r>
              <a:rPr kumimoji="1" lang="ja-JP" altLang="en-US" sz="1600" dirty="0"/>
              <a:t>を押下する</a:t>
            </a:r>
            <a:endParaRPr kumimoji="1" lang="en-US" altLang="ja-JP" sz="1600" dirty="0"/>
          </a:p>
        </p:txBody>
      </p:sp>
      <p:sp>
        <p:nvSpPr>
          <p:cNvPr id="16" name="テキスト ボックス 15">
            <a:extLst>
              <a:ext uri="{FF2B5EF4-FFF2-40B4-BE49-F238E27FC236}">
                <a16:creationId xmlns:a16="http://schemas.microsoft.com/office/drawing/2014/main" id="{0AB7E6E9-E859-0F9A-C8CB-88A9799BB731}"/>
              </a:ext>
            </a:extLst>
          </p:cNvPr>
          <p:cNvSpPr txBox="1"/>
          <p:nvPr/>
        </p:nvSpPr>
        <p:spPr>
          <a:xfrm>
            <a:off x="8696960" y="5838669"/>
            <a:ext cx="2853204" cy="338554"/>
          </a:xfrm>
          <a:prstGeom prst="rect">
            <a:avLst/>
          </a:prstGeom>
          <a:noFill/>
        </p:spPr>
        <p:txBody>
          <a:bodyPr wrap="square">
            <a:spAutoFit/>
          </a:bodyPr>
          <a:lstStyle/>
          <a:p>
            <a:r>
              <a:rPr kumimoji="1" lang="ja-JP" altLang="en-US" sz="1600" dirty="0"/>
              <a:t>③接続完了！</a:t>
            </a:r>
            <a:endParaRPr kumimoji="1" lang="en-US" altLang="ja-JP" sz="1600" dirty="0"/>
          </a:p>
        </p:txBody>
      </p:sp>
      <p:sp>
        <p:nvSpPr>
          <p:cNvPr id="17" name="テキスト ボックス 16">
            <a:extLst>
              <a:ext uri="{FF2B5EF4-FFF2-40B4-BE49-F238E27FC236}">
                <a16:creationId xmlns:a16="http://schemas.microsoft.com/office/drawing/2014/main" id="{11A6FE77-F800-C994-372C-4C8EAA68A3C9}"/>
              </a:ext>
            </a:extLst>
          </p:cNvPr>
          <p:cNvSpPr txBox="1"/>
          <p:nvPr/>
        </p:nvSpPr>
        <p:spPr>
          <a:xfrm>
            <a:off x="1403836" y="6389598"/>
            <a:ext cx="8542804" cy="338554"/>
          </a:xfrm>
          <a:prstGeom prst="rect">
            <a:avLst/>
          </a:prstGeom>
          <a:noFill/>
        </p:spPr>
        <p:txBody>
          <a:bodyPr wrap="square">
            <a:spAutoFit/>
          </a:bodyPr>
          <a:lstStyle/>
          <a:p>
            <a:r>
              <a:rPr kumimoji="1" lang="en-US" altLang="ja-JP" sz="1600" dirty="0">
                <a:solidFill>
                  <a:srgbClr val="FFFF00"/>
                </a:solidFill>
              </a:rPr>
              <a:t>※</a:t>
            </a:r>
            <a:r>
              <a:rPr kumimoji="1" lang="ja-JP" altLang="en-US" sz="1600" dirty="0">
                <a:solidFill>
                  <a:srgbClr val="FFFF00"/>
                </a:solidFill>
              </a:rPr>
              <a:t>注意：</a:t>
            </a:r>
            <a:r>
              <a:rPr kumimoji="1" lang="en-US" altLang="ja-JP" sz="1600" dirty="0">
                <a:solidFill>
                  <a:srgbClr val="FFFF00"/>
                </a:solidFill>
              </a:rPr>
              <a:t>PC</a:t>
            </a:r>
            <a:r>
              <a:rPr kumimoji="1" lang="ja-JP" altLang="en-US" sz="1600" dirty="0">
                <a:solidFill>
                  <a:srgbClr val="FFFF00"/>
                </a:solidFill>
              </a:rPr>
              <a:t>とスマホは同ネットワーク（同じ</a:t>
            </a:r>
            <a:r>
              <a:rPr kumimoji="1" lang="en-US" altLang="ja-JP" sz="1600" dirty="0">
                <a:solidFill>
                  <a:srgbClr val="FFFF00"/>
                </a:solidFill>
              </a:rPr>
              <a:t>Wi-fi</a:t>
            </a:r>
            <a:r>
              <a:rPr kumimoji="1" lang="ja-JP" altLang="en-US" sz="1600" dirty="0">
                <a:solidFill>
                  <a:srgbClr val="FFFF00"/>
                </a:solidFill>
              </a:rPr>
              <a:t>）に接続をしないと繋がりません</a:t>
            </a:r>
            <a:endParaRPr kumimoji="1" lang="en-US" altLang="ja-JP" sz="1600" dirty="0">
              <a:solidFill>
                <a:srgbClr val="FFFF00"/>
              </a:solidFill>
            </a:endParaRPr>
          </a:p>
        </p:txBody>
      </p:sp>
    </p:spTree>
    <p:extLst>
      <p:ext uri="{BB962C8B-B14F-4D97-AF65-F5344CB8AC3E}">
        <p14:creationId xmlns:p14="http://schemas.microsoft.com/office/powerpoint/2010/main" val="32881599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B52E35-9B30-C4B4-5E3C-AACC8D4DB91D}"/>
              </a:ext>
            </a:extLst>
          </p:cNvPr>
          <p:cNvSpPr>
            <a:spLocks noGrp="1"/>
          </p:cNvSpPr>
          <p:nvPr>
            <p:ph type="title"/>
          </p:nvPr>
        </p:nvSpPr>
        <p:spPr/>
        <p:txBody>
          <a:bodyPr/>
          <a:lstStyle/>
          <a:p>
            <a:r>
              <a:rPr kumimoji="1" lang="en-US" altLang="ja-JP" dirty="0"/>
              <a:t>OpenAI</a:t>
            </a:r>
            <a:r>
              <a:rPr kumimoji="1" lang="ja-JP" altLang="en-US" dirty="0"/>
              <a:t>にログイン</a:t>
            </a:r>
          </a:p>
        </p:txBody>
      </p:sp>
      <p:pic>
        <p:nvPicPr>
          <p:cNvPr id="5" name="図 4">
            <a:extLst>
              <a:ext uri="{FF2B5EF4-FFF2-40B4-BE49-F238E27FC236}">
                <a16:creationId xmlns:a16="http://schemas.microsoft.com/office/drawing/2014/main" id="{3819D447-7A8A-D2EF-DCF4-E6CEF2DC5A08}"/>
              </a:ext>
            </a:extLst>
          </p:cNvPr>
          <p:cNvPicPr>
            <a:picLocks noChangeAspect="1"/>
          </p:cNvPicPr>
          <p:nvPr/>
        </p:nvPicPr>
        <p:blipFill>
          <a:blip r:embed="rId2"/>
          <a:stretch>
            <a:fillRect/>
          </a:stretch>
        </p:blipFill>
        <p:spPr>
          <a:xfrm>
            <a:off x="6217920" y="1385225"/>
            <a:ext cx="3688080" cy="3619528"/>
          </a:xfrm>
          <a:prstGeom prst="rect">
            <a:avLst/>
          </a:prstGeom>
        </p:spPr>
      </p:pic>
      <p:pic>
        <p:nvPicPr>
          <p:cNvPr id="7" name="図 6">
            <a:extLst>
              <a:ext uri="{FF2B5EF4-FFF2-40B4-BE49-F238E27FC236}">
                <a16:creationId xmlns:a16="http://schemas.microsoft.com/office/drawing/2014/main" id="{BD2793C2-C88C-4C19-1B10-F664EA8A6B35}"/>
              </a:ext>
            </a:extLst>
          </p:cNvPr>
          <p:cNvPicPr>
            <a:picLocks noChangeAspect="1"/>
          </p:cNvPicPr>
          <p:nvPr/>
        </p:nvPicPr>
        <p:blipFill>
          <a:blip r:embed="rId3"/>
          <a:stretch>
            <a:fillRect/>
          </a:stretch>
        </p:blipFill>
        <p:spPr>
          <a:xfrm>
            <a:off x="646111" y="1547423"/>
            <a:ext cx="4409524" cy="466667"/>
          </a:xfrm>
          <a:prstGeom prst="rect">
            <a:avLst/>
          </a:prstGeom>
        </p:spPr>
      </p:pic>
      <p:sp>
        <p:nvSpPr>
          <p:cNvPr id="8" name="正方形/長方形 7">
            <a:extLst>
              <a:ext uri="{FF2B5EF4-FFF2-40B4-BE49-F238E27FC236}">
                <a16:creationId xmlns:a16="http://schemas.microsoft.com/office/drawing/2014/main" id="{EF756A2D-1E45-E0E7-B979-59D7C90DAE5A}"/>
              </a:ext>
            </a:extLst>
          </p:cNvPr>
          <p:cNvSpPr/>
          <p:nvPr/>
        </p:nvSpPr>
        <p:spPr>
          <a:xfrm>
            <a:off x="7244080" y="2641600"/>
            <a:ext cx="2806754" cy="56896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BC22731-8630-2595-139A-3F0AB40C271F}"/>
              </a:ext>
            </a:extLst>
          </p:cNvPr>
          <p:cNvSpPr txBox="1"/>
          <p:nvPr/>
        </p:nvSpPr>
        <p:spPr>
          <a:xfrm>
            <a:off x="238760" y="5228331"/>
            <a:ext cx="11714480" cy="1569660"/>
          </a:xfrm>
          <a:prstGeom prst="rect">
            <a:avLst/>
          </a:prstGeom>
          <a:noFill/>
        </p:spPr>
        <p:txBody>
          <a:bodyPr wrap="square" rtlCol="0">
            <a:spAutoFit/>
          </a:bodyPr>
          <a:lstStyle/>
          <a:p>
            <a:r>
              <a:rPr lang="ja-JP" altLang="en-US" sz="2400" dirty="0"/>
              <a:t>右上の方にログインがあるのログインを押して</a:t>
            </a:r>
            <a:r>
              <a:rPr lang="en-US" altLang="ja-JP" sz="2400" dirty="0"/>
              <a:t>API</a:t>
            </a:r>
            <a:r>
              <a:rPr lang="ja-JP" altLang="en-US" sz="2400" dirty="0"/>
              <a:t>プラットフォームを選択します</a:t>
            </a:r>
            <a:endParaRPr lang="en-US" altLang="ja-JP" sz="2400" dirty="0"/>
          </a:p>
          <a:p>
            <a:r>
              <a:rPr kumimoji="1" lang="en-US" altLang="ja-JP" sz="2400" dirty="0"/>
              <a:t>※</a:t>
            </a:r>
            <a:r>
              <a:rPr kumimoji="1" lang="en-US" altLang="ja-JP" sz="2400" dirty="0" err="1"/>
              <a:t>OpenAP</a:t>
            </a:r>
            <a:r>
              <a:rPr lang="ja-JP" altLang="en-US" sz="2400" dirty="0"/>
              <a:t>にログインしたことが無い人は登録を行う必要があります</a:t>
            </a:r>
            <a:endParaRPr lang="en-US" altLang="ja-JP" sz="2400" dirty="0"/>
          </a:p>
          <a:p>
            <a:r>
              <a:rPr kumimoji="1" lang="en-US" altLang="ja-JP" sz="2400" dirty="0">
                <a:solidFill>
                  <a:srgbClr val="FFFF00"/>
                </a:solidFill>
              </a:rPr>
              <a:t>※https://openai.com/ja-JP/</a:t>
            </a:r>
            <a:endParaRPr lang="en-US" altLang="ja-JP" sz="2400" dirty="0">
              <a:solidFill>
                <a:srgbClr val="FFFF00"/>
              </a:solidFill>
            </a:endParaRPr>
          </a:p>
          <a:p>
            <a:endParaRPr kumimoji="1" lang="ja-JP" altLang="en-US" sz="2400" dirty="0"/>
          </a:p>
        </p:txBody>
      </p:sp>
    </p:spTree>
    <p:extLst>
      <p:ext uri="{BB962C8B-B14F-4D97-AF65-F5344CB8AC3E}">
        <p14:creationId xmlns:p14="http://schemas.microsoft.com/office/powerpoint/2010/main" val="1681400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025344-05DE-3DF1-7413-B813E109FB56}"/>
              </a:ext>
            </a:extLst>
          </p:cNvPr>
          <p:cNvSpPr>
            <a:spLocks noGrp="1"/>
          </p:cNvSpPr>
          <p:nvPr>
            <p:ph type="title"/>
          </p:nvPr>
        </p:nvSpPr>
        <p:spPr/>
        <p:txBody>
          <a:bodyPr/>
          <a:lstStyle/>
          <a:p>
            <a:r>
              <a:rPr kumimoji="1" lang="en-US" altLang="ja-JP" dirty="0"/>
              <a:t>OpenAI</a:t>
            </a:r>
            <a:r>
              <a:rPr kumimoji="1" lang="ja-JP" altLang="en-US" dirty="0"/>
              <a:t>の</a:t>
            </a:r>
            <a:r>
              <a:rPr kumimoji="1" lang="en-US" altLang="ja-JP" dirty="0"/>
              <a:t>API Keys</a:t>
            </a:r>
            <a:r>
              <a:rPr lang="ja-JP" altLang="en-US" dirty="0"/>
              <a:t>の選択</a:t>
            </a:r>
            <a:endParaRPr kumimoji="1" lang="ja-JP" altLang="en-US" dirty="0"/>
          </a:p>
        </p:txBody>
      </p:sp>
      <p:pic>
        <p:nvPicPr>
          <p:cNvPr id="5" name="図 4">
            <a:extLst>
              <a:ext uri="{FF2B5EF4-FFF2-40B4-BE49-F238E27FC236}">
                <a16:creationId xmlns:a16="http://schemas.microsoft.com/office/drawing/2014/main" id="{97FC246E-027F-3833-556B-08F7A3CCCD06}"/>
              </a:ext>
            </a:extLst>
          </p:cNvPr>
          <p:cNvPicPr>
            <a:picLocks noChangeAspect="1"/>
          </p:cNvPicPr>
          <p:nvPr/>
        </p:nvPicPr>
        <p:blipFill>
          <a:blip r:embed="rId2"/>
          <a:stretch>
            <a:fillRect/>
          </a:stretch>
        </p:blipFill>
        <p:spPr>
          <a:xfrm>
            <a:off x="683802" y="2041244"/>
            <a:ext cx="5656956" cy="915316"/>
          </a:xfrm>
          <a:prstGeom prst="rect">
            <a:avLst/>
          </a:prstGeom>
        </p:spPr>
      </p:pic>
      <p:pic>
        <p:nvPicPr>
          <p:cNvPr id="7" name="図 6">
            <a:extLst>
              <a:ext uri="{FF2B5EF4-FFF2-40B4-BE49-F238E27FC236}">
                <a16:creationId xmlns:a16="http://schemas.microsoft.com/office/drawing/2014/main" id="{AA42DD45-EE7A-EE6F-B58B-CB646ADB2A42}"/>
              </a:ext>
            </a:extLst>
          </p:cNvPr>
          <p:cNvPicPr>
            <a:picLocks noChangeAspect="1"/>
          </p:cNvPicPr>
          <p:nvPr/>
        </p:nvPicPr>
        <p:blipFill>
          <a:blip r:embed="rId3"/>
          <a:stretch>
            <a:fillRect/>
          </a:stretch>
        </p:blipFill>
        <p:spPr>
          <a:xfrm>
            <a:off x="683802" y="3175190"/>
            <a:ext cx="2232118" cy="3270946"/>
          </a:xfrm>
          <a:prstGeom prst="rect">
            <a:avLst/>
          </a:prstGeom>
        </p:spPr>
      </p:pic>
      <p:sp>
        <p:nvSpPr>
          <p:cNvPr id="8" name="正方形/長方形 7">
            <a:extLst>
              <a:ext uri="{FF2B5EF4-FFF2-40B4-BE49-F238E27FC236}">
                <a16:creationId xmlns:a16="http://schemas.microsoft.com/office/drawing/2014/main" id="{E2EA264A-EBB0-D4E5-38BE-93D94996FA70}"/>
              </a:ext>
            </a:extLst>
          </p:cNvPr>
          <p:cNvSpPr/>
          <p:nvPr/>
        </p:nvSpPr>
        <p:spPr>
          <a:xfrm>
            <a:off x="1788160" y="2041244"/>
            <a:ext cx="1483360" cy="701956"/>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C050D2A-3200-9AFE-9F3D-89E51F27FC2C}"/>
              </a:ext>
            </a:extLst>
          </p:cNvPr>
          <p:cNvSpPr/>
          <p:nvPr/>
        </p:nvSpPr>
        <p:spPr>
          <a:xfrm>
            <a:off x="683802" y="3881120"/>
            <a:ext cx="2140678" cy="41656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F2042322-201C-F5DC-96C9-CDD67BE7FA84}"/>
              </a:ext>
            </a:extLst>
          </p:cNvPr>
          <p:cNvSpPr txBox="1"/>
          <p:nvPr/>
        </p:nvSpPr>
        <p:spPr>
          <a:xfrm>
            <a:off x="6786880" y="2037237"/>
            <a:ext cx="5171440" cy="461665"/>
          </a:xfrm>
          <a:prstGeom prst="rect">
            <a:avLst/>
          </a:prstGeom>
          <a:noFill/>
        </p:spPr>
        <p:txBody>
          <a:bodyPr wrap="square" rtlCol="0">
            <a:spAutoFit/>
          </a:bodyPr>
          <a:lstStyle/>
          <a:p>
            <a:r>
              <a:rPr kumimoji="1" lang="ja-JP" altLang="en-US" sz="2400" dirty="0"/>
              <a:t>①右上のダッシュボードタグを押す</a:t>
            </a:r>
          </a:p>
        </p:txBody>
      </p:sp>
      <p:sp>
        <p:nvSpPr>
          <p:cNvPr id="11" name="テキスト ボックス 10">
            <a:extLst>
              <a:ext uri="{FF2B5EF4-FFF2-40B4-BE49-F238E27FC236}">
                <a16:creationId xmlns:a16="http://schemas.microsoft.com/office/drawing/2014/main" id="{D591782A-35EE-231D-C379-0816C9D15D0A}"/>
              </a:ext>
            </a:extLst>
          </p:cNvPr>
          <p:cNvSpPr txBox="1"/>
          <p:nvPr/>
        </p:nvSpPr>
        <p:spPr>
          <a:xfrm>
            <a:off x="3129280" y="3836015"/>
            <a:ext cx="6278880" cy="461665"/>
          </a:xfrm>
          <a:prstGeom prst="rect">
            <a:avLst/>
          </a:prstGeom>
          <a:noFill/>
        </p:spPr>
        <p:txBody>
          <a:bodyPr wrap="square" rtlCol="0">
            <a:spAutoFit/>
          </a:bodyPr>
          <a:lstStyle/>
          <a:p>
            <a:r>
              <a:rPr lang="ja-JP" altLang="en-US" sz="2400" dirty="0"/>
              <a:t>②左側のメニューから</a:t>
            </a:r>
            <a:r>
              <a:rPr lang="en-US" altLang="ja-JP" sz="2400" dirty="0"/>
              <a:t>API Keys</a:t>
            </a:r>
            <a:r>
              <a:rPr kumimoji="1" lang="ja-JP" altLang="en-US" sz="2400" dirty="0"/>
              <a:t>を押す</a:t>
            </a:r>
          </a:p>
        </p:txBody>
      </p:sp>
    </p:spTree>
    <p:extLst>
      <p:ext uri="{BB962C8B-B14F-4D97-AF65-F5344CB8AC3E}">
        <p14:creationId xmlns:p14="http://schemas.microsoft.com/office/powerpoint/2010/main" val="4113060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BD493F-D4D1-0386-4032-502E6D67F0CD}"/>
              </a:ext>
            </a:extLst>
          </p:cNvPr>
          <p:cNvSpPr>
            <a:spLocks noGrp="1"/>
          </p:cNvSpPr>
          <p:nvPr>
            <p:ph type="title"/>
          </p:nvPr>
        </p:nvSpPr>
        <p:spPr/>
        <p:txBody>
          <a:bodyPr/>
          <a:lstStyle/>
          <a:p>
            <a:r>
              <a:rPr kumimoji="1" lang="en-US" altLang="ja-JP" dirty="0"/>
              <a:t>OpenAI</a:t>
            </a:r>
            <a:r>
              <a:rPr kumimoji="1" lang="ja-JP" altLang="en-US" dirty="0"/>
              <a:t>の</a:t>
            </a:r>
            <a:r>
              <a:rPr kumimoji="1" lang="en-US" altLang="ja-JP" dirty="0"/>
              <a:t>AIP_KYE</a:t>
            </a:r>
            <a:r>
              <a:rPr kumimoji="1" lang="ja-JP" altLang="en-US" dirty="0"/>
              <a:t>作成</a:t>
            </a:r>
          </a:p>
        </p:txBody>
      </p:sp>
      <p:pic>
        <p:nvPicPr>
          <p:cNvPr id="5" name="図 4">
            <a:extLst>
              <a:ext uri="{FF2B5EF4-FFF2-40B4-BE49-F238E27FC236}">
                <a16:creationId xmlns:a16="http://schemas.microsoft.com/office/drawing/2014/main" id="{C1737FEA-9F04-3C07-6E7E-400A125ED4B8}"/>
              </a:ext>
            </a:extLst>
          </p:cNvPr>
          <p:cNvPicPr>
            <a:picLocks noChangeAspect="1"/>
          </p:cNvPicPr>
          <p:nvPr/>
        </p:nvPicPr>
        <p:blipFill>
          <a:blip r:embed="rId2"/>
          <a:srcRect l="22857"/>
          <a:stretch>
            <a:fillRect/>
          </a:stretch>
        </p:blipFill>
        <p:spPr>
          <a:xfrm>
            <a:off x="548640" y="1949167"/>
            <a:ext cx="3990580" cy="1169953"/>
          </a:xfrm>
          <a:prstGeom prst="rect">
            <a:avLst/>
          </a:prstGeom>
        </p:spPr>
      </p:pic>
      <p:sp>
        <p:nvSpPr>
          <p:cNvPr id="6" name="テキスト ボックス 5">
            <a:extLst>
              <a:ext uri="{FF2B5EF4-FFF2-40B4-BE49-F238E27FC236}">
                <a16:creationId xmlns:a16="http://schemas.microsoft.com/office/drawing/2014/main" id="{D5D15DE6-FC49-1898-D139-B7FF8539EA6E}"/>
              </a:ext>
            </a:extLst>
          </p:cNvPr>
          <p:cNvSpPr txBox="1"/>
          <p:nvPr/>
        </p:nvSpPr>
        <p:spPr>
          <a:xfrm>
            <a:off x="4856480" y="2143760"/>
            <a:ext cx="6497320" cy="461665"/>
          </a:xfrm>
          <a:prstGeom prst="rect">
            <a:avLst/>
          </a:prstGeom>
          <a:noFill/>
        </p:spPr>
        <p:txBody>
          <a:bodyPr wrap="square" rtlCol="0">
            <a:spAutoFit/>
          </a:bodyPr>
          <a:lstStyle/>
          <a:p>
            <a:r>
              <a:rPr kumimoji="1" lang="ja-JP" altLang="en-US" sz="2400" dirty="0"/>
              <a:t>①右上の</a:t>
            </a:r>
            <a:r>
              <a:rPr kumimoji="1" lang="en-US" altLang="ja-JP" sz="2400" dirty="0"/>
              <a:t>Create new secret key</a:t>
            </a:r>
            <a:r>
              <a:rPr kumimoji="1" lang="ja-JP" altLang="en-US" sz="2400" dirty="0"/>
              <a:t>ボタンを押す</a:t>
            </a:r>
          </a:p>
        </p:txBody>
      </p:sp>
      <p:pic>
        <p:nvPicPr>
          <p:cNvPr id="8" name="図 7">
            <a:extLst>
              <a:ext uri="{FF2B5EF4-FFF2-40B4-BE49-F238E27FC236}">
                <a16:creationId xmlns:a16="http://schemas.microsoft.com/office/drawing/2014/main" id="{A3B48E40-793F-4A88-50C3-5A2CF692FCF3}"/>
              </a:ext>
            </a:extLst>
          </p:cNvPr>
          <p:cNvPicPr>
            <a:picLocks noChangeAspect="1"/>
          </p:cNvPicPr>
          <p:nvPr/>
        </p:nvPicPr>
        <p:blipFill>
          <a:blip r:embed="rId3"/>
          <a:stretch>
            <a:fillRect/>
          </a:stretch>
        </p:blipFill>
        <p:spPr>
          <a:xfrm>
            <a:off x="838200" y="3210559"/>
            <a:ext cx="3032760" cy="3358711"/>
          </a:xfrm>
          <a:prstGeom prst="rect">
            <a:avLst/>
          </a:prstGeom>
        </p:spPr>
      </p:pic>
      <p:sp>
        <p:nvSpPr>
          <p:cNvPr id="9" name="正方形/長方形 8">
            <a:extLst>
              <a:ext uri="{FF2B5EF4-FFF2-40B4-BE49-F238E27FC236}">
                <a16:creationId xmlns:a16="http://schemas.microsoft.com/office/drawing/2014/main" id="{AD901B34-4F03-FABB-3131-A206AB6A0689}"/>
              </a:ext>
            </a:extLst>
          </p:cNvPr>
          <p:cNvSpPr/>
          <p:nvPr/>
        </p:nvSpPr>
        <p:spPr>
          <a:xfrm>
            <a:off x="762000" y="4450080"/>
            <a:ext cx="3032760" cy="518160"/>
          </a:xfrm>
          <a:prstGeom prst="rect">
            <a:avLst/>
          </a:prstGeom>
          <a:noFill/>
          <a:ln w="2857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DA36771-3B59-0F86-A802-18C8C441B60A}"/>
              </a:ext>
            </a:extLst>
          </p:cNvPr>
          <p:cNvSpPr/>
          <p:nvPr/>
        </p:nvSpPr>
        <p:spPr>
          <a:xfrm>
            <a:off x="2814320" y="6116320"/>
            <a:ext cx="1132840" cy="544389"/>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A6F7B76-3F28-0340-8137-60A81905C275}"/>
              </a:ext>
            </a:extLst>
          </p:cNvPr>
          <p:cNvSpPr txBox="1"/>
          <p:nvPr/>
        </p:nvSpPr>
        <p:spPr>
          <a:xfrm>
            <a:off x="4328160" y="4428249"/>
            <a:ext cx="7101840" cy="461665"/>
          </a:xfrm>
          <a:prstGeom prst="rect">
            <a:avLst/>
          </a:prstGeom>
          <a:noFill/>
        </p:spPr>
        <p:txBody>
          <a:bodyPr wrap="square" rtlCol="0">
            <a:spAutoFit/>
          </a:bodyPr>
          <a:lstStyle/>
          <a:p>
            <a:r>
              <a:rPr lang="ja-JP" altLang="en-US" sz="2400" dirty="0"/>
              <a:t>②</a:t>
            </a:r>
            <a:r>
              <a:rPr kumimoji="1" lang="en-US" altLang="ja-JP" sz="2400" dirty="0"/>
              <a:t>name</a:t>
            </a:r>
            <a:r>
              <a:rPr kumimoji="1" lang="ja-JP" altLang="en-US" sz="2400" dirty="0"/>
              <a:t>で好きな名称を付ける（例：</a:t>
            </a:r>
            <a:r>
              <a:rPr kumimoji="1" lang="en-US" altLang="ja-JP" sz="2400" dirty="0" err="1"/>
              <a:t>MOAVlink</a:t>
            </a:r>
            <a:r>
              <a:rPr kumimoji="1" lang="en-US" altLang="ja-JP" sz="2400" dirty="0"/>
              <a:t>)</a:t>
            </a:r>
            <a:endParaRPr kumimoji="1" lang="ja-JP" altLang="en-US" sz="2400" dirty="0"/>
          </a:p>
        </p:txBody>
      </p:sp>
      <p:sp>
        <p:nvSpPr>
          <p:cNvPr id="12" name="テキスト ボックス 11">
            <a:extLst>
              <a:ext uri="{FF2B5EF4-FFF2-40B4-BE49-F238E27FC236}">
                <a16:creationId xmlns:a16="http://schemas.microsoft.com/office/drawing/2014/main" id="{822FA52E-20E2-965B-8C33-01173CB62ED3}"/>
              </a:ext>
            </a:extLst>
          </p:cNvPr>
          <p:cNvSpPr txBox="1"/>
          <p:nvPr/>
        </p:nvSpPr>
        <p:spPr>
          <a:xfrm>
            <a:off x="4251960" y="6031210"/>
            <a:ext cx="7101840" cy="461665"/>
          </a:xfrm>
          <a:prstGeom prst="rect">
            <a:avLst/>
          </a:prstGeom>
          <a:noFill/>
        </p:spPr>
        <p:txBody>
          <a:bodyPr wrap="square" rtlCol="0">
            <a:spAutoFit/>
          </a:bodyPr>
          <a:lstStyle/>
          <a:p>
            <a:r>
              <a:rPr lang="ja-JP" altLang="en-US" sz="2400" dirty="0"/>
              <a:t>③</a:t>
            </a:r>
            <a:r>
              <a:rPr kumimoji="1" lang="en-US" altLang="ja-JP" sz="2400" dirty="0"/>
              <a:t>Create secret key</a:t>
            </a:r>
            <a:r>
              <a:rPr kumimoji="1" lang="ja-JP" altLang="en-US" sz="2400" dirty="0"/>
              <a:t>ボタンを押す</a:t>
            </a:r>
          </a:p>
        </p:txBody>
      </p:sp>
    </p:spTree>
    <p:extLst>
      <p:ext uri="{BB962C8B-B14F-4D97-AF65-F5344CB8AC3E}">
        <p14:creationId xmlns:p14="http://schemas.microsoft.com/office/powerpoint/2010/main" val="3274349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5120B5-508B-B3A0-E62D-424D8D9F7E44}"/>
              </a:ext>
            </a:extLst>
          </p:cNvPr>
          <p:cNvSpPr>
            <a:spLocks noGrp="1"/>
          </p:cNvSpPr>
          <p:nvPr>
            <p:ph type="title"/>
          </p:nvPr>
        </p:nvSpPr>
        <p:spPr/>
        <p:txBody>
          <a:bodyPr/>
          <a:lstStyle/>
          <a:p>
            <a:r>
              <a:rPr lang="en-US" altLang="ja-JP" dirty="0"/>
              <a:t>OpenAI</a:t>
            </a:r>
            <a:r>
              <a:rPr lang="ja-JP" altLang="en-US" dirty="0"/>
              <a:t>の</a:t>
            </a:r>
            <a:r>
              <a:rPr lang="en-US" altLang="ja-JP" dirty="0"/>
              <a:t>AIP_KEY</a:t>
            </a:r>
            <a:r>
              <a:rPr lang="ja-JP" altLang="en-US" dirty="0"/>
              <a:t>の払い出し</a:t>
            </a:r>
            <a:endParaRPr kumimoji="1" lang="ja-JP" altLang="en-US" dirty="0"/>
          </a:p>
        </p:txBody>
      </p:sp>
      <p:pic>
        <p:nvPicPr>
          <p:cNvPr id="7" name="図 6" descr="グラフィカル ユーザー インターフェイス, テキスト, アプリケーション&#10;&#10;AI 生成コンテンツは誤りを含む可能性があります。">
            <a:extLst>
              <a:ext uri="{FF2B5EF4-FFF2-40B4-BE49-F238E27FC236}">
                <a16:creationId xmlns:a16="http://schemas.microsoft.com/office/drawing/2014/main" id="{79AC5676-D5EA-527C-BA83-FC296AE62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023617"/>
            <a:ext cx="4171443" cy="3538036"/>
          </a:xfrm>
          <a:prstGeom prst="rect">
            <a:avLst/>
          </a:prstGeom>
        </p:spPr>
      </p:pic>
      <p:sp>
        <p:nvSpPr>
          <p:cNvPr id="8" name="テキスト ボックス 7">
            <a:extLst>
              <a:ext uri="{FF2B5EF4-FFF2-40B4-BE49-F238E27FC236}">
                <a16:creationId xmlns:a16="http://schemas.microsoft.com/office/drawing/2014/main" id="{800F7572-32B7-70DA-BF3D-E134827D00FB}"/>
              </a:ext>
            </a:extLst>
          </p:cNvPr>
          <p:cNvSpPr txBox="1"/>
          <p:nvPr/>
        </p:nvSpPr>
        <p:spPr>
          <a:xfrm>
            <a:off x="5009642" y="3792635"/>
            <a:ext cx="6908037" cy="1508105"/>
          </a:xfrm>
          <a:prstGeom prst="rect">
            <a:avLst/>
          </a:prstGeom>
          <a:noFill/>
        </p:spPr>
        <p:txBody>
          <a:bodyPr wrap="square" rtlCol="0">
            <a:spAutoFit/>
          </a:bodyPr>
          <a:lstStyle/>
          <a:p>
            <a:r>
              <a:rPr kumimoji="1" lang="ja-JP" altLang="en-US" sz="2400" dirty="0"/>
              <a:t>①</a:t>
            </a:r>
            <a:r>
              <a:rPr kumimoji="1" lang="en-US" altLang="ja-JP" sz="2400" dirty="0"/>
              <a:t>AIP_KEY</a:t>
            </a:r>
            <a:r>
              <a:rPr kumimoji="1" lang="ja-JP" altLang="en-US" sz="2400" dirty="0"/>
              <a:t>が払い出されたら</a:t>
            </a:r>
            <a:r>
              <a:rPr lang="en-US" altLang="ja-JP" sz="2400" dirty="0"/>
              <a:t>Copy</a:t>
            </a:r>
            <a:r>
              <a:rPr lang="ja-JP" altLang="en-US" sz="2400" dirty="0"/>
              <a:t>を行って</a:t>
            </a:r>
            <a:endParaRPr lang="en-US" altLang="ja-JP" sz="2400" dirty="0"/>
          </a:p>
          <a:p>
            <a:r>
              <a:rPr kumimoji="1" lang="ja-JP" altLang="en-US" sz="2400" dirty="0"/>
              <a:t>　</a:t>
            </a:r>
            <a:r>
              <a:rPr kumimoji="1" lang="en-US" altLang="ja-JP" sz="2400" dirty="0" err="1"/>
              <a:t>MAOVLink</a:t>
            </a:r>
            <a:r>
              <a:rPr kumimoji="1" lang="ja-JP" altLang="en-US" sz="2400" dirty="0"/>
              <a:t>の</a:t>
            </a:r>
            <a:r>
              <a:rPr lang="en-US" altLang="ja-JP" sz="2400" dirty="0" err="1"/>
              <a:t>MOAVLink</a:t>
            </a:r>
            <a:r>
              <a:rPr lang="en-US" altLang="ja-JP" sz="2400" dirty="0"/>
              <a:t>\config\config.ini</a:t>
            </a:r>
            <a:r>
              <a:rPr lang="ja-JP" altLang="en-US" sz="2400" dirty="0"/>
              <a:t>の</a:t>
            </a:r>
            <a:endParaRPr lang="en-US" altLang="ja-JP" sz="2400" dirty="0"/>
          </a:p>
          <a:p>
            <a:r>
              <a:rPr kumimoji="1" lang="ja-JP" altLang="en-US" sz="2400" dirty="0"/>
              <a:t>　</a:t>
            </a:r>
            <a:r>
              <a:rPr kumimoji="1" lang="en-US" altLang="ja-JP" sz="2400" dirty="0"/>
              <a:t>API_KEY</a:t>
            </a:r>
            <a:r>
              <a:rPr kumimoji="1" lang="ja-JP" altLang="en-US" sz="2400" dirty="0"/>
              <a:t>に張り付ける</a:t>
            </a:r>
            <a:endParaRPr kumimoji="1" lang="en-US" altLang="ja-JP" sz="2400" dirty="0"/>
          </a:p>
          <a:p>
            <a:r>
              <a:rPr lang="en-US" altLang="ja-JP" sz="2000" dirty="0">
                <a:solidFill>
                  <a:srgbClr val="FF0000"/>
                </a:solidFill>
              </a:rPr>
              <a:t>※API_KEY</a:t>
            </a:r>
            <a:r>
              <a:rPr lang="ja-JP" altLang="en-US" sz="2000" dirty="0">
                <a:solidFill>
                  <a:srgbClr val="FF0000"/>
                </a:solidFill>
              </a:rPr>
              <a:t>は他の人に公開しないよう注意してください</a:t>
            </a:r>
            <a:endParaRPr kumimoji="1" lang="ja-JP" altLang="en-US" sz="2000" dirty="0">
              <a:solidFill>
                <a:srgbClr val="FF0000"/>
              </a:solidFill>
            </a:endParaRPr>
          </a:p>
        </p:txBody>
      </p:sp>
    </p:spTree>
    <p:extLst>
      <p:ext uri="{BB962C8B-B14F-4D97-AF65-F5344CB8AC3E}">
        <p14:creationId xmlns:p14="http://schemas.microsoft.com/office/powerpoint/2010/main" val="3055537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0F1B27-15FB-82D0-CE14-E5E5AA7B857B}"/>
              </a:ext>
            </a:extLst>
          </p:cNvPr>
          <p:cNvSpPr>
            <a:spLocks noGrp="1"/>
          </p:cNvSpPr>
          <p:nvPr>
            <p:ph type="title"/>
          </p:nvPr>
        </p:nvSpPr>
        <p:spPr/>
        <p:txBody>
          <a:bodyPr/>
          <a:lstStyle/>
          <a:p>
            <a:r>
              <a:rPr kumimoji="1" lang="en-US" altLang="ja-JP" dirty="0"/>
              <a:t>OpenAI</a:t>
            </a:r>
            <a:r>
              <a:rPr kumimoji="1" lang="ja-JP" altLang="en-US" dirty="0"/>
              <a:t>入金方法</a:t>
            </a:r>
          </a:p>
        </p:txBody>
      </p:sp>
      <p:pic>
        <p:nvPicPr>
          <p:cNvPr id="5" name="図 4">
            <a:extLst>
              <a:ext uri="{FF2B5EF4-FFF2-40B4-BE49-F238E27FC236}">
                <a16:creationId xmlns:a16="http://schemas.microsoft.com/office/drawing/2014/main" id="{C2C00F01-C7B0-0408-3CE2-5340D3532FA9}"/>
              </a:ext>
            </a:extLst>
          </p:cNvPr>
          <p:cNvPicPr>
            <a:picLocks noChangeAspect="1"/>
          </p:cNvPicPr>
          <p:nvPr/>
        </p:nvPicPr>
        <p:blipFill>
          <a:blip r:embed="rId2"/>
          <a:stretch>
            <a:fillRect/>
          </a:stretch>
        </p:blipFill>
        <p:spPr>
          <a:xfrm>
            <a:off x="838200" y="1476402"/>
            <a:ext cx="3761905" cy="428571"/>
          </a:xfrm>
          <a:prstGeom prst="rect">
            <a:avLst/>
          </a:prstGeom>
        </p:spPr>
      </p:pic>
      <p:sp>
        <p:nvSpPr>
          <p:cNvPr id="6" name="正方形/長方形 5">
            <a:extLst>
              <a:ext uri="{FF2B5EF4-FFF2-40B4-BE49-F238E27FC236}">
                <a16:creationId xmlns:a16="http://schemas.microsoft.com/office/drawing/2014/main" id="{38EB5612-EC3A-8240-56F2-896BB363C5B5}"/>
              </a:ext>
            </a:extLst>
          </p:cNvPr>
          <p:cNvSpPr/>
          <p:nvPr/>
        </p:nvSpPr>
        <p:spPr>
          <a:xfrm>
            <a:off x="4165600" y="1463040"/>
            <a:ext cx="457200" cy="41656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6FC1052-484B-BB5B-916C-6BAB28CB48FB}"/>
              </a:ext>
            </a:extLst>
          </p:cNvPr>
          <p:cNvSpPr txBox="1"/>
          <p:nvPr/>
        </p:nvSpPr>
        <p:spPr>
          <a:xfrm>
            <a:off x="4739640" y="1476402"/>
            <a:ext cx="6497320" cy="461665"/>
          </a:xfrm>
          <a:prstGeom prst="rect">
            <a:avLst/>
          </a:prstGeom>
          <a:noFill/>
        </p:spPr>
        <p:txBody>
          <a:bodyPr wrap="square" rtlCol="0">
            <a:spAutoFit/>
          </a:bodyPr>
          <a:lstStyle/>
          <a:p>
            <a:r>
              <a:rPr kumimoji="1" lang="ja-JP" altLang="en-US" sz="2400" dirty="0"/>
              <a:t>①右上の歯車ボタンを押す</a:t>
            </a:r>
          </a:p>
        </p:txBody>
      </p:sp>
      <p:pic>
        <p:nvPicPr>
          <p:cNvPr id="9" name="図 8">
            <a:extLst>
              <a:ext uri="{FF2B5EF4-FFF2-40B4-BE49-F238E27FC236}">
                <a16:creationId xmlns:a16="http://schemas.microsoft.com/office/drawing/2014/main" id="{839E2888-7343-7AE5-6656-AA10614AF938}"/>
              </a:ext>
            </a:extLst>
          </p:cNvPr>
          <p:cNvPicPr>
            <a:picLocks noChangeAspect="1"/>
          </p:cNvPicPr>
          <p:nvPr/>
        </p:nvPicPr>
        <p:blipFill>
          <a:blip r:embed="rId3"/>
          <a:stretch>
            <a:fillRect/>
          </a:stretch>
        </p:blipFill>
        <p:spPr>
          <a:xfrm>
            <a:off x="838200" y="2182306"/>
            <a:ext cx="1723810" cy="2066667"/>
          </a:xfrm>
          <a:prstGeom prst="rect">
            <a:avLst/>
          </a:prstGeom>
        </p:spPr>
      </p:pic>
      <p:sp>
        <p:nvSpPr>
          <p:cNvPr id="10" name="テキスト ボックス 9">
            <a:extLst>
              <a:ext uri="{FF2B5EF4-FFF2-40B4-BE49-F238E27FC236}">
                <a16:creationId xmlns:a16="http://schemas.microsoft.com/office/drawing/2014/main" id="{B89A1CCC-4DC9-993E-CFC3-F69AA0B64319}"/>
              </a:ext>
            </a:extLst>
          </p:cNvPr>
          <p:cNvSpPr txBox="1"/>
          <p:nvPr/>
        </p:nvSpPr>
        <p:spPr>
          <a:xfrm>
            <a:off x="2847340" y="2818511"/>
            <a:ext cx="6497320" cy="461665"/>
          </a:xfrm>
          <a:prstGeom prst="rect">
            <a:avLst/>
          </a:prstGeom>
          <a:noFill/>
        </p:spPr>
        <p:txBody>
          <a:bodyPr wrap="square" rtlCol="0">
            <a:spAutoFit/>
          </a:bodyPr>
          <a:lstStyle/>
          <a:p>
            <a:r>
              <a:rPr kumimoji="1" lang="ja-JP" altLang="en-US" sz="2400" dirty="0"/>
              <a:t>②左メニューの</a:t>
            </a:r>
            <a:r>
              <a:rPr kumimoji="1" lang="en-US" altLang="ja-JP" sz="2400" dirty="0"/>
              <a:t>Billing</a:t>
            </a:r>
            <a:r>
              <a:rPr kumimoji="1" lang="ja-JP" altLang="en-US" sz="2400" dirty="0"/>
              <a:t>（請求）ボタンを押す</a:t>
            </a:r>
          </a:p>
        </p:txBody>
      </p:sp>
      <p:sp>
        <p:nvSpPr>
          <p:cNvPr id="11" name="正方形/長方形 10">
            <a:extLst>
              <a:ext uri="{FF2B5EF4-FFF2-40B4-BE49-F238E27FC236}">
                <a16:creationId xmlns:a16="http://schemas.microsoft.com/office/drawing/2014/main" id="{BBD17D2C-E46D-0617-A4A6-9222CA469DC8}"/>
              </a:ext>
            </a:extLst>
          </p:cNvPr>
          <p:cNvSpPr/>
          <p:nvPr/>
        </p:nvSpPr>
        <p:spPr>
          <a:xfrm>
            <a:off x="874605" y="2788603"/>
            <a:ext cx="1651000" cy="41656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pic>
        <p:nvPicPr>
          <p:cNvPr id="13" name="図 12">
            <a:extLst>
              <a:ext uri="{FF2B5EF4-FFF2-40B4-BE49-F238E27FC236}">
                <a16:creationId xmlns:a16="http://schemas.microsoft.com/office/drawing/2014/main" id="{C7792BFA-3639-3533-73D7-645E81903CA4}"/>
              </a:ext>
            </a:extLst>
          </p:cNvPr>
          <p:cNvPicPr>
            <a:picLocks noChangeAspect="1"/>
          </p:cNvPicPr>
          <p:nvPr/>
        </p:nvPicPr>
        <p:blipFill>
          <a:blip r:embed="rId4"/>
          <a:stretch>
            <a:fillRect/>
          </a:stretch>
        </p:blipFill>
        <p:spPr>
          <a:xfrm>
            <a:off x="868680" y="4526306"/>
            <a:ext cx="3523809" cy="1895238"/>
          </a:xfrm>
          <a:prstGeom prst="rect">
            <a:avLst/>
          </a:prstGeom>
        </p:spPr>
      </p:pic>
      <p:sp>
        <p:nvSpPr>
          <p:cNvPr id="15" name="正方形/長方形 14">
            <a:extLst>
              <a:ext uri="{FF2B5EF4-FFF2-40B4-BE49-F238E27FC236}">
                <a16:creationId xmlns:a16="http://schemas.microsoft.com/office/drawing/2014/main" id="{19C5C277-923F-15EA-DA7F-CA13C62762FE}"/>
              </a:ext>
            </a:extLst>
          </p:cNvPr>
          <p:cNvSpPr/>
          <p:nvPr/>
        </p:nvSpPr>
        <p:spPr>
          <a:xfrm>
            <a:off x="979584" y="5877296"/>
            <a:ext cx="1651000" cy="41656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FFE5E78F-A8C0-E0B3-2A19-05028A28586F}"/>
              </a:ext>
            </a:extLst>
          </p:cNvPr>
          <p:cNvSpPr txBox="1"/>
          <p:nvPr/>
        </p:nvSpPr>
        <p:spPr>
          <a:xfrm>
            <a:off x="4392488" y="5575043"/>
            <a:ext cx="5665911" cy="830997"/>
          </a:xfrm>
          <a:prstGeom prst="rect">
            <a:avLst/>
          </a:prstGeom>
          <a:noFill/>
        </p:spPr>
        <p:txBody>
          <a:bodyPr wrap="square" rtlCol="0">
            <a:spAutoFit/>
          </a:bodyPr>
          <a:lstStyle/>
          <a:p>
            <a:r>
              <a:rPr kumimoji="1" lang="ja-JP" altLang="en-US" sz="2400" dirty="0"/>
              <a:t>③</a:t>
            </a:r>
            <a:r>
              <a:rPr kumimoji="1" lang="en-US" altLang="ja-JP" sz="2400" dirty="0"/>
              <a:t>Add to Credit balance</a:t>
            </a:r>
            <a:r>
              <a:rPr kumimoji="1" lang="ja-JP" altLang="en-US" sz="2400" dirty="0"/>
              <a:t>（クレジット）で必要な量を購入する</a:t>
            </a:r>
          </a:p>
        </p:txBody>
      </p:sp>
    </p:spTree>
    <p:extLst>
      <p:ext uri="{BB962C8B-B14F-4D97-AF65-F5344CB8AC3E}">
        <p14:creationId xmlns:p14="http://schemas.microsoft.com/office/powerpoint/2010/main" val="2688118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D922572-0268-EBE5-82C6-F26A72048152}"/>
              </a:ext>
            </a:extLst>
          </p:cNvPr>
          <p:cNvSpPr>
            <a:spLocks noGrp="1"/>
          </p:cNvSpPr>
          <p:nvPr>
            <p:ph type="title"/>
          </p:nvPr>
        </p:nvSpPr>
        <p:spPr/>
        <p:txBody>
          <a:bodyPr/>
          <a:lstStyle/>
          <a:p>
            <a:r>
              <a:rPr kumimoji="1" lang="en-US" altLang="ja-JP" dirty="0"/>
              <a:t>Config.ini</a:t>
            </a:r>
            <a:r>
              <a:rPr kumimoji="1" lang="ja-JP" altLang="en-US" dirty="0"/>
              <a:t>の初期設定①</a:t>
            </a:r>
          </a:p>
        </p:txBody>
      </p:sp>
      <p:pic>
        <p:nvPicPr>
          <p:cNvPr id="5" name="図 4">
            <a:extLst>
              <a:ext uri="{FF2B5EF4-FFF2-40B4-BE49-F238E27FC236}">
                <a16:creationId xmlns:a16="http://schemas.microsoft.com/office/drawing/2014/main" id="{0020759F-F599-A35E-D0C8-54CA306C5B3B}"/>
              </a:ext>
            </a:extLst>
          </p:cNvPr>
          <p:cNvPicPr>
            <a:picLocks noChangeAspect="1"/>
          </p:cNvPicPr>
          <p:nvPr/>
        </p:nvPicPr>
        <p:blipFill>
          <a:blip r:embed="rId2"/>
          <a:stretch>
            <a:fillRect/>
          </a:stretch>
        </p:blipFill>
        <p:spPr>
          <a:xfrm>
            <a:off x="942602" y="1690688"/>
            <a:ext cx="4190476" cy="1571429"/>
          </a:xfrm>
          <a:prstGeom prst="rect">
            <a:avLst/>
          </a:prstGeom>
        </p:spPr>
      </p:pic>
      <p:sp>
        <p:nvSpPr>
          <p:cNvPr id="6" name="正方形/長方形 5">
            <a:extLst>
              <a:ext uri="{FF2B5EF4-FFF2-40B4-BE49-F238E27FC236}">
                <a16:creationId xmlns:a16="http://schemas.microsoft.com/office/drawing/2014/main" id="{BF8C8F1E-EE81-F53C-68E4-E3976BF68EDD}"/>
              </a:ext>
            </a:extLst>
          </p:cNvPr>
          <p:cNvSpPr/>
          <p:nvPr/>
        </p:nvSpPr>
        <p:spPr>
          <a:xfrm>
            <a:off x="2225040" y="2824480"/>
            <a:ext cx="2908038" cy="3556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0E649571-F664-AC77-EAEC-55FBF53E364E}"/>
              </a:ext>
            </a:extLst>
          </p:cNvPr>
          <p:cNvSpPr/>
          <p:nvPr/>
        </p:nvSpPr>
        <p:spPr>
          <a:xfrm>
            <a:off x="1899920" y="2456082"/>
            <a:ext cx="1097280" cy="3556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1FDB2840-23EA-7E27-1D64-138206C83798}"/>
              </a:ext>
            </a:extLst>
          </p:cNvPr>
          <p:cNvSpPr txBox="1"/>
          <p:nvPr/>
        </p:nvSpPr>
        <p:spPr>
          <a:xfrm>
            <a:off x="838200" y="3483809"/>
            <a:ext cx="9738360" cy="1200329"/>
          </a:xfrm>
          <a:prstGeom prst="rect">
            <a:avLst/>
          </a:prstGeom>
          <a:noFill/>
        </p:spPr>
        <p:txBody>
          <a:bodyPr wrap="square" rtlCol="0">
            <a:spAutoFit/>
          </a:bodyPr>
          <a:lstStyle/>
          <a:p>
            <a:r>
              <a:rPr kumimoji="1" lang="ja-JP" altLang="en-US" sz="2400" dirty="0"/>
              <a:t>①</a:t>
            </a:r>
            <a:r>
              <a:rPr kumimoji="1" lang="en-US" altLang="ja-JP" sz="2400" dirty="0"/>
              <a:t>model</a:t>
            </a:r>
            <a:r>
              <a:rPr kumimoji="1" lang="ja-JP" altLang="en-US" sz="2400" dirty="0"/>
              <a:t>は使用する</a:t>
            </a:r>
            <a:r>
              <a:rPr kumimoji="1" lang="en-US" altLang="ja-JP" sz="2400" dirty="0"/>
              <a:t>AI</a:t>
            </a:r>
            <a:r>
              <a:rPr kumimoji="1" lang="ja-JP" altLang="en-US" sz="2400" dirty="0"/>
              <a:t>モデルを設定します</a:t>
            </a:r>
            <a:endParaRPr kumimoji="1" lang="en-US" altLang="ja-JP" sz="2400" dirty="0"/>
          </a:p>
          <a:p>
            <a:r>
              <a:rPr lang="ja-JP" altLang="en-US" sz="2400" dirty="0"/>
              <a:t>　トークン量（１回当たりの料金）を抑えたい場合は</a:t>
            </a:r>
            <a:endParaRPr lang="en-US" altLang="ja-JP" sz="2400" dirty="0"/>
          </a:p>
          <a:p>
            <a:r>
              <a:rPr lang="ja-JP" altLang="en-US" sz="2400" dirty="0"/>
              <a:t>  「</a:t>
            </a:r>
            <a:r>
              <a:rPr lang="en-US" altLang="ja-JP" sz="2400" dirty="0"/>
              <a:t>gpt-4o-mini</a:t>
            </a:r>
            <a:r>
              <a:rPr lang="ja-JP" altLang="en-US" sz="2400" dirty="0"/>
              <a:t>」を設定してください</a:t>
            </a:r>
            <a:endParaRPr kumimoji="1" lang="ja-JP" altLang="en-US" sz="2400" dirty="0"/>
          </a:p>
        </p:txBody>
      </p:sp>
      <p:sp>
        <p:nvSpPr>
          <p:cNvPr id="9" name="テキスト ボックス 8">
            <a:extLst>
              <a:ext uri="{FF2B5EF4-FFF2-40B4-BE49-F238E27FC236}">
                <a16:creationId xmlns:a16="http://schemas.microsoft.com/office/drawing/2014/main" id="{F32F72FF-48DA-5228-74C6-B44CD69B972E}"/>
              </a:ext>
            </a:extLst>
          </p:cNvPr>
          <p:cNvSpPr txBox="1"/>
          <p:nvPr/>
        </p:nvSpPr>
        <p:spPr>
          <a:xfrm>
            <a:off x="838200" y="4905830"/>
            <a:ext cx="9738360" cy="461665"/>
          </a:xfrm>
          <a:prstGeom prst="rect">
            <a:avLst/>
          </a:prstGeom>
          <a:noFill/>
        </p:spPr>
        <p:txBody>
          <a:bodyPr wrap="square" rtlCol="0">
            <a:spAutoFit/>
          </a:bodyPr>
          <a:lstStyle/>
          <a:p>
            <a:r>
              <a:rPr kumimoji="1" lang="ja-JP" altLang="en-US" sz="2400" dirty="0"/>
              <a:t>②</a:t>
            </a:r>
            <a:r>
              <a:rPr kumimoji="1" lang="en-US" altLang="ja-JP" sz="2400" dirty="0" err="1"/>
              <a:t>api_key</a:t>
            </a:r>
            <a:r>
              <a:rPr kumimoji="1" lang="ja-JP" altLang="en-US" sz="2400" dirty="0"/>
              <a:t>は先ほど払い出した</a:t>
            </a:r>
            <a:r>
              <a:rPr kumimoji="1" lang="en-US" altLang="ja-JP" sz="2400" dirty="0"/>
              <a:t>API_KEY</a:t>
            </a:r>
            <a:r>
              <a:rPr kumimoji="1" lang="ja-JP" altLang="en-US" sz="2400" dirty="0"/>
              <a:t>を張り付けて下さい</a:t>
            </a:r>
            <a:endParaRPr kumimoji="1" lang="en-US" altLang="ja-JP" sz="2400" dirty="0"/>
          </a:p>
        </p:txBody>
      </p:sp>
    </p:spTree>
    <p:extLst>
      <p:ext uri="{BB962C8B-B14F-4D97-AF65-F5344CB8AC3E}">
        <p14:creationId xmlns:p14="http://schemas.microsoft.com/office/powerpoint/2010/main" val="65694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34063F-E15A-3304-1DCE-60AC734302CD}"/>
              </a:ext>
            </a:extLst>
          </p:cNvPr>
          <p:cNvSpPr>
            <a:spLocks noGrp="1"/>
          </p:cNvSpPr>
          <p:nvPr>
            <p:ph type="title"/>
          </p:nvPr>
        </p:nvSpPr>
        <p:spPr/>
        <p:txBody>
          <a:bodyPr/>
          <a:lstStyle/>
          <a:p>
            <a:r>
              <a:rPr lang="en-US" altLang="ja-JP" dirty="0"/>
              <a:t>Config.ini</a:t>
            </a:r>
            <a:r>
              <a:rPr lang="ja-JP" altLang="en-US" dirty="0"/>
              <a:t>の初期設定②</a:t>
            </a:r>
            <a:endParaRPr kumimoji="1" lang="ja-JP" altLang="en-US" dirty="0"/>
          </a:p>
        </p:txBody>
      </p:sp>
      <p:pic>
        <p:nvPicPr>
          <p:cNvPr id="5" name="図 4">
            <a:extLst>
              <a:ext uri="{FF2B5EF4-FFF2-40B4-BE49-F238E27FC236}">
                <a16:creationId xmlns:a16="http://schemas.microsoft.com/office/drawing/2014/main" id="{A8AC3777-F89C-B5EB-BD5A-C502892E7508}"/>
              </a:ext>
            </a:extLst>
          </p:cNvPr>
          <p:cNvPicPr>
            <a:picLocks noChangeAspect="1"/>
          </p:cNvPicPr>
          <p:nvPr/>
        </p:nvPicPr>
        <p:blipFill>
          <a:blip r:embed="rId2"/>
          <a:stretch>
            <a:fillRect/>
          </a:stretch>
        </p:blipFill>
        <p:spPr>
          <a:xfrm>
            <a:off x="931748" y="1549476"/>
            <a:ext cx="3257143" cy="1219048"/>
          </a:xfrm>
          <a:prstGeom prst="rect">
            <a:avLst/>
          </a:prstGeom>
        </p:spPr>
      </p:pic>
      <p:sp>
        <p:nvSpPr>
          <p:cNvPr id="6" name="正方形/長方形 5">
            <a:extLst>
              <a:ext uri="{FF2B5EF4-FFF2-40B4-BE49-F238E27FC236}">
                <a16:creationId xmlns:a16="http://schemas.microsoft.com/office/drawing/2014/main" id="{2DD063EF-4A42-0DB7-704D-472D46A2DF71}"/>
              </a:ext>
            </a:extLst>
          </p:cNvPr>
          <p:cNvSpPr/>
          <p:nvPr/>
        </p:nvSpPr>
        <p:spPr>
          <a:xfrm>
            <a:off x="3342640" y="2159000"/>
            <a:ext cx="457200" cy="41656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B4453BA0-96D1-1F68-FBE7-016901CE7668}"/>
              </a:ext>
            </a:extLst>
          </p:cNvPr>
          <p:cNvSpPr txBox="1"/>
          <p:nvPr/>
        </p:nvSpPr>
        <p:spPr>
          <a:xfrm>
            <a:off x="931748" y="2889148"/>
            <a:ext cx="10640492" cy="1569660"/>
          </a:xfrm>
          <a:prstGeom prst="rect">
            <a:avLst/>
          </a:prstGeom>
          <a:noFill/>
        </p:spPr>
        <p:txBody>
          <a:bodyPr wrap="square" rtlCol="0">
            <a:spAutoFit/>
          </a:bodyPr>
          <a:lstStyle/>
          <a:p>
            <a:r>
              <a:rPr kumimoji="1" lang="ja-JP" altLang="en-US" sz="2400" dirty="0"/>
              <a:t>①マイクインデックスの設定、</a:t>
            </a:r>
            <a:endParaRPr kumimoji="1" lang="en-US" altLang="ja-JP" sz="2400" dirty="0"/>
          </a:p>
          <a:p>
            <a:r>
              <a:rPr lang="ja-JP" altLang="en-US" sz="2400" dirty="0"/>
              <a:t>　</a:t>
            </a:r>
            <a:r>
              <a:rPr kumimoji="1" lang="ja-JP" altLang="en-US" sz="2400" dirty="0"/>
              <a:t>既定のマイクは</a:t>
            </a:r>
            <a:r>
              <a:rPr kumimoji="1" lang="en-US" altLang="ja-JP" sz="2400" dirty="0"/>
              <a:t>1</a:t>
            </a:r>
            <a:r>
              <a:rPr kumimoji="1" lang="ja-JP" altLang="en-US" sz="2400" dirty="0"/>
              <a:t>に設定されているが確認をしたい場合</a:t>
            </a:r>
            <a:endParaRPr kumimoji="1" lang="en-US" altLang="ja-JP" sz="2400" dirty="0"/>
          </a:p>
          <a:p>
            <a:r>
              <a:rPr lang="ja-JP" altLang="en-US" sz="2400" dirty="0"/>
              <a:t> </a:t>
            </a:r>
            <a:r>
              <a:rPr kumimoji="1" lang="ja-JP" altLang="en-US" sz="2400" dirty="0"/>
              <a:t>「</a:t>
            </a:r>
            <a:r>
              <a:rPr lang="en-US" altLang="ja-JP" sz="2400" dirty="0" err="1"/>
              <a:t>MOAVLink</a:t>
            </a:r>
            <a:r>
              <a:rPr lang="en-US" altLang="ja-JP" sz="2400" dirty="0"/>
              <a:t>\tool\</a:t>
            </a:r>
            <a:r>
              <a:rPr lang="ja-JP" altLang="en-US" sz="2400" dirty="0"/>
              <a:t>マイクインデックス取得処理</a:t>
            </a:r>
            <a:r>
              <a:rPr lang="en-US" altLang="ja-JP" sz="2400" dirty="0"/>
              <a:t>.bat</a:t>
            </a:r>
            <a:r>
              <a:rPr lang="ja-JP" altLang="en-US" sz="2400" dirty="0"/>
              <a:t>」を</a:t>
            </a:r>
            <a:endParaRPr lang="en-US" altLang="ja-JP" sz="2400" dirty="0"/>
          </a:p>
          <a:p>
            <a:r>
              <a:rPr lang="ja-JP" altLang="en-US" sz="2400" dirty="0"/>
              <a:t>   起動（ダブルクリック）で確認することが出来る</a:t>
            </a:r>
            <a:endParaRPr kumimoji="1" lang="ja-JP" altLang="en-US" sz="2400" dirty="0"/>
          </a:p>
        </p:txBody>
      </p:sp>
      <p:pic>
        <p:nvPicPr>
          <p:cNvPr id="9" name="図 8">
            <a:extLst>
              <a:ext uri="{FF2B5EF4-FFF2-40B4-BE49-F238E27FC236}">
                <a16:creationId xmlns:a16="http://schemas.microsoft.com/office/drawing/2014/main" id="{0AA652BA-2A3C-55F0-12F0-0DCD53B73D0B}"/>
              </a:ext>
            </a:extLst>
          </p:cNvPr>
          <p:cNvPicPr>
            <a:picLocks noChangeAspect="1"/>
          </p:cNvPicPr>
          <p:nvPr/>
        </p:nvPicPr>
        <p:blipFill>
          <a:blip r:embed="rId3"/>
          <a:stretch>
            <a:fillRect/>
          </a:stretch>
        </p:blipFill>
        <p:spPr>
          <a:xfrm>
            <a:off x="931748" y="4779952"/>
            <a:ext cx="5742857" cy="1057143"/>
          </a:xfrm>
          <a:prstGeom prst="rect">
            <a:avLst/>
          </a:prstGeom>
        </p:spPr>
      </p:pic>
      <p:sp>
        <p:nvSpPr>
          <p:cNvPr id="10" name="正方形/長方形 9">
            <a:extLst>
              <a:ext uri="{FF2B5EF4-FFF2-40B4-BE49-F238E27FC236}">
                <a16:creationId xmlns:a16="http://schemas.microsoft.com/office/drawing/2014/main" id="{9A3F2B0D-DD9D-D22F-AAC6-9BB0BEE6090E}"/>
              </a:ext>
            </a:extLst>
          </p:cNvPr>
          <p:cNvSpPr/>
          <p:nvPr/>
        </p:nvSpPr>
        <p:spPr>
          <a:xfrm>
            <a:off x="2235200" y="5130800"/>
            <a:ext cx="335280" cy="279400"/>
          </a:xfrm>
          <a:prstGeom prst="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2C323CDD-03F7-71E8-253A-28E5C4745543}"/>
              </a:ext>
            </a:extLst>
          </p:cNvPr>
          <p:cNvSpPr txBox="1"/>
          <p:nvPr/>
        </p:nvSpPr>
        <p:spPr>
          <a:xfrm>
            <a:off x="6674605" y="4779952"/>
            <a:ext cx="5517395" cy="1569660"/>
          </a:xfrm>
          <a:prstGeom prst="rect">
            <a:avLst/>
          </a:prstGeom>
          <a:noFill/>
        </p:spPr>
        <p:txBody>
          <a:bodyPr wrap="square" rtlCol="0">
            <a:spAutoFit/>
          </a:bodyPr>
          <a:lstStyle/>
          <a:p>
            <a:r>
              <a:rPr kumimoji="1" lang="ja-JP" altLang="en-US" sz="2400" dirty="0"/>
              <a:t>②ここを見る</a:t>
            </a:r>
            <a:endParaRPr kumimoji="1" lang="en-US" altLang="ja-JP" sz="2400" dirty="0"/>
          </a:p>
          <a:p>
            <a:r>
              <a:rPr lang="ja-JP" altLang="en-US" sz="2400" dirty="0"/>
              <a:t>　カバおじは規定マイクではない</a:t>
            </a:r>
            <a:endParaRPr lang="en-US" altLang="ja-JP" sz="2400" dirty="0"/>
          </a:p>
          <a:p>
            <a:r>
              <a:rPr kumimoji="1" lang="ja-JP" altLang="en-US" sz="2400" dirty="0"/>
              <a:t>　マイクを使っているので、違う</a:t>
            </a:r>
            <a:r>
              <a:rPr kumimoji="1" lang="en-US" altLang="ja-JP" sz="2400" dirty="0"/>
              <a:t>ID</a:t>
            </a:r>
            <a:r>
              <a:rPr kumimoji="1" lang="ja-JP" altLang="en-US" sz="2400" dirty="0"/>
              <a:t>が</a:t>
            </a:r>
            <a:endParaRPr kumimoji="1" lang="en-US" altLang="ja-JP" sz="2400" dirty="0"/>
          </a:p>
          <a:p>
            <a:r>
              <a:rPr lang="ja-JP" altLang="en-US" sz="2400" dirty="0"/>
              <a:t>　設定されている</a:t>
            </a:r>
            <a:endParaRPr kumimoji="1" lang="ja-JP" altLang="en-US" sz="2400" dirty="0"/>
          </a:p>
        </p:txBody>
      </p:sp>
    </p:spTree>
    <p:extLst>
      <p:ext uri="{BB962C8B-B14F-4D97-AF65-F5344CB8AC3E}">
        <p14:creationId xmlns:p14="http://schemas.microsoft.com/office/powerpoint/2010/main" val="8184253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イオン">
  <a:themeElements>
    <a:clrScheme name="イオン">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イオン">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イオン">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TM02836342[[fn=イオン]]</Template>
  <TotalTime>260</TotalTime>
  <Words>1873</Words>
  <Application>Microsoft Office PowerPoint</Application>
  <PresentationFormat>ワイド画面</PresentationFormat>
  <Paragraphs>98</Paragraphs>
  <Slides>22</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22</vt:i4>
      </vt:variant>
    </vt:vector>
  </HeadingPairs>
  <TitlesOfParts>
    <vt:vector size="25" baseType="lpstr">
      <vt:lpstr>Century Gothic</vt:lpstr>
      <vt:lpstr>Wingdings 3</vt:lpstr>
      <vt:lpstr>イオン</vt:lpstr>
      <vt:lpstr>■デモ起動 ■環境構築編     1.必要なもの     2.展開手順     3.初回設定     4.動作確認 ■番外編     1.iphoneをスピーカーマイクとしてMOAVLinkと連携</vt:lpstr>
      <vt:lpstr>Python 3.11.xインストール</vt:lpstr>
      <vt:lpstr>OpenAIにログイン</vt:lpstr>
      <vt:lpstr>OpenAIのAPI Keysの選択</vt:lpstr>
      <vt:lpstr>OpenAIのAIP_KYE作成</vt:lpstr>
      <vt:lpstr>OpenAIのAIP_KEYの払い出し</vt:lpstr>
      <vt:lpstr>OpenAI入金方法</vt:lpstr>
      <vt:lpstr>Config.iniの初期設定①</vt:lpstr>
      <vt:lpstr>Config.iniの初期設定②</vt:lpstr>
      <vt:lpstr>Config.iniの初期設定③規定マイクの見方</vt:lpstr>
      <vt:lpstr>Config.iniの初期設定④</vt:lpstr>
      <vt:lpstr>Config.iniの初期設定⑤</vt:lpstr>
      <vt:lpstr>Config.iniの初期設定⑥</vt:lpstr>
      <vt:lpstr>キャラクターの性格付け</vt:lpstr>
      <vt:lpstr>★おまけ</vt:lpstr>
      <vt:lpstr>VB-CABLE Virtual Audio Deviceの インストール</vt:lpstr>
      <vt:lpstr>Sonobusのインストール</vt:lpstr>
      <vt:lpstr>Sonobusの設定（PC側） ①</vt:lpstr>
      <vt:lpstr>Sonobusの設定（PC側） ②</vt:lpstr>
      <vt:lpstr>Sonobusの設定（PC側）③</vt:lpstr>
      <vt:lpstr>Sonobusの設定（スマホ側）①</vt:lpstr>
      <vt:lpstr>Sonobusの設定（スマホ側）②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真悟 小林</dc:creator>
  <cp:lastModifiedBy>真悟 小林</cp:lastModifiedBy>
  <cp:revision>8</cp:revision>
  <dcterms:created xsi:type="dcterms:W3CDTF">2025-08-31T22:01:26Z</dcterms:created>
  <dcterms:modified xsi:type="dcterms:W3CDTF">2025-09-01T03:42:33Z</dcterms:modified>
</cp:coreProperties>
</file>