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70" r:id="rId3"/>
    <p:sldId id="272" r:id="rId4"/>
    <p:sldId id="260" r:id="rId5"/>
    <p:sldId id="271" r:id="rId6"/>
    <p:sldId id="257" r:id="rId7"/>
    <p:sldId id="258" r:id="rId8"/>
    <p:sldId id="264" r:id="rId9"/>
    <p:sldId id="266" r:id="rId10"/>
    <p:sldId id="261" r:id="rId11"/>
    <p:sldId id="265" r:id="rId12"/>
    <p:sldId id="262" r:id="rId13"/>
    <p:sldId id="275"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893EA1-75CF-4235-9EAB-1758D7BD68FE}" type="datetimeFigureOut">
              <a:rPr lang="en-US" smtClean="0"/>
              <a:t>5/31/2018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BEACDC-8A00-47DA-BA61-5D985F8962A4}" type="slidenum">
              <a:rPr lang="en-US" smtClean="0"/>
              <a:t>‹#›</a:t>
            </a:fld>
            <a:endParaRPr lang="en-US"/>
          </a:p>
        </p:txBody>
      </p:sp>
    </p:spTree>
    <p:extLst>
      <p:ext uri="{BB962C8B-B14F-4D97-AF65-F5344CB8AC3E}">
        <p14:creationId xmlns:p14="http://schemas.microsoft.com/office/powerpoint/2010/main" val="2323003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BEACDC-8A00-47DA-BA61-5D985F8962A4}" type="slidenum">
              <a:rPr lang="en-US" smtClean="0"/>
              <a:t>6</a:t>
            </a:fld>
            <a:endParaRPr lang="en-US"/>
          </a:p>
        </p:txBody>
      </p:sp>
    </p:spTree>
    <p:extLst>
      <p:ext uri="{BB962C8B-B14F-4D97-AF65-F5344CB8AC3E}">
        <p14:creationId xmlns:p14="http://schemas.microsoft.com/office/powerpoint/2010/main" val="4177233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lowest p value is the best variable we can depend on.</a:t>
            </a:r>
          </a:p>
        </p:txBody>
      </p:sp>
      <p:sp>
        <p:nvSpPr>
          <p:cNvPr id="4" name="Slide Number Placeholder 3"/>
          <p:cNvSpPr>
            <a:spLocks noGrp="1"/>
          </p:cNvSpPr>
          <p:nvPr>
            <p:ph type="sldNum" sz="quarter" idx="10"/>
          </p:nvPr>
        </p:nvSpPr>
        <p:spPr/>
        <p:txBody>
          <a:bodyPr/>
          <a:lstStyle/>
          <a:p>
            <a:fld id="{D8BEACDC-8A00-47DA-BA61-5D985F8962A4}" type="slidenum">
              <a:rPr lang="en-US" smtClean="0"/>
              <a:t>12</a:t>
            </a:fld>
            <a:endParaRPr lang="en-US"/>
          </a:p>
        </p:txBody>
      </p:sp>
    </p:spTree>
    <p:extLst>
      <p:ext uri="{BB962C8B-B14F-4D97-AF65-F5344CB8AC3E}">
        <p14:creationId xmlns:p14="http://schemas.microsoft.com/office/powerpoint/2010/main" val="825635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B03E0-1C4D-473C-A972-6E9A1F671C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61EFDA-5B43-4F74-892E-63377127A0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42FD8E-A9B7-42D3-B93B-9262CE462CEB}"/>
              </a:ext>
            </a:extLst>
          </p:cNvPr>
          <p:cNvSpPr>
            <a:spLocks noGrp="1"/>
          </p:cNvSpPr>
          <p:nvPr>
            <p:ph type="dt" sz="half" idx="10"/>
          </p:nvPr>
        </p:nvSpPr>
        <p:spPr/>
        <p:txBody>
          <a:bodyPr/>
          <a:lstStyle/>
          <a:p>
            <a:fld id="{E4BFCF88-AE1B-44C0-B52A-23B65B826BCE}" type="datetimeFigureOut">
              <a:rPr lang="en-US" smtClean="0"/>
              <a:t>5/31/2018</a:t>
            </a:fld>
            <a:endParaRPr lang="en-US"/>
          </a:p>
        </p:txBody>
      </p:sp>
      <p:sp>
        <p:nvSpPr>
          <p:cNvPr id="5" name="Footer Placeholder 4">
            <a:extLst>
              <a:ext uri="{FF2B5EF4-FFF2-40B4-BE49-F238E27FC236}">
                <a16:creationId xmlns:a16="http://schemas.microsoft.com/office/drawing/2014/main" id="{8E0DB9D7-FE9B-4BD2-BBB4-259ECA6BAC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D5FCC7-64B7-4FE6-9B84-2E649EECBAA8}"/>
              </a:ext>
            </a:extLst>
          </p:cNvPr>
          <p:cNvSpPr>
            <a:spLocks noGrp="1"/>
          </p:cNvSpPr>
          <p:nvPr>
            <p:ph type="sldNum" sz="quarter" idx="12"/>
          </p:nvPr>
        </p:nvSpPr>
        <p:spPr/>
        <p:txBody>
          <a:bodyPr/>
          <a:lstStyle/>
          <a:p>
            <a:fld id="{0B20BFFB-05C4-41D2-AAB8-E8884C71EDF8}" type="slidenum">
              <a:rPr lang="en-US" smtClean="0"/>
              <a:t>‹#›</a:t>
            </a:fld>
            <a:endParaRPr lang="en-US"/>
          </a:p>
        </p:txBody>
      </p:sp>
    </p:spTree>
    <p:extLst>
      <p:ext uri="{BB962C8B-B14F-4D97-AF65-F5344CB8AC3E}">
        <p14:creationId xmlns:p14="http://schemas.microsoft.com/office/powerpoint/2010/main" val="3153775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F5CB6-C570-4C2E-8C49-686FFB4051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371500-4417-47E5-ABF0-9D2A4FBA149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4DB965-122A-4B81-A792-E869C78582F5}"/>
              </a:ext>
            </a:extLst>
          </p:cNvPr>
          <p:cNvSpPr>
            <a:spLocks noGrp="1"/>
          </p:cNvSpPr>
          <p:nvPr>
            <p:ph type="dt" sz="half" idx="10"/>
          </p:nvPr>
        </p:nvSpPr>
        <p:spPr/>
        <p:txBody>
          <a:bodyPr/>
          <a:lstStyle/>
          <a:p>
            <a:fld id="{E4BFCF88-AE1B-44C0-B52A-23B65B826BCE}" type="datetimeFigureOut">
              <a:rPr lang="en-US" smtClean="0"/>
              <a:t>5/31/2018</a:t>
            </a:fld>
            <a:endParaRPr lang="en-US"/>
          </a:p>
        </p:txBody>
      </p:sp>
      <p:sp>
        <p:nvSpPr>
          <p:cNvPr id="5" name="Footer Placeholder 4">
            <a:extLst>
              <a:ext uri="{FF2B5EF4-FFF2-40B4-BE49-F238E27FC236}">
                <a16:creationId xmlns:a16="http://schemas.microsoft.com/office/drawing/2014/main" id="{31283487-5DE7-41DD-8F92-9D2EE2AC31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228F3-2DFF-4338-B618-165ECB9F107F}"/>
              </a:ext>
            </a:extLst>
          </p:cNvPr>
          <p:cNvSpPr>
            <a:spLocks noGrp="1"/>
          </p:cNvSpPr>
          <p:nvPr>
            <p:ph type="sldNum" sz="quarter" idx="12"/>
          </p:nvPr>
        </p:nvSpPr>
        <p:spPr/>
        <p:txBody>
          <a:bodyPr/>
          <a:lstStyle/>
          <a:p>
            <a:fld id="{0B20BFFB-05C4-41D2-AAB8-E8884C71EDF8}" type="slidenum">
              <a:rPr lang="en-US" smtClean="0"/>
              <a:t>‹#›</a:t>
            </a:fld>
            <a:endParaRPr lang="en-US"/>
          </a:p>
        </p:txBody>
      </p:sp>
    </p:spTree>
    <p:extLst>
      <p:ext uri="{BB962C8B-B14F-4D97-AF65-F5344CB8AC3E}">
        <p14:creationId xmlns:p14="http://schemas.microsoft.com/office/powerpoint/2010/main" val="334564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2A3EF9-EDD5-4A30-98F3-84595282D1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CD6FAB-6AAC-4038-AFDD-FE189BA9321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D3046-538B-447C-9C56-A558F3555DC3}"/>
              </a:ext>
            </a:extLst>
          </p:cNvPr>
          <p:cNvSpPr>
            <a:spLocks noGrp="1"/>
          </p:cNvSpPr>
          <p:nvPr>
            <p:ph type="dt" sz="half" idx="10"/>
          </p:nvPr>
        </p:nvSpPr>
        <p:spPr/>
        <p:txBody>
          <a:bodyPr/>
          <a:lstStyle/>
          <a:p>
            <a:fld id="{E4BFCF88-AE1B-44C0-B52A-23B65B826BCE}" type="datetimeFigureOut">
              <a:rPr lang="en-US" smtClean="0"/>
              <a:t>5/31/2018</a:t>
            </a:fld>
            <a:endParaRPr lang="en-US"/>
          </a:p>
        </p:txBody>
      </p:sp>
      <p:sp>
        <p:nvSpPr>
          <p:cNvPr id="5" name="Footer Placeholder 4">
            <a:extLst>
              <a:ext uri="{FF2B5EF4-FFF2-40B4-BE49-F238E27FC236}">
                <a16:creationId xmlns:a16="http://schemas.microsoft.com/office/drawing/2014/main" id="{25EA08B9-5B1D-4D2C-9749-5EDEBC006E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442C78-49F7-46CB-9E4D-155C16B669F4}"/>
              </a:ext>
            </a:extLst>
          </p:cNvPr>
          <p:cNvSpPr>
            <a:spLocks noGrp="1"/>
          </p:cNvSpPr>
          <p:nvPr>
            <p:ph type="sldNum" sz="quarter" idx="12"/>
          </p:nvPr>
        </p:nvSpPr>
        <p:spPr/>
        <p:txBody>
          <a:bodyPr/>
          <a:lstStyle/>
          <a:p>
            <a:fld id="{0B20BFFB-05C4-41D2-AAB8-E8884C71EDF8}" type="slidenum">
              <a:rPr lang="en-US" smtClean="0"/>
              <a:t>‹#›</a:t>
            </a:fld>
            <a:endParaRPr lang="en-US"/>
          </a:p>
        </p:txBody>
      </p:sp>
    </p:spTree>
    <p:extLst>
      <p:ext uri="{BB962C8B-B14F-4D97-AF65-F5344CB8AC3E}">
        <p14:creationId xmlns:p14="http://schemas.microsoft.com/office/powerpoint/2010/main" val="2415588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76FA6-0010-4C7E-873B-068608A18A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55DF99-B706-450D-9C58-8D28AF14D91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2985F3-23A3-425D-8BA8-858C44F21227}"/>
              </a:ext>
            </a:extLst>
          </p:cNvPr>
          <p:cNvSpPr>
            <a:spLocks noGrp="1"/>
          </p:cNvSpPr>
          <p:nvPr>
            <p:ph type="dt" sz="half" idx="10"/>
          </p:nvPr>
        </p:nvSpPr>
        <p:spPr/>
        <p:txBody>
          <a:bodyPr/>
          <a:lstStyle/>
          <a:p>
            <a:fld id="{E4BFCF88-AE1B-44C0-B52A-23B65B826BCE}" type="datetimeFigureOut">
              <a:rPr lang="en-US" smtClean="0"/>
              <a:t>5/31/2018</a:t>
            </a:fld>
            <a:endParaRPr lang="en-US"/>
          </a:p>
        </p:txBody>
      </p:sp>
      <p:sp>
        <p:nvSpPr>
          <p:cNvPr id="5" name="Footer Placeholder 4">
            <a:extLst>
              <a:ext uri="{FF2B5EF4-FFF2-40B4-BE49-F238E27FC236}">
                <a16:creationId xmlns:a16="http://schemas.microsoft.com/office/drawing/2014/main" id="{0EA8BC56-7030-4B63-8DDB-29CE2D6C33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AB4FF3-34F0-4658-AA12-BFF0AB528DCC}"/>
              </a:ext>
            </a:extLst>
          </p:cNvPr>
          <p:cNvSpPr>
            <a:spLocks noGrp="1"/>
          </p:cNvSpPr>
          <p:nvPr>
            <p:ph type="sldNum" sz="quarter" idx="12"/>
          </p:nvPr>
        </p:nvSpPr>
        <p:spPr/>
        <p:txBody>
          <a:bodyPr/>
          <a:lstStyle/>
          <a:p>
            <a:fld id="{0B20BFFB-05C4-41D2-AAB8-E8884C71EDF8}" type="slidenum">
              <a:rPr lang="en-US" smtClean="0"/>
              <a:t>‹#›</a:t>
            </a:fld>
            <a:endParaRPr lang="en-US"/>
          </a:p>
        </p:txBody>
      </p:sp>
    </p:spTree>
    <p:extLst>
      <p:ext uri="{BB962C8B-B14F-4D97-AF65-F5344CB8AC3E}">
        <p14:creationId xmlns:p14="http://schemas.microsoft.com/office/powerpoint/2010/main" val="3046163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D0557-9F29-4D70-BA50-7602B37294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E6EF94-B629-48F1-A040-9FA13F5975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26AF388-ED81-4C8A-B404-56CA87A9E151}"/>
              </a:ext>
            </a:extLst>
          </p:cNvPr>
          <p:cNvSpPr>
            <a:spLocks noGrp="1"/>
          </p:cNvSpPr>
          <p:nvPr>
            <p:ph type="dt" sz="half" idx="10"/>
          </p:nvPr>
        </p:nvSpPr>
        <p:spPr/>
        <p:txBody>
          <a:bodyPr/>
          <a:lstStyle/>
          <a:p>
            <a:fld id="{E4BFCF88-AE1B-44C0-B52A-23B65B826BCE}" type="datetimeFigureOut">
              <a:rPr lang="en-US" smtClean="0"/>
              <a:t>5/31/2018</a:t>
            </a:fld>
            <a:endParaRPr lang="en-US"/>
          </a:p>
        </p:txBody>
      </p:sp>
      <p:sp>
        <p:nvSpPr>
          <p:cNvPr id="5" name="Footer Placeholder 4">
            <a:extLst>
              <a:ext uri="{FF2B5EF4-FFF2-40B4-BE49-F238E27FC236}">
                <a16:creationId xmlns:a16="http://schemas.microsoft.com/office/drawing/2014/main" id="{7F43126B-6557-4746-BD4A-F2AA1CF067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314D7A-01BF-4ED7-B74F-CB53863B4C1E}"/>
              </a:ext>
            </a:extLst>
          </p:cNvPr>
          <p:cNvSpPr>
            <a:spLocks noGrp="1"/>
          </p:cNvSpPr>
          <p:nvPr>
            <p:ph type="sldNum" sz="quarter" idx="12"/>
          </p:nvPr>
        </p:nvSpPr>
        <p:spPr/>
        <p:txBody>
          <a:bodyPr/>
          <a:lstStyle/>
          <a:p>
            <a:fld id="{0B20BFFB-05C4-41D2-AAB8-E8884C71EDF8}" type="slidenum">
              <a:rPr lang="en-US" smtClean="0"/>
              <a:t>‹#›</a:t>
            </a:fld>
            <a:endParaRPr lang="en-US"/>
          </a:p>
        </p:txBody>
      </p:sp>
    </p:spTree>
    <p:extLst>
      <p:ext uri="{BB962C8B-B14F-4D97-AF65-F5344CB8AC3E}">
        <p14:creationId xmlns:p14="http://schemas.microsoft.com/office/powerpoint/2010/main" val="639839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5C818-59DD-4BEB-BCC8-CA434104D3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A00239-6C0C-4C3D-B7E0-4369E34D1FD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AA439B-8EC9-43D4-A689-1CCF1911E0C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BEC9B1-9CF5-45C6-8AF7-5A9974821974}"/>
              </a:ext>
            </a:extLst>
          </p:cNvPr>
          <p:cNvSpPr>
            <a:spLocks noGrp="1"/>
          </p:cNvSpPr>
          <p:nvPr>
            <p:ph type="dt" sz="half" idx="10"/>
          </p:nvPr>
        </p:nvSpPr>
        <p:spPr/>
        <p:txBody>
          <a:bodyPr/>
          <a:lstStyle/>
          <a:p>
            <a:fld id="{E4BFCF88-AE1B-44C0-B52A-23B65B826BCE}" type="datetimeFigureOut">
              <a:rPr lang="en-US" smtClean="0"/>
              <a:t>5/31/2018</a:t>
            </a:fld>
            <a:endParaRPr lang="en-US"/>
          </a:p>
        </p:txBody>
      </p:sp>
      <p:sp>
        <p:nvSpPr>
          <p:cNvPr id="6" name="Footer Placeholder 5">
            <a:extLst>
              <a:ext uri="{FF2B5EF4-FFF2-40B4-BE49-F238E27FC236}">
                <a16:creationId xmlns:a16="http://schemas.microsoft.com/office/drawing/2014/main" id="{F7EAB5A1-F087-4421-9DAE-3C54E2DBEC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0E83CD-CA6B-4BEE-8925-E67EBBF6E174}"/>
              </a:ext>
            </a:extLst>
          </p:cNvPr>
          <p:cNvSpPr>
            <a:spLocks noGrp="1"/>
          </p:cNvSpPr>
          <p:nvPr>
            <p:ph type="sldNum" sz="quarter" idx="12"/>
          </p:nvPr>
        </p:nvSpPr>
        <p:spPr/>
        <p:txBody>
          <a:bodyPr/>
          <a:lstStyle/>
          <a:p>
            <a:fld id="{0B20BFFB-05C4-41D2-AAB8-E8884C71EDF8}" type="slidenum">
              <a:rPr lang="en-US" smtClean="0"/>
              <a:t>‹#›</a:t>
            </a:fld>
            <a:endParaRPr lang="en-US"/>
          </a:p>
        </p:txBody>
      </p:sp>
    </p:spTree>
    <p:extLst>
      <p:ext uri="{BB962C8B-B14F-4D97-AF65-F5344CB8AC3E}">
        <p14:creationId xmlns:p14="http://schemas.microsoft.com/office/powerpoint/2010/main" val="1916547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D6882-916A-456E-9B40-2FE1CE1A92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31B68A-FE33-47F2-AE87-4B17CCA5E9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392871E-D681-4480-824D-6B01DF45552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CF4F5B-6084-4B46-B9C9-04B90713AD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1CAED26-326F-4B79-B318-3E318C6F75D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14EB3A-63DF-41D1-B714-865888B3D1AF}"/>
              </a:ext>
            </a:extLst>
          </p:cNvPr>
          <p:cNvSpPr>
            <a:spLocks noGrp="1"/>
          </p:cNvSpPr>
          <p:nvPr>
            <p:ph type="dt" sz="half" idx="10"/>
          </p:nvPr>
        </p:nvSpPr>
        <p:spPr/>
        <p:txBody>
          <a:bodyPr/>
          <a:lstStyle/>
          <a:p>
            <a:fld id="{E4BFCF88-AE1B-44C0-B52A-23B65B826BCE}" type="datetimeFigureOut">
              <a:rPr lang="en-US" smtClean="0"/>
              <a:t>5/31/2018</a:t>
            </a:fld>
            <a:endParaRPr lang="en-US"/>
          </a:p>
        </p:txBody>
      </p:sp>
      <p:sp>
        <p:nvSpPr>
          <p:cNvPr id="8" name="Footer Placeholder 7">
            <a:extLst>
              <a:ext uri="{FF2B5EF4-FFF2-40B4-BE49-F238E27FC236}">
                <a16:creationId xmlns:a16="http://schemas.microsoft.com/office/drawing/2014/main" id="{DD7AF9E1-B91C-493B-A1F4-0AFEADFB78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C71769-FD1B-4386-9C4A-479FEDF69A40}"/>
              </a:ext>
            </a:extLst>
          </p:cNvPr>
          <p:cNvSpPr>
            <a:spLocks noGrp="1"/>
          </p:cNvSpPr>
          <p:nvPr>
            <p:ph type="sldNum" sz="quarter" idx="12"/>
          </p:nvPr>
        </p:nvSpPr>
        <p:spPr/>
        <p:txBody>
          <a:bodyPr/>
          <a:lstStyle/>
          <a:p>
            <a:fld id="{0B20BFFB-05C4-41D2-AAB8-E8884C71EDF8}" type="slidenum">
              <a:rPr lang="en-US" smtClean="0"/>
              <a:t>‹#›</a:t>
            </a:fld>
            <a:endParaRPr lang="en-US"/>
          </a:p>
        </p:txBody>
      </p:sp>
    </p:spTree>
    <p:extLst>
      <p:ext uri="{BB962C8B-B14F-4D97-AF65-F5344CB8AC3E}">
        <p14:creationId xmlns:p14="http://schemas.microsoft.com/office/powerpoint/2010/main" val="134083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E2D6B-00D1-451D-BA90-502387459A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C929EE-D049-4752-94C2-B1C775A4970F}"/>
              </a:ext>
            </a:extLst>
          </p:cNvPr>
          <p:cNvSpPr>
            <a:spLocks noGrp="1"/>
          </p:cNvSpPr>
          <p:nvPr>
            <p:ph type="dt" sz="half" idx="10"/>
          </p:nvPr>
        </p:nvSpPr>
        <p:spPr/>
        <p:txBody>
          <a:bodyPr/>
          <a:lstStyle/>
          <a:p>
            <a:fld id="{E4BFCF88-AE1B-44C0-B52A-23B65B826BCE}" type="datetimeFigureOut">
              <a:rPr lang="en-US" smtClean="0"/>
              <a:t>5/31/2018</a:t>
            </a:fld>
            <a:endParaRPr lang="en-US"/>
          </a:p>
        </p:txBody>
      </p:sp>
      <p:sp>
        <p:nvSpPr>
          <p:cNvPr id="4" name="Footer Placeholder 3">
            <a:extLst>
              <a:ext uri="{FF2B5EF4-FFF2-40B4-BE49-F238E27FC236}">
                <a16:creationId xmlns:a16="http://schemas.microsoft.com/office/drawing/2014/main" id="{C667E665-94E6-4A26-9814-71C95BA873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43E013-B4C9-4ABB-9C77-9CB9DFAD7B01}"/>
              </a:ext>
            </a:extLst>
          </p:cNvPr>
          <p:cNvSpPr>
            <a:spLocks noGrp="1"/>
          </p:cNvSpPr>
          <p:nvPr>
            <p:ph type="sldNum" sz="quarter" idx="12"/>
          </p:nvPr>
        </p:nvSpPr>
        <p:spPr/>
        <p:txBody>
          <a:bodyPr/>
          <a:lstStyle/>
          <a:p>
            <a:fld id="{0B20BFFB-05C4-41D2-AAB8-E8884C71EDF8}" type="slidenum">
              <a:rPr lang="en-US" smtClean="0"/>
              <a:t>‹#›</a:t>
            </a:fld>
            <a:endParaRPr lang="en-US"/>
          </a:p>
        </p:txBody>
      </p:sp>
    </p:spTree>
    <p:extLst>
      <p:ext uri="{BB962C8B-B14F-4D97-AF65-F5344CB8AC3E}">
        <p14:creationId xmlns:p14="http://schemas.microsoft.com/office/powerpoint/2010/main" val="2861872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86C16F-B23A-4A84-9A15-9E76ED01BB19}"/>
              </a:ext>
            </a:extLst>
          </p:cNvPr>
          <p:cNvSpPr>
            <a:spLocks noGrp="1"/>
          </p:cNvSpPr>
          <p:nvPr>
            <p:ph type="dt" sz="half" idx="10"/>
          </p:nvPr>
        </p:nvSpPr>
        <p:spPr/>
        <p:txBody>
          <a:bodyPr/>
          <a:lstStyle/>
          <a:p>
            <a:fld id="{E4BFCF88-AE1B-44C0-B52A-23B65B826BCE}" type="datetimeFigureOut">
              <a:rPr lang="en-US" smtClean="0"/>
              <a:t>5/31/2018</a:t>
            </a:fld>
            <a:endParaRPr lang="en-US"/>
          </a:p>
        </p:txBody>
      </p:sp>
      <p:sp>
        <p:nvSpPr>
          <p:cNvPr id="3" name="Footer Placeholder 2">
            <a:extLst>
              <a:ext uri="{FF2B5EF4-FFF2-40B4-BE49-F238E27FC236}">
                <a16:creationId xmlns:a16="http://schemas.microsoft.com/office/drawing/2014/main" id="{3B339C7B-0DFC-4F64-9114-3BF9AFDC9A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5A5D5E-5F24-412E-B44F-E2EEBEF5853A}"/>
              </a:ext>
            </a:extLst>
          </p:cNvPr>
          <p:cNvSpPr>
            <a:spLocks noGrp="1"/>
          </p:cNvSpPr>
          <p:nvPr>
            <p:ph type="sldNum" sz="quarter" idx="12"/>
          </p:nvPr>
        </p:nvSpPr>
        <p:spPr/>
        <p:txBody>
          <a:bodyPr/>
          <a:lstStyle/>
          <a:p>
            <a:fld id="{0B20BFFB-05C4-41D2-AAB8-E8884C71EDF8}" type="slidenum">
              <a:rPr lang="en-US" smtClean="0"/>
              <a:t>‹#›</a:t>
            </a:fld>
            <a:endParaRPr lang="en-US"/>
          </a:p>
        </p:txBody>
      </p:sp>
    </p:spTree>
    <p:extLst>
      <p:ext uri="{BB962C8B-B14F-4D97-AF65-F5344CB8AC3E}">
        <p14:creationId xmlns:p14="http://schemas.microsoft.com/office/powerpoint/2010/main" val="1437737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B9C6A-D17C-4C0B-99C8-78B1E0169D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4764C4-2C7A-4819-8FA6-512104AF0C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2D141D-1B18-40EB-B3BA-1F4CFA5450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B87968C-FC6A-4946-893B-7A3CDD4B46D5}"/>
              </a:ext>
            </a:extLst>
          </p:cNvPr>
          <p:cNvSpPr>
            <a:spLocks noGrp="1"/>
          </p:cNvSpPr>
          <p:nvPr>
            <p:ph type="dt" sz="half" idx="10"/>
          </p:nvPr>
        </p:nvSpPr>
        <p:spPr/>
        <p:txBody>
          <a:bodyPr/>
          <a:lstStyle/>
          <a:p>
            <a:fld id="{E4BFCF88-AE1B-44C0-B52A-23B65B826BCE}" type="datetimeFigureOut">
              <a:rPr lang="en-US" smtClean="0"/>
              <a:t>5/31/2018</a:t>
            </a:fld>
            <a:endParaRPr lang="en-US"/>
          </a:p>
        </p:txBody>
      </p:sp>
      <p:sp>
        <p:nvSpPr>
          <p:cNvPr id="6" name="Footer Placeholder 5">
            <a:extLst>
              <a:ext uri="{FF2B5EF4-FFF2-40B4-BE49-F238E27FC236}">
                <a16:creationId xmlns:a16="http://schemas.microsoft.com/office/drawing/2014/main" id="{414F0348-F6D5-4B14-8074-3B8B722E6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73C81A-9485-4423-8AD4-7E6F90B2EE31}"/>
              </a:ext>
            </a:extLst>
          </p:cNvPr>
          <p:cNvSpPr>
            <a:spLocks noGrp="1"/>
          </p:cNvSpPr>
          <p:nvPr>
            <p:ph type="sldNum" sz="quarter" idx="12"/>
          </p:nvPr>
        </p:nvSpPr>
        <p:spPr/>
        <p:txBody>
          <a:bodyPr/>
          <a:lstStyle/>
          <a:p>
            <a:fld id="{0B20BFFB-05C4-41D2-AAB8-E8884C71EDF8}" type="slidenum">
              <a:rPr lang="en-US" smtClean="0"/>
              <a:t>‹#›</a:t>
            </a:fld>
            <a:endParaRPr lang="en-US"/>
          </a:p>
        </p:txBody>
      </p:sp>
    </p:spTree>
    <p:extLst>
      <p:ext uri="{BB962C8B-B14F-4D97-AF65-F5344CB8AC3E}">
        <p14:creationId xmlns:p14="http://schemas.microsoft.com/office/powerpoint/2010/main" val="2947467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637BD-EFD0-4533-A7F4-CAE269A181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F119B7-4FAF-4A31-91CE-85DF3255B5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E252DB-32CF-45DD-91B2-73472C4DCE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C147159-406E-497F-9B2C-B0438588B18C}"/>
              </a:ext>
            </a:extLst>
          </p:cNvPr>
          <p:cNvSpPr>
            <a:spLocks noGrp="1"/>
          </p:cNvSpPr>
          <p:nvPr>
            <p:ph type="dt" sz="half" idx="10"/>
          </p:nvPr>
        </p:nvSpPr>
        <p:spPr/>
        <p:txBody>
          <a:bodyPr/>
          <a:lstStyle/>
          <a:p>
            <a:fld id="{E4BFCF88-AE1B-44C0-B52A-23B65B826BCE}" type="datetimeFigureOut">
              <a:rPr lang="en-US" smtClean="0"/>
              <a:t>5/31/2018</a:t>
            </a:fld>
            <a:endParaRPr lang="en-US"/>
          </a:p>
        </p:txBody>
      </p:sp>
      <p:sp>
        <p:nvSpPr>
          <p:cNvPr id="6" name="Footer Placeholder 5">
            <a:extLst>
              <a:ext uri="{FF2B5EF4-FFF2-40B4-BE49-F238E27FC236}">
                <a16:creationId xmlns:a16="http://schemas.microsoft.com/office/drawing/2014/main" id="{26A6F401-3B3B-4E26-9CFA-3322937641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FB9043-604A-4125-9B6A-00E7AD0CA044}"/>
              </a:ext>
            </a:extLst>
          </p:cNvPr>
          <p:cNvSpPr>
            <a:spLocks noGrp="1"/>
          </p:cNvSpPr>
          <p:nvPr>
            <p:ph type="sldNum" sz="quarter" idx="12"/>
          </p:nvPr>
        </p:nvSpPr>
        <p:spPr/>
        <p:txBody>
          <a:bodyPr/>
          <a:lstStyle/>
          <a:p>
            <a:fld id="{0B20BFFB-05C4-41D2-AAB8-E8884C71EDF8}" type="slidenum">
              <a:rPr lang="en-US" smtClean="0"/>
              <a:t>‹#›</a:t>
            </a:fld>
            <a:endParaRPr lang="en-US"/>
          </a:p>
        </p:txBody>
      </p:sp>
    </p:spTree>
    <p:extLst>
      <p:ext uri="{BB962C8B-B14F-4D97-AF65-F5344CB8AC3E}">
        <p14:creationId xmlns:p14="http://schemas.microsoft.com/office/powerpoint/2010/main" val="4018823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B205AC-E3F3-483C-A2BF-A707C76429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193433-0234-476C-8C94-10403F11FD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B4386D-82E3-495A-8589-7309C9688A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BFCF88-AE1B-44C0-B52A-23B65B826BCE}" type="datetimeFigureOut">
              <a:rPr lang="en-US" smtClean="0"/>
              <a:t>5/31/2018</a:t>
            </a:fld>
            <a:endParaRPr lang="en-US"/>
          </a:p>
        </p:txBody>
      </p:sp>
      <p:sp>
        <p:nvSpPr>
          <p:cNvPr id="5" name="Footer Placeholder 4">
            <a:extLst>
              <a:ext uri="{FF2B5EF4-FFF2-40B4-BE49-F238E27FC236}">
                <a16:creationId xmlns:a16="http://schemas.microsoft.com/office/drawing/2014/main" id="{9E3302EE-E717-402C-9A9E-98B595BEF5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C3D64E-0DC2-4495-917F-33E6EC20AA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20BFFB-05C4-41D2-AAB8-E8884C71EDF8}" type="slidenum">
              <a:rPr lang="en-US" smtClean="0"/>
              <a:t>‹#›</a:t>
            </a:fld>
            <a:endParaRPr lang="en-US"/>
          </a:p>
        </p:txBody>
      </p:sp>
    </p:spTree>
    <p:extLst>
      <p:ext uri="{BB962C8B-B14F-4D97-AF65-F5344CB8AC3E}">
        <p14:creationId xmlns:p14="http://schemas.microsoft.com/office/powerpoint/2010/main" val="4044001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4DCF8-18FA-405E-B0B4-6945F9B27248}"/>
              </a:ext>
            </a:extLst>
          </p:cNvPr>
          <p:cNvSpPr>
            <a:spLocks noGrp="1"/>
          </p:cNvSpPr>
          <p:nvPr>
            <p:ph type="ctrTitle"/>
          </p:nvPr>
        </p:nvSpPr>
        <p:spPr/>
        <p:txBody>
          <a:bodyPr>
            <a:normAutofit fontScale="90000"/>
          </a:bodyPr>
          <a:lstStyle/>
          <a:p>
            <a:r>
              <a:rPr lang="en-US" dirty="0"/>
              <a:t>http://www.creditriskanalytics.net/uploads/1/9/5/1/19511601/hmeq.csv</a:t>
            </a:r>
          </a:p>
        </p:txBody>
      </p:sp>
      <p:sp>
        <p:nvSpPr>
          <p:cNvPr id="3" name="Subtitle 2">
            <a:extLst>
              <a:ext uri="{FF2B5EF4-FFF2-40B4-BE49-F238E27FC236}">
                <a16:creationId xmlns:a16="http://schemas.microsoft.com/office/drawing/2014/main" id="{8E77F3BD-302D-44FF-ADAA-B5AB3D17E255}"/>
              </a:ext>
            </a:extLst>
          </p:cNvPr>
          <p:cNvSpPr>
            <a:spLocks noGrp="1"/>
          </p:cNvSpPr>
          <p:nvPr>
            <p:ph type="subTitle" idx="1"/>
          </p:nvPr>
        </p:nvSpPr>
        <p:spPr/>
        <p:txBody>
          <a:bodyPr/>
          <a:lstStyle/>
          <a:p>
            <a:r>
              <a:rPr lang="en-US" dirty="0"/>
              <a:t>a) Amount of the credit requested b) Mortgage amount, and c) Value of the house</a:t>
            </a:r>
          </a:p>
        </p:txBody>
      </p:sp>
    </p:spTree>
    <p:extLst>
      <p:ext uri="{BB962C8B-B14F-4D97-AF65-F5344CB8AC3E}">
        <p14:creationId xmlns:p14="http://schemas.microsoft.com/office/powerpoint/2010/main" val="1608951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58D972-450F-448F-B600-246A50F5BFD7}"/>
              </a:ext>
            </a:extLst>
          </p:cNvPr>
          <p:cNvSpPr/>
          <p:nvPr/>
        </p:nvSpPr>
        <p:spPr>
          <a:xfrm>
            <a:off x="3048000" y="2551837"/>
            <a:ext cx="6096000" cy="3416320"/>
          </a:xfrm>
          <a:prstGeom prst="rect">
            <a:avLst/>
          </a:prstGeom>
        </p:spPr>
        <p:txBody>
          <a:bodyPr>
            <a:spAutoFit/>
          </a:bodyPr>
          <a:lstStyle/>
          <a:p>
            <a:r>
              <a:rPr lang="en-US" dirty="0"/>
              <a:t># Taking care of missing data</a:t>
            </a:r>
          </a:p>
          <a:p>
            <a:r>
              <a:rPr lang="en-US" dirty="0"/>
              <a:t>The following codes will calculate the mean of the column, and it will replace the missing value with the mean.</a:t>
            </a:r>
          </a:p>
          <a:p>
            <a:endParaRPr lang="en-US" dirty="0"/>
          </a:p>
          <a:p>
            <a:r>
              <a:rPr lang="en-US" dirty="0"/>
              <a:t>If the missing data is in column 1, then </a:t>
            </a:r>
            <a:r>
              <a:rPr lang="en-US" dirty="0" err="1"/>
              <a:t>i</a:t>
            </a:r>
            <a:r>
              <a:rPr lang="en-US" dirty="0"/>
              <a:t> would fit the calculated mean into </a:t>
            </a:r>
            <a:r>
              <a:rPr lang="en-US" dirty="0" err="1"/>
              <a:t>NaN</a:t>
            </a:r>
            <a:r>
              <a:rPr lang="en-US" dirty="0"/>
              <a:t> row within column 1</a:t>
            </a:r>
          </a:p>
          <a:p>
            <a:endParaRPr lang="en-US" dirty="0"/>
          </a:p>
          <a:p>
            <a:r>
              <a:rPr lang="en-US" dirty="0"/>
              <a:t>from </a:t>
            </a:r>
            <a:r>
              <a:rPr lang="en-US" dirty="0" err="1"/>
              <a:t>sklearn.preprocessing</a:t>
            </a:r>
            <a:r>
              <a:rPr lang="en-US" dirty="0"/>
              <a:t> import Imputer</a:t>
            </a:r>
          </a:p>
          <a:p>
            <a:r>
              <a:rPr lang="en-US" dirty="0"/>
              <a:t>imputer = Imputer(</a:t>
            </a:r>
            <a:r>
              <a:rPr lang="en-US" dirty="0" err="1"/>
              <a:t>missing_values</a:t>
            </a:r>
            <a:r>
              <a:rPr lang="en-US" dirty="0"/>
              <a:t> = '</a:t>
            </a:r>
            <a:r>
              <a:rPr lang="en-US" dirty="0" err="1"/>
              <a:t>NaN</a:t>
            </a:r>
            <a:r>
              <a:rPr lang="en-US" dirty="0"/>
              <a:t>', strategy = 'mean', axis = 0)</a:t>
            </a:r>
          </a:p>
          <a:p>
            <a:r>
              <a:rPr lang="en-US" dirty="0"/>
              <a:t>imputer = </a:t>
            </a:r>
            <a:r>
              <a:rPr lang="en-US" dirty="0" err="1"/>
              <a:t>imputer.fit</a:t>
            </a:r>
            <a:r>
              <a:rPr lang="en-US" dirty="0"/>
              <a:t>(X[:, 1:10])</a:t>
            </a:r>
          </a:p>
          <a:p>
            <a:r>
              <a:rPr lang="en-US" dirty="0"/>
              <a:t>X[:, 1:10] = </a:t>
            </a:r>
            <a:r>
              <a:rPr lang="en-US" dirty="0" err="1"/>
              <a:t>imputer.transform</a:t>
            </a:r>
            <a:r>
              <a:rPr lang="en-US" dirty="0"/>
              <a:t>(X[:, 1:10])</a:t>
            </a:r>
          </a:p>
        </p:txBody>
      </p:sp>
    </p:spTree>
    <p:extLst>
      <p:ext uri="{BB962C8B-B14F-4D97-AF65-F5344CB8AC3E}">
        <p14:creationId xmlns:p14="http://schemas.microsoft.com/office/powerpoint/2010/main" val="2717842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133482-3F98-40DB-B4A5-7CBDDA6D48E8}"/>
              </a:ext>
            </a:extLst>
          </p:cNvPr>
          <p:cNvSpPr/>
          <p:nvPr/>
        </p:nvSpPr>
        <p:spPr>
          <a:xfrm>
            <a:off x="3048000" y="2413338"/>
            <a:ext cx="6096000" cy="2031325"/>
          </a:xfrm>
          <a:prstGeom prst="rect">
            <a:avLst/>
          </a:prstGeom>
        </p:spPr>
        <p:txBody>
          <a:bodyPr>
            <a:spAutoFit/>
          </a:bodyPr>
          <a:lstStyle/>
          <a:p>
            <a:r>
              <a:rPr lang="en-US" dirty="0"/>
              <a:t># Building the optimal model using Backward Elimination</a:t>
            </a:r>
          </a:p>
          <a:p>
            <a:r>
              <a:rPr lang="en-US" dirty="0"/>
              <a:t>import </a:t>
            </a:r>
            <a:r>
              <a:rPr lang="en-US" dirty="0" err="1"/>
              <a:t>statsmodels.formula.api</a:t>
            </a:r>
            <a:r>
              <a:rPr lang="en-US" dirty="0"/>
              <a:t> as </a:t>
            </a:r>
            <a:r>
              <a:rPr lang="en-US" dirty="0" err="1"/>
              <a:t>sm</a:t>
            </a:r>
            <a:endParaRPr lang="en-US" dirty="0"/>
          </a:p>
          <a:p>
            <a:r>
              <a:rPr lang="en-US" dirty="0"/>
              <a:t>X = </a:t>
            </a:r>
            <a:r>
              <a:rPr lang="en-US" dirty="0" err="1"/>
              <a:t>np.append</a:t>
            </a:r>
            <a:r>
              <a:rPr lang="en-US" dirty="0"/>
              <a:t>(</a:t>
            </a:r>
            <a:r>
              <a:rPr lang="en-US" dirty="0" err="1"/>
              <a:t>arr</a:t>
            </a:r>
            <a:r>
              <a:rPr lang="en-US" dirty="0"/>
              <a:t> = </a:t>
            </a:r>
            <a:r>
              <a:rPr lang="en-US" dirty="0" err="1"/>
              <a:t>np.ones</a:t>
            </a:r>
            <a:r>
              <a:rPr lang="en-US" dirty="0"/>
              <a:t>((5960, 1)).</a:t>
            </a:r>
            <a:r>
              <a:rPr lang="en-US" dirty="0" err="1"/>
              <a:t>astype</a:t>
            </a:r>
            <a:r>
              <a:rPr lang="en-US" dirty="0"/>
              <a:t>(int), values = X, axis = 1)</a:t>
            </a:r>
          </a:p>
          <a:p>
            <a:r>
              <a:rPr lang="en-US" dirty="0" err="1"/>
              <a:t>X_opt</a:t>
            </a:r>
            <a:r>
              <a:rPr lang="en-US" dirty="0"/>
              <a:t> = X[:, [0, 1, 2, 3, 4, 5,6,7,8,9,10]]</a:t>
            </a:r>
          </a:p>
          <a:p>
            <a:r>
              <a:rPr lang="en-US" dirty="0" err="1"/>
              <a:t>regressor_OLS</a:t>
            </a:r>
            <a:r>
              <a:rPr lang="en-US" dirty="0"/>
              <a:t> = </a:t>
            </a:r>
            <a:r>
              <a:rPr lang="en-US" dirty="0" err="1"/>
              <a:t>sm.OLS</a:t>
            </a:r>
            <a:r>
              <a:rPr lang="en-US" dirty="0"/>
              <a:t>(</a:t>
            </a:r>
            <a:r>
              <a:rPr lang="en-US" dirty="0" err="1"/>
              <a:t>endog</a:t>
            </a:r>
            <a:r>
              <a:rPr lang="en-US" dirty="0"/>
              <a:t> = y, </a:t>
            </a:r>
            <a:r>
              <a:rPr lang="en-US" dirty="0" err="1"/>
              <a:t>exog</a:t>
            </a:r>
            <a:r>
              <a:rPr lang="en-US" dirty="0"/>
              <a:t> = </a:t>
            </a:r>
            <a:r>
              <a:rPr lang="en-US" dirty="0" err="1"/>
              <a:t>X_opt</a:t>
            </a:r>
            <a:r>
              <a:rPr lang="en-US" dirty="0"/>
              <a:t>).fit()</a:t>
            </a:r>
          </a:p>
          <a:p>
            <a:r>
              <a:rPr lang="en-US" dirty="0" err="1"/>
              <a:t>regressor_OLS.summary</a:t>
            </a:r>
            <a:r>
              <a:rPr lang="en-US" dirty="0"/>
              <a:t>()</a:t>
            </a:r>
          </a:p>
        </p:txBody>
      </p:sp>
    </p:spTree>
    <p:extLst>
      <p:ext uri="{BB962C8B-B14F-4D97-AF65-F5344CB8AC3E}">
        <p14:creationId xmlns:p14="http://schemas.microsoft.com/office/powerpoint/2010/main" val="1786603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CC7F3E-1588-4E90-81FC-E511DFD18F68}"/>
              </a:ext>
            </a:extLst>
          </p:cNvPr>
          <p:cNvSpPr/>
          <p:nvPr/>
        </p:nvSpPr>
        <p:spPr>
          <a:xfrm>
            <a:off x="3048000" y="2551837"/>
            <a:ext cx="6096000" cy="1754326"/>
          </a:xfrm>
          <a:prstGeom prst="rect">
            <a:avLst/>
          </a:prstGeom>
        </p:spPr>
        <p:txBody>
          <a:bodyPr>
            <a:spAutoFit/>
          </a:bodyPr>
          <a:lstStyle/>
          <a:p>
            <a:r>
              <a:rPr lang="en-US" dirty="0"/>
              <a:t># Eliminating the </a:t>
            </a:r>
            <a:r>
              <a:rPr lang="en-US" dirty="0" err="1"/>
              <a:t>independant</a:t>
            </a:r>
            <a:r>
              <a:rPr lang="en-US" dirty="0"/>
              <a:t> variable with the higher p value</a:t>
            </a:r>
          </a:p>
          <a:p>
            <a:r>
              <a:rPr lang="en-US" dirty="0"/>
              <a:t>X = </a:t>
            </a:r>
            <a:r>
              <a:rPr lang="en-US" dirty="0" err="1"/>
              <a:t>np.append</a:t>
            </a:r>
            <a:r>
              <a:rPr lang="en-US" dirty="0"/>
              <a:t>(</a:t>
            </a:r>
            <a:r>
              <a:rPr lang="en-US" dirty="0" err="1"/>
              <a:t>arr</a:t>
            </a:r>
            <a:r>
              <a:rPr lang="en-US" dirty="0"/>
              <a:t> = </a:t>
            </a:r>
            <a:r>
              <a:rPr lang="en-US" dirty="0" err="1"/>
              <a:t>np.ones</a:t>
            </a:r>
            <a:r>
              <a:rPr lang="en-US" dirty="0"/>
              <a:t>((5960, 1)).</a:t>
            </a:r>
            <a:r>
              <a:rPr lang="en-US" dirty="0" err="1"/>
              <a:t>astype</a:t>
            </a:r>
            <a:r>
              <a:rPr lang="en-US" dirty="0"/>
              <a:t>(int), values = X, axis = 1)</a:t>
            </a:r>
          </a:p>
          <a:p>
            <a:r>
              <a:rPr lang="en-US" dirty="0" err="1"/>
              <a:t>X_opt</a:t>
            </a:r>
            <a:r>
              <a:rPr lang="en-US" dirty="0"/>
              <a:t> = X[:, [0, 1, 2, 3, 4, 5,7,8,9,10]]</a:t>
            </a:r>
          </a:p>
          <a:p>
            <a:r>
              <a:rPr lang="en-US" dirty="0" err="1"/>
              <a:t>regressor_OLS</a:t>
            </a:r>
            <a:r>
              <a:rPr lang="en-US" dirty="0"/>
              <a:t> = </a:t>
            </a:r>
            <a:r>
              <a:rPr lang="en-US" dirty="0" err="1"/>
              <a:t>sm.OLS</a:t>
            </a:r>
            <a:r>
              <a:rPr lang="en-US" dirty="0"/>
              <a:t>(</a:t>
            </a:r>
            <a:r>
              <a:rPr lang="en-US" dirty="0" err="1"/>
              <a:t>endog</a:t>
            </a:r>
            <a:r>
              <a:rPr lang="en-US" dirty="0"/>
              <a:t> = y, </a:t>
            </a:r>
            <a:r>
              <a:rPr lang="en-US" dirty="0" err="1"/>
              <a:t>exog</a:t>
            </a:r>
            <a:r>
              <a:rPr lang="en-US" dirty="0"/>
              <a:t> = </a:t>
            </a:r>
            <a:r>
              <a:rPr lang="en-US" dirty="0" err="1"/>
              <a:t>X_opt</a:t>
            </a:r>
            <a:r>
              <a:rPr lang="en-US" dirty="0"/>
              <a:t>).fit()</a:t>
            </a:r>
          </a:p>
          <a:p>
            <a:r>
              <a:rPr lang="en-US" dirty="0" err="1"/>
              <a:t>regressor_OLS.summary</a:t>
            </a:r>
            <a:r>
              <a:rPr lang="en-US" dirty="0"/>
              <a:t>()</a:t>
            </a:r>
          </a:p>
        </p:txBody>
      </p:sp>
    </p:spTree>
    <p:extLst>
      <p:ext uri="{BB962C8B-B14F-4D97-AF65-F5344CB8AC3E}">
        <p14:creationId xmlns:p14="http://schemas.microsoft.com/office/powerpoint/2010/main" val="2141859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82308C-7175-4E09-A509-E110EFFE9B01}"/>
              </a:ext>
            </a:extLst>
          </p:cNvPr>
          <p:cNvPicPr>
            <a:picLocks noChangeAspect="1"/>
          </p:cNvPicPr>
          <p:nvPr/>
        </p:nvPicPr>
        <p:blipFill>
          <a:blip r:embed="rId2"/>
          <a:stretch>
            <a:fillRect/>
          </a:stretch>
        </p:blipFill>
        <p:spPr>
          <a:xfrm>
            <a:off x="1156997" y="445446"/>
            <a:ext cx="9573204" cy="5619452"/>
          </a:xfrm>
          <a:prstGeom prst="rect">
            <a:avLst/>
          </a:prstGeom>
        </p:spPr>
      </p:pic>
    </p:spTree>
    <p:extLst>
      <p:ext uri="{BB962C8B-B14F-4D97-AF65-F5344CB8AC3E}">
        <p14:creationId xmlns:p14="http://schemas.microsoft.com/office/powerpoint/2010/main" val="2843723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803453-F075-4AF8-BB39-E370A417C0AB}"/>
              </a:ext>
            </a:extLst>
          </p:cNvPr>
          <p:cNvSpPr/>
          <p:nvPr/>
        </p:nvSpPr>
        <p:spPr>
          <a:xfrm>
            <a:off x="3048000" y="3105835"/>
            <a:ext cx="6096000" cy="369332"/>
          </a:xfrm>
          <a:prstGeom prst="rect">
            <a:avLst/>
          </a:prstGeom>
        </p:spPr>
        <p:txBody>
          <a:bodyPr>
            <a:spAutoFit/>
          </a:bodyPr>
          <a:lstStyle/>
          <a:p>
            <a:r>
              <a:rPr lang="en-US" dirty="0"/>
              <a:t>FUTURE RESEARCH NEEDED </a:t>
            </a:r>
          </a:p>
        </p:txBody>
      </p:sp>
    </p:spTree>
    <p:extLst>
      <p:ext uri="{BB962C8B-B14F-4D97-AF65-F5344CB8AC3E}">
        <p14:creationId xmlns:p14="http://schemas.microsoft.com/office/powerpoint/2010/main" val="2969960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EAD3A0-F27B-4B34-A622-103BB3E2C156}"/>
              </a:ext>
            </a:extLst>
          </p:cNvPr>
          <p:cNvSpPr/>
          <p:nvPr/>
        </p:nvSpPr>
        <p:spPr>
          <a:xfrm>
            <a:off x="3048000" y="2551837"/>
            <a:ext cx="6096000" cy="2585323"/>
          </a:xfrm>
          <a:prstGeom prst="rect">
            <a:avLst/>
          </a:prstGeom>
        </p:spPr>
        <p:txBody>
          <a:bodyPr>
            <a:spAutoFit/>
          </a:bodyPr>
          <a:lstStyle/>
          <a:p>
            <a:r>
              <a:rPr lang="en-US" dirty="0"/>
              <a:t>Home equity: what it is &amp; how it works</a:t>
            </a:r>
          </a:p>
          <a:p>
            <a:endParaRPr lang="en-US" dirty="0"/>
          </a:p>
          <a:p>
            <a:r>
              <a:rPr lang="en-US" dirty="0"/>
              <a:t>A home equity loan is a type of loan in which the borrower uses the equity of his or her home as collateral. The loan amount is determined by the value of the property, and the value of the property is determined by an appraiser from the lending institution.</a:t>
            </a:r>
          </a:p>
          <a:p>
            <a:r>
              <a:rPr lang="en-US" dirty="0"/>
              <a:t>It is a loan where the obligor uses the equity of his home as the underlying collateral. </a:t>
            </a:r>
          </a:p>
        </p:txBody>
      </p:sp>
    </p:spTree>
    <p:extLst>
      <p:ext uri="{BB962C8B-B14F-4D97-AF65-F5344CB8AC3E}">
        <p14:creationId xmlns:p14="http://schemas.microsoft.com/office/powerpoint/2010/main" val="3917903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ED25F5-8C19-4247-BD6A-C8E9B181EF5C}"/>
              </a:ext>
            </a:extLst>
          </p:cNvPr>
          <p:cNvSpPr/>
          <p:nvPr/>
        </p:nvSpPr>
        <p:spPr>
          <a:xfrm>
            <a:off x="3048000" y="2413338"/>
            <a:ext cx="6096000" cy="2031325"/>
          </a:xfrm>
          <a:prstGeom prst="rect">
            <a:avLst/>
          </a:prstGeom>
        </p:spPr>
        <p:txBody>
          <a:bodyPr>
            <a:spAutoFit/>
          </a:bodyPr>
          <a:lstStyle/>
          <a:p>
            <a:r>
              <a:rPr lang="en-US" dirty="0"/>
              <a:t>For instance, the appraised value of your home is $150,000.</a:t>
            </a:r>
          </a:p>
          <a:p>
            <a:r>
              <a:rPr lang="en-US" dirty="0"/>
              <a:t>The balance owed on your mortgage is $100,000.</a:t>
            </a:r>
          </a:p>
          <a:p>
            <a:r>
              <a:rPr lang="en-US" dirty="0"/>
              <a:t>Therefore, the appraised value ($150,000) minus the balance owed ($100,000) equals the amount of equity ($50,000).</a:t>
            </a:r>
          </a:p>
          <a:p>
            <a:r>
              <a:rPr lang="en-US" dirty="0"/>
              <a:t>The equity you have in your home can be used as collateral for a second loan on your property.</a:t>
            </a:r>
          </a:p>
          <a:p>
            <a:endParaRPr lang="en-US" dirty="0"/>
          </a:p>
        </p:txBody>
      </p:sp>
    </p:spTree>
    <p:extLst>
      <p:ext uri="{BB962C8B-B14F-4D97-AF65-F5344CB8AC3E}">
        <p14:creationId xmlns:p14="http://schemas.microsoft.com/office/powerpoint/2010/main" val="721115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2479C87-4BB9-4826-913C-795D2F59E54A}"/>
              </a:ext>
            </a:extLst>
          </p:cNvPr>
          <p:cNvSpPr/>
          <p:nvPr/>
        </p:nvSpPr>
        <p:spPr>
          <a:xfrm>
            <a:off x="3048000" y="3105835"/>
            <a:ext cx="6096000" cy="646331"/>
          </a:xfrm>
          <a:prstGeom prst="rect">
            <a:avLst/>
          </a:prstGeom>
        </p:spPr>
        <p:txBody>
          <a:bodyPr>
            <a:spAutoFit/>
          </a:bodyPr>
          <a:lstStyle/>
          <a:p>
            <a:r>
              <a:rPr lang="en-US" dirty="0" err="1"/>
              <a:t>hmeq_data</a:t>
            </a:r>
            <a:r>
              <a:rPr lang="en-US" dirty="0"/>
              <a:t> = </a:t>
            </a:r>
            <a:r>
              <a:rPr lang="en-US" dirty="0" err="1"/>
              <a:t>pd.read_csv</a:t>
            </a:r>
            <a:r>
              <a:rPr lang="en-US" dirty="0"/>
              <a:t>('C:/Users/</a:t>
            </a:r>
            <a:r>
              <a:rPr lang="en-US" dirty="0" err="1"/>
              <a:t>molak</a:t>
            </a:r>
            <a:r>
              <a:rPr lang="en-US" dirty="0"/>
              <a:t>/Desktop/dev/hmeq_data.csv')</a:t>
            </a:r>
          </a:p>
        </p:txBody>
      </p:sp>
    </p:spTree>
    <p:extLst>
      <p:ext uri="{BB962C8B-B14F-4D97-AF65-F5344CB8AC3E}">
        <p14:creationId xmlns:p14="http://schemas.microsoft.com/office/powerpoint/2010/main" val="857212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9AC653-0515-4792-B5AD-E88FA35D8BB4}"/>
              </a:ext>
            </a:extLst>
          </p:cNvPr>
          <p:cNvSpPr/>
          <p:nvPr/>
        </p:nvSpPr>
        <p:spPr>
          <a:xfrm>
            <a:off x="3048000" y="2690336"/>
            <a:ext cx="6096000" cy="923330"/>
          </a:xfrm>
          <a:prstGeom prst="rect">
            <a:avLst/>
          </a:prstGeom>
        </p:spPr>
        <p:txBody>
          <a:bodyPr>
            <a:spAutoFit/>
          </a:bodyPr>
          <a:lstStyle/>
          <a:p>
            <a:r>
              <a:rPr lang="en-US" dirty="0"/>
              <a:t>The dataset mortgage is in panel form and reports origination and performance observations for 50,000 residential US mortgage borrowers over 60 periods. </a:t>
            </a:r>
          </a:p>
        </p:txBody>
      </p:sp>
    </p:spTree>
    <p:extLst>
      <p:ext uri="{BB962C8B-B14F-4D97-AF65-F5344CB8AC3E}">
        <p14:creationId xmlns:p14="http://schemas.microsoft.com/office/powerpoint/2010/main" val="903711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D3CD2A-1ECC-46FC-A1D1-9E9C1627414C}"/>
              </a:ext>
            </a:extLst>
          </p:cNvPr>
          <p:cNvSpPr/>
          <p:nvPr/>
        </p:nvSpPr>
        <p:spPr>
          <a:xfrm>
            <a:off x="3048000" y="1166843"/>
            <a:ext cx="6096000" cy="3693319"/>
          </a:xfrm>
          <a:prstGeom prst="rect">
            <a:avLst/>
          </a:prstGeom>
        </p:spPr>
        <p:txBody>
          <a:bodyPr>
            <a:spAutoFit/>
          </a:bodyPr>
          <a:lstStyle/>
          <a:p>
            <a:r>
              <a:rPr lang="en-US" dirty="0"/>
              <a:t>Characteristics include:</a:t>
            </a:r>
          </a:p>
          <a:p>
            <a:r>
              <a:rPr lang="en-US" dirty="0"/>
              <a:t>◾ BAD: 1 = applicant defaulted on loan or seriously delinquent; 0 = applicant paid loan</a:t>
            </a:r>
          </a:p>
          <a:p>
            <a:r>
              <a:rPr lang="en-US" dirty="0"/>
              <a:t>◾ LOAN: Amount of the loan request</a:t>
            </a:r>
          </a:p>
          <a:p>
            <a:r>
              <a:rPr lang="en-US" dirty="0"/>
              <a:t>◾ MORTDUE: Amount due on existing mortgage</a:t>
            </a:r>
          </a:p>
          <a:p>
            <a:r>
              <a:rPr lang="en-US" dirty="0"/>
              <a:t>◾ VALUE: Value of current property</a:t>
            </a:r>
          </a:p>
          <a:p>
            <a:r>
              <a:rPr lang="en-US" dirty="0"/>
              <a:t>◾ YOJ: Years at present job</a:t>
            </a:r>
          </a:p>
          <a:p>
            <a:r>
              <a:rPr lang="en-US" dirty="0"/>
              <a:t>◾ DEROG: Number of major derogatory reports</a:t>
            </a:r>
          </a:p>
          <a:p>
            <a:r>
              <a:rPr lang="en-US" dirty="0"/>
              <a:t>◾ DELINQ: Number of delinquent credit lines</a:t>
            </a:r>
          </a:p>
          <a:p>
            <a:r>
              <a:rPr lang="en-US" dirty="0"/>
              <a:t>◾ CLAGE: Age of oldest credit line in months</a:t>
            </a:r>
          </a:p>
          <a:p>
            <a:r>
              <a:rPr lang="en-US" dirty="0"/>
              <a:t>◾ NINQ: Number of recent credit inquiries</a:t>
            </a:r>
          </a:p>
          <a:p>
            <a:r>
              <a:rPr lang="en-US" dirty="0"/>
              <a:t>◾ CLNO: Number of credit lines</a:t>
            </a:r>
          </a:p>
          <a:p>
            <a:r>
              <a:rPr lang="en-US" dirty="0"/>
              <a:t>◾ DEBTINC: Debt-to-income ratio</a:t>
            </a:r>
          </a:p>
        </p:txBody>
      </p:sp>
    </p:spTree>
    <p:extLst>
      <p:ext uri="{BB962C8B-B14F-4D97-AF65-F5344CB8AC3E}">
        <p14:creationId xmlns:p14="http://schemas.microsoft.com/office/powerpoint/2010/main" val="568985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614A77B-6D65-4ADC-B0C9-13F142D8F6C8}"/>
              </a:ext>
            </a:extLst>
          </p:cNvPr>
          <p:cNvSpPr/>
          <p:nvPr/>
        </p:nvSpPr>
        <p:spPr>
          <a:xfrm>
            <a:off x="3048000" y="1166843"/>
            <a:ext cx="6096000" cy="369332"/>
          </a:xfrm>
          <a:prstGeom prst="rect">
            <a:avLst/>
          </a:prstGeom>
        </p:spPr>
        <p:txBody>
          <a:bodyPr>
            <a:spAutoFit/>
          </a:bodyPr>
          <a:lstStyle/>
          <a:p>
            <a:endParaRPr lang="en-US" dirty="0"/>
          </a:p>
        </p:txBody>
      </p:sp>
      <p:sp>
        <p:nvSpPr>
          <p:cNvPr id="4" name="Rectangle 3">
            <a:extLst>
              <a:ext uri="{FF2B5EF4-FFF2-40B4-BE49-F238E27FC236}">
                <a16:creationId xmlns:a16="http://schemas.microsoft.com/office/drawing/2014/main" id="{FCD465A4-3CD7-4711-91E5-CA7CE342D6F7}"/>
              </a:ext>
            </a:extLst>
          </p:cNvPr>
          <p:cNvSpPr/>
          <p:nvPr/>
        </p:nvSpPr>
        <p:spPr>
          <a:xfrm>
            <a:off x="3048000" y="2828836"/>
            <a:ext cx="6096000" cy="646331"/>
          </a:xfrm>
          <a:prstGeom prst="rect">
            <a:avLst/>
          </a:prstGeom>
        </p:spPr>
        <p:txBody>
          <a:bodyPr>
            <a:spAutoFit/>
          </a:bodyPr>
          <a:lstStyle/>
          <a:p>
            <a:r>
              <a:rPr lang="en-US" dirty="0"/>
              <a:t>The dataset </a:t>
            </a:r>
            <a:r>
              <a:rPr lang="en-US" dirty="0" err="1"/>
              <a:t>hmeq</a:t>
            </a:r>
            <a:r>
              <a:rPr lang="en-US" dirty="0"/>
              <a:t> reports characteristics and delinquency information for 5960 home equity loans. </a:t>
            </a:r>
          </a:p>
        </p:txBody>
      </p:sp>
    </p:spTree>
    <p:extLst>
      <p:ext uri="{BB962C8B-B14F-4D97-AF65-F5344CB8AC3E}">
        <p14:creationId xmlns:p14="http://schemas.microsoft.com/office/powerpoint/2010/main" val="155140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4DFD7CB-7459-4373-AF7D-7AC46F64803D}"/>
              </a:ext>
            </a:extLst>
          </p:cNvPr>
          <p:cNvSpPr/>
          <p:nvPr/>
        </p:nvSpPr>
        <p:spPr>
          <a:xfrm>
            <a:off x="3048000" y="2551837"/>
            <a:ext cx="6096000" cy="2308324"/>
          </a:xfrm>
          <a:prstGeom prst="rect">
            <a:avLst/>
          </a:prstGeom>
        </p:spPr>
        <p:txBody>
          <a:bodyPr>
            <a:spAutoFit/>
          </a:bodyPr>
          <a:lstStyle/>
          <a:p>
            <a:r>
              <a:rPr lang="en-US" dirty="0"/>
              <a:t>REASON FOR THIS STUDY</a:t>
            </a:r>
          </a:p>
          <a:p>
            <a:r>
              <a:rPr lang="en-US" dirty="0"/>
              <a:t>The consumer credit department of a bank wants to automate the decision making process for approval of home equity lines of credit. To do this, they will follow the recommendations of the Equal Credit Opportunity Act to create an empirically derived and statistically sound credit scoring model. The model will be based on data collected from recent applicants granted credit through the current loan process.</a:t>
            </a:r>
          </a:p>
        </p:txBody>
      </p:sp>
    </p:spTree>
    <p:extLst>
      <p:ext uri="{BB962C8B-B14F-4D97-AF65-F5344CB8AC3E}">
        <p14:creationId xmlns:p14="http://schemas.microsoft.com/office/powerpoint/2010/main" val="1617829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F37938-A9E8-431E-AD12-726C03CD5A87}"/>
              </a:ext>
            </a:extLst>
          </p:cNvPr>
          <p:cNvSpPr/>
          <p:nvPr/>
        </p:nvSpPr>
        <p:spPr>
          <a:xfrm>
            <a:off x="3048000" y="2274838"/>
            <a:ext cx="6096000" cy="2585323"/>
          </a:xfrm>
          <a:prstGeom prst="rect">
            <a:avLst/>
          </a:prstGeom>
        </p:spPr>
        <p:txBody>
          <a:bodyPr>
            <a:spAutoFit/>
          </a:bodyPr>
          <a:lstStyle/>
          <a:p>
            <a:r>
              <a:rPr lang="en-US" dirty="0" err="1"/>
              <a:t>Hmeq</a:t>
            </a:r>
            <a:r>
              <a:rPr lang="en-US" dirty="0"/>
              <a:t> Modeling Goals:</a:t>
            </a:r>
          </a:p>
          <a:p>
            <a:endParaRPr lang="en-US" dirty="0"/>
          </a:p>
          <a:p>
            <a:r>
              <a:rPr lang="en-US" dirty="0"/>
              <a:t>One goal is to understand the applicants/clients</a:t>
            </a:r>
          </a:p>
          <a:p>
            <a:r>
              <a:rPr lang="en-US" dirty="0"/>
              <a:t>The credit scoring(predictive) model should compute the probability of a given loan applicant to default on loan repayment.</a:t>
            </a:r>
          </a:p>
          <a:p>
            <a:r>
              <a:rPr lang="en-US" dirty="0"/>
              <a:t>A </a:t>
            </a:r>
            <a:r>
              <a:rPr lang="en-US" dirty="0" err="1"/>
              <a:t>treshold</a:t>
            </a:r>
            <a:r>
              <a:rPr lang="en-US" dirty="0"/>
              <a:t> is to be selected such that all applicants whose probability of default is in excess of the threshold are recommended for rejection.</a:t>
            </a:r>
          </a:p>
        </p:txBody>
      </p:sp>
    </p:spTree>
    <p:extLst>
      <p:ext uri="{BB962C8B-B14F-4D97-AF65-F5344CB8AC3E}">
        <p14:creationId xmlns:p14="http://schemas.microsoft.com/office/powerpoint/2010/main" val="3816249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568</TotalTime>
  <Words>760</Words>
  <Application>Microsoft Office PowerPoint</Application>
  <PresentationFormat>Widescreen</PresentationFormat>
  <Paragraphs>56</Paragraphs>
  <Slides>14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http://www.creditriskanalytics.net/uploads/1/9/5/1/19511601/hmeq.csv</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http://www.creditriskanalytics.net/uploads/1/9/5/1/19511601/hmeq.csv</dc:title>
  <dc:creator>Mohamed Kaba</dc:creator>
  <cp:lastModifiedBy>Mohamed Kaba</cp:lastModifiedBy>
  <cp:revision>19</cp:revision>
  <dcterms:created xsi:type="dcterms:W3CDTF">2018-05-31T05:35:24Z</dcterms:created>
  <dcterms:modified xsi:type="dcterms:W3CDTF">2018-05-31T22:07:11Z</dcterms:modified>
</cp:coreProperties>
</file>