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1" r:id="rId3"/>
  </p:sldMasterIdLst>
  <p:sldIdLst>
    <p:sldId id="275" r:id="rId4"/>
    <p:sldId id="276" r:id="rId5"/>
    <p:sldId id="277" r:id="rId6"/>
    <p:sldId id="278" r:id="rId7"/>
    <p:sldId id="280" r:id="rId8"/>
    <p:sldId id="281" r:id="rId9"/>
    <p:sldId id="328" r:id="rId10"/>
    <p:sldId id="283" r:id="rId11"/>
    <p:sldId id="284" r:id="rId12"/>
    <p:sldId id="286" r:id="rId13"/>
    <p:sldId id="331" r:id="rId14"/>
    <p:sldId id="288" r:id="rId15"/>
    <p:sldId id="289" r:id="rId16"/>
    <p:sldId id="332" r:id="rId17"/>
    <p:sldId id="290" r:id="rId18"/>
    <p:sldId id="291" r:id="rId19"/>
    <p:sldId id="333" r:id="rId20"/>
    <p:sldId id="292" r:id="rId21"/>
    <p:sldId id="293" r:id="rId22"/>
    <p:sldId id="294" r:id="rId23"/>
    <p:sldId id="330" r:id="rId24"/>
    <p:sldId id="329" r:id="rId25"/>
    <p:sldId id="295" r:id="rId26"/>
    <p:sldId id="296" r:id="rId27"/>
    <p:sldId id="299" r:id="rId28"/>
    <p:sldId id="335" r:id="rId29"/>
    <p:sldId id="336" r:id="rId30"/>
    <p:sldId id="301" r:id="rId31"/>
    <p:sldId id="302" r:id="rId32"/>
    <p:sldId id="303" r:id="rId33"/>
    <p:sldId id="306" r:id="rId34"/>
    <p:sldId id="308" r:id="rId35"/>
    <p:sldId id="309" r:id="rId36"/>
    <p:sldId id="311" r:id="rId37"/>
    <p:sldId id="313" r:id="rId38"/>
    <p:sldId id="337" r:id="rId39"/>
    <p:sldId id="314" r:id="rId40"/>
    <p:sldId id="315" r:id="rId41"/>
    <p:sldId id="317" r:id="rId42"/>
    <p:sldId id="338" r:id="rId43"/>
    <p:sldId id="320" r:id="rId44"/>
    <p:sldId id="322" r:id="rId45"/>
    <p:sldId id="323" r:id="rId46"/>
    <p:sldId id="324" r:id="rId47"/>
    <p:sldId id="325" r:id="rId48"/>
    <p:sldId id="326" r:id="rId49"/>
    <p:sldId id="327" r:id="rId5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BBA7C01-848B-4172-9A72-365A5016255C}"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58D4288-08E0-4246-9AF1-6F51152934DB}"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6096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5800" y="6096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6C3D146-D73A-4E7C-8C52-F673981E1C81}"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685800" y="1981200"/>
            <a:ext cx="381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381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9B3CDA05-39BA-4031-9F3E-3325B4EAF476}"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4" name="Picture 2" descr="titlemaster_med"/>
          <p:cNvPicPr>
            <a:picLocks noChangeAspect="1" noChangeArrowheads="1"/>
          </p:cNvPicPr>
          <p:nvPr/>
        </p:nvPicPr>
        <p:blipFill>
          <a:blip r:embed="rId2" cstate="print"/>
          <a:srcRect/>
          <a:stretch>
            <a:fillRect/>
          </a:stretch>
        </p:blipFill>
        <p:spPr bwMode="ltGray">
          <a:xfrm>
            <a:off x="0" y="0"/>
            <a:ext cx="9144000" cy="6862763"/>
          </a:xfrm>
          <a:prstGeom prst="rect">
            <a:avLst/>
          </a:prstGeom>
          <a:noFill/>
          <a:ln w="9525">
            <a:noFill/>
            <a:miter lim="800000"/>
            <a:headEnd/>
            <a:tailEnd/>
          </a:ln>
        </p:spPr>
      </p:pic>
      <p:sp>
        <p:nvSpPr>
          <p:cNvPr id="102406" name="Rectangle 6"/>
          <p:cNvSpPr>
            <a:spLocks noGrp="1" noChangeArrowheads="1"/>
          </p:cNvSpPr>
          <p:nvPr>
            <p:ph type="subTitle" sz="quarter" idx="1"/>
          </p:nvPr>
        </p:nvSpPr>
        <p:spPr>
          <a:xfrm>
            <a:off x="2362200" y="3429000"/>
            <a:ext cx="6400800" cy="1447800"/>
          </a:xfrm>
          <a:solidFill>
            <a:schemeClr val="bg1">
              <a:alpha val="50000"/>
            </a:schemeClr>
          </a:solidFill>
          <a:ln w="76200">
            <a:solidFill>
              <a:schemeClr val="tx1"/>
            </a:solidFill>
          </a:ln>
        </p:spPr>
        <p:txBody>
          <a:bodyPr anchor="ctr"/>
          <a:lstStyle>
            <a:lvl1pPr marL="0" indent="0" algn="ctr">
              <a:buFont typeface="Wingdings" pitchFamily="2" charset="2"/>
              <a:buNone/>
              <a:defRPr/>
            </a:lvl1pPr>
          </a:lstStyle>
          <a:p>
            <a:r>
              <a:rPr lang="ru-RU"/>
              <a:t>Образец подзаголовка</a:t>
            </a:r>
          </a:p>
        </p:txBody>
      </p:sp>
      <p:sp>
        <p:nvSpPr>
          <p:cNvPr id="102407" name="Rectangle 7"/>
          <p:cNvSpPr>
            <a:spLocks noGrp="1" noChangeArrowheads="1"/>
          </p:cNvSpPr>
          <p:nvPr>
            <p:ph type="ctrTitle" sz="quarter"/>
          </p:nvPr>
        </p:nvSpPr>
        <p:spPr>
          <a:xfrm>
            <a:off x="838200" y="1371600"/>
            <a:ext cx="7620000" cy="2057400"/>
          </a:xfrm>
          <a:solidFill>
            <a:schemeClr val="bg1">
              <a:alpha val="50000"/>
            </a:schemeClr>
          </a:solidFill>
          <a:ln w="76200">
            <a:solidFill>
              <a:schemeClr val="tx1"/>
            </a:solidFill>
          </a:ln>
        </p:spPr>
        <p:txBody>
          <a:bodyPr/>
          <a:lstStyle>
            <a:lvl1pPr algn="ctr">
              <a:defRPr sz="5400">
                <a:solidFill>
                  <a:schemeClr val="tx1"/>
                </a:solidFill>
              </a:defRPr>
            </a:lvl1pPr>
          </a:lstStyle>
          <a:p>
            <a:r>
              <a:rPr lang="ru-RU"/>
              <a:t>Образец заголовка</a:t>
            </a:r>
          </a:p>
        </p:txBody>
      </p:sp>
      <p:sp>
        <p:nvSpPr>
          <p:cNvPr id="5" name="Rectangle 3"/>
          <p:cNvSpPr>
            <a:spLocks noGrp="1" noChangeArrowheads="1"/>
          </p:cNvSpPr>
          <p:nvPr>
            <p:ph type="dt" sz="half" idx="10"/>
          </p:nvPr>
        </p:nvSpPr>
        <p:spPr>
          <a:xfrm>
            <a:off x="304800" y="6248400"/>
            <a:ext cx="1905000" cy="457200"/>
          </a:xfrm>
        </p:spPr>
        <p:txBody>
          <a:bodyPr/>
          <a:lstStyle>
            <a:lvl1pPr>
              <a:defRPr/>
            </a:lvl1pPr>
          </a:lstStyle>
          <a:p>
            <a:pPr>
              <a:defRPr/>
            </a:pPr>
            <a:endParaRPr lang="ru-RU"/>
          </a:p>
        </p:txBody>
      </p:sp>
      <p:sp>
        <p:nvSpPr>
          <p:cNvPr id="6" name="Rectangle 4"/>
          <p:cNvSpPr>
            <a:spLocks noGrp="1" noChangeArrowheads="1"/>
          </p:cNvSpPr>
          <p:nvPr>
            <p:ph type="ftr" sz="quarter" idx="11"/>
          </p:nvPr>
        </p:nvSpPr>
        <p:spPr/>
        <p:txBody>
          <a:bodyPr/>
          <a:lstStyle>
            <a:lvl1pPr>
              <a:defRPr/>
            </a:lvl1pPr>
          </a:lstStyle>
          <a:p>
            <a:pPr>
              <a:defRPr/>
            </a:pPr>
            <a:endParaRPr lang="ru-RU"/>
          </a:p>
        </p:txBody>
      </p:sp>
      <p:sp>
        <p:nvSpPr>
          <p:cNvPr id="7" name="Rectangle 5"/>
          <p:cNvSpPr>
            <a:spLocks noGrp="1" noChangeArrowheads="1"/>
          </p:cNvSpPr>
          <p:nvPr>
            <p:ph type="sldNum" sz="quarter" idx="12"/>
          </p:nvPr>
        </p:nvSpPr>
        <p:spPr>
          <a:xfrm>
            <a:off x="7010400" y="6248400"/>
            <a:ext cx="1905000" cy="457200"/>
          </a:xfrm>
        </p:spPr>
        <p:txBody>
          <a:bodyPr/>
          <a:lstStyle>
            <a:lvl1pPr>
              <a:defRPr/>
            </a:lvl1pPr>
          </a:lstStyle>
          <a:p>
            <a:pPr>
              <a:defRPr/>
            </a:pPr>
            <a:fld id="{C5ACC813-4DD5-43A9-9972-C2190437D58E}" type="slidenum">
              <a:rPr lang="ru-RU"/>
              <a:pPr>
                <a:defRPr/>
              </a:pPr>
              <a:t>‹#›</a:t>
            </a:fld>
            <a:endParaRPr lang="ru-RU"/>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pPr>
              <a:defRPr/>
            </a:pPr>
            <a:fld id="{DC0BAC14-50D7-46DD-9032-54F90D603F4D}" type="slidenum">
              <a:rPr lang="ru-RU"/>
              <a:pPr>
                <a:defRPr/>
              </a:pPr>
              <a:t>‹#›</a:t>
            </a:fld>
            <a:endParaRPr lang="ru-RU"/>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pPr>
              <a:defRPr/>
            </a:pPr>
            <a:fld id="{E4610BF7-25C5-4A3A-BAF5-B6C5BA4169AF}" type="slidenum">
              <a:rPr lang="ru-RU"/>
              <a:pPr>
                <a:defRPr/>
              </a:pPr>
              <a:t>‹#›</a:t>
            </a:fld>
            <a:endParaRPr lang="ru-RU"/>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4384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7150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pPr>
              <a:defRPr/>
            </a:pPr>
            <a:fld id="{799DB36A-AE9D-4090-8799-7297CF97C939}" type="slidenum">
              <a:rPr lang="ru-RU"/>
              <a:pPr>
                <a:defRPr/>
              </a:pPr>
              <a:t>‹#›</a:t>
            </a:fld>
            <a:endParaRPr lang="ru-RU"/>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7"/>
          <p:cNvSpPr>
            <a:spLocks noGrp="1" noChangeArrowheads="1"/>
          </p:cNvSpPr>
          <p:nvPr>
            <p:ph type="dt" sz="half" idx="10"/>
          </p:nvPr>
        </p:nvSpPr>
        <p:spPr>
          <a:ln/>
        </p:spPr>
        <p:txBody>
          <a:bodyPr/>
          <a:lstStyle>
            <a:lvl1pPr>
              <a:defRPr/>
            </a:lvl1pPr>
          </a:lstStyle>
          <a:p>
            <a:pPr>
              <a:defRPr/>
            </a:pPr>
            <a:endParaRPr lang="ru-RU"/>
          </a:p>
        </p:txBody>
      </p:sp>
      <p:sp>
        <p:nvSpPr>
          <p:cNvPr id="8" name="Rectangle 8"/>
          <p:cNvSpPr>
            <a:spLocks noGrp="1" noChangeArrowheads="1"/>
          </p:cNvSpPr>
          <p:nvPr>
            <p:ph type="ftr" sz="quarter" idx="11"/>
          </p:nvPr>
        </p:nvSpPr>
        <p:spPr>
          <a:ln/>
        </p:spPr>
        <p:txBody>
          <a:bodyPr/>
          <a:lstStyle>
            <a:lvl1pPr>
              <a:defRPr/>
            </a:lvl1pPr>
          </a:lstStyle>
          <a:p>
            <a:pPr>
              <a:defRPr/>
            </a:pPr>
            <a:endParaRPr lang="ru-RU"/>
          </a:p>
        </p:txBody>
      </p:sp>
      <p:sp>
        <p:nvSpPr>
          <p:cNvPr id="9" name="Rectangle 9"/>
          <p:cNvSpPr>
            <a:spLocks noGrp="1" noChangeArrowheads="1"/>
          </p:cNvSpPr>
          <p:nvPr>
            <p:ph type="sldNum" sz="quarter" idx="12"/>
          </p:nvPr>
        </p:nvSpPr>
        <p:spPr>
          <a:ln/>
        </p:spPr>
        <p:txBody>
          <a:bodyPr/>
          <a:lstStyle>
            <a:lvl1pPr>
              <a:defRPr/>
            </a:lvl1pPr>
          </a:lstStyle>
          <a:p>
            <a:pPr>
              <a:defRPr/>
            </a:pPr>
            <a:fld id="{0BE20F67-A9CD-42EA-8A46-3F314DB8E933}" type="slidenum">
              <a:rPr lang="ru-RU"/>
              <a:pPr>
                <a:defRPr/>
              </a:pPr>
              <a:t>‹#›</a:t>
            </a:fld>
            <a:endParaRPr lang="ru-RU"/>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7"/>
          <p:cNvSpPr>
            <a:spLocks noGrp="1" noChangeArrowheads="1"/>
          </p:cNvSpPr>
          <p:nvPr>
            <p:ph type="dt" sz="half" idx="10"/>
          </p:nvPr>
        </p:nvSpPr>
        <p:spPr>
          <a:ln/>
        </p:spPr>
        <p:txBody>
          <a:bodyPr/>
          <a:lstStyle>
            <a:lvl1pPr>
              <a:defRPr/>
            </a:lvl1pPr>
          </a:lstStyle>
          <a:p>
            <a:pPr>
              <a:defRPr/>
            </a:pPr>
            <a:endParaRPr lang="ru-RU"/>
          </a:p>
        </p:txBody>
      </p:sp>
      <p:sp>
        <p:nvSpPr>
          <p:cNvPr id="4" name="Rectangle 8"/>
          <p:cNvSpPr>
            <a:spLocks noGrp="1" noChangeArrowheads="1"/>
          </p:cNvSpPr>
          <p:nvPr>
            <p:ph type="ftr" sz="quarter" idx="11"/>
          </p:nvPr>
        </p:nvSpPr>
        <p:spPr>
          <a:ln/>
        </p:spPr>
        <p:txBody>
          <a:bodyPr/>
          <a:lstStyle>
            <a:lvl1pPr>
              <a:defRPr/>
            </a:lvl1pPr>
          </a:lstStyle>
          <a:p>
            <a:pPr>
              <a:defRPr/>
            </a:pPr>
            <a:endParaRPr lang="ru-RU"/>
          </a:p>
        </p:txBody>
      </p:sp>
      <p:sp>
        <p:nvSpPr>
          <p:cNvPr id="5" name="Rectangle 9"/>
          <p:cNvSpPr>
            <a:spLocks noGrp="1" noChangeArrowheads="1"/>
          </p:cNvSpPr>
          <p:nvPr>
            <p:ph type="sldNum" sz="quarter" idx="12"/>
          </p:nvPr>
        </p:nvSpPr>
        <p:spPr>
          <a:ln/>
        </p:spPr>
        <p:txBody>
          <a:bodyPr/>
          <a:lstStyle>
            <a:lvl1pPr>
              <a:defRPr/>
            </a:lvl1pPr>
          </a:lstStyle>
          <a:p>
            <a:pPr>
              <a:defRPr/>
            </a:pPr>
            <a:fld id="{23D97072-DA8F-4B3C-BDB1-515849942369}" type="slidenum">
              <a:rPr lang="ru-RU"/>
              <a:pPr>
                <a:defRPr/>
              </a:pPr>
              <a:t>‹#›</a:t>
            </a:fld>
            <a:endParaRPr lang="ru-RU"/>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ru-RU"/>
          </a:p>
        </p:txBody>
      </p:sp>
      <p:sp>
        <p:nvSpPr>
          <p:cNvPr id="3" name="Rectangle 8"/>
          <p:cNvSpPr>
            <a:spLocks noGrp="1" noChangeArrowheads="1"/>
          </p:cNvSpPr>
          <p:nvPr>
            <p:ph type="ftr" sz="quarter" idx="11"/>
          </p:nvPr>
        </p:nvSpPr>
        <p:spPr>
          <a:ln/>
        </p:spPr>
        <p:txBody>
          <a:bodyPr/>
          <a:lstStyle>
            <a:lvl1pPr>
              <a:defRPr/>
            </a:lvl1pPr>
          </a:lstStyle>
          <a:p>
            <a:pPr>
              <a:defRPr/>
            </a:pPr>
            <a:endParaRPr lang="ru-RU"/>
          </a:p>
        </p:txBody>
      </p:sp>
      <p:sp>
        <p:nvSpPr>
          <p:cNvPr id="4" name="Rectangle 9"/>
          <p:cNvSpPr>
            <a:spLocks noGrp="1" noChangeArrowheads="1"/>
          </p:cNvSpPr>
          <p:nvPr>
            <p:ph type="sldNum" sz="quarter" idx="12"/>
          </p:nvPr>
        </p:nvSpPr>
        <p:spPr>
          <a:ln/>
        </p:spPr>
        <p:txBody>
          <a:bodyPr/>
          <a:lstStyle>
            <a:lvl1pPr>
              <a:defRPr/>
            </a:lvl1pPr>
          </a:lstStyle>
          <a:p>
            <a:pPr>
              <a:defRPr/>
            </a:pPr>
            <a:fld id="{D7647773-4DF3-45B4-AF35-3B15C33BAC43}" type="slidenum">
              <a:rPr lang="ru-RU"/>
              <a:pPr>
                <a:defRPr/>
              </a:pPr>
              <a:t>‹#›</a:t>
            </a:fld>
            <a:endParaRPr lang="ru-RU"/>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EAA83A7B-B5B2-41A2-ADF3-DD5757EFCD40}" type="slidenum">
              <a:rPr lang="ru-RU"/>
              <a:pPr>
                <a:defRPr/>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pPr>
              <a:defRPr/>
            </a:pPr>
            <a:fld id="{46FB1EA2-EDD4-4ABA-A82F-14A8C0F4698F}" type="slidenum">
              <a:rPr lang="ru-RU"/>
              <a:pPr>
                <a:defRPr/>
              </a:pPr>
              <a:t>‹#›</a:t>
            </a:fld>
            <a:endParaRPr lang="ru-RU"/>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pPr>
              <a:defRPr/>
            </a:pPr>
            <a:fld id="{DCFCCA73-365C-456B-9FB3-5C2494430156}" type="slidenum">
              <a:rPr lang="ru-RU"/>
              <a:pPr>
                <a:defRPr/>
              </a:pPr>
              <a:t>‹#›</a:t>
            </a:fld>
            <a:endParaRPr lang="ru-RU"/>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pPr>
              <a:defRPr/>
            </a:pPr>
            <a:fld id="{5E358EA6-E49A-4E7A-8943-7D2B7E8C5315}" type="slidenum">
              <a:rPr lang="ru-RU"/>
              <a:pPr>
                <a:defRPr/>
              </a:pPr>
              <a:t>‹#›</a:t>
            </a:fld>
            <a:endParaRPr lang="ru-RU"/>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39000" y="228600"/>
            <a:ext cx="1600200" cy="5867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438400" y="228600"/>
            <a:ext cx="46482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pPr>
              <a:defRPr/>
            </a:pPr>
            <a:fld id="{8FFF3C19-B102-4D18-B1A9-EDDE8718E0F7}" type="slidenum">
              <a:rPr lang="ru-RU"/>
              <a:pPr>
                <a:defRPr/>
              </a:pPr>
              <a:t>‹#›</a:t>
            </a:fld>
            <a:endParaRPr lang="ru-RU"/>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2084388" y="296863"/>
            <a:ext cx="6823075" cy="5353050"/>
            <a:chOff x="1313" y="187"/>
            <a:chExt cx="4298" cy="3372"/>
          </a:xfrm>
        </p:grpSpPr>
        <p:grpSp>
          <p:nvGrpSpPr>
            <p:cNvPr id="5" name="Group 3"/>
            <p:cNvGrpSpPr>
              <a:grpSpLocks/>
            </p:cNvGrpSpPr>
            <p:nvPr/>
          </p:nvGrpSpPr>
          <p:grpSpPr bwMode="auto">
            <a:xfrm>
              <a:off x="2194" y="601"/>
              <a:ext cx="596" cy="447"/>
              <a:chOff x="0" y="0"/>
              <a:chExt cx="768" cy="576"/>
            </a:xfrm>
          </p:grpSpPr>
          <p:sp>
            <p:nvSpPr>
              <p:cNvPr id="135"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36" name="Oval 5"/>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6" name="Group 6"/>
            <p:cNvGrpSpPr>
              <a:grpSpLocks/>
            </p:cNvGrpSpPr>
            <p:nvPr/>
          </p:nvGrpSpPr>
          <p:grpSpPr bwMode="auto">
            <a:xfrm>
              <a:off x="1313" y="187"/>
              <a:ext cx="4298" cy="3372"/>
              <a:chOff x="0" y="0"/>
              <a:chExt cx="5533" cy="4341"/>
            </a:xfrm>
          </p:grpSpPr>
          <p:grpSp>
            <p:nvGrpSpPr>
              <p:cNvPr id="22" name="Group 7"/>
              <p:cNvGrpSpPr>
                <a:grpSpLocks/>
              </p:cNvGrpSpPr>
              <p:nvPr/>
            </p:nvGrpSpPr>
            <p:grpSpPr bwMode="auto">
              <a:xfrm>
                <a:off x="0" y="0"/>
                <a:ext cx="5470" cy="4341"/>
                <a:chOff x="0" y="0"/>
                <a:chExt cx="5470" cy="4341"/>
              </a:xfrm>
            </p:grpSpPr>
            <p:grpSp>
              <p:nvGrpSpPr>
                <p:cNvPr id="33" name="Group 8"/>
                <p:cNvGrpSpPr>
                  <a:grpSpLocks/>
                </p:cNvGrpSpPr>
                <p:nvPr/>
              </p:nvGrpSpPr>
              <p:grpSpPr bwMode="auto">
                <a:xfrm>
                  <a:off x="1339" y="786"/>
                  <a:ext cx="2919" cy="2151"/>
                  <a:chOff x="1265" y="814"/>
                  <a:chExt cx="2919" cy="2151"/>
                </a:xfrm>
              </p:grpSpPr>
              <p:sp>
                <p:nvSpPr>
                  <p:cNvPr id="133" name="Oval 9"/>
                  <p:cNvSpPr>
                    <a:spLocks noChangeArrowheads="1"/>
                  </p:cNvSpPr>
                  <p:nvPr/>
                </p:nvSpPr>
                <p:spPr bwMode="hidden">
                  <a:xfrm>
                    <a:off x="1265" y="817"/>
                    <a:ext cx="2922" cy="2145"/>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34" name="Oval 10"/>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34" name="Group 11"/>
                <p:cNvGrpSpPr>
                  <a:grpSpLocks/>
                </p:cNvGrpSpPr>
                <p:nvPr/>
              </p:nvGrpSpPr>
              <p:grpSpPr bwMode="auto">
                <a:xfrm>
                  <a:off x="0" y="0"/>
                  <a:ext cx="5470" cy="4341"/>
                  <a:chOff x="0" y="0"/>
                  <a:chExt cx="5470" cy="4341"/>
                </a:xfrm>
              </p:grpSpPr>
              <p:grpSp>
                <p:nvGrpSpPr>
                  <p:cNvPr id="35" name="Group 12"/>
                  <p:cNvGrpSpPr>
                    <a:grpSpLocks/>
                  </p:cNvGrpSpPr>
                  <p:nvPr/>
                </p:nvGrpSpPr>
                <p:grpSpPr bwMode="auto">
                  <a:xfrm>
                    <a:off x="3545" y="1502"/>
                    <a:ext cx="1258" cy="2327"/>
                    <a:chOff x="3471" y="1530"/>
                    <a:chExt cx="1258" cy="2327"/>
                  </a:xfrm>
                </p:grpSpPr>
                <p:sp>
                  <p:nvSpPr>
                    <p:cNvPr id="131" name="Freeform 13"/>
                    <p:cNvSpPr>
                      <a:spLocks/>
                    </p:cNvSpPr>
                    <p:nvPr/>
                  </p:nvSpPr>
                  <p:spPr bwMode="hidden">
                    <a:xfrm rot="2711884">
                      <a:off x="2765" y="2236"/>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32" name="Freeform 14"/>
                    <p:cNvSpPr>
                      <a:spLocks/>
                    </p:cNvSpPr>
                    <p:nvPr/>
                  </p:nvSpPr>
                  <p:spPr bwMode="hidden">
                    <a:xfrm rot="2711884">
                      <a:off x="4023" y="3148"/>
                      <a:ext cx="922"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36" name="Group 15"/>
                  <p:cNvGrpSpPr>
                    <a:grpSpLocks/>
                  </p:cNvGrpSpPr>
                  <p:nvPr/>
                </p:nvGrpSpPr>
                <p:grpSpPr bwMode="auto">
                  <a:xfrm>
                    <a:off x="2938" y="1991"/>
                    <a:ext cx="2463" cy="1332"/>
                    <a:chOff x="2864" y="2019"/>
                    <a:chExt cx="2463" cy="1332"/>
                  </a:xfrm>
                </p:grpSpPr>
                <p:sp>
                  <p:nvSpPr>
                    <p:cNvPr id="129" name="Freeform 16"/>
                    <p:cNvSpPr>
                      <a:spLocks/>
                    </p:cNvSpPr>
                    <p:nvPr/>
                  </p:nvSpPr>
                  <p:spPr bwMode="hidden">
                    <a:xfrm rot="2104081">
                      <a:off x="2864" y="2022"/>
                      <a:ext cx="1814" cy="34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30" name="Freeform 17"/>
                    <p:cNvSpPr>
                      <a:spLocks/>
                    </p:cNvSpPr>
                    <p:nvPr/>
                  </p:nvSpPr>
                  <p:spPr bwMode="hidden">
                    <a:xfrm rot="2104081">
                      <a:off x="4352" y="2806"/>
                      <a:ext cx="975"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37" name="Group 18"/>
                  <p:cNvGrpSpPr>
                    <a:grpSpLocks/>
                  </p:cNvGrpSpPr>
                  <p:nvPr/>
                </p:nvGrpSpPr>
                <p:grpSpPr bwMode="auto">
                  <a:xfrm>
                    <a:off x="2971" y="1804"/>
                    <a:ext cx="2477" cy="1064"/>
                    <a:chOff x="2897" y="1832"/>
                    <a:chExt cx="2477" cy="1064"/>
                  </a:xfrm>
                </p:grpSpPr>
                <p:sp>
                  <p:nvSpPr>
                    <p:cNvPr id="127" name="Freeform 19"/>
                    <p:cNvSpPr>
                      <a:spLocks/>
                    </p:cNvSpPr>
                    <p:nvPr/>
                  </p:nvSpPr>
                  <p:spPr bwMode="hidden">
                    <a:xfrm rot="1582915">
                      <a:off x="2897" y="1832"/>
                      <a:ext cx="1735"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8" name="Freeform 20"/>
                    <p:cNvSpPr>
                      <a:spLocks/>
                    </p:cNvSpPr>
                    <p:nvPr/>
                  </p:nvSpPr>
                  <p:spPr bwMode="hidden">
                    <a:xfrm rot="1582915">
                      <a:off x="4442" y="2420"/>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38" name="Group 21"/>
                  <p:cNvGrpSpPr>
                    <a:grpSpLocks/>
                  </p:cNvGrpSpPr>
                  <p:nvPr/>
                </p:nvGrpSpPr>
                <p:grpSpPr bwMode="auto">
                  <a:xfrm>
                    <a:off x="2998" y="1608"/>
                    <a:ext cx="2472" cy="927"/>
                    <a:chOff x="2924" y="1636"/>
                    <a:chExt cx="2472" cy="927"/>
                  </a:xfrm>
                </p:grpSpPr>
                <p:sp>
                  <p:nvSpPr>
                    <p:cNvPr id="125" name="Freeform 22"/>
                    <p:cNvSpPr>
                      <a:spLocks/>
                    </p:cNvSpPr>
                    <p:nvPr/>
                  </p:nvSpPr>
                  <p:spPr bwMode="hidden">
                    <a:xfrm rot="1080363">
                      <a:off x="2924" y="1636"/>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6" name="Freeform 23"/>
                    <p:cNvSpPr>
                      <a:spLocks/>
                    </p:cNvSpPr>
                    <p:nvPr/>
                  </p:nvSpPr>
                  <p:spPr bwMode="hidden">
                    <a:xfrm rot="1080363">
                      <a:off x="4495" y="2036"/>
                      <a:ext cx="901" cy="52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39" name="Group 24"/>
                  <p:cNvGrpSpPr>
                    <a:grpSpLocks/>
                  </p:cNvGrpSpPr>
                  <p:nvPr/>
                </p:nvGrpSpPr>
                <p:grpSpPr bwMode="auto">
                  <a:xfrm>
                    <a:off x="3032" y="1386"/>
                    <a:ext cx="2342" cy="657"/>
                    <a:chOff x="2958" y="1414"/>
                    <a:chExt cx="2342" cy="657"/>
                  </a:xfrm>
                </p:grpSpPr>
                <p:sp>
                  <p:nvSpPr>
                    <p:cNvPr id="123" name="Freeform 25"/>
                    <p:cNvSpPr>
                      <a:spLocks/>
                    </p:cNvSpPr>
                    <p:nvPr/>
                  </p:nvSpPr>
                  <p:spPr bwMode="hidden">
                    <a:xfrm rot="463793">
                      <a:off x="2958" y="1414"/>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4" name="Freeform 26"/>
                    <p:cNvSpPr>
                      <a:spLocks/>
                    </p:cNvSpPr>
                    <p:nvPr/>
                  </p:nvSpPr>
                  <p:spPr bwMode="hidden">
                    <a:xfrm rot="463793">
                      <a:off x="4469" y="1582"/>
                      <a:ext cx="828"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40" name="Group 27"/>
                  <p:cNvGrpSpPr>
                    <a:grpSpLocks/>
                  </p:cNvGrpSpPr>
                  <p:nvPr/>
                </p:nvGrpSpPr>
                <p:grpSpPr bwMode="auto">
                  <a:xfrm>
                    <a:off x="3057" y="1241"/>
                    <a:ext cx="2150" cy="343"/>
                    <a:chOff x="2983" y="1269"/>
                    <a:chExt cx="2150" cy="343"/>
                  </a:xfrm>
                </p:grpSpPr>
                <p:sp>
                  <p:nvSpPr>
                    <p:cNvPr id="121" name="Freeform 28"/>
                    <p:cNvSpPr>
                      <a:spLocks/>
                    </p:cNvSpPr>
                    <p:nvPr/>
                  </p:nvSpPr>
                  <p:spPr bwMode="hidden">
                    <a:xfrm rot="-84182">
                      <a:off x="2983" y="1290"/>
                      <a:ext cx="1404" cy="21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2" name="Freeform 29"/>
                    <p:cNvSpPr>
                      <a:spLocks/>
                    </p:cNvSpPr>
                    <p:nvPr/>
                  </p:nvSpPr>
                  <p:spPr bwMode="hidden">
                    <a:xfrm rot="-84182">
                      <a:off x="4379" y="1269"/>
                      <a:ext cx="754" cy="34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41" name="Group 30"/>
                  <p:cNvGrpSpPr>
                    <a:grpSpLocks/>
                  </p:cNvGrpSpPr>
                  <p:nvPr/>
                </p:nvGrpSpPr>
                <p:grpSpPr bwMode="auto">
                  <a:xfrm>
                    <a:off x="3012" y="889"/>
                    <a:ext cx="1879" cy="427"/>
                    <a:chOff x="2938" y="917"/>
                    <a:chExt cx="1879" cy="427"/>
                  </a:xfrm>
                </p:grpSpPr>
                <p:sp>
                  <p:nvSpPr>
                    <p:cNvPr id="119" name="Freeform 31"/>
                    <p:cNvSpPr>
                      <a:spLocks/>
                    </p:cNvSpPr>
                    <p:nvPr/>
                  </p:nvSpPr>
                  <p:spPr bwMode="hidden">
                    <a:xfrm rot="-802576">
                      <a:off x="2938" y="1129"/>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0" name="Freeform 32"/>
                    <p:cNvSpPr>
                      <a:spLocks/>
                    </p:cNvSpPr>
                    <p:nvPr/>
                  </p:nvSpPr>
                  <p:spPr bwMode="hidden">
                    <a:xfrm rot="-802576">
                      <a:off x="4155" y="920"/>
                      <a:ext cx="662"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42" name="Group 33"/>
                  <p:cNvGrpSpPr>
                    <a:grpSpLocks/>
                  </p:cNvGrpSpPr>
                  <p:nvPr/>
                </p:nvGrpSpPr>
                <p:grpSpPr bwMode="auto">
                  <a:xfrm>
                    <a:off x="711" y="1625"/>
                    <a:ext cx="1257" cy="2326"/>
                    <a:chOff x="637" y="1653"/>
                    <a:chExt cx="1257" cy="2326"/>
                  </a:xfrm>
                </p:grpSpPr>
                <p:sp>
                  <p:nvSpPr>
                    <p:cNvPr id="117" name="Freeform 34"/>
                    <p:cNvSpPr>
                      <a:spLocks/>
                    </p:cNvSpPr>
                    <p:nvPr/>
                  </p:nvSpPr>
                  <p:spPr bwMode="hidden">
                    <a:xfrm rot="18888116" flipH="1">
                      <a:off x="876" y="2358"/>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8" name="Freeform 35"/>
                    <p:cNvSpPr>
                      <a:spLocks/>
                    </p:cNvSpPr>
                    <p:nvPr/>
                  </p:nvSpPr>
                  <p:spPr bwMode="hidden">
                    <a:xfrm rot="18888116" flipH="1">
                      <a:off x="419" y="3271"/>
                      <a:ext cx="926"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3" name="Group 36"/>
                  <p:cNvGrpSpPr>
                    <a:grpSpLocks/>
                  </p:cNvGrpSpPr>
                  <p:nvPr/>
                </p:nvGrpSpPr>
                <p:grpSpPr bwMode="auto">
                  <a:xfrm>
                    <a:off x="69" y="2168"/>
                    <a:ext cx="2463" cy="1332"/>
                    <a:chOff x="-5" y="2196"/>
                    <a:chExt cx="2463" cy="1332"/>
                  </a:xfrm>
                </p:grpSpPr>
                <p:sp>
                  <p:nvSpPr>
                    <p:cNvPr id="115" name="Freeform 37"/>
                    <p:cNvSpPr>
                      <a:spLocks/>
                    </p:cNvSpPr>
                    <p:nvPr/>
                  </p:nvSpPr>
                  <p:spPr bwMode="hidden">
                    <a:xfrm rot="19495919" flipH="1">
                      <a:off x="644" y="2196"/>
                      <a:ext cx="1814" cy="34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6" name="Freeform 38"/>
                    <p:cNvSpPr>
                      <a:spLocks/>
                    </p:cNvSpPr>
                    <p:nvPr/>
                  </p:nvSpPr>
                  <p:spPr bwMode="hidden">
                    <a:xfrm rot="19495919" flipH="1">
                      <a:off x="-2" y="2984"/>
                      <a:ext cx="976" cy="54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4" name="Group 39"/>
                  <p:cNvGrpSpPr>
                    <a:grpSpLocks/>
                  </p:cNvGrpSpPr>
                  <p:nvPr/>
                </p:nvGrpSpPr>
                <p:grpSpPr bwMode="auto">
                  <a:xfrm>
                    <a:off x="22" y="1981"/>
                    <a:ext cx="2477" cy="1064"/>
                    <a:chOff x="-52" y="2009"/>
                    <a:chExt cx="2477" cy="1064"/>
                  </a:xfrm>
                </p:grpSpPr>
                <p:sp>
                  <p:nvSpPr>
                    <p:cNvPr id="113" name="Freeform 40"/>
                    <p:cNvSpPr>
                      <a:spLocks/>
                    </p:cNvSpPr>
                    <p:nvPr/>
                  </p:nvSpPr>
                  <p:spPr bwMode="hidden">
                    <a:xfrm rot="20017085" flipH="1">
                      <a:off x="689" y="2009"/>
                      <a:ext cx="1733"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4" name="Freeform 41"/>
                    <p:cNvSpPr>
                      <a:spLocks/>
                    </p:cNvSpPr>
                    <p:nvPr/>
                  </p:nvSpPr>
                  <p:spPr bwMode="hidden">
                    <a:xfrm rot="20017085" flipH="1">
                      <a:off x="-52" y="2596"/>
                      <a:ext cx="932" cy="47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5" name="Group 42"/>
                  <p:cNvGrpSpPr>
                    <a:grpSpLocks/>
                  </p:cNvGrpSpPr>
                  <p:nvPr/>
                </p:nvGrpSpPr>
                <p:grpSpPr bwMode="auto">
                  <a:xfrm>
                    <a:off x="0" y="1785"/>
                    <a:ext cx="2472" cy="927"/>
                    <a:chOff x="-74" y="1813"/>
                    <a:chExt cx="2472" cy="927"/>
                  </a:xfrm>
                </p:grpSpPr>
                <p:sp>
                  <p:nvSpPr>
                    <p:cNvPr id="111" name="Freeform 43"/>
                    <p:cNvSpPr>
                      <a:spLocks/>
                    </p:cNvSpPr>
                    <p:nvPr/>
                  </p:nvSpPr>
                  <p:spPr bwMode="hidden">
                    <a:xfrm rot="20519637" flipH="1">
                      <a:off x="720" y="1816"/>
                      <a:ext cx="1675" cy="33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2" name="Freeform 44"/>
                    <p:cNvSpPr>
                      <a:spLocks/>
                    </p:cNvSpPr>
                    <p:nvPr/>
                  </p:nvSpPr>
                  <p:spPr bwMode="hidden">
                    <a:xfrm rot="20519637" flipH="1">
                      <a:off x="-74" y="2214"/>
                      <a:ext cx="901" cy="52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6" name="Group 45"/>
                  <p:cNvGrpSpPr>
                    <a:grpSpLocks/>
                  </p:cNvGrpSpPr>
                  <p:nvPr/>
                </p:nvGrpSpPr>
                <p:grpSpPr bwMode="auto">
                  <a:xfrm>
                    <a:off x="96" y="1563"/>
                    <a:ext cx="2342" cy="657"/>
                    <a:chOff x="22" y="1591"/>
                    <a:chExt cx="2342" cy="657"/>
                  </a:xfrm>
                </p:grpSpPr>
                <p:sp>
                  <p:nvSpPr>
                    <p:cNvPr id="109" name="Freeform 46"/>
                    <p:cNvSpPr>
                      <a:spLocks/>
                    </p:cNvSpPr>
                    <p:nvPr/>
                  </p:nvSpPr>
                  <p:spPr bwMode="hidden">
                    <a:xfrm rot="21136207" flipH="1">
                      <a:off x="819" y="1591"/>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0" name="Freeform 47"/>
                    <p:cNvSpPr>
                      <a:spLocks/>
                    </p:cNvSpPr>
                    <p:nvPr/>
                  </p:nvSpPr>
                  <p:spPr bwMode="hidden">
                    <a:xfrm rot="21136207" flipH="1">
                      <a:off x="25" y="1758"/>
                      <a:ext cx="828" cy="48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7" name="Group 48"/>
                  <p:cNvGrpSpPr>
                    <a:grpSpLocks/>
                  </p:cNvGrpSpPr>
                  <p:nvPr/>
                </p:nvGrpSpPr>
                <p:grpSpPr bwMode="auto">
                  <a:xfrm>
                    <a:off x="263" y="1418"/>
                    <a:ext cx="2150" cy="343"/>
                    <a:chOff x="189" y="1446"/>
                    <a:chExt cx="2150" cy="343"/>
                  </a:xfrm>
                </p:grpSpPr>
                <p:sp>
                  <p:nvSpPr>
                    <p:cNvPr id="107" name="Freeform 49"/>
                    <p:cNvSpPr>
                      <a:spLocks/>
                    </p:cNvSpPr>
                    <p:nvPr/>
                  </p:nvSpPr>
                  <p:spPr bwMode="hidden">
                    <a:xfrm rot="84182" flipH="1">
                      <a:off x="934" y="1466"/>
                      <a:ext cx="1402"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8" name="Freeform 50"/>
                    <p:cNvSpPr>
                      <a:spLocks/>
                    </p:cNvSpPr>
                    <p:nvPr/>
                  </p:nvSpPr>
                  <p:spPr bwMode="hidden">
                    <a:xfrm rot="84182" flipH="1">
                      <a:off x="189" y="1443"/>
                      <a:ext cx="754" cy="34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8" name="Group 51"/>
                  <p:cNvGrpSpPr>
                    <a:grpSpLocks/>
                  </p:cNvGrpSpPr>
                  <p:nvPr/>
                </p:nvGrpSpPr>
                <p:grpSpPr bwMode="auto">
                  <a:xfrm>
                    <a:off x="579" y="1066"/>
                    <a:ext cx="1879" cy="427"/>
                    <a:chOff x="505" y="1094"/>
                    <a:chExt cx="1879" cy="427"/>
                  </a:xfrm>
                </p:grpSpPr>
                <p:sp>
                  <p:nvSpPr>
                    <p:cNvPr id="105" name="Freeform 52"/>
                    <p:cNvSpPr>
                      <a:spLocks/>
                    </p:cNvSpPr>
                    <p:nvPr/>
                  </p:nvSpPr>
                  <p:spPr bwMode="hidden">
                    <a:xfrm rot="802576" flipH="1">
                      <a:off x="1152" y="1306"/>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6" name="Freeform 53"/>
                    <p:cNvSpPr>
                      <a:spLocks/>
                    </p:cNvSpPr>
                    <p:nvPr/>
                  </p:nvSpPr>
                  <p:spPr bwMode="hidden">
                    <a:xfrm rot="802576" flipH="1">
                      <a:off x="505" y="1094"/>
                      <a:ext cx="662" cy="34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49" name="Group 54"/>
                  <p:cNvGrpSpPr>
                    <a:grpSpLocks/>
                  </p:cNvGrpSpPr>
                  <p:nvPr/>
                </p:nvGrpSpPr>
                <p:grpSpPr bwMode="auto">
                  <a:xfrm>
                    <a:off x="690" y="871"/>
                    <a:ext cx="1850" cy="554"/>
                    <a:chOff x="616" y="899"/>
                    <a:chExt cx="1850" cy="554"/>
                  </a:xfrm>
                </p:grpSpPr>
                <p:sp>
                  <p:nvSpPr>
                    <p:cNvPr id="103" name="Freeform 55"/>
                    <p:cNvSpPr>
                      <a:spLocks/>
                    </p:cNvSpPr>
                    <p:nvPr/>
                  </p:nvSpPr>
                  <p:spPr bwMode="hidden">
                    <a:xfrm rot="1277471" flipH="1">
                      <a:off x="1233" y="1238"/>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 name="Freeform 56"/>
                    <p:cNvSpPr>
                      <a:spLocks/>
                    </p:cNvSpPr>
                    <p:nvPr/>
                  </p:nvSpPr>
                  <p:spPr bwMode="hidden">
                    <a:xfrm rot="1277471" flipH="1">
                      <a:off x="616" y="902"/>
                      <a:ext cx="662"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0" name="Group 57"/>
                  <p:cNvGrpSpPr>
                    <a:grpSpLocks/>
                  </p:cNvGrpSpPr>
                  <p:nvPr/>
                </p:nvGrpSpPr>
                <p:grpSpPr bwMode="auto">
                  <a:xfrm>
                    <a:off x="911" y="589"/>
                    <a:ext cx="1767" cy="743"/>
                    <a:chOff x="911" y="589"/>
                    <a:chExt cx="1767" cy="743"/>
                  </a:xfrm>
                </p:grpSpPr>
                <p:sp>
                  <p:nvSpPr>
                    <p:cNvPr id="101" name="Freeform 58"/>
                    <p:cNvSpPr>
                      <a:spLocks/>
                    </p:cNvSpPr>
                    <p:nvPr/>
                  </p:nvSpPr>
                  <p:spPr bwMode="hidden">
                    <a:xfrm rot="2028410" flipH="1">
                      <a:off x="1446" y="1117"/>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2" name="Freeform 59"/>
                    <p:cNvSpPr>
                      <a:spLocks/>
                    </p:cNvSpPr>
                    <p:nvPr/>
                  </p:nvSpPr>
                  <p:spPr bwMode="hidden">
                    <a:xfrm rot="2028410" flipH="1">
                      <a:off x="911" y="592"/>
                      <a:ext cx="662"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1" name="Group 60"/>
                  <p:cNvGrpSpPr>
                    <a:grpSpLocks/>
                  </p:cNvGrpSpPr>
                  <p:nvPr/>
                </p:nvGrpSpPr>
                <p:grpSpPr bwMode="auto">
                  <a:xfrm>
                    <a:off x="1120" y="300"/>
                    <a:ext cx="1693" cy="892"/>
                    <a:chOff x="1120" y="300"/>
                    <a:chExt cx="1693" cy="892"/>
                  </a:xfrm>
                </p:grpSpPr>
                <p:sp>
                  <p:nvSpPr>
                    <p:cNvPr id="99" name="Freeform 61"/>
                    <p:cNvSpPr>
                      <a:spLocks/>
                    </p:cNvSpPr>
                    <p:nvPr/>
                  </p:nvSpPr>
                  <p:spPr bwMode="hidden">
                    <a:xfrm rot="2664424" flipH="1">
                      <a:off x="1562" y="977"/>
                      <a:ext cx="125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0" name="Freeform 62"/>
                    <p:cNvSpPr>
                      <a:spLocks/>
                    </p:cNvSpPr>
                    <p:nvPr/>
                  </p:nvSpPr>
                  <p:spPr bwMode="hidden">
                    <a:xfrm rot="2664424" flipH="1">
                      <a:off x="1120" y="300"/>
                      <a:ext cx="67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2" name="Group 63"/>
                  <p:cNvGrpSpPr>
                    <a:grpSpLocks/>
                  </p:cNvGrpSpPr>
                  <p:nvPr/>
                </p:nvGrpSpPr>
                <p:grpSpPr bwMode="auto">
                  <a:xfrm>
                    <a:off x="1707" y="76"/>
                    <a:ext cx="778" cy="1512"/>
                    <a:chOff x="1633" y="104"/>
                    <a:chExt cx="778" cy="1512"/>
                  </a:xfrm>
                </p:grpSpPr>
                <p:sp>
                  <p:nvSpPr>
                    <p:cNvPr id="97" name="Freeform 64"/>
                    <p:cNvSpPr>
                      <a:spLocks/>
                    </p:cNvSpPr>
                    <p:nvPr/>
                  </p:nvSpPr>
                  <p:spPr bwMode="hidden">
                    <a:xfrm rot="3473776" flipH="1">
                      <a:off x="1750" y="961"/>
                      <a:ext cx="1103"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8" name="Freeform 65"/>
                    <p:cNvSpPr>
                      <a:spLocks/>
                    </p:cNvSpPr>
                    <p:nvPr/>
                  </p:nvSpPr>
                  <p:spPr bwMode="hidden">
                    <a:xfrm rot="3473776" flipH="1">
                      <a:off x="1506" y="231"/>
                      <a:ext cx="591"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3" name="Group 66"/>
                  <p:cNvGrpSpPr>
                    <a:grpSpLocks/>
                  </p:cNvGrpSpPr>
                  <p:nvPr/>
                </p:nvGrpSpPr>
                <p:grpSpPr bwMode="auto">
                  <a:xfrm>
                    <a:off x="2009" y="0"/>
                    <a:ext cx="634" cy="1534"/>
                    <a:chOff x="1935" y="28"/>
                    <a:chExt cx="634" cy="1534"/>
                  </a:xfrm>
                </p:grpSpPr>
                <p:sp>
                  <p:nvSpPr>
                    <p:cNvPr id="95" name="Freeform 67"/>
                    <p:cNvSpPr>
                      <a:spLocks/>
                    </p:cNvSpPr>
                    <p:nvPr/>
                  </p:nvSpPr>
                  <p:spPr bwMode="hidden">
                    <a:xfrm rot="4126480" flipH="1">
                      <a:off x="1928" y="927"/>
                      <a:ext cx="1063"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6" name="Freeform 68"/>
                    <p:cNvSpPr>
                      <a:spLocks/>
                    </p:cNvSpPr>
                    <p:nvPr/>
                  </p:nvSpPr>
                  <p:spPr bwMode="hidden">
                    <a:xfrm rot="4126480" flipH="1">
                      <a:off x="1821" y="148"/>
                      <a:ext cx="569"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4" name="Group 69"/>
                  <p:cNvGrpSpPr>
                    <a:grpSpLocks/>
                  </p:cNvGrpSpPr>
                  <p:nvPr/>
                </p:nvGrpSpPr>
                <p:grpSpPr bwMode="auto">
                  <a:xfrm>
                    <a:off x="2896" y="644"/>
                    <a:ext cx="1845" cy="566"/>
                    <a:chOff x="2822" y="672"/>
                    <a:chExt cx="1845" cy="566"/>
                  </a:xfrm>
                </p:grpSpPr>
                <p:sp>
                  <p:nvSpPr>
                    <p:cNvPr id="93" name="Freeform 70"/>
                    <p:cNvSpPr>
                      <a:spLocks/>
                    </p:cNvSpPr>
                    <p:nvPr/>
                  </p:nvSpPr>
                  <p:spPr bwMode="hidden">
                    <a:xfrm rot="-1325434">
                      <a:off x="2825" y="1023"/>
                      <a:ext cx="123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4" name="Freeform 71"/>
                    <p:cNvSpPr>
                      <a:spLocks/>
                    </p:cNvSpPr>
                    <p:nvPr/>
                  </p:nvSpPr>
                  <p:spPr bwMode="hidden">
                    <a:xfrm rot="-1325434">
                      <a:off x="4007" y="672"/>
                      <a:ext cx="663" cy="34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55" name="Group 72"/>
                  <p:cNvGrpSpPr>
                    <a:grpSpLocks/>
                  </p:cNvGrpSpPr>
                  <p:nvPr/>
                </p:nvGrpSpPr>
                <p:grpSpPr bwMode="auto">
                  <a:xfrm>
                    <a:off x="2757" y="417"/>
                    <a:ext cx="1781" cy="717"/>
                    <a:chOff x="2683" y="445"/>
                    <a:chExt cx="1781" cy="717"/>
                  </a:xfrm>
                </p:grpSpPr>
                <p:sp>
                  <p:nvSpPr>
                    <p:cNvPr id="91" name="Freeform 73"/>
                    <p:cNvSpPr>
                      <a:spLocks/>
                    </p:cNvSpPr>
                    <p:nvPr/>
                  </p:nvSpPr>
                  <p:spPr bwMode="hidden">
                    <a:xfrm rot="-1921064">
                      <a:off x="2683" y="947"/>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2" name="Freeform 74"/>
                    <p:cNvSpPr>
                      <a:spLocks/>
                    </p:cNvSpPr>
                    <p:nvPr/>
                  </p:nvSpPr>
                  <p:spPr bwMode="hidden">
                    <a:xfrm rot="-1921064">
                      <a:off x="3802" y="445"/>
                      <a:ext cx="66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sp>
                <p:nvSpPr>
                  <p:cNvPr id="56" name="Freeform 75"/>
                  <p:cNvSpPr>
                    <a:spLocks/>
                  </p:cNvSpPr>
                  <p:nvPr/>
                </p:nvSpPr>
                <p:spPr bwMode="hidden">
                  <a:xfrm rot="4578755" flipH="1">
                    <a:off x="2176" y="949"/>
                    <a:ext cx="1026" cy="14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pPr>
                      <a:defRPr/>
                    </a:pPr>
                    <a:endParaRPr lang="ru-RU"/>
                  </a:p>
                </p:txBody>
              </p:sp>
              <p:sp>
                <p:nvSpPr>
                  <p:cNvPr id="57" name="Freeform 76"/>
                  <p:cNvSpPr>
                    <a:spLocks/>
                  </p:cNvSpPr>
                  <p:nvPr/>
                </p:nvSpPr>
                <p:spPr bwMode="hidden">
                  <a:xfrm rot="4578755" flipH="1">
                    <a:off x="2197" y="196"/>
                    <a:ext cx="552" cy="22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nvGrpSpPr>
                  <p:cNvPr id="58" name="Group 77"/>
                  <p:cNvGrpSpPr>
                    <a:grpSpLocks/>
                  </p:cNvGrpSpPr>
                  <p:nvPr/>
                </p:nvGrpSpPr>
                <p:grpSpPr bwMode="auto">
                  <a:xfrm>
                    <a:off x="2874" y="13"/>
                    <a:ext cx="640" cy="1520"/>
                    <a:chOff x="2800" y="41"/>
                    <a:chExt cx="640" cy="1520"/>
                  </a:xfrm>
                </p:grpSpPr>
                <p:sp>
                  <p:nvSpPr>
                    <p:cNvPr id="89" name="Freeform 78"/>
                    <p:cNvSpPr>
                      <a:spLocks/>
                    </p:cNvSpPr>
                    <p:nvPr/>
                  </p:nvSpPr>
                  <p:spPr bwMode="hidden">
                    <a:xfrm rot="-3857755">
                      <a:off x="2354" y="939"/>
                      <a:ext cx="1063" cy="18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0" name="Freeform 79"/>
                    <p:cNvSpPr>
                      <a:spLocks/>
                    </p:cNvSpPr>
                    <p:nvPr/>
                  </p:nvSpPr>
                  <p:spPr bwMode="hidden">
                    <a:xfrm rot="-3857755">
                      <a:off x="3010" y="182"/>
                      <a:ext cx="569" cy="29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59" name="Group 80"/>
                  <p:cNvGrpSpPr>
                    <a:grpSpLocks/>
                  </p:cNvGrpSpPr>
                  <p:nvPr/>
                </p:nvGrpSpPr>
                <p:grpSpPr bwMode="auto">
                  <a:xfrm>
                    <a:off x="3008" y="135"/>
                    <a:ext cx="1017" cy="1464"/>
                    <a:chOff x="2934" y="163"/>
                    <a:chExt cx="1017" cy="1464"/>
                  </a:xfrm>
                </p:grpSpPr>
                <p:sp>
                  <p:nvSpPr>
                    <p:cNvPr id="87" name="Freeform 81"/>
                    <p:cNvSpPr>
                      <a:spLocks/>
                    </p:cNvSpPr>
                    <p:nvPr/>
                  </p:nvSpPr>
                  <p:spPr bwMode="hidden">
                    <a:xfrm rot="-2777260">
                      <a:off x="2498" y="912"/>
                      <a:ext cx="1155" cy="26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8" name="Freeform 82"/>
                    <p:cNvSpPr>
                      <a:spLocks/>
                    </p:cNvSpPr>
                    <p:nvPr/>
                  </p:nvSpPr>
                  <p:spPr bwMode="hidden">
                    <a:xfrm rot="-2777260">
                      <a:off x="3431" y="260"/>
                      <a:ext cx="622" cy="4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60" name="Group 83"/>
                  <p:cNvGrpSpPr>
                    <a:grpSpLocks/>
                  </p:cNvGrpSpPr>
                  <p:nvPr/>
                </p:nvGrpSpPr>
                <p:grpSpPr bwMode="auto">
                  <a:xfrm>
                    <a:off x="2804" y="4"/>
                    <a:ext cx="243" cy="1448"/>
                    <a:chOff x="2730" y="32"/>
                    <a:chExt cx="243" cy="1448"/>
                  </a:xfrm>
                </p:grpSpPr>
                <p:sp>
                  <p:nvSpPr>
                    <p:cNvPr id="85" name="Freeform 84"/>
                    <p:cNvSpPr>
                      <a:spLocks/>
                    </p:cNvSpPr>
                    <p:nvPr/>
                  </p:nvSpPr>
                  <p:spPr bwMode="hidden">
                    <a:xfrm rot="-4903748">
                      <a:off x="2296" y="960"/>
                      <a:ext cx="954" cy="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6" name="Freeform 85"/>
                    <p:cNvSpPr>
                      <a:spLocks/>
                    </p:cNvSpPr>
                    <p:nvPr/>
                  </p:nvSpPr>
                  <p:spPr bwMode="hidden">
                    <a:xfrm rot="-4903748">
                      <a:off x="2647" y="220"/>
                      <a:ext cx="512" cy="1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61" name="Group 86"/>
                  <p:cNvGrpSpPr>
                    <a:grpSpLocks/>
                  </p:cNvGrpSpPr>
                  <p:nvPr/>
                </p:nvGrpSpPr>
                <p:grpSpPr bwMode="auto">
                  <a:xfrm>
                    <a:off x="1017" y="1741"/>
                    <a:ext cx="1085" cy="2450"/>
                    <a:chOff x="943" y="1769"/>
                    <a:chExt cx="1085" cy="2450"/>
                  </a:xfrm>
                </p:grpSpPr>
                <p:sp>
                  <p:nvSpPr>
                    <p:cNvPr id="83" name="Freeform 87"/>
                    <p:cNvSpPr>
                      <a:spLocks/>
                    </p:cNvSpPr>
                    <p:nvPr/>
                  </p:nvSpPr>
                  <p:spPr bwMode="hidden">
                    <a:xfrm rot="18335692" flipH="1">
                      <a:off x="1011" y="2474"/>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4" name="Freeform 88"/>
                    <p:cNvSpPr>
                      <a:spLocks/>
                    </p:cNvSpPr>
                    <p:nvPr/>
                  </p:nvSpPr>
                  <p:spPr bwMode="hidden">
                    <a:xfrm rot="18335692" flipH="1">
                      <a:off x="727" y="3510"/>
                      <a:ext cx="923"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2" name="Group 89"/>
                  <p:cNvGrpSpPr>
                    <a:grpSpLocks/>
                  </p:cNvGrpSpPr>
                  <p:nvPr/>
                </p:nvGrpSpPr>
                <p:grpSpPr bwMode="auto">
                  <a:xfrm>
                    <a:off x="1529" y="1908"/>
                    <a:ext cx="766" cy="2373"/>
                    <a:chOff x="1455" y="1936"/>
                    <a:chExt cx="766" cy="2373"/>
                  </a:xfrm>
                </p:grpSpPr>
                <p:sp>
                  <p:nvSpPr>
                    <p:cNvPr id="81" name="Freeform 90"/>
                    <p:cNvSpPr>
                      <a:spLocks/>
                    </p:cNvSpPr>
                    <p:nvPr/>
                  </p:nvSpPr>
                  <p:spPr bwMode="hidden">
                    <a:xfrm rot="17542885" flipH="1">
                      <a:off x="1270" y="2573"/>
                      <a:ext cx="1594" cy="3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2" name="Freeform 91"/>
                    <p:cNvSpPr>
                      <a:spLocks/>
                    </p:cNvSpPr>
                    <p:nvPr/>
                  </p:nvSpPr>
                  <p:spPr bwMode="hidden">
                    <a:xfrm rot="17542885" flipH="1">
                      <a:off x="1273" y="3635"/>
                      <a:ext cx="856"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3" name="Group 92"/>
                  <p:cNvGrpSpPr>
                    <a:grpSpLocks/>
                  </p:cNvGrpSpPr>
                  <p:nvPr/>
                </p:nvGrpSpPr>
                <p:grpSpPr bwMode="auto">
                  <a:xfrm rot="88588">
                    <a:off x="2061" y="1962"/>
                    <a:ext cx="459" cy="2329"/>
                    <a:chOff x="1956" y="1990"/>
                    <a:chExt cx="492" cy="2604"/>
                  </a:xfrm>
                </p:grpSpPr>
                <p:sp>
                  <p:nvSpPr>
                    <p:cNvPr id="79" name="Freeform 93"/>
                    <p:cNvSpPr>
                      <a:spLocks/>
                    </p:cNvSpPr>
                    <p:nvPr/>
                  </p:nvSpPr>
                  <p:spPr bwMode="hidden">
                    <a:xfrm rot="16782062" flipH="1">
                      <a:off x="1434" y="2693"/>
                      <a:ext cx="1709" cy="29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0" name="Freeform 94"/>
                    <p:cNvSpPr>
                      <a:spLocks/>
                    </p:cNvSpPr>
                    <p:nvPr/>
                  </p:nvSpPr>
                  <p:spPr bwMode="hidden">
                    <a:xfrm rot="16782062" flipH="1">
                      <a:off x="1725" y="3896"/>
                      <a:ext cx="918" cy="46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4" name="Group 95"/>
                  <p:cNvGrpSpPr>
                    <a:grpSpLocks/>
                  </p:cNvGrpSpPr>
                  <p:nvPr/>
                </p:nvGrpSpPr>
                <p:grpSpPr bwMode="auto">
                  <a:xfrm>
                    <a:off x="3408" y="1689"/>
                    <a:ext cx="1125" cy="2426"/>
                    <a:chOff x="3334" y="1717"/>
                    <a:chExt cx="1125" cy="2426"/>
                  </a:xfrm>
                </p:grpSpPr>
                <p:sp>
                  <p:nvSpPr>
                    <p:cNvPr id="77" name="Freeform 96"/>
                    <p:cNvSpPr>
                      <a:spLocks/>
                    </p:cNvSpPr>
                    <p:nvPr/>
                  </p:nvSpPr>
                  <p:spPr bwMode="hidden">
                    <a:xfrm rot="3144576">
                      <a:off x="2626" y="2423"/>
                      <a:ext cx="1724" cy="3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78" name="Freeform 97"/>
                    <p:cNvSpPr>
                      <a:spLocks/>
                    </p:cNvSpPr>
                    <p:nvPr/>
                  </p:nvSpPr>
                  <p:spPr bwMode="hidden">
                    <a:xfrm rot="3144576">
                      <a:off x="3751" y="3435"/>
                      <a:ext cx="922" cy="48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5" name="Group 98"/>
                  <p:cNvGrpSpPr>
                    <a:grpSpLocks/>
                  </p:cNvGrpSpPr>
                  <p:nvPr/>
                </p:nvGrpSpPr>
                <p:grpSpPr bwMode="auto">
                  <a:xfrm>
                    <a:off x="3255" y="1838"/>
                    <a:ext cx="883" cy="2426"/>
                    <a:chOff x="3181" y="1866"/>
                    <a:chExt cx="883" cy="2426"/>
                  </a:xfrm>
                </p:grpSpPr>
                <p:sp>
                  <p:nvSpPr>
                    <p:cNvPr id="75" name="Freeform 99"/>
                    <p:cNvSpPr>
                      <a:spLocks/>
                    </p:cNvSpPr>
                    <p:nvPr/>
                  </p:nvSpPr>
                  <p:spPr bwMode="hidden">
                    <a:xfrm rot="3745735">
                      <a:off x="2505" y="2542"/>
                      <a:ext cx="1647" cy="30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76" name="Freeform 100"/>
                    <p:cNvSpPr>
                      <a:spLocks/>
                    </p:cNvSpPr>
                    <p:nvPr/>
                  </p:nvSpPr>
                  <p:spPr bwMode="hidden">
                    <a:xfrm rot="3745735">
                      <a:off x="3378" y="3614"/>
                      <a:ext cx="884" cy="47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6" name="Group 101"/>
                  <p:cNvGrpSpPr>
                    <a:grpSpLocks/>
                  </p:cNvGrpSpPr>
                  <p:nvPr/>
                </p:nvGrpSpPr>
                <p:grpSpPr bwMode="auto">
                  <a:xfrm>
                    <a:off x="3080" y="1955"/>
                    <a:ext cx="619" cy="2386"/>
                    <a:chOff x="3006" y="1983"/>
                    <a:chExt cx="619" cy="2386"/>
                  </a:xfrm>
                </p:grpSpPr>
                <p:sp>
                  <p:nvSpPr>
                    <p:cNvPr id="73" name="Freeform 102"/>
                    <p:cNvSpPr>
                      <a:spLocks/>
                    </p:cNvSpPr>
                    <p:nvPr/>
                  </p:nvSpPr>
                  <p:spPr bwMode="hidden">
                    <a:xfrm rot="4286818">
                      <a:off x="2328" y="2661"/>
                      <a:ext cx="1599"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74" name="Freeform 103"/>
                    <p:cNvSpPr>
                      <a:spLocks/>
                    </p:cNvSpPr>
                    <p:nvPr/>
                  </p:nvSpPr>
                  <p:spPr bwMode="hidden">
                    <a:xfrm rot="4286818">
                      <a:off x="3002" y="3747"/>
                      <a:ext cx="85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nvGrpSpPr>
                  <p:cNvPr id="67" name="Group 104"/>
                  <p:cNvGrpSpPr>
                    <a:grpSpLocks/>
                  </p:cNvGrpSpPr>
                  <p:nvPr/>
                </p:nvGrpSpPr>
                <p:grpSpPr bwMode="auto">
                  <a:xfrm>
                    <a:off x="2893" y="2073"/>
                    <a:ext cx="405" cy="2219"/>
                    <a:chOff x="2819" y="2101"/>
                    <a:chExt cx="405" cy="2219"/>
                  </a:xfrm>
                </p:grpSpPr>
                <p:sp>
                  <p:nvSpPr>
                    <p:cNvPr id="71" name="Freeform 105"/>
                    <p:cNvSpPr>
                      <a:spLocks/>
                    </p:cNvSpPr>
                    <p:nvPr/>
                  </p:nvSpPr>
                  <p:spPr bwMode="hidden">
                    <a:xfrm rot="4898956">
                      <a:off x="2206" y="2711"/>
                      <a:ext cx="147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72" name="Freeform 106"/>
                    <p:cNvSpPr>
                      <a:spLocks/>
                    </p:cNvSpPr>
                    <p:nvPr/>
                  </p:nvSpPr>
                  <p:spPr bwMode="hidden">
                    <a:xfrm rot="4898956">
                      <a:off x="2636" y="3732"/>
                      <a:ext cx="790"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nvGrpSpPr>
                  <p:cNvPr id="68" name="Group 107"/>
                  <p:cNvGrpSpPr>
                    <a:grpSpLocks/>
                  </p:cNvGrpSpPr>
                  <p:nvPr/>
                </p:nvGrpSpPr>
                <p:grpSpPr bwMode="auto">
                  <a:xfrm>
                    <a:off x="2372" y="2107"/>
                    <a:ext cx="426" cy="2185"/>
                    <a:chOff x="2287" y="2135"/>
                    <a:chExt cx="426" cy="2185"/>
                  </a:xfrm>
                </p:grpSpPr>
                <p:sp>
                  <p:nvSpPr>
                    <p:cNvPr id="69" name="Freeform 108"/>
                    <p:cNvSpPr>
                      <a:spLocks/>
                    </p:cNvSpPr>
                    <p:nvPr/>
                  </p:nvSpPr>
                  <p:spPr bwMode="hidden">
                    <a:xfrm rot="5755659">
                      <a:off x="1900" y="2760"/>
                      <a:ext cx="1437" cy="18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pPr>
                        <a:defRPr/>
                      </a:pPr>
                      <a:endParaRPr lang="ru-RU"/>
                    </a:p>
                  </p:txBody>
                </p:sp>
                <p:sp>
                  <p:nvSpPr>
                    <p:cNvPr id="70" name="Freeform 109"/>
                    <p:cNvSpPr>
                      <a:spLocks/>
                    </p:cNvSpPr>
                    <p:nvPr/>
                  </p:nvSpPr>
                  <p:spPr bwMode="hidden">
                    <a:xfrm rot="5755659">
                      <a:off x="2049" y="3787"/>
                      <a:ext cx="771" cy="29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grpSp>
          <p:grpSp>
            <p:nvGrpSpPr>
              <p:cNvPr id="23" name="Group 110"/>
              <p:cNvGrpSpPr>
                <a:grpSpLocks/>
              </p:cNvGrpSpPr>
              <p:nvPr/>
            </p:nvGrpSpPr>
            <p:grpSpPr bwMode="auto">
              <a:xfrm>
                <a:off x="74" y="313"/>
                <a:ext cx="5459" cy="3667"/>
                <a:chOff x="74" y="313"/>
                <a:chExt cx="5459" cy="3667"/>
              </a:xfrm>
            </p:grpSpPr>
            <p:grpSp>
              <p:nvGrpSpPr>
                <p:cNvPr id="24" name="Group 111"/>
                <p:cNvGrpSpPr>
                  <a:grpSpLocks/>
                </p:cNvGrpSpPr>
                <p:nvPr/>
              </p:nvGrpSpPr>
              <p:grpSpPr bwMode="auto">
                <a:xfrm>
                  <a:off x="74" y="313"/>
                  <a:ext cx="5459" cy="3667"/>
                  <a:chOff x="74" y="313"/>
                  <a:chExt cx="5459" cy="3667"/>
                </a:xfrm>
              </p:grpSpPr>
              <p:sp>
                <p:nvSpPr>
                  <p:cNvPr id="26" name="Arc 112"/>
                  <p:cNvSpPr>
                    <a:spLocks/>
                  </p:cNvSpPr>
                  <p:nvPr/>
                </p:nvSpPr>
                <p:spPr bwMode="hidden">
                  <a:xfrm flipV="1">
                    <a:off x="2966" y="456"/>
                    <a:ext cx="2567" cy="2047"/>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pPr>
                      <a:defRPr/>
                    </a:pPr>
                    <a:endParaRPr lang="ru-RU"/>
                  </a:p>
                </p:txBody>
              </p:sp>
              <p:sp>
                <p:nvSpPr>
                  <p:cNvPr id="27" name="Arc 113"/>
                  <p:cNvSpPr>
                    <a:spLocks/>
                  </p:cNvSpPr>
                  <p:nvPr/>
                </p:nvSpPr>
                <p:spPr bwMode="hidden">
                  <a:xfrm flipH="1">
                    <a:off x="385" y="1601"/>
                    <a:ext cx="2017" cy="2379"/>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pPr>
                      <a:defRPr/>
                    </a:pPr>
                    <a:endParaRPr lang="ru-RU"/>
                  </a:p>
                </p:txBody>
              </p:sp>
              <p:sp>
                <p:nvSpPr>
                  <p:cNvPr id="28" name="Arc 114"/>
                  <p:cNvSpPr>
                    <a:spLocks/>
                  </p:cNvSpPr>
                  <p:nvPr/>
                </p:nvSpPr>
                <p:spPr bwMode="hidden">
                  <a:xfrm>
                    <a:off x="3029" y="1181"/>
                    <a:ext cx="1426" cy="2380"/>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ru-RU"/>
                  </a:p>
                </p:txBody>
              </p:sp>
              <p:sp>
                <p:nvSpPr>
                  <p:cNvPr id="29" name="Arc 115"/>
                  <p:cNvSpPr>
                    <a:spLocks/>
                  </p:cNvSpPr>
                  <p:nvPr/>
                </p:nvSpPr>
                <p:spPr bwMode="hidden">
                  <a:xfrm flipH="1">
                    <a:off x="71" y="812"/>
                    <a:ext cx="2543" cy="2380"/>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pPr>
                      <a:defRPr/>
                    </a:pPr>
                    <a:endParaRPr lang="ru-RU"/>
                  </a:p>
                </p:txBody>
              </p:sp>
              <p:sp>
                <p:nvSpPr>
                  <p:cNvPr id="30" name="Arc 116"/>
                  <p:cNvSpPr>
                    <a:spLocks/>
                  </p:cNvSpPr>
                  <p:nvPr/>
                </p:nvSpPr>
                <p:spPr bwMode="hidden">
                  <a:xfrm flipH="1">
                    <a:off x="788" y="313"/>
                    <a:ext cx="1851" cy="2304"/>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pPr>
                      <a:defRPr/>
                    </a:pPr>
                    <a:endParaRPr lang="ru-RU"/>
                  </a:p>
                </p:txBody>
              </p:sp>
              <p:sp>
                <p:nvSpPr>
                  <p:cNvPr id="31" name="Arc 117"/>
                  <p:cNvSpPr>
                    <a:spLocks/>
                  </p:cNvSpPr>
                  <p:nvPr/>
                </p:nvSpPr>
                <p:spPr bwMode="hidden">
                  <a:xfrm>
                    <a:off x="2763" y="1281"/>
                    <a:ext cx="765" cy="23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pPr>
                      <a:defRPr/>
                    </a:pPr>
                    <a:endParaRPr lang="ru-RU"/>
                  </a:p>
                </p:txBody>
              </p:sp>
              <p:sp>
                <p:nvSpPr>
                  <p:cNvPr id="32" name="Freeform 118"/>
                  <p:cNvSpPr>
                    <a:spLocks/>
                  </p:cNvSpPr>
                  <p:nvPr/>
                </p:nvSpPr>
                <p:spPr bwMode="hidden">
                  <a:xfrm flipH="1">
                    <a:off x="1800" y="438"/>
                    <a:ext cx="418"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grpSp>
            <p:sp>
              <p:nvSpPr>
                <p:cNvPr id="25" name="Freeform 119"/>
                <p:cNvSpPr>
                  <a:spLocks/>
                </p:cNvSpPr>
                <p:nvPr/>
              </p:nvSpPr>
              <p:spPr bwMode="hidden">
                <a:xfrm rot="20253369">
                  <a:off x="3280" y="1529"/>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grpSp>
        </p:grpSp>
        <p:grpSp>
          <p:nvGrpSpPr>
            <p:cNvPr id="7" name="Group 120"/>
            <p:cNvGrpSpPr>
              <a:grpSpLocks/>
            </p:cNvGrpSpPr>
            <p:nvPr/>
          </p:nvGrpSpPr>
          <p:grpSpPr bwMode="auto">
            <a:xfrm>
              <a:off x="1476" y="449"/>
              <a:ext cx="4038" cy="2966"/>
              <a:chOff x="210" y="337"/>
              <a:chExt cx="5198" cy="3818"/>
            </a:xfrm>
          </p:grpSpPr>
          <p:sp>
            <p:nvSpPr>
              <p:cNvPr id="8" name="Freeform 121"/>
              <p:cNvSpPr>
                <a:spLocks/>
              </p:cNvSpPr>
              <p:nvPr/>
            </p:nvSpPr>
            <p:spPr bwMode="hidden">
              <a:xfrm flipH="1">
                <a:off x="1934" y="2382"/>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9" name="Arc 122"/>
              <p:cNvSpPr>
                <a:spLocks/>
              </p:cNvSpPr>
              <p:nvPr/>
            </p:nvSpPr>
            <p:spPr bwMode="hidden">
              <a:xfrm flipH="1">
                <a:off x="1054" y="1851"/>
                <a:ext cx="2120" cy="2304"/>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pPr>
                  <a:defRPr/>
                </a:pPr>
                <a:endParaRPr lang="ru-RU"/>
              </a:p>
            </p:txBody>
          </p:sp>
          <p:sp>
            <p:nvSpPr>
              <p:cNvPr id="10" name="Arc 123"/>
              <p:cNvSpPr>
                <a:spLocks/>
              </p:cNvSpPr>
              <p:nvPr/>
            </p:nvSpPr>
            <p:spPr bwMode="hidden">
              <a:xfrm flipH="1">
                <a:off x="1266" y="1480"/>
                <a:ext cx="1246" cy="2379"/>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pPr>
                  <a:defRPr/>
                </a:pPr>
                <a:endParaRPr lang="ru-RU"/>
              </a:p>
            </p:txBody>
          </p:sp>
          <p:sp>
            <p:nvSpPr>
              <p:cNvPr id="11" name="Arc 124"/>
              <p:cNvSpPr>
                <a:spLocks/>
              </p:cNvSpPr>
              <p:nvPr/>
            </p:nvSpPr>
            <p:spPr bwMode="hidden">
              <a:xfrm flipH="1">
                <a:off x="210" y="1169"/>
                <a:ext cx="2376" cy="2379"/>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pPr>
                  <a:defRPr/>
                </a:pPr>
                <a:endParaRPr lang="ru-RU"/>
              </a:p>
            </p:txBody>
          </p:sp>
          <p:sp>
            <p:nvSpPr>
              <p:cNvPr id="12" name="Arc 125"/>
              <p:cNvSpPr>
                <a:spLocks/>
              </p:cNvSpPr>
              <p:nvPr/>
            </p:nvSpPr>
            <p:spPr bwMode="hidden">
              <a:xfrm>
                <a:off x="2840" y="1503"/>
                <a:ext cx="381"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ru-RU"/>
              </a:p>
            </p:txBody>
          </p:sp>
          <p:sp>
            <p:nvSpPr>
              <p:cNvPr id="13" name="Arc 126"/>
              <p:cNvSpPr>
                <a:spLocks/>
              </p:cNvSpPr>
              <p:nvPr/>
            </p:nvSpPr>
            <p:spPr bwMode="hidden">
              <a:xfrm>
                <a:off x="2940" y="1492"/>
                <a:ext cx="1004"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pPr>
                  <a:defRPr/>
                </a:pPr>
                <a:endParaRPr lang="ru-RU"/>
              </a:p>
            </p:txBody>
          </p:sp>
          <p:sp>
            <p:nvSpPr>
              <p:cNvPr id="14" name="Freeform 127"/>
              <p:cNvSpPr>
                <a:spLocks/>
              </p:cNvSpPr>
              <p:nvPr/>
            </p:nvSpPr>
            <p:spPr bwMode="hidden">
              <a:xfrm>
                <a:off x="3301" y="2635"/>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5" name="Freeform 128"/>
              <p:cNvSpPr>
                <a:spLocks/>
              </p:cNvSpPr>
              <p:nvPr/>
            </p:nvSpPr>
            <p:spPr bwMode="hidden">
              <a:xfrm rot="19660755" flipV="1">
                <a:off x="2546" y="2149"/>
                <a:ext cx="442" cy="83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sp>
            <p:nvSpPr>
              <p:cNvPr id="16" name="Freeform 129"/>
              <p:cNvSpPr>
                <a:spLocks/>
              </p:cNvSpPr>
              <p:nvPr/>
            </p:nvSpPr>
            <p:spPr bwMode="hidden">
              <a:xfrm flipH="1">
                <a:off x="489" y="2503"/>
                <a:ext cx="1085"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7" name="Freeform 130"/>
              <p:cNvSpPr>
                <a:spLocks/>
              </p:cNvSpPr>
              <p:nvPr/>
            </p:nvSpPr>
            <p:spPr bwMode="hidden">
              <a:xfrm flipH="1">
                <a:off x="1000" y="893"/>
                <a:ext cx="695"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8" name="Freeform 131"/>
              <p:cNvSpPr>
                <a:spLocks/>
              </p:cNvSpPr>
              <p:nvPr/>
            </p:nvSpPr>
            <p:spPr bwMode="hidden">
              <a:xfrm>
                <a:off x="4401" y="2279"/>
                <a:ext cx="1007" cy="160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9" name="Freeform 132"/>
              <p:cNvSpPr>
                <a:spLocks/>
              </p:cNvSpPr>
              <p:nvPr/>
            </p:nvSpPr>
            <p:spPr bwMode="hidden">
              <a:xfrm>
                <a:off x="3877" y="1470"/>
                <a:ext cx="1519" cy="106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20" name="Freeform 133"/>
              <p:cNvSpPr>
                <a:spLocks/>
              </p:cNvSpPr>
              <p:nvPr/>
            </p:nvSpPr>
            <p:spPr bwMode="hidden">
              <a:xfrm>
                <a:off x="3934" y="337"/>
                <a:ext cx="663" cy="143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21" name="Freeform 134"/>
              <p:cNvSpPr>
                <a:spLocks/>
              </p:cNvSpPr>
              <p:nvPr/>
            </p:nvSpPr>
            <p:spPr bwMode="hidden">
              <a:xfrm rot="1346631" flipH="1">
                <a:off x="1702" y="1506"/>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grpSp>
      </p:grpSp>
      <p:sp>
        <p:nvSpPr>
          <p:cNvPr id="105607" name="Rectangle 135"/>
          <p:cNvSpPr>
            <a:spLocks noGrp="1" noChangeArrowheads="1"/>
          </p:cNvSpPr>
          <p:nvPr>
            <p:ph type="ctrTitle" sz="quarter"/>
          </p:nvPr>
        </p:nvSpPr>
        <p:spPr>
          <a:xfrm>
            <a:off x="685800" y="1827213"/>
            <a:ext cx="7772400" cy="1627187"/>
          </a:xfrm>
        </p:spPr>
        <p:txBody>
          <a:bodyPr/>
          <a:lstStyle>
            <a:lvl1pPr>
              <a:defRPr/>
            </a:lvl1pPr>
          </a:lstStyle>
          <a:p>
            <a:r>
              <a:rPr lang="ru-RU"/>
              <a:t>Образец заголовка</a:t>
            </a:r>
          </a:p>
        </p:txBody>
      </p:sp>
      <p:sp>
        <p:nvSpPr>
          <p:cNvPr id="105608"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ru-RU"/>
              <a:t>Образец подзаголовка</a:t>
            </a:r>
          </a:p>
        </p:txBody>
      </p:sp>
      <p:sp>
        <p:nvSpPr>
          <p:cNvPr id="137" name="Rectangle 137"/>
          <p:cNvSpPr>
            <a:spLocks noGrp="1" noChangeArrowheads="1"/>
          </p:cNvSpPr>
          <p:nvPr>
            <p:ph type="dt" sz="quarter" idx="10"/>
          </p:nvPr>
        </p:nvSpPr>
        <p:spPr/>
        <p:txBody>
          <a:bodyPr/>
          <a:lstStyle>
            <a:lvl1pPr>
              <a:defRPr/>
            </a:lvl1pPr>
          </a:lstStyle>
          <a:p>
            <a:pPr>
              <a:defRPr/>
            </a:pPr>
            <a:endParaRPr lang="ru-RU"/>
          </a:p>
        </p:txBody>
      </p:sp>
      <p:sp>
        <p:nvSpPr>
          <p:cNvPr id="138" name="Rectangle 138"/>
          <p:cNvSpPr>
            <a:spLocks noGrp="1" noChangeArrowheads="1"/>
          </p:cNvSpPr>
          <p:nvPr>
            <p:ph type="ftr" sz="quarter" idx="11"/>
          </p:nvPr>
        </p:nvSpPr>
        <p:spPr/>
        <p:txBody>
          <a:bodyPr/>
          <a:lstStyle>
            <a:lvl1pPr>
              <a:defRPr/>
            </a:lvl1pPr>
          </a:lstStyle>
          <a:p>
            <a:pPr>
              <a:defRPr/>
            </a:pPr>
            <a:endParaRPr lang="ru-RU"/>
          </a:p>
        </p:txBody>
      </p:sp>
      <p:sp>
        <p:nvSpPr>
          <p:cNvPr id="139" name="Rectangle 139"/>
          <p:cNvSpPr>
            <a:spLocks noGrp="1" noChangeArrowheads="1"/>
          </p:cNvSpPr>
          <p:nvPr>
            <p:ph type="sldNum" sz="quarter" idx="12"/>
          </p:nvPr>
        </p:nvSpPr>
        <p:spPr/>
        <p:txBody>
          <a:bodyPr/>
          <a:lstStyle>
            <a:lvl1pPr>
              <a:defRPr/>
            </a:lvl1pPr>
          </a:lstStyle>
          <a:p>
            <a:pPr>
              <a:defRPr/>
            </a:pPr>
            <a:fld id="{F76E0429-A8D4-461F-983D-D54FA9A61F7B}" type="slidenum">
              <a:rPr lang="ru-RU"/>
              <a:pPr>
                <a:defRPr/>
              </a:pPr>
              <a:t>‹#›</a:t>
            </a:fld>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pPr>
              <a:defRPr/>
            </a:pPr>
            <a:fld id="{0C6ACDEA-5019-47A8-A377-EFFF375EFB9B}" type="slidenum">
              <a:rPr lang="ru-RU"/>
              <a:pPr>
                <a:defRPr/>
              </a:pPr>
              <a:t>‹#›</a:t>
            </a:fld>
            <a:endParaRPr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pPr>
              <a:defRPr/>
            </a:pPr>
            <a:fld id="{5F215F79-B015-42CC-9183-5BC8D76793EE}" type="slidenum">
              <a:rPr lang="ru-RU"/>
              <a:pPr>
                <a:defRPr/>
              </a:pPr>
              <a:t>‹#›</a:t>
            </a:fld>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pPr>
              <a:defRPr/>
            </a:pPr>
            <a:fld id="{B528D858-5719-4621-9F31-86B527C73F97}" type="slidenum">
              <a:rPr lang="ru-RU"/>
              <a:pPr>
                <a:defRPr/>
              </a:pPr>
              <a:t>‹#›</a:t>
            </a:fld>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9"/>
          <p:cNvSpPr>
            <a:spLocks noGrp="1" noChangeArrowheads="1"/>
          </p:cNvSpPr>
          <p:nvPr>
            <p:ph type="dt" sz="half" idx="10"/>
          </p:nvPr>
        </p:nvSpPr>
        <p:spPr>
          <a:ln/>
        </p:spPr>
        <p:txBody>
          <a:bodyPr/>
          <a:lstStyle>
            <a:lvl1pPr>
              <a:defRPr/>
            </a:lvl1pPr>
          </a:lstStyle>
          <a:p>
            <a:pPr>
              <a:defRPr/>
            </a:pPr>
            <a:endParaRPr lang="ru-RU"/>
          </a:p>
        </p:txBody>
      </p:sp>
      <p:sp>
        <p:nvSpPr>
          <p:cNvPr id="8" name="Rectangle 140"/>
          <p:cNvSpPr>
            <a:spLocks noGrp="1" noChangeArrowheads="1"/>
          </p:cNvSpPr>
          <p:nvPr>
            <p:ph type="ftr" sz="quarter" idx="11"/>
          </p:nvPr>
        </p:nvSpPr>
        <p:spPr>
          <a:ln/>
        </p:spPr>
        <p:txBody>
          <a:bodyPr/>
          <a:lstStyle>
            <a:lvl1pPr>
              <a:defRPr/>
            </a:lvl1pPr>
          </a:lstStyle>
          <a:p>
            <a:pPr>
              <a:defRPr/>
            </a:pPr>
            <a:endParaRPr lang="ru-RU"/>
          </a:p>
        </p:txBody>
      </p:sp>
      <p:sp>
        <p:nvSpPr>
          <p:cNvPr id="9" name="Rectangle 141"/>
          <p:cNvSpPr>
            <a:spLocks noGrp="1" noChangeArrowheads="1"/>
          </p:cNvSpPr>
          <p:nvPr>
            <p:ph type="sldNum" sz="quarter" idx="12"/>
          </p:nvPr>
        </p:nvSpPr>
        <p:spPr>
          <a:ln/>
        </p:spPr>
        <p:txBody>
          <a:bodyPr/>
          <a:lstStyle>
            <a:lvl1pPr>
              <a:defRPr/>
            </a:lvl1pPr>
          </a:lstStyle>
          <a:p>
            <a:pPr>
              <a:defRPr/>
            </a:pPr>
            <a:fld id="{75C2FC7E-CE59-45B7-A29E-3F9582266583}" type="slidenum">
              <a:rPr lang="ru-RU"/>
              <a:pPr>
                <a:defRPr/>
              </a:pPr>
              <a:t>‹#›</a:t>
            </a:fld>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9"/>
          <p:cNvSpPr>
            <a:spLocks noGrp="1" noChangeArrowheads="1"/>
          </p:cNvSpPr>
          <p:nvPr>
            <p:ph type="dt" sz="half" idx="10"/>
          </p:nvPr>
        </p:nvSpPr>
        <p:spPr>
          <a:ln/>
        </p:spPr>
        <p:txBody>
          <a:bodyPr/>
          <a:lstStyle>
            <a:lvl1pPr>
              <a:defRPr/>
            </a:lvl1pPr>
          </a:lstStyle>
          <a:p>
            <a:pPr>
              <a:defRPr/>
            </a:pPr>
            <a:endParaRPr lang="ru-RU"/>
          </a:p>
        </p:txBody>
      </p:sp>
      <p:sp>
        <p:nvSpPr>
          <p:cNvPr id="4" name="Rectangle 140"/>
          <p:cNvSpPr>
            <a:spLocks noGrp="1" noChangeArrowheads="1"/>
          </p:cNvSpPr>
          <p:nvPr>
            <p:ph type="ftr" sz="quarter" idx="11"/>
          </p:nvPr>
        </p:nvSpPr>
        <p:spPr>
          <a:ln/>
        </p:spPr>
        <p:txBody>
          <a:bodyPr/>
          <a:lstStyle>
            <a:lvl1pPr>
              <a:defRPr/>
            </a:lvl1pPr>
          </a:lstStyle>
          <a:p>
            <a:pPr>
              <a:defRPr/>
            </a:pPr>
            <a:endParaRPr lang="ru-RU"/>
          </a:p>
        </p:txBody>
      </p:sp>
      <p:sp>
        <p:nvSpPr>
          <p:cNvPr id="5" name="Rectangle 141"/>
          <p:cNvSpPr>
            <a:spLocks noGrp="1" noChangeArrowheads="1"/>
          </p:cNvSpPr>
          <p:nvPr>
            <p:ph type="sldNum" sz="quarter" idx="12"/>
          </p:nvPr>
        </p:nvSpPr>
        <p:spPr>
          <a:ln/>
        </p:spPr>
        <p:txBody>
          <a:bodyPr/>
          <a:lstStyle>
            <a:lvl1pPr>
              <a:defRPr/>
            </a:lvl1pPr>
          </a:lstStyle>
          <a:p>
            <a:pPr>
              <a:defRPr/>
            </a:pPr>
            <a:fld id="{857C7534-95C1-4D91-8D3D-066F23961359}"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E1949EAD-2FAB-438D-9C36-9092EB7732BB}" type="slidenum">
              <a:rPr lang="ru-RU"/>
              <a:pPr>
                <a:defRPr/>
              </a:pPr>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9"/>
          <p:cNvSpPr>
            <a:spLocks noGrp="1" noChangeArrowheads="1"/>
          </p:cNvSpPr>
          <p:nvPr>
            <p:ph type="dt" sz="half" idx="10"/>
          </p:nvPr>
        </p:nvSpPr>
        <p:spPr>
          <a:ln/>
        </p:spPr>
        <p:txBody>
          <a:bodyPr/>
          <a:lstStyle>
            <a:lvl1pPr>
              <a:defRPr/>
            </a:lvl1pPr>
          </a:lstStyle>
          <a:p>
            <a:pPr>
              <a:defRPr/>
            </a:pPr>
            <a:endParaRPr lang="ru-RU"/>
          </a:p>
        </p:txBody>
      </p:sp>
      <p:sp>
        <p:nvSpPr>
          <p:cNvPr id="3" name="Rectangle 140"/>
          <p:cNvSpPr>
            <a:spLocks noGrp="1" noChangeArrowheads="1"/>
          </p:cNvSpPr>
          <p:nvPr>
            <p:ph type="ftr" sz="quarter" idx="11"/>
          </p:nvPr>
        </p:nvSpPr>
        <p:spPr>
          <a:ln/>
        </p:spPr>
        <p:txBody>
          <a:bodyPr/>
          <a:lstStyle>
            <a:lvl1pPr>
              <a:defRPr/>
            </a:lvl1pPr>
          </a:lstStyle>
          <a:p>
            <a:pPr>
              <a:defRPr/>
            </a:pPr>
            <a:endParaRPr lang="ru-RU"/>
          </a:p>
        </p:txBody>
      </p:sp>
      <p:sp>
        <p:nvSpPr>
          <p:cNvPr id="4" name="Rectangle 141"/>
          <p:cNvSpPr>
            <a:spLocks noGrp="1" noChangeArrowheads="1"/>
          </p:cNvSpPr>
          <p:nvPr>
            <p:ph type="sldNum" sz="quarter" idx="12"/>
          </p:nvPr>
        </p:nvSpPr>
        <p:spPr>
          <a:ln/>
        </p:spPr>
        <p:txBody>
          <a:bodyPr/>
          <a:lstStyle>
            <a:lvl1pPr>
              <a:defRPr/>
            </a:lvl1pPr>
          </a:lstStyle>
          <a:p>
            <a:pPr>
              <a:defRPr/>
            </a:pPr>
            <a:fld id="{E745D4E2-0BFF-4EFB-94DD-16AABBFBB341}" type="slidenum">
              <a:rPr lang="ru-RU"/>
              <a:pPr>
                <a:defRPr/>
              </a:pPr>
              <a:t>‹#›</a:t>
            </a:fld>
            <a:endParaRPr lang="ru-RU"/>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pPr>
              <a:defRPr/>
            </a:pPr>
            <a:fld id="{E8F3D4B7-311B-4DD1-AB09-D57ABBB2DD09}" type="slidenum">
              <a:rPr lang="ru-RU"/>
              <a:pPr>
                <a:defRPr/>
              </a:pPr>
              <a:t>‹#›</a:t>
            </a:fld>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pPr>
              <a:defRPr/>
            </a:pPr>
            <a:fld id="{E98E18B0-88D4-45AC-BC67-3DD8A80FF6A3}" type="slidenum">
              <a:rPr lang="ru-RU"/>
              <a:pPr>
                <a:defRPr/>
              </a:pPr>
              <a:t>‹#›</a:t>
            </a:fld>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pPr>
              <a:defRPr/>
            </a:pPr>
            <a:fld id="{BE8A6F08-47A5-4246-8BA7-E985FBFDED4D}" type="slidenum">
              <a:rPr lang="ru-RU"/>
              <a:pPr>
                <a:defRPr/>
              </a:pPr>
              <a:t>‹#›</a:t>
            </a:fld>
            <a:endParaRPr lang="ru-RU"/>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301625"/>
            <a:ext cx="1943100" cy="579437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5800" y="301625"/>
            <a:ext cx="5676900" cy="57943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pPr>
              <a:defRPr/>
            </a:pPr>
            <a:fld id="{C30DB001-C813-4B46-8D3D-A355859D087B}"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07FA952-45A6-4B60-A940-564F14B07AA3}"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A8440A15-70BD-42AB-9857-E3A116445AA6}"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F62D05DE-03D8-4AAD-B58E-644ED62C2A28}"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970AC4E3-A35F-45B2-AE68-5DAD0F6441F9}"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5FE0800C-CC7D-466A-9B35-BAE005B158E7}"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44A27439-59DB-45D1-8F17-115A8B84204E}"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229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ru-R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ru-R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E1FC057-617F-4765-BD0B-CF44369E2FC5}"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2667000" cy="6858000"/>
            <a:chOff x="0" y="0"/>
            <a:chExt cx="1680" cy="4320"/>
          </a:xfrm>
        </p:grpSpPr>
        <p:sp>
          <p:nvSpPr>
            <p:cNvPr id="101379" name="Rectangle 3"/>
            <p:cNvSpPr>
              <a:spLocks noChangeArrowheads="1"/>
            </p:cNvSpPr>
            <p:nvPr/>
          </p:nvSpPr>
          <p:spPr bwMode="hidden">
            <a:xfrm>
              <a:off x="1248" y="0"/>
              <a:ext cx="432" cy="4320"/>
            </a:xfrm>
            <a:prstGeom prst="rect">
              <a:avLst/>
            </a:prstGeom>
            <a:gradFill rotWithShape="0">
              <a:gsLst>
                <a:gs pos="0">
                  <a:schemeClr val="bg1">
                    <a:gamma/>
                    <a:shade val="45490"/>
                    <a:invGamma/>
                  </a:schemeClr>
                </a:gs>
                <a:gs pos="100000">
                  <a:schemeClr val="bg1"/>
                </a:gs>
              </a:gsLst>
              <a:lin ang="0" scaled="1"/>
            </a:gradFill>
            <a:ln w="9525">
              <a:noFill/>
              <a:miter lim="800000"/>
              <a:headEnd/>
              <a:tailEnd/>
            </a:ln>
            <a:effectLst/>
          </p:spPr>
          <p:txBody>
            <a:bodyPr wrap="none" anchor="ctr"/>
            <a:lstStyle/>
            <a:p>
              <a:pPr algn="ctr">
                <a:defRPr/>
              </a:pPr>
              <a:endParaRPr lang="ru-RU" sz="1800">
                <a:latin typeface="Arial" charset="0"/>
              </a:endParaRPr>
            </a:p>
          </p:txBody>
        </p:sp>
        <p:pic>
          <p:nvPicPr>
            <p:cNvPr id="13321" name="Picture 4" descr="slidemaster_med3"/>
            <p:cNvPicPr>
              <a:picLocks noChangeAspect="1" noChangeArrowheads="1"/>
            </p:cNvPicPr>
            <p:nvPr/>
          </p:nvPicPr>
          <p:blipFill>
            <a:blip r:embed="rId13" cstate="print"/>
            <a:srcRect/>
            <a:stretch>
              <a:fillRect/>
            </a:stretch>
          </p:blipFill>
          <p:spPr bwMode="ltGray">
            <a:xfrm>
              <a:off x="0" y="0"/>
              <a:ext cx="1348" cy="4320"/>
            </a:xfrm>
            <a:prstGeom prst="rect">
              <a:avLst/>
            </a:prstGeom>
            <a:noFill/>
            <a:ln w="9525">
              <a:noFill/>
              <a:miter lim="800000"/>
              <a:headEnd/>
              <a:tailEnd/>
            </a:ln>
          </p:spPr>
        </p:pic>
      </p:grpSp>
      <p:sp>
        <p:nvSpPr>
          <p:cNvPr id="101381" name="Rectangle 5"/>
          <p:cNvSpPr>
            <a:spLocks noGrp="1" noChangeArrowheads="1"/>
          </p:cNvSpPr>
          <p:nvPr>
            <p:ph type="title"/>
          </p:nvPr>
        </p:nvSpPr>
        <p:spPr bwMode="auto">
          <a:xfrm>
            <a:off x="2438400" y="228600"/>
            <a:ext cx="64008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1382" name="Rectangle 6"/>
          <p:cNvSpPr>
            <a:spLocks noGrp="1" noChangeArrowheads="1"/>
          </p:cNvSpPr>
          <p:nvPr>
            <p:ph type="body" idx="1"/>
          </p:nvPr>
        </p:nvSpPr>
        <p:spPr bwMode="auto">
          <a:xfrm>
            <a:off x="2438400" y="1600200"/>
            <a:ext cx="6400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1383" name="Rectangle 7"/>
          <p:cNvSpPr>
            <a:spLocks noGrp="1" noChangeArrowheads="1"/>
          </p:cNvSpPr>
          <p:nvPr>
            <p:ph type="dt" sz="half" idx="2"/>
          </p:nvPr>
        </p:nvSpPr>
        <p:spPr bwMode="auto">
          <a:xfrm>
            <a:off x="152400" y="6248400"/>
            <a:ext cx="19018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C0C0C0"/>
                  </a:outerShdw>
                </a:effectLst>
                <a:latin typeface="+mn-lt"/>
              </a:defRPr>
            </a:lvl1pPr>
          </a:lstStyle>
          <a:p>
            <a:pPr>
              <a:defRPr/>
            </a:pPr>
            <a:endParaRPr lang="ru-RU"/>
          </a:p>
        </p:txBody>
      </p:sp>
      <p:sp>
        <p:nvSpPr>
          <p:cNvPr id="101384"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C0C0C0"/>
                  </a:outerShdw>
                </a:effectLst>
                <a:latin typeface="+mn-lt"/>
              </a:defRPr>
            </a:lvl1pPr>
          </a:lstStyle>
          <a:p>
            <a:pPr>
              <a:defRPr/>
            </a:pPr>
            <a:endParaRPr lang="ru-RU"/>
          </a:p>
        </p:txBody>
      </p:sp>
      <p:sp>
        <p:nvSpPr>
          <p:cNvPr id="101385" name="Rectangle 9"/>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C0C0C0"/>
                  </a:outerShdw>
                </a:effectLst>
                <a:latin typeface="+mn-lt"/>
              </a:defRPr>
            </a:lvl1pPr>
          </a:lstStyle>
          <a:p>
            <a:pPr>
              <a:defRPr/>
            </a:pPr>
            <a:fld id="{B4413089-9284-45E8-8DDC-8165F117572A}"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007"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ransition spd="slow"/>
  <p:txStyles>
    <p:titleStyle>
      <a:lvl1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l"/>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6303963" y="0"/>
            <a:ext cx="2840037" cy="3254375"/>
            <a:chOff x="3115" y="0"/>
            <a:chExt cx="2170" cy="2486"/>
          </a:xfrm>
        </p:grpSpPr>
        <p:grpSp>
          <p:nvGrpSpPr>
            <p:cNvPr id="14344" name="Group 3"/>
            <p:cNvGrpSpPr>
              <a:grpSpLocks/>
            </p:cNvGrpSpPr>
            <p:nvPr/>
          </p:nvGrpSpPr>
          <p:grpSpPr bwMode="auto">
            <a:xfrm>
              <a:off x="4080" y="1910"/>
              <a:ext cx="768" cy="576"/>
              <a:chOff x="0" y="0"/>
              <a:chExt cx="768" cy="576"/>
            </a:xfrm>
          </p:grpSpPr>
          <p:sp>
            <p:nvSpPr>
              <p:cNvPr id="104452" name="Oval 4"/>
              <p:cNvSpPr>
                <a:spLocks noChangeArrowheads="1"/>
              </p:cNvSpPr>
              <p:nvPr/>
            </p:nvSpPr>
            <p:spPr bwMode="hidden">
              <a:xfrm>
                <a:off x="3"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04453" name="Oval 5"/>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14345" name="Group 6"/>
            <p:cNvGrpSpPr>
              <a:grpSpLocks/>
            </p:cNvGrpSpPr>
            <p:nvPr/>
          </p:nvGrpSpPr>
          <p:grpSpPr bwMode="auto">
            <a:xfrm>
              <a:off x="4257" y="1103"/>
              <a:ext cx="768" cy="576"/>
              <a:chOff x="0" y="0"/>
              <a:chExt cx="768" cy="576"/>
            </a:xfrm>
          </p:grpSpPr>
          <p:sp>
            <p:nvSpPr>
              <p:cNvPr id="104455" name="Oval 7"/>
              <p:cNvSpPr>
                <a:spLocks noChangeArrowheads="1"/>
              </p:cNvSpPr>
              <p:nvPr/>
            </p:nvSpPr>
            <p:spPr bwMode="hidden">
              <a:xfrm>
                <a:off x="-3" y="3"/>
                <a:ext cx="771"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04456" name="Oval 8"/>
              <p:cNvSpPr>
                <a:spLocks noChangeArrowheads="1"/>
              </p:cNvSpPr>
              <p:nvPr/>
            </p:nvSpPr>
            <p:spPr bwMode="hidden">
              <a:xfrm>
                <a:off x="276" y="254"/>
                <a:ext cx="186" cy="109"/>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14346" name="Group 9"/>
            <p:cNvGrpSpPr>
              <a:grpSpLocks/>
            </p:cNvGrpSpPr>
            <p:nvPr/>
          </p:nvGrpSpPr>
          <p:grpSpPr bwMode="auto">
            <a:xfrm>
              <a:off x="3134" y="0"/>
              <a:ext cx="768" cy="576"/>
              <a:chOff x="0" y="0"/>
              <a:chExt cx="768" cy="576"/>
            </a:xfrm>
          </p:grpSpPr>
          <p:sp>
            <p:nvSpPr>
              <p:cNvPr id="104458"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04459" name="Oval 11"/>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14347" name="Group 12"/>
            <p:cNvGrpSpPr>
              <a:grpSpLocks/>
            </p:cNvGrpSpPr>
            <p:nvPr/>
          </p:nvGrpSpPr>
          <p:grpSpPr bwMode="auto">
            <a:xfrm>
              <a:off x="3115" y="0"/>
              <a:ext cx="2170" cy="1702"/>
              <a:chOff x="3115" y="0"/>
              <a:chExt cx="2170" cy="1702"/>
            </a:xfrm>
          </p:grpSpPr>
          <p:grpSp>
            <p:nvGrpSpPr>
              <p:cNvPr id="14348" name="Group 13"/>
              <p:cNvGrpSpPr>
                <a:grpSpLocks/>
              </p:cNvGrpSpPr>
              <p:nvPr/>
            </p:nvGrpSpPr>
            <p:grpSpPr bwMode="auto">
              <a:xfrm>
                <a:off x="3640" y="308"/>
                <a:ext cx="1145" cy="844"/>
                <a:chOff x="1265" y="814"/>
                <a:chExt cx="2919" cy="2151"/>
              </a:xfrm>
            </p:grpSpPr>
            <p:sp>
              <p:nvSpPr>
                <p:cNvPr id="104462" name="Oval 14"/>
                <p:cNvSpPr>
                  <a:spLocks noChangeArrowheads="1"/>
                </p:cNvSpPr>
                <p:nvPr/>
              </p:nvSpPr>
              <p:spPr bwMode="hidden">
                <a:xfrm>
                  <a:off x="1266" y="814"/>
                  <a:ext cx="2919" cy="2151"/>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04463" name="Oval 15"/>
                <p:cNvSpPr>
                  <a:spLocks noChangeArrowheads="1"/>
                </p:cNvSpPr>
                <p:nvPr/>
              </p:nvSpPr>
              <p:spPr bwMode="hidden">
                <a:xfrm>
                  <a:off x="2382" y="1602"/>
                  <a:ext cx="578" cy="405"/>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14349" name="Group 16"/>
              <p:cNvGrpSpPr>
                <a:grpSpLocks/>
              </p:cNvGrpSpPr>
              <p:nvPr/>
            </p:nvGrpSpPr>
            <p:grpSpPr bwMode="auto">
              <a:xfrm>
                <a:off x="3115" y="0"/>
                <a:ext cx="2145" cy="1702"/>
                <a:chOff x="3115" y="0"/>
                <a:chExt cx="2145" cy="1702"/>
              </a:xfrm>
            </p:grpSpPr>
            <p:grpSp>
              <p:nvGrpSpPr>
                <p:cNvPr id="14372" name="Group 17"/>
                <p:cNvGrpSpPr>
                  <a:grpSpLocks/>
                </p:cNvGrpSpPr>
                <p:nvPr/>
              </p:nvGrpSpPr>
              <p:grpSpPr bwMode="auto">
                <a:xfrm>
                  <a:off x="4505" y="589"/>
                  <a:ext cx="493" cy="912"/>
                  <a:chOff x="3471" y="1530"/>
                  <a:chExt cx="1258" cy="2327"/>
                </a:xfrm>
              </p:grpSpPr>
              <p:sp>
                <p:nvSpPr>
                  <p:cNvPr id="104466" name="Freeform 18"/>
                  <p:cNvSpPr>
                    <a:spLocks/>
                  </p:cNvSpPr>
                  <p:nvPr/>
                </p:nvSpPr>
                <p:spPr bwMode="hidden">
                  <a:xfrm rot="2711884">
                    <a:off x="2778" y="2236"/>
                    <a:ext cx="1699"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04467" name="Freeform 19"/>
                  <p:cNvSpPr>
                    <a:spLocks/>
                  </p:cNvSpPr>
                  <p:nvPr/>
                </p:nvSpPr>
                <p:spPr bwMode="hidden">
                  <a:xfrm rot="2711884">
                    <a:off x="4032" y="3137"/>
                    <a:ext cx="900" cy="4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373" name="Group 20"/>
                <p:cNvGrpSpPr>
                  <a:grpSpLocks/>
                </p:cNvGrpSpPr>
                <p:nvPr/>
              </p:nvGrpSpPr>
              <p:grpSpPr bwMode="auto">
                <a:xfrm>
                  <a:off x="4267" y="781"/>
                  <a:ext cx="966" cy="522"/>
                  <a:chOff x="2864" y="2019"/>
                  <a:chExt cx="2463" cy="1332"/>
                </a:xfrm>
              </p:grpSpPr>
              <p:sp>
                <p:nvSpPr>
                  <p:cNvPr id="104469" name="Freeform 21"/>
                  <p:cNvSpPr>
                    <a:spLocks/>
                  </p:cNvSpPr>
                  <p:nvPr/>
                </p:nvSpPr>
                <p:spPr bwMode="hidden">
                  <a:xfrm rot="2104081">
                    <a:off x="2865" y="2019"/>
                    <a:ext cx="1812"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70" name="Freeform 22"/>
                  <p:cNvSpPr>
                    <a:spLocks/>
                  </p:cNvSpPr>
                  <p:nvPr/>
                </p:nvSpPr>
                <p:spPr bwMode="hidden">
                  <a:xfrm rot="2104081">
                    <a:off x="4352" y="2805"/>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74" name="Group 23"/>
                <p:cNvGrpSpPr>
                  <a:grpSpLocks/>
                </p:cNvGrpSpPr>
                <p:nvPr/>
              </p:nvGrpSpPr>
              <p:grpSpPr bwMode="auto">
                <a:xfrm>
                  <a:off x="4280" y="707"/>
                  <a:ext cx="971" cy="417"/>
                  <a:chOff x="2897" y="1832"/>
                  <a:chExt cx="2477" cy="1064"/>
                </a:xfrm>
              </p:grpSpPr>
              <p:sp>
                <p:nvSpPr>
                  <p:cNvPr id="104472" name="Freeform 24"/>
                  <p:cNvSpPr>
                    <a:spLocks/>
                  </p:cNvSpPr>
                  <p:nvPr/>
                </p:nvSpPr>
                <p:spPr bwMode="hidden">
                  <a:xfrm rot="1582915">
                    <a:off x="2896" y="1832"/>
                    <a:ext cx="1736" cy="30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73" name="Freeform 25"/>
                  <p:cNvSpPr>
                    <a:spLocks/>
                  </p:cNvSpPr>
                  <p:nvPr/>
                </p:nvSpPr>
                <p:spPr bwMode="hidden">
                  <a:xfrm rot="1582915">
                    <a:off x="4443" y="2420"/>
                    <a:ext cx="931" cy="47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75" name="Group 26"/>
                <p:cNvGrpSpPr>
                  <a:grpSpLocks/>
                </p:cNvGrpSpPr>
                <p:nvPr/>
              </p:nvGrpSpPr>
              <p:grpSpPr bwMode="auto">
                <a:xfrm>
                  <a:off x="4291" y="630"/>
                  <a:ext cx="969" cy="364"/>
                  <a:chOff x="2924" y="1636"/>
                  <a:chExt cx="2472" cy="927"/>
                </a:xfrm>
              </p:grpSpPr>
              <p:sp>
                <p:nvSpPr>
                  <p:cNvPr id="104475" name="Freeform 27"/>
                  <p:cNvSpPr>
                    <a:spLocks/>
                  </p:cNvSpPr>
                  <p:nvPr/>
                </p:nvSpPr>
                <p:spPr bwMode="hidden">
                  <a:xfrm rot="1080363">
                    <a:off x="2907" y="1616"/>
                    <a:ext cx="1680" cy="3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76" name="Freeform 28"/>
                  <p:cNvSpPr>
                    <a:spLocks/>
                  </p:cNvSpPr>
                  <p:nvPr/>
                </p:nvSpPr>
                <p:spPr bwMode="hidden">
                  <a:xfrm rot="1080363">
                    <a:off x="4488" y="2030"/>
                    <a:ext cx="891" cy="51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76" name="Group 29"/>
                <p:cNvGrpSpPr>
                  <a:grpSpLocks/>
                </p:cNvGrpSpPr>
                <p:nvPr/>
              </p:nvGrpSpPr>
              <p:grpSpPr bwMode="auto">
                <a:xfrm>
                  <a:off x="4304" y="543"/>
                  <a:ext cx="918" cy="258"/>
                  <a:chOff x="2958" y="1414"/>
                  <a:chExt cx="2342" cy="657"/>
                </a:xfrm>
              </p:grpSpPr>
              <p:sp>
                <p:nvSpPr>
                  <p:cNvPr id="104478" name="Freeform 30"/>
                  <p:cNvSpPr>
                    <a:spLocks/>
                  </p:cNvSpPr>
                  <p:nvPr/>
                </p:nvSpPr>
                <p:spPr bwMode="hidden">
                  <a:xfrm rot="463793">
                    <a:off x="2957" y="1415"/>
                    <a:ext cx="154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79" name="Freeform 31"/>
                  <p:cNvSpPr>
                    <a:spLocks/>
                  </p:cNvSpPr>
                  <p:nvPr/>
                </p:nvSpPr>
                <p:spPr bwMode="hidden">
                  <a:xfrm rot="463793">
                    <a:off x="4470" y="1581"/>
                    <a:ext cx="829" cy="46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77" name="Group 32"/>
                <p:cNvGrpSpPr>
                  <a:grpSpLocks/>
                </p:cNvGrpSpPr>
                <p:nvPr/>
              </p:nvGrpSpPr>
              <p:grpSpPr bwMode="auto">
                <a:xfrm>
                  <a:off x="4314" y="487"/>
                  <a:ext cx="843" cy="134"/>
                  <a:chOff x="2983" y="1269"/>
                  <a:chExt cx="2150" cy="343"/>
                </a:xfrm>
              </p:grpSpPr>
              <p:sp>
                <p:nvSpPr>
                  <p:cNvPr id="104481" name="Freeform 33"/>
                  <p:cNvSpPr>
                    <a:spLocks/>
                  </p:cNvSpPr>
                  <p:nvPr/>
                </p:nvSpPr>
                <p:spPr bwMode="hidden">
                  <a:xfrm rot="-84182">
                    <a:off x="2982" y="1286"/>
                    <a:ext cx="1404" cy="22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82" name="Freeform 34"/>
                  <p:cNvSpPr>
                    <a:spLocks/>
                  </p:cNvSpPr>
                  <p:nvPr/>
                </p:nvSpPr>
                <p:spPr bwMode="hidden">
                  <a:xfrm rot="-84182">
                    <a:off x="4377" y="1249"/>
                    <a:ext cx="755" cy="36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78" name="Group 35"/>
                <p:cNvGrpSpPr>
                  <a:grpSpLocks/>
                </p:cNvGrpSpPr>
                <p:nvPr/>
              </p:nvGrpSpPr>
              <p:grpSpPr bwMode="auto">
                <a:xfrm>
                  <a:off x="4296" y="349"/>
                  <a:ext cx="737" cy="167"/>
                  <a:chOff x="2938" y="917"/>
                  <a:chExt cx="1879" cy="427"/>
                </a:xfrm>
              </p:grpSpPr>
              <p:sp>
                <p:nvSpPr>
                  <p:cNvPr id="104484" name="Freeform 36"/>
                  <p:cNvSpPr>
                    <a:spLocks/>
                  </p:cNvSpPr>
                  <p:nvPr/>
                </p:nvSpPr>
                <p:spPr bwMode="hidden">
                  <a:xfrm rot="-802576">
                    <a:off x="2911" y="1128"/>
                    <a:ext cx="1252" cy="20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85" name="Freeform 37"/>
                  <p:cNvSpPr>
                    <a:spLocks/>
                  </p:cNvSpPr>
                  <p:nvPr/>
                </p:nvSpPr>
                <p:spPr bwMode="hidden">
                  <a:xfrm rot="-802576">
                    <a:off x="4148" y="918"/>
                    <a:ext cx="668"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79" name="Group 38"/>
                <p:cNvGrpSpPr>
                  <a:grpSpLocks/>
                </p:cNvGrpSpPr>
                <p:nvPr/>
              </p:nvGrpSpPr>
              <p:grpSpPr bwMode="auto">
                <a:xfrm>
                  <a:off x="3394" y="637"/>
                  <a:ext cx="493" cy="912"/>
                  <a:chOff x="637" y="1653"/>
                  <a:chExt cx="1257" cy="2326"/>
                </a:xfrm>
              </p:grpSpPr>
              <p:sp>
                <p:nvSpPr>
                  <p:cNvPr id="104487" name="Freeform 39"/>
                  <p:cNvSpPr>
                    <a:spLocks/>
                  </p:cNvSpPr>
                  <p:nvPr/>
                </p:nvSpPr>
                <p:spPr bwMode="hidden">
                  <a:xfrm rot="18888116" flipH="1">
                    <a:off x="869" y="2348"/>
                    <a:ext cx="1726" cy="30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88" name="Freeform 40"/>
                  <p:cNvSpPr>
                    <a:spLocks/>
                  </p:cNvSpPr>
                  <p:nvPr/>
                </p:nvSpPr>
                <p:spPr bwMode="hidden">
                  <a:xfrm rot="18888116" flipH="1">
                    <a:off x="419" y="3271"/>
                    <a:ext cx="925"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380" name="Group 41"/>
                <p:cNvGrpSpPr>
                  <a:grpSpLocks/>
                </p:cNvGrpSpPr>
                <p:nvPr/>
              </p:nvGrpSpPr>
              <p:grpSpPr bwMode="auto">
                <a:xfrm>
                  <a:off x="3142" y="850"/>
                  <a:ext cx="966" cy="522"/>
                  <a:chOff x="-5" y="2196"/>
                  <a:chExt cx="2463" cy="1332"/>
                </a:xfrm>
              </p:grpSpPr>
              <p:sp>
                <p:nvSpPr>
                  <p:cNvPr id="104490" name="Freeform 42"/>
                  <p:cNvSpPr>
                    <a:spLocks/>
                  </p:cNvSpPr>
                  <p:nvPr/>
                </p:nvSpPr>
                <p:spPr bwMode="hidden">
                  <a:xfrm rot="19495919" flipH="1">
                    <a:off x="644" y="2196"/>
                    <a:ext cx="1797"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91" name="Freeform 43"/>
                  <p:cNvSpPr>
                    <a:spLocks/>
                  </p:cNvSpPr>
                  <p:nvPr/>
                </p:nvSpPr>
                <p:spPr bwMode="hidden">
                  <a:xfrm rot="19495919" flipH="1">
                    <a:off x="-6" y="2982"/>
                    <a:ext cx="968"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381" name="Group 44"/>
                <p:cNvGrpSpPr>
                  <a:grpSpLocks/>
                </p:cNvGrpSpPr>
                <p:nvPr/>
              </p:nvGrpSpPr>
              <p:grpSpPr bwMode="auto">
                <a:xfrm>
                  <a:off x="3124" y="777"/>
                  <a:ext cx="971" cy="417"/>
                  <a:chOff x="-52" y="2009"/>
                  <a:chExt cx="2477" cy="1064"/>
                </a:xfrm>
              </p:grpSpPr>
              <p:sp>
                <p:nvSpPr>
                  <p:cNvPr id="104493" name="Freeform 45"/>
                  <p:cNvSpPr>
                    <a:spLocks/>
                  </p:cNvSpPr>
                  <p:nvPr/>
                </p:nvSpPr>
                <p:spPr bwMode="hidden">
                  <a:xfrm rot="20017085" flipH="1">
                    <a:off x="689" y="2010"/>
                    <a:ext cx="1736" cy="30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94" name="Freeform 46"/>
                  <p:cNvSpPr>
                    <a:spLocks/>
                  </p:cNvSpPr>
                  <p:nvPr/>
                </p:nvSpPr>
                <p:spPr bwMode="hidden">
                  <a:xfrm rot="20017085" flipH="1">
                    <a:off x="-53" y="2598"/>
                    <a:ext cx="931" cy="45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382" name="Group 47"/>
                <p:cNvGrpSpPr>
                  <a:grpSpLocks/>
                </p:cNvGrpSpPr>
                <p:nvPr/>
              </p:nvGrpSpPr>
              <p:grpSpPr bwMode="auto">
                <a:xfrm>
                  <a:off x="3115" y="700"/>
                  <a:ext cx="969" cy="363"/>
                  <a:chOff x="-74" y="1813"/>
                  <a:chExt cx="2472" cy="927"/>
                </a:xfrm>
              </p:grpSpPr>
              <p:sp>
                <p:nvSpPr>
                  <p:cNvPr id="104496" name="Freeform 48"/>
                  <p:cNvSpPr>
                    <a:spLocks/>
                  </p:cNvSpPr>
                  <p:nvPr/>
                </p:nvSpPr>
                <p:spPr bwMode="hidden">
                  <a:xfrm rot="20519637" flipH="1">
                    <a:off x="721" y="1812"/>
                    <a:ext cx="1677" cy="32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497" name="Freeform 49"/>
                  <p:cNvSpPr>
                    <a:spLocks/>
                  </p:cNvSpPr>
                  <p:nvPr/>
                </p:nvSpPr>
                <p:spPr bwMode="hidden">
                  <a:xfrm rot="20519637" flipH="1">
                    <a:off x="-74" y="2212"/>
                    <a:ext cx="900" cy="51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383" name="Group 50"/>
                <p:cNvGrpSpPr>
                  <a:grpSpLocks/>
                </p:cNvGrpSpPr>
                <p:nvPr/>
              </p:nvGrpSpPr>
              <p:grpSpPr bwMode="auto">
                <a:xfrm>
                  <a:off x="3153" y="613"/>
                  <a:ext cx="918" cy="257"/>
                  <a:chOff x="22" y="1591"/>
                  <a:chExt cx="2342" cy="657"/>
                </a:xfrm>
              </p:grpSpPr>
              <p:sp>
                <p:nvSpPr>
                  <p:cNvPr id="104499" name="Freeform 51"/>
                  <p:cNvSpPr>
                    <a:spLocks/>
                  </p:cNvSpPr>
                  <p:nvPr/>
                </p:nvSpPr>
                <p:spPr bwMode="hidden">
                  <a:xfrm rot="21136207" flipH="1">
                    <a:off x="819" y="1574"/>
                    <a:ext cx="154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00" name="Freeform 52"/>
                  <p:cNvSpPr>
                    <a:spLocks/>
                  </p:cNvSpPr>
                  <p:nvPr/>
                </p:nvSpPr>
                <p:spPr bwMode="hidden">
                  <a:xfrm rot="21136207" flipH="1">
                    <a:off x="21" y="1757"/>
                    <a:ext cx="829"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384" name="Group 53"/>
                <p:cNvGrpSpPr>
                  <a:grpSpLocks/>
                </p:cNvGrpSpPr>
                <p:nvPr/>
              </p:nvGrpSpPr>
              <p:grpSpPr bwMode="auto">
                <a:xfrm>
                  <a:off x="3218" y="556"/>
                  <a:ext cx="843" cy="134"/>
                  <a:chOff x="189" y="1446"/>
                  <a:chExt cx="2150" cy="343"/>
                </a:xfrm>
              </p:grpSpPr>
              <p:sp>
                <p:nvSpPr>
                  <p:cNvPr id="104502" name="Freeform 54"/>
                  <p:cNvSpPr>
                    <a:spLocks/>
                  </p:cNvSpPr>
                  <p:nvPr/>
                </p:nvSpPr>
                <p:spPr bwMode="hidden">
                  <a:xfrm rot="84182" flipH="1">
                    <a:off x="935" y="1463"/>
                    <a:ext cx="1404" cy="22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03" name="Freeform 55"/>
                  <p:cNvSpPr>
                    <a:spLocks/>
                  </p:cNvSpPr>
                  <p:nvPr/>
                </p:nvSpPr>
                <p:spPr bwMode="hidden">
                  <a:xfrm rot="84182" flipH="1">
                    <a:off x="189" y="1426"/>
                    <a:ext cx="755" cy="36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385" name="Group 56"/>
                <p:cNvGrpSpPr>
                  <a:grpSpLocks/>
                </p:cNvGrpSpPr>
                <p:nvPr/>
              </p:nvGrpSpPr>
              <p:grpSpPr bwMode="auto">
                <a:xfrm>
                  <a:off x="3342" y="418"/>
                  <a:ext cx="737" cy="167"/>
                  <a:chOff x="505" y="1094"/>
                  <a:chExt cx="1879" cy="427"/>
                </a:xfrm>
              </p:grpSpPr>
              <p:sp>
                <p:nvSpPr>
                  <p:cNvPr id="104505" name="Freeform 57"/>
                  <p:cNvSpPr>
                    <a:spLocks/>
                  </p:cNvSpPr>
                  <p:nvPr/>
                </p:nvSpPr>
                <p:spPr bwMode="hidden">
                  <a:xfrm rot="802576" flipH="1">
                    <a:off x="1151" y="1306"/>
                    <a:ext cx="1234"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06" name="Freeform 58"/>
                  <p:cNvSpPr>
                    <a:spLocks/>
                  </p:cNvSpPr>
                  <p:nvPr/>
                </p:nvSpPr>
                <p:spPr bwMode="hidden">
                  <a:xfrm rot="802576" flipH="1">
                    <a:off x="505" y="1095"/>
                    <a:ext cx="662"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14386" name="Group 59"/>
                <p:cNvGrpSpPr>
                  <a:grpSpLocks/>
                </p:cNvGrpSpPr>
                <p:nvPr/>
              </p:nvGrpSpPr>
              <p:grpSpPr bwMode="auto">
                <a:xfrm>
                  <a:off x="3386" y="341"/>
                  <a:ext cx="725" cy="218"/>
                  <a:chOff x="616" y="899"/>
                  <a:chExt cx="1850" cy="554"/>
                </a:xfrm>
              </p:grpSpPr>
              <p:sp>
                <p:nvSpPr>
                  <p:cNvPr id="104508" name="Freeform 60"/>
                  <p:cNvSpPr>
                    <a:spLocks/>
                  </p:cNvSpPr>
                  <p:nvPr/>
                </p:nvSpPr>
                <p:spPr bwMode="hidden">
                  <a:xfrm rot="1277471" flipH="1">
                    <a:off x="1231" y="1237"/>
                    <a:ext cx="1235"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09" name="Freeform 61"/>
                  <p:cNvSpPr>
                    <a:spLocks/>
                  </p:cNvSpPr>
                  <p:nvPr/>
                </p:nvSpPr>
                <p:spPr bwMode="hidden">
                  <a:xfrm rot="1277471" flipH="1">
                    <a:off x="615" y="898"/>
                    <a:ext cx="66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14387" name="Group 62"/>
                <p:cNvGrpSpPr>
                  <a:grpSpLocks/>
                </p:cNvGrpSpPr>
                <p:nvPr/>
              </p:nvGrpSpPr>
              <p:grpSpPr bwMode="auto">
                <a:xfrm>
                  <a:off x="3472" y="231"/>
                  <a:ext cx="693" cy="291"/>
                  <a:chOff x="3472" y="231"/>
                  <a:chExt cx="693" cy="291"/>
                </a:xfrm>
              </p:grpSpPr>
              <p:sp>
                <p:nvSpPr>
                  <p:cNvPr id="104511" name="Freeform 63"/>
                  <p:cNvSpPr>
                    <a:spLocks/>
                  </p:cNvSpPr>
                  <p:nvPr/>
                </p:nvSpPr>
                <p:spPr bwMode="hidden">
                  <a:xfrm rot="2028410" flipH="1">
                    <a:off x="3679" y="438"/>
                    <a:ext cx="483"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12" name="Freeform 64"/>
                  <p:cNvSpPr>
                    <a:spLocks/>
                  </p:cNvSpPr>
                  <p:nvPr/>
                </p:nvSpPr>
                <p:spPr bwMode="hidden">
                  <a:xfrm rot="2028410" flipH="1">
                    <a:off x="3472" y="228"/>
                    <a:ext cx="260" cy="13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14388" name="Group 65"/>
                <p:cNvGrpSpPr>
                  <a:grpSpLocks/>
                </p:cNvGrpSpPr>
                <p:nvPr/>
              </p:nvGrpSpPr>
              <p:grpSpPr bwMode="auto">
                <a:xfrm>
                  <a:off x="3554" y="118"/>
                  <a:ext cx="664" cy="349"/>
                  <a:chOff x="3554" y="118"/>
                  <a:chExt cx="664" cy="349"/>
                </a:xfrm>
              </p:grpSpPr>
              <p:sp>
                <p:nvSpPr>
                  <p:cNvPr id="104514" name="Freeform 66"/>
                  <p:cNvSpPr>
                    <a:spLocks/>
                  </p:cNvSpPr>
                  <p:nvPr/>
                </p:nvSpPr>
                <p:spPr bwMode="hidden">
                  <a:xfrm rot="2664424" flipH="1">
                    <a:off x="3728" y="383"/>
                    <a:ext cx="490"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15" name="Freeform 67"/>
                  <p:cNvSpPr>
                    <a:spLocks/>
                  </p:cNvSpPr>
                  <p:nvPr/>
                </p:nvSpPr>
                <p:spPr bwMode="hidden">
                  <a:xfrm rot="2664424" flipH="1">
                    <a:off x="3554" y="118"/>
                    <a:ext cx="263" cy="13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14389" name="Group 68"/>
                <p:cNvGrpSpPr>
                  <a:grpSpLocks/>
                </p:cNvGrpSpPr>
                <p:nvPr/>
              </p:nvGrpSpPr>
              <p:grpSpPr bwMode="auto">
                <a:xfrm>
                  <a:off x="3784" y="30"/>
                  <a:ext cx="305" cy="593"/>
                  <a:chOff x="1633" y="104"/>
                  <a:chExt cx="778" cy="1512"/>
                </a:xfrm>
              </p:grpSpPr>
              <p:sp>
                <p:nvSpPr>
                  <p:cNvPr id="104517" name="Freeform 69"/>
                  <p:cNvSpPr>
                    <a:spLocks/>
                  </p:cNvSpPr>
                  <p:nvPr/>
                </p:nvSpPr>
                <p:spPr bwMode="hidden">
                  <a:xfrm rot="3473776" flipH="1">
                    <a:off x="1752" y="958"/>
                    <a:ext cx="1101" cy="21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18" name="Freeform 70"/>
                  <p:cNvSpPr>
                    <a:spLocks/>
                  </p:cNvSpPr>
                  <p:nvPr/>
                </p:nvSpPr>
                <p:spPr bwMode="hidden">
                  <a:xfrm rot="3473776" flipH="1">
                    <a:off x="1505" y="231"/>
                    <a:ext cx="591"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14390" name="Group 71"/>
                <p:cNvGrpSpPr>
                  <a:grpSpLocks/>
                </p:cNvGrpSpPr>
                <p:nvPr/>
              </p:nvGrpSpPr>
              <p:grpSpPr bwMode="auto">
                <a:xfrm>
                  <a:off x="3903" y="0"/>
                  <a:ext cx="248" cy="601"/>
                  <a:chOff x="1935" y="28"/>
                  <a:chExt cx="634" cy="1534"/>
                </a:xfrm>
              </p:grpSpPr>
              <p:sp>
                <p:nvSpPr>
                  <p:cNvPr id="104520" name="Freeform 72"/>
                  <p:cNvSpPr>
                    <a:spLocks/>
                  </p:cNvSpPr>
                  <p:nvPr/>
                </p:nvSpPr>
                <p:spPr bwMode="hidden">
                  <a:xfrm rot="4126480" flipH="1">
                    <a:off x="1942" y="915"/>
                    <a:ext cx="1040"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21" name="Freeform 73"/>
                  <p:cNvSpPr>
                    <a:spLocks/>
                  </p:cNvSpPr>
                  <p:nvPr/>
                </p:nvSpPr>
                <p:spPr bwMode="hidden">
                  <a:xfrm rot="4126480" flipH="1">
                    <a:off x="1820" y="144"/>
                    <a:ext cx="570"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14391" name="Group 74"/>
                <p:cNvGrpSpPr>
                  <a:grpSpLocks/>
                </p:cNvGrpSpPr>
                <p:nvPr/>
              </p:nvGrpSpPr>
              <p:grpSpPr bwMode="auto">
                <a:xfrm>
                  <a:off x="4251" y="252"/>
                  <a:ext cx="723" cy="222"/>
                  <a:chOff x="2822" y="672"/>
                  <a:chExt cx="1845" cy="566"/>
                </a:xfrm>
              </p:grpSpPr>
              <p:sp>
                <p:nvSpPr>
                  <p:cNvPr id="104523" name="Freeform 75"/>
                  <p:cNvSpPr>
                    <a:spLocks/>
                  </p:cNvSpPr>
                  <p:nvPr/>
                </p:nvSpPr>
                <p:spPr bwMode="hidden">
                  <a:xfrm rot="-1325434">
                    <a:off x="2805" y="1022"/>
                    <a:ext cx="1229"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24" name="Freeform 76"/>
                  <p:cNvSpPr>
                    <a:spLocks/>
                  </p:cNvSpPr>
                  <p:nvPr/>
                </p:nvSpPr>
                <p:spPr bwMode="hidden">
                  <a:xfrm rot="-1325434">
                    <a:off x="4003" y="673"/>
                    <a:ext cx="647"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92" name="Group 77"/>
                <p:cNvGrpSpPr>
                  <a:grpSpLocks/>
                </p:cNvGrpSpPr>
                <p:nvPr/>
              </p:nvGrpSpPr>
              <p:grpSpPr bwMode="auto">
                <a:xfrm>
                  <a:off x="4196" y="163"/>
                  <a:ext cx="699" cy="282"/>
                  <a:chOff x="2683" y="445"/>
                  <a:chExt cx="1781" cy="717"/>
                </a:xfrm>
              </p:grpSpPr>
              <p:sp>
                <p:nvSpPr>
                  <p:cNvPr id="104526" name="Freeform 78"/>
                  <p:cNvSpPr>
                    <a:spLocks/>
                  </p:cNvSpPr>
                  <p:nvPr/>
                </p:nvSpPr>
                <p:spPr bwMode="hidden">
                  <a:xfrm rot="-1921064">
                    <a:off x="2682" y="946"/>
                    <a:ext cx="1227"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27" name="Freeform 79"/>
                  <p:cNvSpPr>
                    <a:spLocks/>
                  </p:cNvSpPr>
                  <p:nvPr/>
                </p:nvSpPr>
                <p:spPr bwMode="hidden">
                  <a:xfrm rot="-1921064">
                    <a:off x="3801" y="444"/>
                    <a:ext cx="646"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sp>
              <p:nvSpPr>
                <p:cNvPr id="104528" name="Freeform 80"/>
                <p:cNvSpPr>
                  <a:spLocks/>
                </p:cNvSpPr>
                <p:nvPr/>
              </p:nvSpPr>
              <p:spPr bwMode="hidden">
                <a:xfrm rot="4578755" flipH="1">
                  <a:off x="3968" y="372"/>
                  <a:ext cx="403" cy="5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pPr>
                    <a:defRPr/>
                  </a:pPr>
                  <a:endParaRPr lang="ru-RU"/>
                </a:p>
              </p:txBody>
            </p:sp>
            <p:sp>
              <p:nvSpPr>
                <p:cNvPr id="104529" name="Freeform 81"/>
                <p:cNvSpPr>
                  <a:spLocks/>
                </p:cNvSpPr>
                <p:nvPr/>
              </p:nvSpPr>
              <p:spPr bwMode="hidden">
                <a:xfrm rot="4578755" flipH="1">
                  <a:off x="3977" y="77"/>
                  <a:ext cx="216" cy="9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nvGrpSpPr>
                <p:cNvPr id="14395" name="Group 82"/>
                <p:cNvGrpSpPr>
                  <a:grpSpLocks/>
                </p:cNvGrpSpPr>
                <p:nvPr/>
              </p:nvGrpSpPr>
              <p:grpSpPr bwMode="auto">
                <a:xfrm>
                  <a:off x="4242" y="5"/>
                  <a:ext cx="251" cy="596"/>
                  <a:chOff x="2800" y="41"/>
                  <a:chExt cx="640" cy="1520"/>
                </a:xfrm>
              </p:grpSpPr>
              <p:sp>
                <p:nvSpPr>
                  <p:cNvPr id="104531" name="Freeform 83"/>
                  <p:cNvSpPr>
                    <a:spLocks/>
                  </p:cNvSpPr>
                  <p:nvPr/>
                </p:nvSpPr>
                <p:spPr bwMode="hidden">
                  <a:xfrm rot="-3857755">
                    <a:off x="2371" y="927"/>
                    <a:ext cx="1042" cy="1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32" name="Freeform 84"/>
                  <p:cNvSpPr>
                    <a:spLocks/>
                  </p:cNvSpPr>
                  <p:nvPr/>
                </p:nvSpPr>
                <p:spPr bwMode="hidden">
                  <a:xfrm rot="-3857755">
                    <a:off x="3013" y="180"/>
                    <a:ext cx="566" cy="28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96" name="Group 85"/>
                <p:cNvGrpSpPr>
                  <a:grpSpLocks/>
                </p:cNvGrpSpPr>
                <p:nvPr/>
              </p:nvGrpSpPr>
              <p:grpSpPr bwMode="auto">
                <a:xfrm>
                  <a:off x="4295" y="53"/>
                  <a:ext cx="398" cy="574"/>
                  <a:chOff x="2934" y="163"/>
                  <a:chExt cx="1017" cy="1464"/>
                </a:xfrm>
              </p:grpSpPr>
              <p:sp>
                <p:nvSpPr>
                  <p:cNvPr id="104534" name="Freeform 86"/>
                  <p:cNvSpPr>
                    <a:spLocks/>
                  </p:cNvSpPr>
                  <p:nvPr/>
                </p:nvSpPr>
                <p:spPr bwMode="hidden">
                  <a:xfrm rot="-2777260">
                    <a:off x="2493" y="915"/>
                    <a:ext cx="1154"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35" name="Freeform 87"/>
                  <p:cNvSpPr>
                    <a:spLocks/>
                  </p:cNvSpPr>
                  <p:nvPr/>
                </p:nvSpPr>
                <p:spPr bwMode="hidden">
                  <a:xfrm rot="-2777260">
                    <a:off x="3431" y="262"/>
                    <a:ext cx="619" cy="42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97" name="Group 88"/>
                <p:cNvGrpSpPr>
                  <a:grpSpLocks/>
                </p:cNvGrpSpPr>
                <p:nvPr/>
              </p:nvGrpSpPr>
              <p:grpSpPr bwMode="auto">
                <a:xfrm>
                  <a:off x="4215" y="2"/>
                  <a:ext cx="95" cy="567"/>
                  <a:chOff x="2730" y="32"/>
                  <a:chExt cx="243" cy="1448"/>
                </a:xfrm>
              </p:grpSpPr>
              <p:sp>
                <p:nvSpPr>
                  <p:cNvPr id="104537" name="Freeform 89"/>
                  <p:cNvSpPr>
                    <a:spLocks/>
                  </p:cNvSpPr>
                  <p:nvPr/>
                </p:nvSpPr>
                <p:spPr bwMode="hidden">
                  <a:xfrm rot="-4903748">
                    <a:off x="2297" y="959"/>
                    <a:ext cx="954" cy="8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38" name="Freeform 90"/>
                  <p:cNvSpPr>
                    <a:spLocks/>
                  </p:cNvSpPr>
                  <p:nvPr/>
                </p:nvSpPr>
                <p:spPr bwMode="hidden">
                  <a:xfrm rot="-4903748">
                    <a:off x="2650" y="222"/>
                    <a:ext cx="511" cy="13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14398" name="Group 91"/>
                <p:cNvGrpSpPr>
                  <a:grpSpLocks/>
                </p:cNvGrpSpPr>
                <p:nvPr/>
              </p:nvGrpSpPr>
              <p:grpSpPr bwMode="auto">
                <a:xfrm>
                  <a:off x="3514" y="683"/>
                  <a:ext cx="425" cy="960"/>
                  <a:chOff x="943" y="1769"/>
                  <a:chExt cx="1085" cy="2450"/>
                </a:xfrm>
              </p:grpSpPr>
              <p:sp>
                <p:nvSpPr>
                  <p:cNvPr id="104540" name="Freeform 92"/>
                  <p:cNvSpPr>
                    <a:spLocks/>
                  </p:cNvSpPr>
                  <p:nvPr/>
                </p:nvSpPr>
                <p:spPr bwMode="hidden">
                  <a:xfrm rot="18335692" flipH="1">
                    <a:off x="1009" y="2474"/>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41" name="Freeform 93"/>
                  <p:cNvSpPr>
                    <a:spLocks/>
                  </p:cNvSpPr>
                  <p:nvPr/>
                </p:nvSpPr>
                <p:spPr bwMode="hidden">
                  <a:xfrm rot="18335692" flipH="1">
                    <a:off x="731" y="3490"/>
                    <a:ext cx="913"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399" name="Group 94"/>
                <p:cNvGrpSpPr>
                  <a:grpSpLocks/>
                </p:cNvGrpSpPr>
                <p:nvPr/>
              </p:nvGrpSpPr>
              <p:grpSpPr bwMode="auto">
                <a:xfrm>
                  <a:off x="3715" y="748"/>
                  <a:ext cx="300" cy="930"/>
                  <a:chOff x="1455" y="1936"/>
                  <a:chExt cx="766" cy="2373"/>
                </a:xfrm>
              </p:grpSpPr>
              <p:sp>
                <p:nvSpPr>
                  <p:cNvPr id="104543" name="Freeform 95"/>
                  <p:cNvSpPr>
                    <a:spLocks/>
                  </p:cNvSpPr>
                  <p:nvPr/>
                </p:nvSpPr>
                <p:spPr bwMode="hidden">
                  <a:xfrm rot="17542885" flipH="1">
                    <a:off x="1268" y="2577"/>
                    <a:ext cx="159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44" name="Freeform 96"/>
                  <p:cNvSpPr>
                    <a:spLocks/>
                  </p:cNvSpPr>
                  <p:nvPr/>
                </p:nvSpPr>
                <p:spPr bwMode="hidden">
                  <a:xfrm rot="17542885" flipH="1">
                    <a:off x="1278" y="3615"/>
                    <a:ext cx="845"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400" name="Group 97"/>
                <p:cNvGrpSpPr>
                  <a:grpSpLocks/>
                </p:cNvGrpSpPr>
                <p:nvPr/>
              </p:nvGrpSpPr>
              <p:grpSpPr bwMode="auto">
                <a:xfrm rot="88588">
                  <a:off x="3923" y="769"/>
                  <a:ext cx="180" cy="913"/>
                  <a:chOff x="1956" y="1990"/>
                  <a:chExt cx="492" cy="2604"/>
                </a:xfrm>
              </p:grpSpPr>
              <p:sp>
                <p:nvSpPr>
                  <p:cNvPr id="104546" name="Freeform 98"/>
                  <p:cNvSpPr>
                    <a:spLocks/>
                  </p:cNvSpPr>
                  <p:nvPr/>
                </p:nvSpPr>
                <p:spPr bwMode="hidden">
                  <a:xfrm rot="16782062" flipH="1">
                    <a:off x="1409" y="2667"/>
                    <a:ext cx="1716" cy="30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547" name="Freeform 99"/>
                  <p:cNvSpPr>
                    <a:spLocks/>
                  </p:cNvSpPr>
                  <p:nvPr/>
                </p:nvSpPr>
                <p:spPr bwMode="hidden">
                  <a:xfrm rot="16782062" flipH="1">
                    <a:off x="1696" y="3877"/>
                    <a:ext cx="923" cy="46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401" name="Group 100"/>
                <p:cNvGrpSpPr>
                  <a:grpSpLocks/>
                </p:cNvGrpSpPr>
                <p:nvPr/>
              </p:nvGrpSpPr>
              <p:grpSpPr bwMode="auto">
                <a:xfrm>
                  <a:off x="4451" y="662"/>
                  <a:ext cx="442" cy="951"/>
                  <a:chOff x="3334" y="1717"/>
                  <a:chExt cx="1125" cy="2426"/>
                </a:xfrm>
              </p:grpSpPr>
              <p:sp>
                <p:nvSpPr>
                  <p:cNvPr id="104549" name="Freeform 101"/>
                  <p:cNvSpPr>
                    <a:spLocks/>
                  </p:cNvSpPr>
                  <p:nvPr/>
                </p:nvSpPr>
                <p:spPr bwMode="hidden">
                  <a:xfrm rot="3144576">
                    <a:off x="2627" y="2423"/>
                    <a:ext cx="1723"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04550" name="Freeform 102"/>
                  <p:cNvSpPr>
                    <a:spLocks/>
                  </p:cNvSpPr>
                  <p:nvPr/>
                </p:nvSpPr>
                <p:spPr bwMode="hidden">
                  <a:xfrm rot="3144576">
                    <a:off x="3752" y="3435"/>
                    <a:ext cx="925" cy="49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402" name="Group 103"/>
                <p:cNvGrpSpPr>
                  <a:grpSpLocks/>
                </p:cNvGrpSpPr>
                <p:nvPr/>
              </p:nvGrpSpPr>
              <p:grpSpPr bwMode="auto">
                <a:xfrm>
                  <a:off x="4391" y="721"/>
                  <a:ext cx="347" cy="951"/>
                  <a:chOff x="3181" y="1866"/>
                  <a:chExt cx="883" cy="2426"/>
                </a:xfrm>
              </p:grpSpPr>
              <p:sp>
                <p:nvSpPr>
                  <p:cNvPr id="104552" name="Freeform 104"/>
                  <p:cNvSpPr>
                    <a:spLocks/>
                  </p:cNvSpPr>
                  <p:nvPr/>
                </p:nvSpPr>
                <p:spPr bwMode="hidden">
                  <a:xfrm rot="3745735">
                    <a:off x="2509" y="2517"/>
                    <a:ext cx="1643" cy="29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04553" name="Freeform 105"/>
                  <p:cNvSpPr>
                    <a:spLocks/>
                  </p:cNvSpPr>
                  <p:nvPr/>
                </p:nvSpPr>
                <p:spPr bwMode="hidden">
                  <a:xfrm rot="3745735">
                    <a:off x="3387" y="3588"/>
                    <a:ext cx="885" cy="46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4403" name="Group 106"/>
                <p:cNvGrpSpPr>
                  <a:grpSpLocks/>
                </p:cNvGrpSpPr>
                <p:nvPr/>
              </p:nvGrpSpPr>
              <p:grpSpPr bwMode="auto">
                <a:xfrm>
                  <a:off x="4323" y="767"/>
                  <a:ext cx="243" cy="935"/>
                  <a:chOff x="3006" y="1983"/>
                  <a:chExt cx="619" cy="2386"/>
                </a:xfrm>
              </p:grpSpPr>
              <p:sp>
                <p:nvSpPr>
                  <p:cNvPr id="104555" name="Freeform 107"/>
                  <p:cNvSpPr>
                    <a:spLocks/>
                  </p:cNvSpPr>
                  <p:nvPr/>
                </p:nvSpPr>
                <p:spPr bwMode="hidden">
                  <a:xfrm rot="4286818">
                    <a:off x="2328" y="2644"/>
                    <a:ext cx="1600" cy="24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04556" name="Freeform 108"/>
                  <p:cNvSpPr>
                    <a:spLocks/>
                  </p:cNvSpPr>
                  <p:nvPr/>
                </p:nvSpPr>
                <p:spPr bwMode="hidden">
                  <a:xfrm rot="4286818">
                    <a:off x="3003" y="3721"/>
                    <a:ext cx="857"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nvGrpSpPr>
                <p:cNvPr id="14404" name="Group 109"/>
                <p:cNvGrpSpPr>
                  <a:grpSpLocks/>
                </p:cNvGrpSpPr>
                <p:nvPr/>
              </p:nvGrpSpPr>
              <p:grpSpPr bwMode="auto">
                <a:xfrm>
                  <a:off x="4249" y="813"/>
                  <a:ext cx="159" cy="870"/>
                  <a:chOff x="2819" y="2101"/>
                  <a:chExt cx="405" cy="2219"/>
                </a:xfrm>
              </p:grpSpPr>
              <p:sp>
                <p:nvSpPr>
                  <p:cNvPr id="104558" name="Freeform 110"/>
                  <p:cNvSpPr>
                    <a:spLocks/>
                  </p:cNvSpPr>
                  <p:nvPr/>
                </p:nvSpPr>
                <p:spPr bwMode="hidden">
                  <a:xfrm rot="4898956">
                    <a:off x="2218" y="2695"/>
                    <a:ext cx="1451" cy="2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04559" name="Freeform 111"/>
                  <p:cNvSpPr>
                    <a:spLocks/>
                  </p:cNvSpPr>
                  <p:nvPr/>
                </p:nvSpPr>
                <p:spPr bwMode="hidden">
                  <a:xfrm rot="4898956">
                    <a:off x="2637" y="3705"/>
                    <a:ext cx="78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nvGrpSpPr>
                <p:cNvPr id="14405" name="Group 112"/>
                <p:cNvGrpSpPr>
                  <a:grpSpLocks/>
                </p:cNvGrpSpPr>
                <p:nvPr/>
              </p:nvGrpSpPr>
              <p:grpSpPr bwMode="auto">
                <a:xfrm>
                  <a:off x="4045" y="826"/>
                  <a:ext cx="167" cy="857"/>
                  <a:chOff x="2287" y="2135"/>
                  <a:chExt cx="426" cy="2185"/>
                </a:xfrm>
              </p:grpSpPr>
              <p:sp>
                <p:nvSpPr>
                  <p:cNvPr id="104561" name="Freeform 113"/>
                  <p:cNvSpPr>
                    <a:spLocks/>
                  </p:cNvSpPr>
                  <p:nvPr/>
                </p:nvSpPr>
                <p:spPr bwMode="hidden">
                  <a:xfrm rot="5755659">
                    <a:off x="1903" y="2758"/>
                    <a:ext cx="1432" cy="1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pPr>
                      <a:defRPr/>
                    </a:pPr>
                    <a:endParaRPr lang="ru-RU"/>
                  </a:p>
                </p:txBody>
              </p:sp>
              <p:sp>
                <p:nvSpPr>
                  <p:cNvPr id="104562" name="Freeform 114"/>
                  <p:cNvSpPr>
                    <a:spLocks/>
                  </p:cNvSpPr>
                  <p:nvPr/>
                </p:nvSpPr>
                <p:spPr bwMode="hidden">
                  <a:xfrm rot="5755659">
                    <a:off x="2051" y="3762"/>
                    <a:ext cx="767" cy="29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sp>
            <p:nvSpPr>
              <p:cNvPr id="104563" name="Freeform 115"/>
              <p:cNvSpPr>
                <a:spLocks/>
              </p:cNvSpPr>
              <p:nvPr/>
            </p:nvSpPr>
            <p:spPr bwMode="hidden">
              <a:xfrm flipH="1">
                <a:off x="3873" y="934"/>
                <a:ext cx="190"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04564" name="Arc 116"/>
              <p:cNvSpPr>
                <a:spLocks/>
              </p:cNvSpPr>
              <p:nvPr/>
            </p:nvSpPr>
            <p:spPr bwMode="hidden">
              <a:xfrm flipH="1">
                <a:off x="3527" y="725"/>
                <a:ext cx="832" cy="900"/>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pPr>
                  <a:defRPr/>
                </a:pPr>
                <a:endParaRPr lang="ru-RU"/>
              </a:p>
            </p:txBody>
          </p:sp>
          <p:sp>
            <p:nvSpPr>
              <p:cNvPr id="104565" name="Arc 117"/>
              <p:cNvSpPr>
                <a:spLocks/>
              </p:cNvSpPr>
              <p:nvPr/>
            </p:nvSpPr>
            <p:spPr bwMode="hidden">
              <a:xfrm flipV="1">
                <a:off x="4278" y="179"/>
                <a:ext cx="1007" cy="802"/>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pPr>
                  <a:defRPr/>
                </a:pPr>
                <a:endParaRPr lang="ru-RU"/>
              </a:p>
            </p:txBody>
          </p:sp>
          <p:sp>
            <p:nvSpPr>
              <p:cNvPr id="104566" name="Arc 118"/>
              <p:cNvSpPr>
                <a:spLocks/>
              </p:cNvSpPr>
              <p:nvPr/>
            </p:nvSpPr>
            <p:spPr bwMode="hidden">
              <a:xfrm flipH="1">
                <a:off x="3612" y="580"/>
                <a:ext cx="485" cy="933"/>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pPr>
                  <a:defRPr/>
                </a:pPr>
                <a:endParaRPr lang="ru-RU"/>
              </a:p>
            </p:txBody>
          </p:sp>
          <p:sp>
            <p:nvSpPr>
              <p:cNvPr id="104567" name="Arc 119"/>
              <p:cNvSpPr>
                <a:spLocks/>
              </p:cNvSpPr>
              <p:nvPr/>
            </p:nvSpPr>
            <p:spPr bwMode="hidden">
              <a:xfrm flipH="1">
                <a:off x="3267" y="628"/>
                <a:ext cx="791" cy="928"/>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pPr>
                  <a:defRPr/>
                </a:pPr>
                <a:endParaRPr lang="ru-RU"/>
              </a:p>
            </p:txBody>
          </p:sp>
          <p:sp>
            <p:nvSpPr>
              <p:cNvPr id="104568" name="Arc 120"/>
              <p:cNvSpPr>
                <a:spLocks/>
              </p:cNvSpPr>
              <p:nvPr/>
            </p:nvSpPr>
            <p:spPr bwMode="hidden">
              <a:xfrm flipH="1">
                <a:off x="3197" y="458"/>
                <a:ext cx="932" cy="933"/>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pPr>
                  <a:defRPr/>
                </a:pPr>
                <a:endParaRPr lang="ru-RU"/>
              </a:p>
            </p:txBody>
          </p:sp>
          <p:sp>
            <p:nvSpPr>
              <p:cNvPr id="104569" name="Arc 121"/>
              <p:cNvSpPr>
                <a:spLocks/>
              </p:cNvSpPr>
              <p:nvPr/>
            </p:nvSpPr>
            <p:spPr bwMode="hidden">
              <a:xfrm>
                <a:off x="4229" y="589"/>
                <a:ext cx="14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ru-RU"/>
              </a:p>
            </p:txBody>
          </p:sp>
          <p:sp>
            <p:nvSpPr>
              <p:cNvPr id="104570" name="Arc 122"/>
              <p:cNvSpPr>
                <a:spLocks/>
              </p:cNvSpPr>
              <p:nvPr/>
            </p:nvSpPr>
            <p:spPr bwMode="hidden">
              <a:xfrm>
                <a:off x="4269" y="585"/>
                <a:ext cx="393"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pPr>
                  <a:defRPr/>
                </a:pPr>
                <a:endParaRPr lang="ru-RU"/>
              </a:p>
            </p:txBody>
          </p:sp>
          <p:sp>
            <p:nvSpPr>
              <p:cNvPr id="104571" name="Arc 123"/>
              <p:cNvSpPr>
                <a:spLocks/>
              </p:cNvSpPr>
              <p:nvPr/>
            </p:nvSpPr>
            <p:spPr bwMode="hidden">
              <a:xfrm>
                <a:off x="4302" y="463"/>
                <a:ext cx="558"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ru-RU"/>
              </a:p>
            </p:txBody>
          </p:sp>
          <p:sp>
            <p:nvSpPr>
              <p:cNvPr id="104572" name="Freeform 124"/>
              <p:cNvSpPr>
                <a:spLocks/>
              </p:cNvSpPr>
              <p:nvPr/>
            </p:nvSpPr>
            <p:spPr bwMode="hidden">
              <a:xfrm>
                <a:off x="4410" y="1033"/>
                <a:ext cx="188"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04573" name="Freeform 125"/>
              <p:cNvSpPr>
                <a:spLocks/>
              </p:cNvSpPr>
              <p:nvPr/>
            </p:nvSpPr>
            <p:spPr bwMode="hidden">
              <a:xfrm rot="19660755" flipV="1">
                <a:off x="4114" y="843"/>
                <a:ext cx="171" cy="326"/>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sp>
            <p:nvSpPr>
              <p:cNvPr id="104574" name="Arc 126"/>
              <p:cNvSpPr>
                <a:spLocks/>
              </p:cNvSpPr>
              <p:nvPr/>
            </p:nvSpPr>
            <p:spPr bwMode="hidden">
              <a:xfrm flipH="1">
                <a:off x="3144" y="319"/>
                <a:ext cx="996" cy="933"/>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pPr>
                  <a:defRPr/>
                </a:pPr>
                <a:endParaRPr lang="ru-RU"/>
              </a:p>
            </p:txBody>
          </p:sp>
          <p:sp>
            <p:nvSpPr>
              <p:cNvPr id="104575" name="Arc 127"/>
              <p:cNvSpPr>
                <a:spLocks/>
              </p:cNvSpPr>
              <p:nvPr/>
            </p:nvSpPr>
            <p:spPr bwMode="hidden">
              <a:xfrm flipH="1">
                <a:off x="3426" y="122"/>
                <a:ext cx="724" cy="899"/>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pPr>
                  <a:defRPr/>
                </a:pPr>
                <a:endParaRPr lang="ru-RU"/>
              </a:p>
            </p:txBody>
          </p:sp>
          <p:sp>
            <p:nvSpPr>
              <p:cNvPr id="104576" name="Arc 128"/>
              <p:cNvSpPr>
                <a:spLocks/>
              </p:cNvSpPr>
              <p:nvPr/>
            </p:nvSpPr>
            <p:spPr bwMode="hidden">
              <a:xfrm>
                <a:off x="4199" y="502"/>
                <a:ext cx="297" cy="901"/>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pPr>
                  <a:defRPr/>
                </a:pPr>
                <a:endParaRPr lang="ru-RU"/>
              </a:p>
            </p:txBody>
          </p:sp>
          <p:sp>
            <p:nvSpPr>
              <p:cNvPr id="104577" name="Freeform 129"/>
              <p:cNvSpPr>
                <a:spLocks/>
              </p:cNvSpPr>
              <p:nvPr/>
            </p:nvSpPr>
            <p:spPr bwMode="hidden">
              <a:xfrm flipH="1">
                <a:off x="3307" y="981"/>
                <a:ext cx="426" cy="59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04578" name="Freeform 130"/>
              <p:cNvSpPr>
                <a:spLocks/>
              </p:cNvSpPr>
              <p:nvPr/>
            </p:nvSpPr>
            <p:spPr bwMode="hidden">
              <a:xfrm flipH="1">
                <a:off x="3507" y="350"/>
                <a:ext cx="273"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04579" name="Freeform 131"/>
              <p:cNvSpPr>
                <a:spLocks/>
              </p:cNvSpPr>
              <p:nvPr/>
            </p:nvSpPr>
            <p:spPr bwMode="hidden">
              <a:xfrm flipH="1">
                <a:off x="3821" y="172"/>
                <a:ext cx="164"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04580" name="Freeform 132"/>
              <p:cNvSpPr>
                <a:spLocks/>
              </p:cNvSpPr>
              <p:nvPr/>
            </p:nvSpPr>
            <p:spPr bwMode="hidden">
              <a:xfrm>
                <a:off x="4841" y="894"/>
                <a:ext cx="395" cy="62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04581" name="Freeform 133"/>
              <p:cNvSpPr>
                <a:spLocks/>
              </p:cNvSpPr>
              <p:nvPr/>
            </p:nvSpPr>
            <p:spPr bwMode="hidden">
              <a:xfrm>
                <a:off x="4636" y="576"/>
                <a:ext cx="594" cy="41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04582" name="Freeform 134"/>
              <p:cNvSpPr>
                <a:spLocks/>
              </p:cNvSpPr>
              <p:nvPr/>
            </p:nvSpPr>
            <p:spPr bwMode="hidden">
              <a:xfrm>
                <a:off x="4658" y="132"/>
                <a:ext cx="260" cy="55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04583" name="Freeform 135"/>
              <p:cNvSpPr>
                <a:spLocks/>
              </p:cNvSpPr>
              <p:nvPr/>
            </p:nvSpPr>
            <p:spPr bwMode="hidden">
              <a:xfrm rot="20253369">
                <a:off x="4401" y="599"/>
                <a:ext cx="175" cy="32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sp>
            <p:nvSpPr>
              <p:cNvPr id="104584" name="Freeform 136"/>
              <p:cNvSpPr>
                <a:spLocks/>
              </p:cNvSpPr>
              <p:nvPr/>
            </p:nvSpPr>
            <p:spPr bwMode="hidden">
              <a:xfrm rot="1346631" flipH="1">
                <a:off x="3783" y="589"/>
                <a:ext cx="172" cy="33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grpSp>
      </p:grpSp>
      <p:sp>
        <p:nvSpPr>
          <p:cNvPr id="14339" name="Rectangle 137"/>
          <p:cNvSpPr>
            <a:spLocks noGrp="1" noChangeArrowheads="1"/>
          </p:cNvSpPr>
          <p:nvPr>
            <p:ph type="title"/>
          </p:nvPr>
        </p:nvSpPr>
        <p:spPr bwMode="auto">
          <a:xfrm>
            <a:off x="685800" y="301625"/>
            <a:ext cx="7772400" cy="146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4340" name="Rectangle 13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4587" name="Rectangle 13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ru-RU"/>
          </a:p>
        </p:txBody>
      </p:sp>
      <p:sp>
        <p:nvSpPr>
          <p:cNvPr id="104588" name="Rectangle 1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ru-RU"/>
          </a:p>
        </p:txBody>
      </p:sp>
      <p:sp>
        <p:nvSpPr>
          <p:cNvPr id="104589" name="Rectangle 14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1857AC1C-18EC-4553-8757-872626E3E117}" type="slidenum">
              <a:rPr lang="ru-RU"/>
              <a:pPr>
                <a:defRPr/>
              </a:pPr>
              <a:t>‹#›</a:t>
            </a:fld>
            <a:endParaRPr lang="ru-RU"/>
          </a:p>
        </p:txBody>
      </p:sp>
    </p:spTree>
  </p:cSld>
  <p:clrMap bg1="dk2" tx1="lt1" bg2="dk1" tx2="lt2" accent1="accent1" accent2="accent2" accent3="accent3" accent4="accent4" accent5="accent5" accent6="accent6" hlink="hlink" folHlink="folHlink"/>
  <p:sldLayoutIdLst>
    <p:sldLayoutId id="2147484008"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itchFamily="34" charset="0"/>
        </a:defRPr>
      </a:lvl2pPr>
      <a:lvl3pPr algn="l" rtl="0" eaLnBrk="0" fontAlgn="base" hangingPunct="0">
        <a:spcBef>
          <a:spcPct val="0"/>
        </a:spcBef>
        <a:spcAft>
          <a:spcPct val="0"/>
        </a:spcAft>
        <a:defRPr sz="4400">
          <a:solidFill>
            <a:schemeClr val="tx2"/>
          </a:solidFill>
          <a:latin typeface="Arial Black" pitchFamily="34" charset="0"/>
        </a:defRPr>
      </a:lvl3pPr>
      <a:lvl4pPr algn="l" rtl="0" eaLnBrk="0" fontAlgn="base" hangingPunct="0">
        <a:spcBef>
          <a:spcPct val="0"/>
        </a:spcBef>
        <a:spcAft>
          <a:spcPct val="0"/>
        </a:spcAft>
        <a:defRPr sz="4400">
          <a:solidFill>
            <a:schemeClr val="tx2"/>
          </a:solidFill>
          <a:latin typeface="Arial Black" pitchFamily="34" charset="0"/>
        </a:defRPr>
      </a:lvl4pPr>
      <a:lvl5pPr algn="l" rtl="0" eaLnBrk="0" fontAlgn="base" hangingPunct="0">
        <a:spcBef>
          <a:spcPct val="0"/>
        </a:spcBef>
        <a:spcAft>
          <a:spcPct val="0"/>
        </a:spcAft>
        <a:defRPr sz="4400">
          <a:solidFill>
            <a:schemeClr val="tx2"/>
          </a:solidFill>
          <a:latin typeface="Arial Black" pitchFamily="34" charset="0"/>
        </a:defRPr>
      </a:lvl5pPr>
      <a:lvl6pPr marL="457200" algn="l" rtl="0" fontAlgn="base">
        <a:spcBef>
          <a:spcPct val="0"/>
        </a:spcBef>
        <a:spcAft>
          <a:spcPct val="0"/>
        </a:spcAft>
        <a:defRPr sz="4400">
          <a:solidFill>
            <a:schemeClr val="tx2"/>
          </a:solidFill>
          <a:latin typeface="Arial Black" pitchFamily="34" charset="0"/>
        </a:defRPr>
      </a:lvl6pPr>
      <a:lvl7pPr marL="914400" algn="l" rtl="0" fontAlgn="base">
        <a:spcBef>
          <a:spcPct val="0"/>
        </a:spcBef>
        <a:spcAft>
          <a:spcPct val="0"/>
        </a:spcAft>
        <a:defRPr sz="4400">
          <a:solidFill>
            <a:schemeClr val="tx2"/>
          </a:solidFill>
          <a:latin typeface="Arial Black" pitchFamily="34" charset="0"/>
        </a:defRPr>
      </a:lvl7pPr>
      <a:lvl8pPr marL="1371600" algn="l" rtl="0" fontAlgn="base">
        <a:spcBef>
          <a:spcPct val="0"/>
        </a:spcBef>
        <a:spcAft>
          <a:spcPct val="0"/>
        </a:spcAft>
        <a:defRPr sz="4400">
          <a:solidFill>
            <a:schemeClr val="tx2"/>
          </a:solidFill>
          <a:latin typeface="Arial Black" pitchFamily="34" charset="0"/>
        </a:defRPr>
      </a:lvl8pPr>
      <a:lvl9pPr marL="1828800" algn="l"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Times New Roman" pitchFamily="18" charset="0"/>
        <a:buChar char="−"/>
        <a:defRPr sz="2000">
          <a:solidFill>
            <a:schemeClr val="tx1"/>
          </a:solidFill>
          <a:latin typeface="+mn-lt"/>
        </a:defRPr>
      </a:lvl4pPr>
      <a:lvl5pPr marL="2057400" indent="-228600" algn="l" rtl="0" eaLnBrk="0" fontAlgn="base" hangingPunct="0">
        <a:spcBef>
          <a:spcPct val="20000"/>
        </a:spcBef>
        <a:spcAft>
          <a:spcPct val="0"/>
        </a:spcAft>
        <a:buFont typeface="Times New Roman" pitchFamily="18" charset="0"/>
        <a:buChar char="–"/>
        <a:defRPr sz="2000">
          <a:solidFill>
            <a:schemeClr val="tx1"/>
          </a:solidFill>
          <a:latin typeface="+mn-lt"/>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FF9933"/>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627313" y="2924175"/>
            <a:ext cx="5883275" cy="1325563"/>
          </a:xfrm>
        </p:spPr>
        <p:txBody>
          <a:bodyPr/>
          <a:lstStyle/>
          <a:p>
            <a:pPr eaLnBrk="1" hangingPunct="1">
              <a:defRPr/>
            </a:pPr>
            <a:r>
              <a:rPr lang="ru-RU" sz="6000" b="1" u="sng" dirty="0" smtClean="0">
                <a:solidFill>
                  <a:srgbClr val="FFFF00"/>
                </a:solidFill>
                <a:effectLst>
                  <a:outerShdw blurRad="38100" dist="38100" dir="2700000" algn="tl">
                    <a:srgbClr val="000000"/>
                  </a:outerShdw>
                </a:effectLst>
              </a:rPr>
              <a:t>Лекция 9</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1000" fill="hold"/>
                                        <p:tgtEl>
                                          <p:spTgt spid="24578"/>
                                        </p:tgtEl>
                                        <p:attrNameLst>
                                          <p:attrName>ppt_w</p:attrName>
                                        </p:attrNameLst>
                                      </p:cBhvr>
                                      <p:tavLst>
                                        <p:tav tm="0">
                                          <p:val>
                                            <p:strVal val="#ppt_w+.3"/>
                                          </p:val>
                                        </p:tav>
                                        <p:tav tm="100000">
                                          <p:val>
                                            <p:strVal val="#ppt_w"/>
                                          </p:val>
                                        </p:tav>
                                      </p:tavLst>
                                    </p:anim>
                                    <p:anim calcmode="lin" valueType="num">
                                      <p:cBhvr>
                                        <p:cTn id="8" dur="1000" fill="hold"/>
                                        <p:tgtEl>
                                          <p:spTgt spid="24578"/>
                                        </p:tgtEl>
                                        <p:attrNameLst>
                                          <p:attrName>ppt_h</p:attrName>
                                        </p:attrNameLst>
                                      </p:cBhvr>
                                      <p:tavLst>
                                        <p:tav tm="0">
                                          <p:val>
                                            <p:strVal val="#ppt_h"/>
                                          </p:val>
                                        </p:tav>
                                        <p:tav tm="100000">
                                          <p:val>
                                            <p:strVal val="#ppt_h"/>
                                          </p:val>
                                        </p:tav>
                                      </p:tavLst>
                                    </p:anim>
                                    <p:animEffect transition="in" filter="fade">
                                      <p:cBhvr>
                                        <p:cTn id="9" dur="10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07504" y="188913"/>
            <a:ext cx="8785671" cy="6336431"/>
          </a:xfrm>
        </p:spPr>
        <p:txBody>
          <a:bodyPr/>
          <a:lstStyle/>
          <a:p>
            <a:pPr marL="0" indent="0" algn="just" eaLnBrk="1" hangingPunct="1">
              <a:lnSpc>
                <a:spcPct val="80000"/>
              </a:lnSpc>
              <a:spcBef>
                <a:spcPct val="0"/>
              </a:spcBef>
              <a:buFontTx/>
              <a:buNone/>
              <a:defRPr/>
            </a:pPr>
            <a:r>
              <a:rPr lang="ru-RU" sz="2000" dirty="0" smtClean="0"/>
              <a:t>    Если установить флажок</a:t>
            </a:r>
            <a:r>
              <a:rPr lang="ru-RU" sz="2000" b="1" dirty="0" smtClean="0"/>
              <a:t> </a:t>
            </a:r>
            <a:r>
              <a:rPr lang="ru-RU" sz="2000" dirty="0" smtClean="0"/>
              <a:t>на</a:t>
            </a:r>
            <a:r>
              <a:rPr lang="ru-RU" sz="2000" b="1" dirty="0" smtClean="0"/>
              <a:t> </a:t>
            </a:r>
            <a:r>
              <a:rPr lang="en-US" sz="2000" i="1" dirty="0" smtClean="0"/>
              <a:t>Integer categories</a:t>
            </a:r>
            <a:r>
              <a:rPr lang="ru-RU" sz="2000" dirty="0" smtClean="0"/>
              <a:t> (целые категории), то  будут определены частоты для целых значений, все нецелые значения переменных будут проигнорированы программой. </a:t>
            </a:r>
          </a:p>
          <a:p>
            <a:pPr marL="0" indent="0" algn="just" eaLnBrk="1" hangingPunct="1">
              <a:lnSpc>
                <a:spcPct val="80000"/>
              </a:lnSpc>
              <a:spcBef>
                <a:spcPct val="0"/>
              </a:spcBef>
              <a:buFontTx/>
              <a:buNone/>
              <a:defRPr/>
            </a:pPr>
            <a:r>
              <a:rPr lang="ru-RU" sz="2000" dirty="0" smtClean="0"/>
              <a:t>    Если установить флажок</a:t>
            </a:r>
            <a:r>
              <a:rPr lang="ru-RU" sz="2000" b="1" dirty="0" smtClean="0"/>
              <a:t> </a:t>
            </a:r>
            <a:r>
              <a:rPr lang="ru-RU" sz="2000" dirty="0" smtClean="0"/>
              <a:t>на</a:t>
            </a:r>
            <a:r>
              <a:rPr lang="ru-RU" sz="2000" b="1" dirty="0" smtClean="0"/>
              <a:t> </a:t>
            </a:r>
            <a:r>
              <a:rPr lang="en-US" sz="2000" i="1" dirty="0" smtClean="0"/>
              <a:t>With text labels</a:t>
            </a:r>
            <a:r>
              <a:rPr lang="ru-RU" sz="2000" dirty="0" smtClean="0"/>
              <a:t> (с текстовыми значениями), то категории при выборе </a:t>
            </a:r>
            <a:r>
              <a:rPr lang="en-US" sz="2000" i="1" dirty="0" smtClean="0"/>
              <a:t>Frequency tables</a:t>
            </a:r>
            <a:r>
              <a:rPr lang="en-US" sz="2000" b="1" dirty="0" smtClean="0"/>
              <a:t> </a:t>
            </a:r>
            <a:r>
              <a:rPr lang="ru-RU" sz="2000" dirty="0" smtClean="0"/>
              <a:t>и </a:t>
            </a:r>
            <a:r>
              <a:rPr lang="en-US" sz="2000" i="1" dirty="0" smtClean="0"/>
              <a:t>Histogram</a:t>
            </a:r>
            <a:r>
              <a:rPr lang="en-US" sz="2000" b="1" dirty="0" smtClean="0"/>
              <a:t> </a:t>
            </a:r>
            <a:r>
              <a:rPr lang="ru-RU" sz="2000" dirty="0" smtClean="0"/>
              <a:t>будут помечены текстовыми значениями (например</a:t>
            </a:r>
            <a:r>
              <a:rPr lang="ru-RU" sz="2000" i="1" dirty="0" smtClean="0"/>
              <a:t>, </a:t>
            </a:r>
            <a:r>
              <a:rPr lang="en-US" sz="2000" i="1" dirty="0" smtClean="0"/>
              <a:t>Japan</a:t>
            </a:r>
            <a:r>
              <a:rPr lang="ru-RU" sz="2000" i="1" dirty="0" smtClean="0"/>
              <a:t>, </a:t>
            </a:r>
            <a:r>
              <a:rPr lang="en-US" sz="2000" i="1" dirty="0" smtClean="0"/>
              <a:t>Europe</a:t>
            </a:r>
            <a:r>
              <a:rPr lang="ru-RU" sz="2000" dirty="0" smtClean="0"/>
              <a:t>), а не целыми значениями (например, 1, 2), которые доступны в текущем файле данных.</a:t>
            </a:r>
          </a:p>
          <a:p>
            <a:pPr marL="0" indent="0" algn="just" eaLnBrk="1" hangingPunct="1">
              <a:lnSpc>
                <a:spcPct val="80000"/>
              </a:lnSpc>
              <a:spcBef>
                <a:spcPct val="0"/>
              </a:spcBef>
              <a:buFontTx/>
              <a:buNone/>
              <a:defRPr/>
            </a:pPr>
            <a:r>
              <a:rPr lang="ru-RU" sz="2000" dirty="0" smtClean="0"/>
              <a:t>    Если установить флажок</a:t>
            </a:r>
            <a:r>
              <a:rPr lang="ru-RU" sz="2000" b="1" dirty="0" smtClean="0"/>
              <a:t> </a:t>
            </a:r>
            <a:r>
              <a:rPr lang="ru-RU" sz="2000" dirty="0" smtClean="0"/>
              <a:t>на</a:t>
            </a:r>
            <a:r>
              <a:rPr lang="ru-RU" sz="2000" b="1" dirty="0" smtClean="0"/>
              <a:t> </a:t>
            </a:r>
            <a:r>
              <a:rPr lang="en-US" sz="2000" i="1" dirty="0" smtClean="0"/>
              <a:t>Specific grouping codes</a:t>
            </a:r>
            <a:r>
              <a:rPr lang="ru-RU" sz="2000" i="1" dirty="0" smtClean="0"/>
              <a:t>(</a:t>
            </a:r>
            <a:r>
              <a:rPr lang="en-US" sz="2000" i="1" dirty="0" smtClean="0"/>
              <a:t>values</a:t>
            </a:r>
            <a:r>
              <a:rPr lang="ru-RU" sz="2000" i="1" dirty="0" smtClean="0"/>
              <a:t>)</a:t>
            </a:r>
            <a:r>
              <a:rPr lang="ru-RU" sz="2000" dirty="0" smtClean="0"/>
              <a:t> (заданные группирующие коды (значения)), то пользователь с помощью расположенной рядом с флажком кнопки может указать значения </a:t>
            </a:r>
            <a:r>
              <a:rPr lang="ru-RU" sz="2000" b="1" dirty="0" smtClean="0"/>
              <a:t>категориальной </a:t>
            </a:r>
            <a:r>
              <a:rPr lang="ru-RU" sz="2000" dirty="0" smtClean="0"/>
              <a:t>переменной для которой надо строить таблицы частот</a:t>
            </a:r>
            <a:r>
              <a:rPr lang="en-US" sz="2000" dirty="0" smtClean="0"/>
              <a:t>/</a:t>
            </a:r>
            <a:r>
              <a:rPr lang="ru-RU" sz="2000" dirty="0" smtClean="0"/>
              <a:t>гистограммы. Опция нужна, если строим таблицу частот или гистограмму не для всех значений категориальной переменной.</a:t>
            </a:r>
          </a:p>
          <a:p>
            <a:pPr marL="0" indent="0" algn="just" eaLnBrk="1" hangingPunct="1">
              <a:lnSpc>
                <a:spcPct val="80000"/>
              </a:lnSpc>
              <a:spcBef>
                <a:spcPct val="0"/>
              </a:spcBef>
              <a:buFontTx/>
              <a:buNone/>
              <a:defRPr/>
            </a:pPr>
            <a:r>
              <a:rPr lang="ru-RU" sz="2000" dirty="0" smtClean="0"/>
              <a:t>    Если установить флажок на</a:t>
            </a:r>
            <a:r>
              <a:rPr lang="ru-RU" sz="2000" b="1" dirty="0" smtClean="0"/>
              <a:t> </a:t>
            </a:r>
            <a:r>
              <a:rPr lang="en-US" sz="2000" i="1" dirty="0" smtClean="0"/>
              <a:t>User</a:t>
            </a:r>
            <a:r>
              <a:rPr lang="ru-RU" sz="2000" i="1" dirty="0" smtClean="0"/>
              <a:t>-</a:t>
            </a:r>
            <a:r>
              <a:rPr lang="en-US" sz="2000" i="1" dirty="0" smtClean="0"/>
              <a:t>specified categories</a:t>
            </a:r>
            <a:r>
              <a:rPr lang="ru-RU" sz="2000" dirty="0" smtClean="0"/>
              <a:t> (определенные пользователем категории), то логическими условиями можно отнести наблюдения к определенным категориям (до 256) в таблице частот. Логические условия могут быть сложными и включать различные переменные файла данных, а также наблюдения.  Гистограммы при этом не строятся, а таблицы частот показывают сколько наблюдений попало в заданные категории и сколько наблюдений не выбрано. Например, если выделим эту опцию и щелкнем по кнопке, то откроется окно (см. рис.), запишем условия выбора, щелкнем по ОК и вернувшись в исходное окно нажмем на кнопку </a:t>
            </a:r>
            <a:r>
              <a:rPr lang="ru-RU" sz="2000" i="1" dirty="0" smtClean="0"/>
              <a:t>Таблицы</a:t>
            </a:r>
            <a:r>
              <a:rPr lang="ru-RU" sz="2000" dirty="0" smtClean="0"/>
              <a:t> </a:t>
            </a:r>
            <a:r>
              <a:rPr lang="ru-RU" sz="2000" i="1" dirty="0" smtClean="0"/>
              <a:t>частот </a:t>
            </a:r>
            <a:r>
              <a:rPr lang="ru-RU" sz="2000" dirty="0" smtClean="0"/>
              <a:t>или ОК</a:t>
            </a:r>
            <a:r>
              <a:rPr lang="ru-RU" sz="2000" i="1" dirty="0" smtClean="0"/>
              <a:t>. </a:t>
            </a:r>
            <a:r>
              <a:rPr lang="ru-RU" sz="2000" dirty="0" smtClean="0"/>
              <a:t>Появится таблица (см. рис.)</a:t>
            </a:r>
          </a:p>
          <a:p>
            <a:pPr marL="0" indent="0" algn="just" eaLnBrk="1" hangingPunct="1">
              <a:lnSpc>
                <a:spcPct val="80000"/>
              </a:lnSpc>
              <a:spcBef>
                <a:spcPct val="0"/>
              </a:spcBef>
              <a:buFontTx/>
              <a:buNone/>
              <a:defRPr/>
            </a:pPr>
            <a:r>
              <a:rPr lang="ru-RU" sz="2000" dirty="0" smtClean="0"/>
              <a:t>         </a:t>
            </a:r>
          </a:p>
          <a:p>
            <a:pPr algn="just" eaLnBrk="1" hangingPunct="1">
              <a:lnSpc>
                <a:spcPct val="80000"/>
              </a:lnSpc>
              <a:spcBef>
                <a:spcPct val="0"/>
              </a:spcBef>
              <a:buFontTx/>
              <a:buNone/>
              <a:defRPr/>
            </a:pPr>
            <a:endParaRPr lang="ru-RU" sz="20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cstate="print"/>
          <a:srcRect/>
          <a:stretch>
            <a:fillRect/>
          </a:stretch>
        </p:blipFill>
        <p:spPr>
          <a:xfrm>
            <a:off x="1763713" y="333375"/>
            <a:ext cx="5903912" cy="3743325"/>
          </a:xfrm>
          <a:noFill/>
        </p:spPr>
      </p:pic>
      <p:graphicFrame>
        <p:nvGraphicFramePr>
          <p:cNvPr id="7" name="Таблица 6"/>
          <p:cNvGraphicFramePr>
            <a:graphicFrameLocks noGrp="1"/>
          </p:cNvGraphicFramePr>
          <p:nvPr/>
        </p:nvGraphicFramePr>
        <p:xfrm>
          <a:off x="1908175" y="4292600"/>
          <a:ext cx="5759450" cy="2232026"/>
        </p:xfrm>
        <a:graphic>
          <a:graphicData uri="http://schemas.openxmlformats.org/drawingml/2006/table">
            <a:tbl>
              <a:tblPr/>
              <a:tblGrid>
                <a:gridCol w="1543050"/>
                <a:gridCol w="1019175"/>
                <a:gridCol w="1066800"/>
                <a:gridCol w="1065213"/>
                <a:gridCol w="1065212"/>
              </a:tblGrid>
              <a:tr h="744538">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Группа</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Таблица частот: Таблица частот для категорий пользователя (Avto1)</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r>
              <a:tr h="744538">
                <a:tc vMerge="1">
                  <a:txBody>
                    <a:bodyPr/>
                    <a:lstStyle/>
                    <a:p>
                      <a:endParaRPr lang="ru-RU"/>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Частота</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Кумул.</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Частота</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Процент</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Кумул.</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Процент</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Вкюч. v3&lt;100</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9</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9</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60,00000</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60,0000</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Не выбраны</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6</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15</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40,00000</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100,0000</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5720" marR="4572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026" name="Object 3"/>
          <p:cNvGraphicFramePr>
            <a:graphicFrameLocks noChangeAspect="1"/>
          </p:cNvGraphicFramePr>
          <p:nvPr/>
        </p:nvGraphicFramePr>
        <p:xfrm>
          <a:off x="539750" y="1412875"/>
          <a:ext cx="8064500" cy="4392613"/>
        </p:xfrm>
        <a:graphic>
          <a:graphicData uri="http://schemas.openxmlformats.org/presentationml/2006/ole">
            <p:oleObj spid="_x0000_s1026" name="Spreadsheet" r:id="rId3" imgW="4295775" imgH="2914650" progId="STATISTICA.Spreadsheet">
              <p:embed/>
            </p:oleObj>
          </a:graphicData>
        </a:graphic>
      </p:graphicFrame>
      <p:sp>
        <p:nvSpPr>
          <p:cNvPr id="1028" name="Text Box 4"/>
          <p:cNvSpPr txBox="1">
            <a:spLocks noChangeArrowheads="1"/>
          </p:cNvSpPr>
          <p:nvPr/>
        </p:nvSpPr>
        <p:spPr bwMode="auto">
          <a:xfrm>
            <a:off x="4284663" y="6092825"/>
            <a:ext cx="1368425" cy="457200"/>
          </a:xfrm>
          <a:prstGeom prst="rect">
            <a:avLst/>
          </a:prstGeom>
          <a:noFill/>
          <a:ln w="9525">
            <a:noFill/>
            <a:miter lim="800000"/>
            <a:headEnd/>
            <a:tailEnd/>
          </a:ln>
        </p:spPr>
        <p:txBody>
          <a:bodyPr>
            <a:spAutoFit/>
          </a:bodyPr>
          <a:lstStyle/>
          <a:p>
            <a:pPr>
              <a:spcBef>
                <a:spcPct val="50000"/>
              </a:spcBef>
            </a:pPr>
            <a:r>
              <a:rPr lang="ru-RU" b="1"/>
              <a:t>Рис. 5.3</a:t>
            </a:r>
          </a:p>
        </p:txBody>
      </p:sp>
      <p:sp>
        <p:nvSpPr>
          <p:cNvPr id="1029" name="Прямоугольник 4"/>
          <p:cNvSpPr>
            <a:spLocks noChangeArrowheads="1"/>
          </p:cNvSpPr>
          <p:nvPr/>
        </p:nvSpPr>
        <p:spPr bwMode="auto">
          <a:xfrm>
            <a:off x="323850" y="188913"/>
            <a:ext cx="8208963" cy="830262"/>
          </a:xfrm>
          <a:prstGeom prst="rect">
            <a:avLst/>
          </a:prstGeom>
          <a:noFill/>
          <a:ln w="9525">
            <a:noFill/>
            <a:miter lim="800000"/>
            <a:headEnd/>
            <a:tailEnd/>
          </a:ln>
        </p:spPr>
        <p:txBody>
          <a:bodyPr>
            <a:spAutoFit/>
          </a:bodyPr>
          <a:lstStyle/>
          <a:p>
            <a:r>
              <a:rPr lang="ru-RU"/>
              <a:t>Рассмотрим построение и анализ таблиц частот для файла </a:t>
            </a:r>
            <a:r>
              <a:rPr lang="en-US" b="1"/>
              <a:t>Auto</a:t>
            </a:r>
            <a:r>
              <a:rPr lang="ru-RU" b="1"/>
              <a:t>1 </a:t>
            </a:r>
            <a:r>
              <a:rPr lang="ru-RU"/>
              <a:t>(рис.5.3), выберем для анализа переменную пробег1</a:t>
            </a:r>
            <a:r>
              <a:rPr lang="ru-RU" b="1"/>
              <a:t>.</a:t>
            </a:r>
            <a:r>
              <a:rPr lang="ru-RU"/>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0" y="188913"/>
            <a:ext cx="8964613" cy="1223962"/>
          </a:xfrm>
        </p:spPr>
        <p:txBody>
          <a:bodyPr/>
          <a:lstStyle/>
          <a:p>
            <a:pPr algn="just" eaLnBrk="1" hangingPunct="1">
              <a:lnSpc>
                <a:spcPct val="80000"/>
              </a:lnSpc>
              <a:spcBef>
                <a:spcPct val="0"/>
              </a:spcBef>
              <a:buFontTx/>
              <a:buNone/>
            </a:pPr>
            <a:r>
              <a:rPr lang="ru-RU" sz="2800" dirty="0" smtClean="0"/>
              <a:t>        </a:t>
            </a:r>
            <a:r>
              <a:rPr lang="ru-RU" sz="2200" dirty="0" smtClean="0"/>
              <a:t>Произведем установки в соответствии с рис.5.2, выбрав переменную </a:t>
            </a:r>
            <a:r>
              <a:rPr lang="ru-RU" sz="2200" i="1" dirty="0" smtClean="0"/>
              <a:t>Пробег 1</a:t>
            </a:r>
            <a:r>
              <a:rPr lang="ru-RU" sz="2200" dirty="0" smtClean="0"/>
              <a:t> получим гистограмму, изображенную на рис. 5.4. У нас в таблице 10 различных значений </a:t>
            </a:r>
            <a:r>
              <a:rPr lang="ru-RU" sz="2200" i="1" dirty="0" smtClean="0"/>
              <a:t>Пробега 1</a:t>
            </a:r>
            <a:r>
              <a:rPr lang="ru-RU" sz="2200" dirty="0" smtClean="0"/>
              <a:t>, программа вычислила их частоты и построила гистограмму  и таблицу частот</a:t>
            </a:r>
          </a:p>
        </p:txBody>
      </p:sp>
      <p:sp>
        <p:nvSpPr>
          <p:cNvPr id="2052" name="Rectangle 3"/>
          <p:cNvSpPr>
            <a:spLocks noChangeArrowheads="1"/>
          </p:cNvSpPr>
          <p:nvPr/>
        </p:nvSpPr>
        <p:spPr bwMode="auto">
          <a:xfrm>
            <a:off x="0" y="2057400"/>
            <a:ext cx="9144000" cy="0"/>
          </a:xfrm>
          <a:prstGeom prst="rect">
            <a:avLst/>
          </a:prstGeom>
          <a:noFill/>
          <a:ln w="9525">
            <a:noFill/>
            <a:miter lim="800000"/>
            <a:headEnd/>
            <a:tailEnd/>
          </a:ln>
        </p:spPr>
        <p:txBody>
          <a:bodyPr wrap="none" anchor="ctr">
            <a:spAutoFit/>
          </a:bodyPr>
          <a:lstStyle/>
          <a:p>
            <a:endParaRPr lang="ru-RU"/>
          </a:p>
        </p:txBody>
      </p:sp>
      <p:sp>
        <p:nvSpPr>
          <p:cNvPr id="2053" name="Text Box 5"/>
          <p:cNvSpPr txBox="1">
            <a:spLocks noChangeArrowheads="1"/>
          </p:cNvSpPr>
          <p:nvPr/>
        </p:nvSpPr>
        <p:spPr bwMode="auto">
          <a:xfrm>
            <a:off x="6012160" y="5733256"/>
            <a:ext cx="1368425" cy="457200"/>
          </a:xfrm>
          <a:prstGeom prst="rect">
            <a:avLst/>
          </a:prstGeom>
          <a:noFill/>
          <a:ln w="9525">
            <a:noFill/>
            <a:miter lim="800000"/>
            <a:headEnd/>
            <a:tailEnd/>
          </a:ln>
        </p:spPr>
        <p:txBody>
          <a:bodyPr>
            <a:spAutoFit/>
          </a:bodyPr>
          <a:lstStyle/>
          <a:p>
            <a:pPr>
              <a:spcBef>
                <a:spcPct val="50000"/>
              </a:spcBef>
            </a:pPr>
            <a:r>
              <a:rPr lang="ru-RU" b="1" dirty="0"/>
              <a:t>Рис. 5.4</a:t>
            </a:r>
          </a:p>
        </p:txBody>
      </p:sp>
      <p:sp>
        <p:nvSpPr>
          <p:cNvPr id="205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2050" name="Object 6"/>
          <p:cNvGraphicFramePr>
            <a:graphicFrameLocks noChangeAspect="1"/>
          </p:cNvGraphicFramePr>
          <p:nvPr/>
        </p:nvGraphicFramePr>
        <p:xfrm>
          <a:off x="4067944" y="2060848"/>
          <a:ext cx="4896073" cy="3672659"/>
        </p:xfrm>
        <a:graphic>
          <a:graphicData uri="http://schemas.openxmlformats.org/presentationml/2006/ole">
            <p:oleObj spid="_x0000_s2050" name="Graph" r:id="rId3" imgW="5943600" imgH="4457880" progId="STATISTICA.Graph">
              <p:embed/>
            </p:oleObj>
          </a:graphicData>
        </a:graphic>
      </p:graphicFrame>
      <p:pic>
        <p:nvPicPr>
          <p:cNvPr id="2055" name="Picture 7"/>
          <p:cNvPicPr>
            <a:picLocks noChangeAspect="1" noChangeArrowheads="1"/>
          </p:cNvPicPr>
          <p:nvPr/>
        </p:nvPicPr>
        <p:blipFill>
          <a:blip r:embed="rId4" cstate="print"/>
          <a:srcRect/>
          <a:stretch>
            <a:fillRect/>
          </a:stretch>
        </p:blipFill>
        <p:spPr bwMode="auto">
          <a:xfrm>
            <a:off x="146836" y="2204864"/>
            <a:ext cx="3873304" cy="266429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Содержимое 2"/>
          <p:cNvSpPr>
            <a:spLocks noGrp="1"/>
          </p:cNvSpPr>
          <p:nvPr>
            <p:ph idx="1"/>
          </p:nvPr>
        </p:nvSpPr>
        <p:spPr>
          <a:xfrm>
            <a:off x="179388" y="188913"/>
            <a:ext cx="8713787" cy="1152525"/>
          </a:xfrm>
        </p:spPr>
        <p:txBody>
          <a:bodyPr/>
          <a:lstStyle/>
          <a:p>
            <a:pPr>
              <a:buFontTx/>
              <a:buNone/>
            </a:pPr>
            <a:r>
              <a:rPr lang="ru-RU" sz="2400" smtClean="0"/>
              <a:t>Выделим опцию </a:t>
            </a:r>
            <a:r>
              <a:rPr lang="ru-RU" sz="2400" i="1" smtClean="0"/>
              <a:t>Число равных интервалов =10 на рис.5.2</a:t>
            </a:r>
          </a:p>
        </p:txBody>
      </p:sp>
      <p:sp>
        <p:nvSpPr>
          <p:cNvPr id="30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30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74" name="Object 3"/>
          <p:cNvGraphicFramePr>
            <a:graphicFrameLocks noChangeAspect="1"/>
          </p:cNvGraphicFramePr>
          <p:nvPr/>
        </p:nvGraphicFramePr>
        <p:xfrm>
          <a:off x="4211960" y="3068960"/>
          <a:ext cx="4800831" cy="3600624"/>
        </p:xfrm>
        <a:graphic>
          <a:graphicData uri="http://schemas.openxmlformats.org/presentationml/2006/ole">
            <p:oleObj spid="_x0000_s3074" name="Graph" r:id="rId3" imgW="5943600" imgH="4457880" progId="STATISTICA.Graph">
              <p:embed/>
            </p:oleObj>
          </a:graphicData>
        </a:graphic>
      </p:graphicFrame>
      <p:pic>
        <p:nvPicPr>
          <p:cNvPr id="3078" name="Picture 6"/>
          <p:cNvPicPr>
            <a:picLocks noChangeAspect="1" noChangeArrowheads="1"/>
          </p:cNvPicPr>
          <p:nvPr/>
        </p:nvPicPr>
        <p:blipFill>
          <a:blip r:embed="rId4" cstate="print"/>
          <a:srcRect/>
          <a:stretch>
            <a:fillRect/>
          </a:stretch>
        </p:blipFill>
        <p:spPr bwMode="auto">
          <a:xfrm>
            <a:off x="251519" y="764704"/>
            <a:ext cx="4977193" cy="25922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body" idx="1"/>
          </p:nvPr>
        </p:nvSpPr>
        <p:spPr>
          <a:xfrm>
            <a:off x="0" y="188913"/>
            <a:ext cx="8964613" cy="719807"/>
          </a:xfrm>
        </p:spPr>
        <p:txBody>
          <a:bodyPr/>
          <a:lstStyle/>
          <a:p>
            <a:pPr algn="just" eaLnBrk="1" hangingPunct="1">
              <a:lnSpc>
                <a:spcPct val="80000"/>
              </a:lnSpc>
              <a:spcBef>
                <a:spcPct val="0"/>
              </a:spcBef>
              <a:buFontTx/>
              <a:buNone/>
            </a:pPr>
            <a:r>
              <a:rPr lang="ru-RU" sz="2000" dirty="0" smtClean="0"/>
              <a:t>       Если выделить опцию</a:t>
            </a:r>
            <a:r>
              <a:rPr lang="ru-RU" sz="2000" b="1" dirty="0" smtClean="0"/>
              <a:t> </a:t>
            </a:r>
            <a:r>
              <a:rPr lang="ru-RU" sz="2000" i="1" dirty="0" smtClean="0"/>
              <a:t>«</a:t>
            </a:r>
            <a:r>
              <a:rPr lang="en-US" sz="2000" i="1" dirty="0" smtClean="0"/>
              <a:t>Neat</a:t>
            </a:r>
            <a:r>
              <a:rPr lang="ru-RU" sz="2000" i="1" dirty="0" smtClean="0"/>
              <a:t>» </a:t>
            </a:r>
            <a:r>
              <a:rPr lang="en-US" sz="2000" i="1" dirty="0" smtClean="0"/>
              <a:t>intervals</a:t>
            </a:r>
            <a:r>
              <a:rPr lang="ru-RU" sz="2000" i="1" dirty="0" smtClean="0"/>
              <a:t>; </a:t>
            </a:r>
            <a:r>
              <a:rPr lang="en-US" sz="2000" i="1" dirty="0" smtClean="0"/>
              <a:t>approximate no</a:t>
            </a:r>
            <a:r>
              <a:rPr lang="ru-RU" sz="2000" dirty="0" smtClean="0"/>
              <a:t>, то получим новую гистограмму и таблицу с целыми концами интервалов (рис.5.5).</a:t>
            </a:r>
          </a:p>
        </p:txBody>
      </p:sp>
      <p:sp>
        <p:nvSpPr>
          <p:cNvPr id="4100" name="Rectangle 3"/>
          <p:cNvSpPr>
            <a:spLocks noChangeArrowheads="1"/>
          </p:cNvSpPr>
          <p:nvPr/>
        </p:nvSpPr>
        <p:spPr bwMode="auto">
          <a:xfrm>
            <a:off x="0" y="2057400"/>
            <a:ext cx="9144000" cy="0"/>
          </a:xfrm>
          <a:prstGeom prst="rect">
            <a:avLst/>
          </a:prstGeom>
          <a:noFill/>
          <a:ln w="9525">
            <a:noFill/>
            <a:miter lim="800000"/>
            <a:headEnd/>
            <a:tailEnd/>
          </a:ln>
        </p:spPr>
        <p:txBody>
          <a:bodyPr wrap="none" anchor="ctr">
            <a:spAutoFit/>
          </a:bodyPr>
          <a:lstStyle/>
          <a:p>
            <a:endParaRPr lang="ru-RU"/>
          </a:p>
        </p:txBody>
      </p:sp>
      <p:graphicFrame>
        <p:nvGraphicFramePr>
          <p:cNvPr id="4098" name="Object 4"/>
          <p:cNvGraphicFramePr>
            <a:graphicFrameLocks noChangeAspect="1"/>
          </p:cNvGraphicFramePr>
          <p:nvPr/>
        </p:nvGraphicFramePr>
        <p:xfrm>
          <a:off x="4139952" y="3068960"/>
          <a:ext cx="4776823" cy="3582913"/>
        </p:xfrm>
        <a:graphic>
          <a:graphicData uri="http://schemas.openxmlformats.org/presentationml/2006/ole">
            <p:oleObj spid="_x0000_s4098" name="Graph" r:id="rId3" imgW="3657600" imgH="2743200" progId="STATISTICA.Graph">
              <p:embed/>
            </p:oleObj>
          </a:graphicData>
        </a:graphic>
      </p:graphicFrame>
      <p:sp>
        <p:nvSpPr>
          <p:cNvPr id="4101" name="Text Box 5"/>
          <p:cNvSpPr txBox="1">
            <a:spLocks noChangeArrowheads="1"/>
          </p:cNvSpPr>
          <p:nvPr/>
        </p:nvSpPr>
        <p:spPr bwMode="auto">
          <a:xfrm>
            <a:off x="2771800" y="6150114"/>
            <a:ext cx="1296144" cy="400110"/>
          </a:xfrm>
          <a:prstGeom prst="rect">
            <a:avLst/>
          </a:prstGeom>
          <a:noFill/>
          <a:ln w="9525">
            <a:noFill/>
            <a:miter lim="800000"/>
            <a:headEnd/>
            <a:tailEnd/>
          </a:ln>
        </p:spPr>
        <p:txBody>
          <a:bodyPr wrap="square">
            <a:spAutoFit/>
          </a:bodyPr>
          <a:lstStyle/>
          <a:p>
            <a:pPr>
              <a:spcBef>
                <a:spcPct val="50000"/>
              </a:spcBef>
            </a:pPr>
            <a:r>
              <a:rPr lang="ru-RU" sz="2000" b="1" dirty="0"/>
              <a:t>Рис. 5.5</a:t>
            </a:r>
          </a:p>
        </p:txBody>
      </p:sp>
      <p:pic>
        <p:nvPicPr>
          <p:cNvPr id="4102" name="Picture 6"/>
          <p:cNvPicPr>
            <a:picLocks noChangeAspect="1" noChangeArrowheads="1"/>
          </p:cNvPicPr>
          <p:nvPr/>
        </p:nvPicPr>
        <p:blipFill>
          <a:blip r:embed="rId4" cstate="print"/>
          <a:srcRect/>
          <a:stretch>
            <a:fillRect/>
          </a:stretch>
        </p:blipFill>
        <p:spPr bwMode="auto">
          <a:xfrm>
            <a:off x="323527" y="836712"/>
            <a:ext cx="5237597" cy="244827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Rectangle 2"/>
          <p:cNvSpPr>
            <a:spLocks noGrp="1" noChangeArrowheads="1"/>
          </p:cNvSpPr>
          <p:nvPr>
            <p:ph type="body" idx="1"/>
          </p:nvPr>
        </p:nvSpPr>
        <p:spPr>
          <a:xfrm>
            <a:off x="0" y="188913"/>
            <a:ext cx="8964613" cy="5937250"/>
          </a:xfrm>
        </p:spPr>
        <p:txBody>
          <a:bodyPr/>
          <a:lstStyle/>
          <a:p>
            <a:pPr marL="0" indent="0" algn="just" eaLnBrk="1" hangingPunct="1">
              <a:lnSpc>
                <a:spcPct val="80000"/>
              </a:lnSpc>
              <a:spcBef>
                <a:spcPct val="0"/>
              </a:spcBef>
              <a:buFontTx/>
              <a:buNone/>
            </a:pPr>
            <a:r>
              <a:rPr lang="ru-RU" sz="2000" smtClean="0"/>
              <a:t>Если выбрать для анализа переменные </a:t>
            </a:r>
            <a:r>
              <a:rPr lang="ru-RU" sz="2000" i="1" smtClean="0"/>
              <a:t>Произв.</a:t>
            </a:r>
            <a:r>
              <a:rPr lang="ru-RU" sz="2000" smtClean="0"/>
              <a:t> и </a:t>
            </a:r>
            <a:r>
              <a:rPr lang="ru-RU" sz="2000" i="1" smtClean="0"/>
              <a:t>Тип.топлива</a:t>
            </a:r>
            <a:r>
              <a:rPr lang="ru-RU" sz="2000" smtClean="0"/>
              <a:t>, то получим соответственно таблицы частот и гистограмму, изображенную на рис. 5.6-5.8</a:t>
            </a:r>
            <a:r>
              <a:rPr lang="ru-RU" sz="2800" smtClean="0"/>
              <a:t>.</a:t>
            </a:r>
          </a:p>
        </p:txBody>
      </p:sp>
      <p:sp>
        <p:nvSpPr>
          <p:cNvPr id="5126" name="Rectangle 3"/>
          <p:cNvSpPr>
            <a:spLocks noChangeArrowheads="1"/>
          </p:cNvSpPr>
          <p:nvPr/>
        </p:nvSpPr>
        <p:spPr bwMode="auto">
          <a:xfrm>
            <a:off x="0" y="2928938"/>
            <a:ext cx="9144000" cy="0"/>
          </a:xfrm>
          <a:prstGeom prst="rect">
            <a:avLst/>
          </a:prstGeom>
          <a:noFill/>
          <a:ln w="9525">
            <a:noFill/>
            <a:miter lim="800000"/>
            <a:headEnd/>
            <a:tailEnd/>
          </a:ln>
        </p:spPr>
        <p:txBody>
          <a:bodyPr wrap="none" anchor="ctr">
            <a:spAutoFit/>
          </a:bodyPr>
          <a:lstStyle/>
          <a:p>
            <a:endParaRPr lang="ru-RU"/>
          </a:p>
        </p:txBody>
      </p:sp>
      <p:graphicFrame>
        <p:nvGraphicFramePr>
          <p:cNvPr id="5122" name="Object 4"/>
          <p:cNvGraphicFramePr>
            <a:graphicFrameLocks noChangeAspect="1"/>
          </p:cNvGraphicFramePr>
          <p:nvPr/>
        </p:nvGraphicFramePr>
        <p:xfrm>
          <a:off x="179512" y="836712"/>
          <a:ext cx="4283968" cy="1424026"/>
        </p:xfrm>
        <a:graphic>
          <a:graphicData uri="http://schemas.openxmlformats.org/presentationml/2006/ole">
            <p:oleObj spid="_x0000_s5122" name="Spreadsheet" r:id="rId3" imgW="3009900" imgH="1000125" progId="STATISTICA.Spreadsheet">
              <p:embed/>
            </p:oleObj>
          </a:graphicData>
        </a:graphic>
      </p:graphicFrame>
      <p:sp>
        <p:nvSpPr>
          <p:cNvPr id="5127" name="Text Box 5"/>
          <p:cNvSpPr txBox="1">
            <a:spLocks noChangeArrowheads="1"/>
          </p:cNvSpPr>
          <p:nvPr/>
        </p:nvSpPr>
        <p:spPr bwMode="auto">
          <a:xfrm>
            <a:off x="1403648" y="2276872"/>
            <a:ext cx="1439862" cy="400050"/>
          </a:xfrm>
          <a:prstGeom prst="rect">
            <a:avLst/>
          </a:prstGeom>
          <a:noFill/>
          <a:ln w="9525">
            <a:noFill/>
            <a:miter lim="800000"/>
            <a:headEnd/>
            <a:tailEnd/>
          </a:ln>
        </p:spPr>
        <p:txBody>
          <a:bodyPr>
            <a:spAutoFit/>
          </a:bodyPr>
          <a:lstStyle/>
          <a:p>
            <a:pPr>
              <a:spcBef>
                <a:spcPct val="50000"/>
              </a:spcBef>
            </a:pPr>
            <a:r>
              <a:rPr lang="ru-RU" sz="2000" dirty="0"/>
              <a:t>Рис. 5.6</a:t>
            </a:r>
          </a:p>
        </p:txBody>
      </p:sp>
      <p:graphicFrame>
        <p:nvGraphicFramePr>
          <p:cNvPr id="5123" name="Object 3"/>
          <p:cNvGraphicFramePr>
            <a:graphicFrameLocks noChangeAspect="1"/>
          </p:cNvGraphicFramePr>
          <p:nvPr/>
        </p:nvGraphicFramePr>
        <p:xfrm>
          <a:off x="4860032" y="836712"/>
          <a:ext cx="4104580" cy="1584620"/>
        </p:xfrm>
        <a:graphic>
          <a:graphicData uri="http://schemas.openxmlformats.org/presentationml/2006/ole">
            <p:oleObj spid="_x0000_s5123" name="Spreadsheet" r:id="rId4" imgW="3009900" imgH="1162050" progId="STATISTICA.Spreadsheet">
              <p:embed/>
            </p:oleObj>
          </a:graphicData>
        </a:graphic>
      </p:graphicFrame>
      <p:sp>
        <p:nvSpPr>
          <p:cNvPr id="5128" name="Text Box 5"/>
          <p:cNvSpPr txBox="1">
            <a:spLocks noChangeArrowheads="1"/>
          </p:cNvSpPr>
          <p:nvPr/>
        </p:nvSpPr>
        <p:spPr bwMode="auto">
          <a:xfrm>
            <a:off x="6588224" y="2420888"/>
            <a:ext cx="1439863" cy="400050"/>
          </a:xfrm>
          <a:prstGeom prst="rect">
            <a:avLst/>
          </a:prstGeom>
          <a:noFill/>
          <a:ln w="9525">
            <a:noFill/>
            <a:miter lim="800000"/>
            <a:headEnd/>
            <a:tailEnd/>
          </a:ln>
        </p:spPr>
        <p:txBody>
          <a:bodyPr>
            <a:spAutoFit/>
          </a:bodyPr>
          <a:lstStyle/>
          <a:p>
            <a:pPr>
              <a:spcBef>
                <a:spcPct val="50000"/>
              </a:spcBef>
            </a:pPr>
            <a:r>
              <a:rPr lang="ru-RU" sz="2000" dirty="0"/>
              <a:t>Рис. 5.7</a:t>
            </a:r>
          </a:p>
        </p:txBody>
      </p:sp>
      <p:graphicFrame>
        <p:nvGraphicFramePr>
          <p:cNvPr id="5124" name="Object 5"/>
          <p:cNvGraphicFramePr>
            <a:graphicFrameLocks noChangeAspect="1"/>
          </p:cNvGraphicFramePr>
          <p:nvPr/>
        </p:nvGraphicFramePr>
        <p:xfrm>
          <a:off x="3563888" y="3141662"/>
          <a:ext cx="5400725" cy="3214335"/>
        </p:xfrm>
        <a:graphic>
          <a:graphicData uri="http://schemas.openxmlformats.org/presentationml/2006/ole">
            <p:oleObj spid="_x0000_s5124" name="Graph" r:id="rId5" imgW="5996763" imgH="4391247" progId="STATISTICA.Graph">
              <p:embed/>
            </p:oleObj>
          </a:graphicData>
        </a:graphic>
      </p:graphicFrame>
      <p:sp>
        <p:nvSpPr>
          <p:cNvPr id="5129" name="Text Box 5"/>
          <p:cNvSpPr txBox="1">
            <a:spLocks noChangeArrowheads="1"/>
          </p:cNvSpPr>
          <p:nvPr/>
        </p:nvSpPr>
        <p:spPr bwMode="auto">
          <a:xfrm>
            <a:off x="2051720" y="6309320"/>
            <a:ext cx="1439862" cy="400050"/>
          </a:xfrm>
          <a:prstGeom prst="rect">
            <a:avLst/>
          </a:prstGeom>
          <a:noFill/>
          <a:ln w="9525">
            <a:noFill/>
            <a:miter lim="800000"/>
            <a:headEnd/>
            <a:tailEnd/>
          </a:ln>
        </p:spPr>
        <p:txBody>
          <a:bodyPr>
            <a:spAutoFit/>
          </a:bodyPr>
          <a:lstStyle/>
          <a:p>
            <a:pPr>
              <a:spcBef>
                <a:spcPct val="50000"/>
              </a:spcBef>
            </a:pPr>
            <a:r>
              <a:rPr lang="ru-RU" sz="2000" dirty="0"/>
              <a:t>Рис. 5.8</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Содержимое 2"/>
          <p:cNvSpPr>
            <a:spLocks noGrp="1"/>
          </p:cNvSpPr>
          <p:nvPr>
            <p:ph idx="1"/>
          </p:nvPr>
        </p:nvSpPr>
        <p:spPr>
          <a:xfrm>
            <a:off x="1042988" y="6021388"/>
            <a:ext cx="7772400" cy="655637"/>
          </a:xfrm>
        </p:spPr>
        <p:txBody>
          <a:bodyPr/>
          <a:lstStyle/>
          <a:p>
            <a:pPr marL="0" algn="just">
              <a:spcBef>
                <a:spcPct val="0"/>
              </a:spcBef>
              <a:buFontTx/>
              <a:buNone/>
            </a:pPr>
            <a:r>
              <a:rPr lang="ru-RU" sz="2000" smtClean="0"/>
              <a:t>В соответствии с выделенными критериями, так как р</a:t>
            </a:r>
            <a:r>
              <a:rPr lang="en-US" sz="2000" smtClean="0"/>
              <a:t>&gt;0.05</a:t>
            </a:r>
            <a:r>
              <a:rPr lang="ru-RU" sz="2000" smtClean="0"/>
              <a:t>, распределение не соответствует нормальному закону</a:t>
            </a:r>
          </a:p>
          <a:p>
            <a:pPr marL="0" algn="just">
              <a:spcBef>
                <a:spcPct val="0"/>
              </a:spcBef>
              <a:buFontTx/>
              <a:buNone/>
            </a:pPr>
            <a:endParaRPr lang="ru-RU" sz="2000" smtClean="0"/>
          </a:p>
          <a:p>
            <a:pPr marL="0" algn="just">
              <a:spcBef>
                <a:spcPct val="0"/>
              </a:spcBef>
              <a:buFontTx/>
              <a:buNone/>
            </a:pPr>
            <a:endParaRPr lang="ru-RU" sz="2000" smtClean="0"/>
          </a:p>
        </p:txBody>
      </p:sp>
      <p:pic>
        <p:nvPicPr>
          <p:cNvPr id="28675" name="Picture 3"/>
          <p:cNvPicPr>
            <a:picLocks noChangeAspect="1" noChangeArrowheads="1"/>
          </p:cNvPicPr>
          <p:nvPr/>
        </p:nvPicPr>
        <p:blipFill>
          <a:blip r:embed="rId2" cstate="print"/>
          <a:srcRect/>
          <a:stretch>
            <a:fillRect/>
          </a:stretch>
        </p:blipFill>
        <p:spPr bwMode="auto">
          <a:xfrm>
            <a:off x="2627313" y="1125538"/>
            <a:ext cx="4200525" cy="3819525"/>
          </a:xfrm>
          <a:prstGeom prst="rect">
            <a:avLst/>
          </a:prstGeom>
          <a:noFill/>
          <a:ln w="9525">
            <a:noFill/>
            <a:miter lim="800000"/>
            <a:headEnd/>
            <a:tailEnd/>
          </a:ln>
        </p:spPr>
      </p:pic>
      <p:pic>
        <p:nvPicPr>
          <p:cNvPr id="28676" name="Picture 5"/>
          <p:cNvPicPr>
            <a:picLocks noChangeAspect="1" noChangeArrowheads="1"/>
          </p:cNvPicPr>
          <p:nvPr/>
        </p:nvPicPr>
        <p:blipFill>
          <a:blip r:embed="rId3" cstate="print"/>
          <a:srcRect/>
          <a:stretch>
            <a:fillRect/>
          </a:stretch>
        </p:blipFill>
        <p:spPr bwMode="auto">
          <a:xfrm>
            <a:off x="1547813" y="5084763"/>
            <a:ext cx="6715125" cy="865187"/>
          </a:xfrm>
          <a:prstGeom prst="rect">
            <a:avLst/>
          </a:prstGeom>
          <a:noFill/>
          <a:ln w="9525">
            <a:noFill/>
            <a:miter lim="800000"/>
            <a:headEnd/>
            <a:tailEnd/>
          </a:ln>
        </p:spPr>
      </p:pic>
      <p:sp>
        <p:nvSpPr>
          <p:cNvPr id="28677" name="Прямоугольник 8"/>
          <p:cNvSpPr>
            <a:spLocks noChangeArrowheads="1"/>
          </p:cNvSpPr>
          <p:nvPr/>
        </p:nvSpPr>
        <p:spPr bwMode="auto">
          <a:xfrm>
            <a:off x="323850" y="260350"/>
            <a:ext cx="8569325" cy="708025"/>
          </a:xfrm>
          <a:prstGeom prst="rect">
            <a:avLst/>
          </a:prstGeom>
          <a:noFill/>
          <a:ln w="9525">
            <a:noFill/>
            <a:miter lim="800000"/>
            <a:headEnd/>
            <a:tailEnd/>
          </a:ln>
        </p:spPr>
        <p:txBody>
          <a:bodyPr>
            <a:spAutoFit/>
          </a:bodyPr>
          <a:lstStyle/>
          <a:p>
            <a:r>
              <a:rPr lang="ru-RU" sz="2000"/>
              <a:t>Вкладка </a:t>
            </a:r>
            <a:r>
              <a:rPr lang="en-US" sz="2000" b="1"/>
              <a:t>Normality</a:t>
            </a:r>
            <a:r>
              <a:rPr lang="ru-RU" sz="2000"/>
              <a:t> предназначена для проверки соответствия закона распределения нормальному.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2969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29700" name="Прямоугольник 7"/>
          <p:cNvSpPr>
            <a:spLocks noChangeArrowheads="1"/>
          </p:cNvSpPr>
          <p:nvPr/>
        </p:nvSpPr>
        <p:spPr bwMode="auto">
          <a:xfrm>
            <a:off x="179388" y="333375"/>
            <a:ext cx="8713787" cy="584200"/>
          </a:xfrm>
          <a:prstGeom prst="rect">
            <a:avLst/>
          </a:prstGeom>
          <a:noFill/>
          <a:ln w="9525">
            <a:noFill/>
            <a:miter lim="800000"/>
            <a:headEnd/>
            <a:tailEnd/>
          </a:ln>
        </p:spPr>
        <p:txBody>
          <a:bodyPr>
            <a:spAutoFit/>
          </a:bodyPr>
          <a:lstStyle/>
          <a:p>
            <a:pPr algn="just">
              <a:lnSpc>
                <a:spcPct val="80000"/>
              </a:lnSpc>
            </a:pPr>
            <a:r>
              <a:rPr lang="ru-RU" sz="2000"/>
              <a:t>Вкладка </a:t>
            </a:r>
            <a:r>
              <a:rPr lang="en-US" sz="2000" b="1"/>
              <a:t>Descriptive </a:t>
            </a:r>
            <a:r>
              <a:rPr lang="ru-RU" sz="2000"/>
              <a:t>предназначена для анализа основных статистик исследуемых переменных.</a:t>
            </a:r>
          </a:p>
        </p:txBody>
      </p:sp>
      <p:pic>
        <p:nvPicPr>
          <p:cNvPr id="29701" name="Picture 8"/>
          <p:cNvPicPr>
            <a:picLocks noChangeAspect="1" noChangeArrowheads="1"/>
          </p:cNvPicPr>
          <p:nvPr/>
        </p:nvPicPr>
        <p:blipFill>
          <a:blip r:embed="rId2" cstate="print"/>
          <a:srcRect/>
          <a:stretch>
            <a:fillRect/>
          </a:stretch>
        </p:blipFill>
        <p:spPr bwMode="auto">
          <a:xfrm>
            <a:off x="2268538" y="1125538"/>
            <a:ext cx="4894262"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4508500"/>
            <a:ext cx="9144000" cy="2089150"/>
          </a:xfrm>
        </p:spPr>
        <p:txBody>
          <a:bodyPr/>
          <a:lstStyle/>
          <a:p>
            <a:pPr eaLnBrk="1" hangingPunct="1"/>
            <a:r>
              <a:rPr lang="ru-RU" sz="4000" b="1" smtClean="0">
                <a:solidFill>
                  <a:srgbClr val="CCFFFF"/>
                </a:solidFill>
              </a:rPr>
              <a:t>Таблицы кросстабуляции и таблицы флагов и заголовков.</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fade">
                                      <p:cBhvr>
                                        <p:cTn id="7" dur="800" decel="100000"/>
                                        <p:tgtEl>
                                          <p:spTgt spid="43010"/>
                                        </p:tgtEl>
                                      </p:cBhvr>
                                    </p:animEffect>
                                    <p:anim calcmode="lin" valueType="num">
                                      <p:cBhvr>
                                        <p:cTn id="8" dur="800" decel="100000" fill="hold"/>
                                        <p:tgtEl>
                                          <p:spTgt spid="43010"/>
                                        </p:tgtEl>
                                        <p:attrNameLst>
                                          <p:attrName>style.rotation</p:attrName>
                                        </p:attrNameLst>
                                      </p:cBhvr>
                                      <p:tavLst>
                                        <p:tav tm="0">
                                          <p:val>
                                            <p:fltVal val="-90"/>
                                          </p:val>
                                        </p:tav>
                                        <p:tav tm="100000">
                                          <p:val>
                                            <p:fltVal val="0"/>
                                          </p:val>
                                        </p:tav>
                                      </p:tavLst>
                                    </p:anim>
                                    <p:anim calcmode="lin" valueType="num">
                                      <p:cBhvr>
                                        <p:cTn id="9" dur="800" decel="100000" fill="hold"/>
                                        <p:tgtEl>
                                          <p:spTgt spid="43010"/>
                                        </p:tgtEl>
                                        <p:attrNameLst>
                                          <p:attrName>ppt_x</p:attrName>
                                        </p:attrNameLst>
                                      </p:cBhvr>
                                      <p:tavLst>
                                        <p:tav tm="0">
                                          <p:val>
                                            <p:strVal val="#ppt_x+0.4"/>
                                          </p:val>
                                        </p:tav>
                                        <p:tav tm="100000">
                                          <p:val>
                                            <p:strVal val="#ppt_x-0.05"/>
                                          </p:val>
                                        </p:tav>
                                      </p:tavLst>
                                    </p:anim>
                                    <p:anim calcmode="lin" valueType="num">
                                      <p:cBhvr>
                                        <p:cTn id="10" dur="800" decel="100000" fill="hold"/>
                                        <p:tgtEl>
                                          <p:spTgt spid="4301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301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30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4508500"/>
            <a:ext cx="9144000" cy="2089150"/>
          </a:xfrm>
        </p:spPr>
        <p:txBody>
          <a:bodyPr/>
          <a:lstStyle/>
          <a:p>
            <a:pPr eaLnBrk="1" hangingPunct="1"/>
            <a:r>
              <a:rPr lang="ru-RU" b="1" smtClean="0">
                <a:solidFill>
                  <a:srgbClr val="CCFFFF"/>
                </a:solidFill>
              </a:rPr>
              <a:t>ЧАСТОТНЫЙ АНАЛИЗ.</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800" decel="100000"/>
                                        <p:tgtEl>
                                          <p:spTgt spid="25602"/>
                                        </p:tgtEl>
                                      </p:cBhvr>
                                    </p:animEffect>
                                    <p:anim calcmode="lin" valueType="num">
                                      <p:cBhvr>
                                        <p:cTn id="8" dur="800" decel="100000" fill="hold"/>
                                        <p:tgtEl>
                                          <p:spTgt spid="25602"/>
                                        </p:tgtEl>
                                        <p:attrNameLst>
                                          <p:attrName>style.rotation</p:attrName>
                                        </p:attrNameLst>
                                      </p:cBhvr>
                                      <p:tavLst>
                                        <p:tav tm="0">
                                          <p:val>
                                            <p:fltVal val="-90"/>
                                          </p:val>
                                        </p:tav>
                                        <p:tav tm="100000">
                                          <p:val>
                                            <p:fltVal val="0"/>
                                          </p:val>
                                        </p:tav>
                                      </p:tavLst>
                                    </p:anim>
                                    <p:anim calcmode="lin" valueType="num">
                                      <p:cBhvr>
                                        <p:cTn id="9" dur="800" decel="100000" fill="hold"/>
                                        <p:tgtEl>
                                          <p:spTgt spid="25602"/>
                                        </p:tgtEl>
                                        <p:attrNameLst>
                                          <p:attrName>ppt_x</p:attrName>
                                        </p:attrNameLst>
                                      </p:cBhvr>
                                      <p:tavLst>
                                        <p:tav tm="0">
                                          <p:val>
                                            <p:strVal val="#ppt_x+0.4"/>
                                          </p:val>
                                        </p:tav>
                                        <p:tav tm="100000">
                                          <p:val>
                                            <p:strVal val="#ppt_x-0.05"/>
                                          </p:val>
                                        </p:tav>
                                      </p:tavLst>
                                    </p:anim>
                                    <p:anim calcmode="lin" valueType="num">
                                      <p:cBhvr>
                                        <p:cTn id="10" dur="800" decel="100000" fill="hold"/>
                                        <p:tgtEl>
                                          <p:spTgt spid="2560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560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560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79512" y="188913"/>
            <a:ext cx="8713663" cy="6408737"/>
          </a:xfrm>
        </p:spPr>
        <p:txBody>
          <a:bodyPr/>
          <a:lstStyle/>
          <a:p>
            <a:pPr algn="just" eaLnBrk="1" hangingPunct="1">
              <a:lnSpc>
                <a:spcPct val="80000"/>
              </a:lnSpc>
              <a:spcBef>
                <a:spcPct val="0"/>
              </a:spcBef>
              <a:buFontTx/>
              <a:buNone/>
            </a:pPr>
            <a:r>
              <a:rPr lang="ru-RU" sz="2800" dirty="0" smtClean="0"/>
              <a:t>        </a:t>
            </a:r>
            <a:r>
              <a:rPr lang="ru-RU" sz="2200" dirty="0" smtClean="0"/>
              <a:t>Кросстабуляция (сопряжение) – процесс объединения двух (или нескольких) таблиц частот так, что каждая ячейка (клетка) в построенной таблице представляется единственной комбинацией значений или уровней табулированных переменных. Таким образом, кросстабуляция позволяет совместить частоты появления наблюдений на разных уровнях рассматриваемых факторов. Исследуя эти частоты, можно определить характер, или структуру взаимосвязи между табулированными переменными. Обычно табулируются категориальные переменные или переменные с относительно небольшим числом значений. Если надо табулировать непрерывную переменную (например, доход), то вначале ее следует перекодировать, разбив диапазон изменения на небольшое число интервалов (например, доход: низкий, средний, высокий). Если табулируем 2 номинальные переменные, то можно при помощи статистик оценить степень их взаимосвязи. </a:t>
            </a:r>
            <a:endParaRPr lang="ru-RU" sz="2200" dirty="0" smtClean="0"/>
          </a:p>
          <a:p>
            <a:pPr algn="just" eaLnBrk="1" hangingPunct="1">
              <a:lnSpc>
                <a:spcPct val="80000"/>
              </a:lnSpc>
              <a:spcBef>
                <a:spcPct val="0"/>
              </a:spcBef>
              <a:buFontTx/>
              <a:buNone/>
            </a:pPr>
            <a:r>
              <a:rPr lang="ru-RU" sz="2200" b="1" dirty="0" smtClean="0"/>
              <a:t> </a:t>
            </a:r>
            <a:r>
              <a:rPr lang="ru-RU" sz="2200" b="1" dirty="0" smtClean="0"/>
              <a:t>        При помощи таблиц сопряженности можно оценить степень взаимосвязи между двумя категориальными переменными и исследовать структуру взаимосвязи!</a:t>
            </a:r>
          </a:p>
          <a:p>
            <a:pPr algn="just" eaLnBrk="1" hangingPunct="1">
              <a:lnSpc>
                <a:spcPct val="80000"/>
              </a:lnSpc>
              <a:spcBef>
                <a:spcPct val="0"/>
              </a:spcBef>
              <a:buFontTx/>
              <a:buNone/>
            </a:pPr>
            <a:r>
              <a:rPr lang="ru-RU" sz="2200" dirty="0" smtClean="0"/>
              <a:t> </a:t>
            </a:r>
            <a:r>
              <a:rPr lang="ru-RU" sz="2200" dirty="0" smtClean="0"/>
              <a:t>         Для </a:t>
            </a:r>
            <a:r>
              <a:rPr lang="ru-RU" sz="2200" dirty="0" smtClean="0"/>
              <a:t>построения таблиц кросстабуляции надо из стартовой панели </a:t>
            </a:r>
            <a:r>
              <a:rPr lang="en-US" sz="2200" b="1" dirty="0" smtClean="0"/>
              <a:t>Basic Statistics</a:t>
            </a:r>
            <a:r>
              <a:rPr lang="ru-RU" sz="2200" b="1" dirty="0" smtClean="0"/>
              <a:t>/</a:t>
            </a:r>
            <a:r>
              <a:rPr lang="en-US" sz="2200" b="1" dirty="0" smtClean="0"/>
              <a:t>Tables </a:t>
            </a:r>
            <a:r>
              <a:rPr lang="ru-RU" sz="2200" dirty="0" smtClean="0"/>
              <a:t>выбрать процедуру </a:t>
            </a:r>
            <a:r>
              <a:rPr lang="en-US" sz="2200" b="1" dirty="0" smtClean="0"/>
              <a:t>Tables and banners</a:t>
            </a:r>
            <a:r>
              <a:rPr lang="ru-RU" sz="2200" b="1" dirty="0" smtClean="0"/>
              <a:t> </a:t>
            </a:r>
            <a:r>
              <a:rPr lang="ru-RU" sz="2200" dirty="0" smtClean="0"/>
              <a:t>(рис.5.1). В стартовом окне выбираем вкладку </a:t>
            </a:r>
            <a:r>
              <a:rPr lang="ru-RU" sz="2200" i="1" dirty="0" smtClean="0"/>
              <a:t>Сопряженности</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srcRect/>
          <a:stretch>
            <a:fillRect/>
          </a:stretch>
        </p:blipFill>
        <p:spPr>
          <a:xfrm>
            <a:off x="1547813" y="885825"/>
            <a:ext cx="6048375" cy="4306888"/>
          </a:xfrm>
          <a:noFill/>
        </p:spPr>
      </p:pic>
      <p:sp>
        <p:nvSpPr>
          <p:cNvPr id="3" name="Прямоугольник 2"/>
          <p:cNvSpPr/>
          <p:nvPr/>
        </p:nvSpPr>
        <p:spPr>
          <a:xfrm>
            <a:off x="251520" y="5373216"/>
            <a:ext cx="8712968" cy="904863"/>
          </a:xfrm>
          <a:prstGeom prst="rect">
            <a:avLst/>
          </a:prstGeom>
        </p:spPr>
        <p:txBody>
          <a:bodyPr wrap="square">
            <a:spAutoFit/>
          </a:bodyPr>
          <a:lstStyle/>
          <a:p>
            <a:pPr algn="just">
              <a:lnSpc>
                <a:spcPct val="80000"/>
              </a:lnSpc>
            </a:pPr>
            <a:r>
              <a:rPr lang="ru-RU" sz="2200" dirty="0" smtClean="0"/>
              <a:t>Далее при помощи кнопки Задайте таблицы в открывшемся окне указываем названия категориальных переменных, которые предполагается табулировать. </a:t>
            </a:r>
            <a:endParaRPr lang="ru-RU" sz="2200" i="1"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Grp="1" noChangeAspect="1" noChangeArrowheads="1"/>
          </p:cNvPicPr>
          <p:nvPr>
            <p:ph idx="1"/>
          </p:nvPr>
        </p:nvPicPr>
        <p:blipFill>
          <a:blip r:embed="rId2" cstate="print"/>
          <a:srcRect/>
          <a:stretch>
            <a:fillRect/>
          </a:stretch>
        </p:blipFill>
        <p:spPr>
          <a:xfrm>
            <a:off x="293688" y="1341438"/>
            <a:ext cx="8569325" cy="3551237"/>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a:xfrm>
            <a:off x="0" y="188913"/>
            <a:ext cx="8964613" cy="936625"/>
          </a:xfrm>
        </p:spPr>
        <p:txBody>
          <a:bodyPr/>
          <a:lstStyle/>
          <a:p>
            <a:pPr algn="just" eaLnBrk="1" hangingPunct="1">
              <a:lnSpc>
                <a:spcPct val="80000"/>
              </a:lnSpc>
              <a:spcBef>
                <a:spcPct val="0"/>
              </a:spcBef>
              <a:buFontTx/>
              <a:buNone/>
            </a:pPr>
            <a:r>
              <a:rPr lang="ru-RU" sz="2800" dirty="0" smtClean="0"/>
              <a:t>        </a:t>
            </a:r>
            <a:r>
              <a:rPr lang="ru-RU" sz="2200" dirty="0" smtClean="0"/>
              <a:t>Рассмотрим функциональные назначения кнопок вкладки </a:t>
            </a:r>
            <a:r>
              <a:rPr lang="en-US" sz="2200" b="1" dirty="0" smtClean="0"/>
              <a:t>Advanced </a:t>
            </a:r>
            <a:r>
              <a:rPr lang="ru-RU" sz="2200" dirty="0" smtClean="0"/>
              <a:t>(рис. 5.9). </a:t>
            </a:r>
          </a:p>
          <a:p>
            <a:pPr algn="just" eaLnBrk="1" hangingPunct="1">
              <a:lnSpc>
                <a:spcPct val="80000"/>
              </a:lnSpc>
              <a:spcBef>
                <a:spcPct val="0"/>
              </a:spcBef>
            </a:pPr>
            <a:endParaRPr lang="ru-RU" sz="2800" dirty="0" smtClean="0"/>
          </a:p>
        </p:txBody>
      </p:sp>
      <p:pic>
        <p:nvPicPr>
          <p:cNvPr id="34819" name="Picture 3"/>
          <p:cNvPicPr>
            <a:picLocks noGrp="1" noChangeAspect="1" noChangeArrowheads="1"/>
          </p:cNvPicPr>
          <p:nvPr>
            <p:ph sz="half" idx="2"/>
          </p:nvPr>
        </p:nvPicPr>
        <p:blipFill>
          <a:blip r:embed="rId2" cstate="print"/>
          <a:srcRect/>
          <a:stretch>
            <a:fillRect/>
          </a:stretch>
        </p:blipFill>
        <p:spPr>
          <a:xfrm>
            <a:off x="1115616" y="1052736"/>
            <a:ext cx="6985148" cy="4302467"/>
          </a:xfrm>
          <a:noFill/>
        </p:spPr>
      </p:pic>
      <p:sp>
        <p:nvSpPr>
          <p:cNvPr id="34820" name="Text Box 4"/>
          <p:cNvSpPr txBox="1">
            <a:spLocks noChangeArrowheads="1"/>
          </p:cNvSpPr>
          <p:nvPr/>
        </p:nvSpPr>
        <p:spPr bwMode="auto">
          <a:xfrm>
            <a:off x="3923928" y="5589240"/>
            <a:ext cx="1655763" cy="457200"/>
          </a:xfrm>
          <a:prstGeom prst="rect">
            <a:avLst/>
          </a:prstGeom>
          <a:noFill/>
          <a:ln w="9525">
            <a:noFill/>
            <a:miter lim="800000"/>
            <a:headEnd/>
            <a:tailEnd/>
          </a:ln>
        </p:spPr>
        <p:txBody>
          <a:bodyPr>
            <a:spAutoFit/>
          </a:bodyPr>
          <a:lstStyle/>
          <a:p>
            <a:pPr>
              <a:spcBef>
                <a:spcPct val="50000"/>
              </a:spcBef>
            </a:pPr>
            <a:r>
              <a:rPr lang="ru-RU" b="1" dirty="0"/>
              <a:t>Рис. 5.9</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79512" y="188913"/>
            <a:ext cx="8785101" cy="6408737"/>
          </a:xfrm>
        </p:spPr>
        <p:txBody>
          <a:bodyPr/>
          <a:lstStyle/>
          <a:p>
            <a:pPr algn="just" eaLnBrk="1" hangingPunct="1">
              <a:lnSpc>
                <a:spcPct val="80000"/>
              </a:lnSpc>
              <a:spcBef>
                <a:spcPct val="0"/>
              </a:spcBef>
              <a:buFontTx/>
              <a:buNone/>
            </a:pPr>
            <a:r>
              <a:rPr lang="ru-RU" sz="2800" b="1" dirty="0" smtClean="0"/>
              <a:t>         </a:t>
            </a:r>
            <a:r>
              <a:rPr lang="ru-RU" sz="2200" b="1" dirty="0" smtClean="0"/>
              <a:t>Summary: Review Summary table</a:t>
            </a:r>
            <a:r>
              <a:rPr lang="ru-RU" sz="2200" dirty="0" smtClean="0"/>
              <a:t> (просмотреть итоговые таблицы). Программа строит итоговую таблицу для многовходовых таблиц сопряженности. Если выбрано более 2 категориальных переменных, то программа построит 1 таблицу сопряжения для всех переменных, так называемую многовходовую таблицу сопряженности. Если выбрано 2 категориальных переменных, то программа построит двухвходовую таблицу сопряженности</a:t>
            </a:r>
          </a:p>
          <a:p>
            <a:pPr algn="just" eaLnBrk="1" hangingPunct="1">
              <a:lnSpc>
                <a:spcPct val="80000"/>
              </a:lnSpc>
              <a:spcBef>
                <a:spcPct val="0"/>
              </a:spcBef>
              <a:buFontTx/>
              <a:buNone/>
            </a:pPr>
            <a:r>
              <a:rPr lang="ru-RU" sz="2000" b="1" dirty="0" smtClean="0"/>
              <a:t>             </a:t>
            </a:r>
            <a:r>
              <a:rPr lang="en-US" sz="2000" b="1" dirty="0" smtClean="0"/>
              <a:t>Detailed two-way tables</a:t>
            </a:r>
            <a:r>
              <a:rPr lang="en-US" sz="2000" dirty="0" smtClean="0"/>
              <a:t> (</a:t>
            </a:r>
            <a:r>
              <a:rPr lang="ru-RU" sz="2000" dirty="0" smtClean="0"/>
              <a:t>подробные</a:t>
            </a:r>
            <a:r>
              <a:rPr lang="en-US" sz="2000" dirty="0" smtClean="0"/>
              <a:t> </a:t>
            </a:r>
            <a:r>
              <a:rPr lang="ru-RU" sz="2000" dirty="0" smtClean="0"/>
              <a:t>двухвходовые</a:t>
            </a:r>
            <a:r>
              <a:rPr lang="en-US" sz="2000" dirty="0" smtClean="0"/>
              <a:t> </a:t>
            </a:r>
            <a:r>
              <a:rPr lang="ru-RU" sz="2000" dirty="0" smtClean="0"/>
              <a:t>таблицы</a:t>
            </a:r>
            <a:r>
              <a:rPr lang="en-US" sz="2000" dirty="0" smtClean="0"/>
              <a:t>). </a:t>
            </a:r>
            <a:r>
              <a:rPr lang="ru-RU" sz="2000" dirty="0" smtClean="0"/>
              <a:t>Программа  строит таблицы результатов для двухвходовых таблиц. Если табулируется более 2 категориальных переменных, например 3, то программа построит 3 двухвходовые таблицы парно сопрягая все 3 переменные. </a:t>
            </a:r>
            <a:r>
              <a:rPr lang="ru-RU" sz="2200" dirty="0" smtClean="0"/>
              <a:t>Если выбрано 2 категориальных переменных, то построенная таблица совпадет с таблицей построенной при помощи кнопки </a:t>
            </a:r>
            <a:r>
              <a:rPr lang="ru-RU" sz="2200" b="1" dirty="0" smtClean="0"/>
              <a:t>Summary: Review Summary table</a:t>
            </a:r>
            <a:r>
              <a:rPr lang="ru-RU" sz="2200" dirty="0" smtClean="0"/>
              <a:t>.</a:t>
            </a:r>
          </a:p>
          <a:p>
            <a:pPr algn="just" eaLnBrk="1" hangingPunct="1">
              <a:lnSpc>
                <a:spcPct val="80000"/>
              </a:lnSpc>
              <a:spcBef>
                <a:spcPct val="0"/>
              </a:spcBef>
              <a:buFontTx/>
              <a:buNone/>
            </a:pPr>
            <a:r>
              <a:rPr lang="ru-RU" sz="2200" b="1" dirty="0" smtClean="0"/>
              <a:t>            </a:t>
            </a:r>
            <a:r>
              <a:rPr lang="en-US" sz="2200" b="1" dirty="0" smtClean="0"/>
              <a:t>Categorized histograms</a:t>
            </a:r>
            <a:r>
              <a:rPr lang="ru-RU" sz="2200" dirty="0" smtClean="0"/>
              <a:t> (категорированные гистограммы). </a:t>
            </a:r>
            <a:r>
              <a:rPr lang="ru-RU" sz="2400" dirty="0" smtClean="0"/>
              <a:t>Программа  строит гистограммы частот для каждой из категориальных переменных</a:t>
            </a:r>
          </a:p>
          <a:p>
            <a:pPr algn="just" eaLnBrk="1" hangingPunct="1">
              <a:lnSpc>
                <a:spcPct val="80000"/>
              </a:lnSpc>
              <a:spcBef>
                <a:spcPct val="0"/>
              </a:spcBef>
              <a:buFontTx/>
              <a:buNone/>
            </a:pPr>
            <a:r>
              <a:rPr lang="ru-RU" sz="2200" b="1" dirty="0" smtClean="0"/>
              <a:t>             </a:t>
            </a:r>
            <a:r>
              <a:rPr lang="en-US" sz="2200" b="1" dirty="0" smtClean="0"/>
              <a:t>Interaction plots of frequencies</a:t>
            </a:r>
            <a:r>
              <a:rPr lang="en-US" sz="2200" dirty="0" smtClean="0"/>
              <a:t> (</a:t>
            </a:r>
            <a:r>
              <a:rPr lang="ru-RU" sz="2200" dirty="0" smtClean="0"/>
              <a:t>графики</a:t>
            </a:r>
            <a:r>
              <a:rPr lang="en-US" sz="2200" dirty="0" smtClean="0"/>
              <a:t> </a:t>
            </a:r>
            <a:r>
              <a:rPr lang="ru-RU" sz="2200" dirty="0" smtClean="0"/>
              <a:t>взаимодействий</a:t>
            </a:r>
            <a:r>
              <a:rPr lang="en-US" sz="2200" dirty="0" smtClean="0"/>
              <a:t> </a:t>
            </a:r>
            <a:r>
              <a:rPr lang="ru-RU" sz="2200" dirty="0" smtClean="0"/>
              <a:t>частот</a:t>
            </a:r>
            <a:r>
              <a:rPr lang="en-US" sz="2200" dirty="0" smtClean="0"/>
              <a:t>). </a:t>
            </a:r>
            <a:r>
              <a:rPr lang="ru-RU" sz="2200" dirty="0" smtClean="0"/>
              <a:t>Программа на одном графике построит линейные графики взаимодействия частот. Количество линейных графиков равно числу категориальных переменных. </a:t>
            </a:r>
            <a:endParaRPr lang="ru-RU" sz="2200" b="1" dirty="0" smtClean="0"/>
          </a:p>
          <a:p>
            <a:pPr algn="just" eaLnBrk="1" hangingPunct="1">
              <a:lnSpc>
                <a:spcPct val="80000"/>
              </a:lnSpc>
              <a:spcBef>
                <a:spcPct val="0"/>
              </a:spcBef>
              <a:buFontTx/>
              <a:buNone/>
            </a:pPr>
            <a:r>
              <a:rPr lang="ru-RU" sz="2200" b="1" dirty="0" smtClean="0"/>
              <a:t>           3</a:t>
            </a:r>
            <a:r>
              <a:rPr lang="en-US" sz="2200" b="1" dirty="0" smtClean="0"/>
              <a:t>D histograms</a:t>
            </a:r>
            <a:r>
              <a:rPr lang="ru-RU" sz="2200" b="1" dirty="0" smtClean="0"/>
              <a:t>.</a:t>
            </a:r>
            <a:r>
              <a:rPr lang="ru-RU" sz="2200" dirty="0" smtClean="0"/>
              <a:t> Программа  построит </a:t>
            </a:r>
            <a:r>
              <a:rPr lang="ru-RU" sz="2200" i="1" dirty="0" smtClean="0"/>
              <a:t>3</a:t>
            </a:r>
            <a:r>
              <a:rPr lang="en-US" sz="2200" i="1" dirty="0" smtClean="0"/>
              <a:t>D</a:t>
            </a:r>
            <a:r>
              <a:rPr lang="ru-RU" sz="2200" dirty="0" smtClean="0"/>
              <a:t> гистограммы для каждой двухвходовой таблицы.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0" y="5013176"/>
            <a:ext cx="8964613" cy="1655912"/>
          </a:xfrm>
        </p:spPr>
        <p:txBody>
          <a:bodyPr/>
          <a:lstStyle/>
          <a:p>
            <a:pPr algn="just" eaLnBrk="1" hangingPunct="1">
              <a:lnSpc>
                <a:spcPct val="80000"/>
              </a:lnSpc>
              <a:spcBef>
                <a:spcPct val="0"/>
              </a:spcBef>
              <a:buFontTx/>
              <a:buNone/>
            </a:pPr>
            <a:r>
              <a:rPr lang="ru-RU" sz="2800" b="1" dirty="0" smtClean="0"/>
              <a:t>        </a:t>
            </a:r>
            <a:endParaRPr lang="ru-RU" sz="2200" dirty="0" smtClean="0"/>
          </a:p>
        </p:txBody>
      </p:sp>
      <p:pic>
        <p:nvPicPr>
          <p:cNvPr id="37891" name="Picture 3"/>
          <p:cNvPicPr>
            <a:picLocks noChangeAspect="1" noChangeArrowheads="1"/>
          </p:cNvPicPr>
          <p:nvPr/>
        </p:nvPicPr>
        <p:blipFill>
          <a:blip r:embed="rId2" cstate="print"/>
          <a:srcRect/>
          <a:stretch>
            <a:fillRect/>
          </a:stretch>
        </p:blipFill>
        <p:spPr bwMode="auto">
          <a:xfrm>
            <a:off x="0" y="260648"/>
            <a:ext cx="4341816" cy="1584176"/>
          </a:xfrm>
          <a:prstGeom prst="rect">
            <a:avLst/>
          </a:prstGeom>
          <a:noFill/>
          <a:ln w="9525">
            <a:noFill/>
            <a:miter lim="800000"/>
            <a:headEnd/>
            <a:tailEnd/>
          </a:ln>
        </p:spPr>
      </p:pic>
      <p:pic>
        <p:nvPicPr>
          <p:cNvPr id="37892" name="Picture 4"/>
          <p:cNvPicPr>
            <a:picLocks noChangeAspect="1" noChangeArrowheads="1"/>
          </p:cNvPicPr>
          <p:nvPr/>
        </p:nvPicPr>
        <p:blipFill>
          <a:blip r:embed="rId3" cstate="print"/>
          <a:srcRect/>
          <a:stretch>
            <a:fillRect/>
          </a:stretch>
        </p:blipFill>
        <p:spPr bwMode="auto">
          <a:xfrm>
            <a:off x="5140025" y="332656"/>
            <a:ext cx="3869087" cy="1440160"/>
          </a:xfrm>
          <a:prstGeom prst="rect">
            <a:avLst/>
          </a:prstGeom>
          <a:noFill/>
          <a:ln w="9525">
            <a:noFill/>
            <a:miter lim="800000"/>
            <a:headEnd/>
            <a:tailEnd/>
          </a:ln>
        </p:spPr>
      </p:pic>
      <p:pic>
        <p:nvPicPr>
          <p:cNvPr id="37893" name="Picture 5"/>
          <p:cNvPicPr>
            <a:picLocks noChangeAspect="1" noChangeArrowheads="1"/>
          </p:cNvPicPr>
          <p:nvPr/>
        </p:nvPicPr>
        <p:blipFill>
          <a:blip r:embed="rId4" cstate="print"/>
          <a:srcRect/>
          <a:stretch>
            <a:fillRect/>
          </a:stretch>
        </p:blipFill>
        <p:spPr bwMode="auto">
          <a:xfrm>
            <a:off x="1261523" y="2060848"/>
            <a:ext cx="6118789" cy="459915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srcRect/>
          <a:stretch>
            <a:fillRect/>
          </a:stretch>
        </p:blipFill>
        <p:spPr bwMode="auto">
          <a:xfrm>
            <a:off x="827585" y="764703"/>
            <a:ext cx="7291238" cy="5260189"/>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971600" y="764704"/>
            <a:ext cx="7369180" cy="552390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cstate="print"/>
          <a:srcRect/>
          <a:stretch>
            <a:fillRect/>
          </a:stretch>
        </p:blipFill>
        <p:spPr>
          <a:xfrm>
            <a:off x="468313" y="1341438"/>
            <a:ext cx="8424862" cy="4249737"/>
          </a:xfrm>
          <a:noFill/>
        </p:spPr>
      </p:pic>
      <p:sp>
        <p:nvSpPr>
          <p:cNvPr id="39939" name="Text Box 3"/>
          <p:cNvSpPr txBox="1">
            <a:spLocks noChangeArrowheads="1"/>
          </p:cNvSpPr>
          <p:nvPr/>
        </p:nvSpPr>
        <p:spPr bwMode="auto">
          <a:xfrm>
            <a:off x="3851275" y="5516563"/>
            <a:ext cx="1657350" cy="457200"/>
          </a:xfrm>
          <a:prstGeom prst="rect">
            <a:avLst/>
          </a:prstGeom>
          <a:noFill/>
          <a:ln w="9525">
            <a:noFill/>
            <a:miter lim="800000"/>
            <a:headEnd/>
            <a:tailEnd/>
          </a:ln>
        </p:spPr>
        <p:txBody>
          <a:bodyPr>
            <a:spAutoFit/>
          </a:bodyPr>
          <a:lstStyle/>
          <a:p>
            <a:pPr>
              <a:spcBef>
                <a:spcPct val="50000"/>
              </a:spcBef>
            </a:pPr>
            <a:r>
              <a:rPr lang="ru-RU" b="1"/>
              <a:t>Рис. 5.10</a:t>
            </a:r>
          </a:p>
        </p:txBody>
      </p:sp>
      <p:sp>
        <p:nvSpPr>
          <p:cNvPr id="39940" name="Прямоугольник 3"/>
          <p:cNvSpPr>
            <a:spLocks noChangeArrowheads="1"/>
          </p:cNvSpPr>
          <p:nvPr/>
        </p:nvSpPr>
        <p:spPr bwMode="auto">
          <a:xfrm>
            <a:off x="468313" y="333375"/>
            <a:ext cx="8424862" cy="460375"/>
          </a:xfrm>
          <a:prstGeom prst="rect">
            <a:avLst/>
          </a:prstGeom>
          <a:noFill/>
          <a:ln w="9525">
            <a:noFill/>
            <a:miter lim="800000"/>
            <a:headEnd/>
            <a:tailEnd/>
          </a:ln>
        </p:spPr>
        <p:txBody>
          <a:bodyPr>
            <a:spAutoFit/>
          </a:bodyPr>
          <a:lstStyle/>
          <a:p>
            <a:r>
              <a:rPr lang="ru-RU"/>
              <a:t> Рассмотрим      вкладку </a:t>
            </a:r>
            <a:r>
              <a:rPr lang="en-US" b="1"/>
              <a:t>Options </a:t>
            </a:r>
            <a:r>
              <a:rPr lang="ru-RU"/>
              <a:t>(рис. 5.10).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107504" y="188913"/>
            <a:ext cx="8857109" cy="6264423"/>
          </a:xfrm>
        </p:spPr>
        <p:txBody>
          <a:bodyPr/>
          <a:lstStyle/>
          <a:p>
            <a:pPr algn="just" eaLnBrk="1" hangingPunct="1">
              <a:lnSpc>
                <a:spcPct val="80000"/>
              </a:lnSpc>
              <a:spcBef>
                <a:spcPct val="0"/>
              </a:spcBef>
              <a:buFontTx/>
              <a:buNone/>
            </a:pPr>
            <a:r>
              <a:rPr lang="ru-RU" sz="2200" i="1" dirty="0" smtClean="0"/>
              <a:t>           </a:t>
            </a:r>
            <a:r>
              <a:rPr lang="en-US" sz="2200" i="1" dirty="0" smtClean="0"/>
              <a:t>Expected frequencies</a:t>
            </a:r>
            <a:r>
              <a:rPr lang="ru-RU" sz="2200" dirty="0" smtClean="0"/>
              <a:t> (ожидаемые частоты). Для всех двухвходовых таблиц будут вычислены ожидаемые частоты в предположении независимости всех факторов (переменных) в таблице. </a:t>
            </a:r>
          </a:p>
          <a:p>
            <a:pPr algn="just" eaLnBrk="1" hangingPunct="1">
              <a:lnSpc>
                <a:spcPct val="80000"/>
              </a:lnSpc>
              <a:spcBef>
                <a:spcPct val="0"/>
              </a:spcBef>
              <a:buFontTx/>
              <a:buNone/>
            </a:pPr>
            <a:r>
              <a:rPr lang="ru-RU" sz="2200" i="1" dirty="0" smtClean="0"/>
              <a:t>          </a:t>
            </a:r>
            <a:r>
              <a:rPr lang="en-US" sz="2200" i="1" dirty="0" smtClean="0"/>
              <a:t>Residual frequencies</a:t>
            </a:r>
            <a:r>
              <a:rPr lang="ru-RU" sz="2200" dirty="0" smtClean="0"/>
              <a:t> (остаточные частоты). Для всех двухвходовых таблиц и итоговой таблицы будут вычислены остаточные частоты –  наблюдаемые частоты минус ожидаемые частоты.</a:t>
            </a:r>
            <a:endParaRPr lang="en-US" sz="2200" i="1" dirty="0" smtClean="0"/>
          </a:p>
          <a:p>
            <a:pPr algn="just" eaLnBrk="1" hangingPunct="1">
              <a:lnSpc>
                <a:spcPct val="80000"/>
              </a:lnSpc>
              <a:spcBef>
                <a:spcPct val="0"/>
              </a:spcBef>
              <a:buFontTx/>
              <a:buNone/>
            </a:pPr>
            <a:r>
              <a:rPr lang="ru-RU" sz="2200" i="1" dirty="0" smtClean="0"/>
              <a:t>         </a:t>
            </a:r>
            <a:r>
              <a:rPr lang="en-US" sz="2200" i="1" dirty="0" smtClean="0"/>
              <a:t>Percentages of total count</a:t>
            </a:r>
            <a:r>
              <a:rPr lang="ru-RU" sz="2200" dirty="0" smtClean="0"/>
              <a:t> (проценты от общего числа). Программа вычислит проценты для каждой ячейки в</a:t>
            </a:r>
            <a:r>
              <a:rPr lang="ru-RU" sz="2200" b="1" dirty="0" smtClean="0"/>
              <a:t> </a:t>
            </a:r>
            <a:r>
              <a:rPr lang="en-US" sz="2200" b="1" dirty="0" smtClean="0"/>
              <a:t>Summary tables</a:t>
            </a:r>
            <a:r>
              <a:rPr lang="ru-RU" sz="2200" dirty="0" smtClean="0"/>
              <a:t>, </a:t>
            </a:r>
            <a:r>
              <a:rPr lang="en-US" sz="2200" b="1" dirty="0" smtClean="0"/>
              <a:t>Detailed two</a:t>
            </a:r>
            <a:r>
              <a:rPr lang="ru-RU" sz="2200" b="1" dirty="0" smtClean="0"/>
              <a:t>-</a:t>
            </a:r>
            <a:r>
              <a:rPr lang="en-US" sz="2200" b="1" dirty="0" smtClean="0"/>
              <a:t>way tables</a:t>
            </a:r>
            <a:r>
              <a:rPr lang="en-US" sz="2200" dirty="0" smtClean="0"/>
              <a:t> </a:t>
            </a:r>
            <a:r>
              <a:rPr lang="ru-RU" sz="2200" dirty="0" smtClean="0"/>
              <a:t>и в </a:t>
            </a:r>
            <a:r>
              <a:rPr lang="en-US" sz="2200" b="1" dirty="0" smtClean="0"/>
              <a:t>Stub</a:t>
            </a:r>
            <a:r>
              <a:rPr lang="ru-RU" sz="2200" b="1" dirty="0" smtClean="0"/>
              <a:t>-</a:t>
            </a:r>
            <a:r>
              <a:rPr lang="en-US" sz="2200" b="1" dirty="0" smtClean="0"/>
              <a:t>and</a:t>
            </a:r>
            <a:r>
              <a:rPr lang="ru-RU" sz="2200" b="1" dirty="0" smtClean="0"/>
              <a:t>-</a:t>
            </a:r>
            <a:r>
              <a:rPr lang="en-US" sz="2200" b="1" dirty="0" smtClean="0"/>
              <a:t>banner table</a:t>
            </a:r>
            <a:r>
              <a:rPr lang="ru-RU" sz="2200" dirty="0" smtClean="0"/>
              <a:t>. Проценты вычисляются от общего числа наблюдений в таблице. Если не установлен флажок</a:t>
            </a:r>
            <a:r>
              <a:rPr lang="ru-RU" sz="2200" b="1" dirty="0" smtClean="0"/>
              <a:t> </a:t>
            </a:r>
            <a:r>
              <a:rPr lang="ru-RU" sz="2200" dirty="0" smtClean="0"/>
              <a:t>на</a:t>
            </a:r>
            <a:r>
              <a:rPr lang="ru-RU" sz="2200" b="1" dirty="0" smtClean="0"/>
              <a:t> </a:t>
            </a:r>
            <a:r>
              <a:rPr lang="en-US" sz="2200" i="1" dirty="0" smtClean="0"/>
              <a:t>Display selected</a:t>
            </a:r>
            <a:r>
              <a:rPr lang="en-US" sz="2200" b="1" dirty="0" smtClean="0"/>
              <a:t> </a:t>
            </a:r>
            <a:r>
              <a:rPr lang="ru-RU" sz="2200" i="1" dirty="0" smtClean="0"/>
              <a:t>%’</a:t>
            </a:r>
            <a:r>
              <a:rPr lang="en-US" sz="2200" i="1" dirty="0" smtClean="0"/>
              <a:t>s in sep</a:t>
            </a:r>
            <a:r>
              <a:rPr lang="ru-RU" sz="2200" i="1" dirty="0" smtClean="0"/>
              <a:t>. </a:t>
            </a:r>
            <a:r>
              <a:rPr lang="en-US" sz="2200" i="1" dirty="0" smtClean="0"/>
              <a:t>tables</a:t>
            </a:r>
            <a:r>
              <a:rPr lang="ru-RU" sz="2200" i="1" dirty="0" smtClean="0"/>
              <a:t>,</a:t>
            </a:r>
            <a:r>
              <a:rPr lang="ru-RU" sz="2200" dirty="0" smtClean="0"/>
              <a:t> то проценты будут выведены в тех же таблицах, что и частоты.</a:t>
            </a:r>
          </a:p>
          <a:p>
            <a:pPr algn="just" eaLnBrk="1" hangingPunct="1">
              <a:lnSpc>
                <a:spcPct val="80000"/>
              </a:lnSpc>
              <a:spcBef>
                <a:spcPct val="0"/>
              </a:spcBef>
              <a:buFontTx/>
              <a:buNone/>
            </a:pPr>
            <a:r>
              <a:rPr lang="ru-RU" sz="2200" i="1" dirty="0" smtClean="0"/>
              <a:t>         </a:t>
            </a:r>
            <a:r>
              <a:rPr lang="en-US" sz="2200" i="1" dirty="0" smtClean="0"/>
              <a:t>Percentages of row counts</a:t>
            </a:r>
            <a:r>
              <a:rPr lang="en-US" sz="2200" dirty="0" smtClean="0"/>
              <a:t> (</a:t>
            </a:r>
            <a:r>
              <a:rPr lang="ru-RU" sz="2200" dirty="0" smtClean="0"/>
              <a:t>проценты</a:t>
            </a:r>
            <a:r>
              <a:rPr lang="en-US" sz="2200" dirty="0" smtClean="0"/>
              <a:t> </a:t>
            </a:r>
            <a:r>
              <a:rPr lang="ru-RU" sz="2200" dirty="0" smtClean="0"/>
              <a:t>по</a:t>
            </a:r>
            <a:r>
              <a:rPr lang="en-US" sz="2200" dirty="0" smtClean="0"/>
              <a:t> </a:t>
            </a:r>
            <a:r>
              <a:rPr lang="ru-RU" sz="2200" dirty="0" smtClean="0"/>
              <a:t>строке</a:t>
            </a:r>
            <a:r>
              <a:rPr lang="en-US" sz="2200" dirty="0" smtClean="0"/>
              <a:t>). </a:t>
            </a:r>
            <a:r>
              <a:rPr lang="ru-RU" sz="2200" dirty="0" smtClean="0"/>
              <a:t>Программа определит проценты относительно общего количества наблюдений в соответствующей строке текущей таблицы, для каждой ячейки в </a:t>
            </a:r>
            <a:r>
              <a:rPr lang="en-US" sz="2200" b="1" dirty="0" smtClean="0"/>
              <a:t>S</a:t>
            </a:r>
            <a:r>
              <a:rPr lang="ru-RU" sz="2200" b="1" dirty="0" err="1" smtClean="0"/>
              <a:t>ummary</a:t>
            </a:r>
            <a:r>
              <a:rPr lang="ru-RU" sz="2200" b="1" dirty="0" smtClean="0"/>
              <a:t> </a:t>
            </a:r>
            <a:r>
              <a:rPr lang="ru-RU" sz="2200" b="1" dirty="0" err="1" smtClean="0"/>
              <a:t>tables</a:t>
            </a:r>
            <a:r>
              <a:rPr lang="ru-RU" sz="2200" dirty="0" smtClean="0"/>
              <a:t>, </a:t>
            </a:r>
            <a:r>
              <a:rPr lang="en-US" sz="2200" b="1" dirty="0" smtClean="0"/>
              <a:t>Detailed two</a:t>
            </a:r>
            <a:r>
              <a:rPr lang="ru-RU" sz="2200" b="1" dirty="0" smtClean="0"/>
              <a:t>-</a:t>
            </a:r>
            <a:r>
              <a:rPr lang="en-US" sz="2200" b="1" dirty="0" smtClean="0"/>
              <a:t>way tables</a:t>
            </a:r>
            <a:r>
              <a:rPr lang="en-US" sz="2200" dirty="0" smtClean="0"/>
              <a:t> </a:t>
            </a:r>
            <a:r>
              <a:rPr lang="ru-RU" sz="2200" dirty="0" smtClean="0"/>
              <a:t>и</a:t>
            </a:r>
            <a:r>
              <a:rPr lang="ru-RU" sz="2200" b="1" dirty="0" smtClean="0"/>
              <a:t> в </a:t>
            </a:r>
            <a:r>
              <a:rPr lang="en-US" sz="2200" b="1" dirty="0" smtClean="0"/>
              <a:t>Stub</a:t>
            </a:r>
            <a:r>
              <a:rPr lang="ru-RU" sz="2200" b="1" dirty="0" smtClean="0"/>
              <a:t>-</a:t>
            </a:r>
            <a:r>
              <a:rPr lang="en-US" sz="2200" b="1" dirty="0" smtClean="0"/>
              <a:t>and</a:t>
            </a:r>
            <a:r>
              <a:rPr lang="ru-RU" sz="2200" b="1" dirty="0" smtClean="0"/>
              <a:t>-</a:t>
            </a:r>
            <a:r>
              <a:rPr lang="en-US" sz="2200" b="1" dirty="0" smtClean="0"/>
              <a:t>banner table</a:t>
            </a:r>
            <a:r>
              <a:rPr lang="ru-RU" sz="2200" b="1" dirty="0" smtClean="0"/>
              <a:t>.</a:t>
            </a:r>
            <a:r>
              <a:rPr lang="ru-RU" sz="2200" dirty="0" smtClean="0"/>
              <a:t> Если не установлен флажок</a:t>
            </a:r>
            <a:r>
              <a:rPr lang="ru-RU" sz="2200" b="1" dirty="0" smtClean="0"/>
              <a:t> </a:t>
            </a:r>
            <a:r>
              <a:rPr lang="ru-RU" sz="2200" dirty="0" smtClean="0"/>
              <a:t>на</a:t>
            </a:r>
            <a:r>
              <a:rPr lang="ru-RU" sz="2200" b="1" dirty="0" smtClean="0"/>
              <a:t> </a:t>
            </a:r>
            <a:r>
              <a:rPr lang="en-US" sz="2200" i="1" dirty="0" smtClean="0"/>
              <a:t>Display selected</a:t>
            </a:r>
            <a:r>
              <a:rPr lang="ru-RU" sz="2200" i="1" dirty="0" smtClean="0"/>
              <a:t> %’</a:t>
            </a:r>
            <a:r>
              <a:rPr lang="en-US" sz="2200" i="1" dirty="0" smtClean="0"/>
              <a:t>s in sep</a:t>
            </a:r>
            <a:r>
              <a:rPr lang="ru-RU" sz="2200" i="1" dirty="0" smtClean="0"/>
              <a:t>. </a:t>
            </a:r>
            <a:r>
              <a:rPr lang="en-US" sz="2200" i="1" dirty="0" smtClean="0"/>
              <a:t>tables</a:t>
            </a:r>
            <a:r>
              <a:rPr lang="ru-RU" sz="2200" i="1" dirty="0" smtClean="0"/>
              <a:t>,</a:t>
            </a:r>
            <a:r>
              <a:rPr lang="ru-RU" sz="2200" dirty="0" smtClean="0"/>
              <a:t> то проценты будут выведены в тех же таблицах, что и частоты.</a:t>
            </a:r>
            <a:endParaRPr lang="en-US" sz="2200" i="1" dirty="0" smtClean="0"/>
          </a:p>
          <a:p>
            <a:pPr algn="just" eaLnBrk="1" hangingPunct="1">
              <a:lnSpc>
                <a:spcPct val="80000"/>
              </a:lnSpc>
              <a:spcBef>
                <a:spcPct val="0"/>
              </a:spcBef>
              <a:buFontTx/>
              <a:buNone/>
            </a:pPr>
            <a:r>
              <a:rPr lang="ru-RU" sz="2200" i="1" dirty="0" smtClean="0"/>
              <a:t>         </a:t>
            </a:r>
            <a:r>
              <a:rPr lang="en-US" sz="2200" i="1" dirty="0" smtClean="0"/>
              <a:t>Percentages of column counts</a:t>
            </a:r>
            <a:r>
              <a:rPr lang="en-US" sz="2200" dirty="0" smtClean="0"/>
              <a:t> (</a:t>
            </a:r>
            <a:r>
              <a:rPr lang="ru-RU" sz="2200" dirty="0" smtClean="0"/>
              <a:t>проценты</a:t>
            </a:r>
            <a:r>
              <a:rPr lang="en-US" sz="2200" dirty="0" smtClean="0"/>
              <a:t> </a:t>
            </a:r>
            <a:r>
              <a:rPr lang="ru-RU" sz="2200" dirty="0" smtClean="0"/>
              <a:t>по</a:t>
            </a:r>
            <a:r>
              <a:rPr lang="en-US" sz="2200" dirty="0" smtClean="0"/>
              <a:t> </a:t>
            </a:r>
            <a:r>
              <a:rPr lang="ru-RU" sz="2200" dirty="0" smtClean="0"/>
              <a:t>столбцу</a:t>
            </a:r>
            <a:r>
              <a:rPr lang="en-US" sz="2200" dirty="0" smtClean="0"/>
              <a:t>). </a:t>
            </a:r>
            <a:r>
              <a:rPr lang="ru-RU" sz="2200" dirty="0" smtClean="0"/>
              <a:t>Аналогично предыдущему, только применительно к столбцам таблиц.</a:t>
            </a:r>
          </a:p>
          <a:p>
            <a:pPr algn="just" eaLnBrk="1" hangingPunct="1">
              <a:lnSpc>
                <a:spcPct val="80000"/>
              </a:lnSpc>
              <a:spcBef>
                <a:spcPct val="0"/>
              </a:spcBef>
              <a:buFontTx/>
              <a:buNone/>
            </a:pPr>
            <a:r>
              <a:rPr lang="ru-RU" sz="2200" dirty="0" smtClean="0"/>
              <a:t>         </a:t>
            </a:r>
            <a:endParaRPr lang="en-US" sz="2200" i="1" dirty="0" smtClean="0"/>
          </a:p>
          <a:p>
            <a:pPr algn="just" eaLnBrk="1" hangingPunct="1">
              <a:lnSpc>
                <a:spcPct val="80000"/>
              </a:lnSpc>
              <a:spcBef>
                <a:spcPct val="0"/>
              </a:spcBef>
              <a:buFontTx/>
              <a:buNone/>
            </a:pPr>
            <a:endParaRPr lang="ru-RU" sz="2800"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4508500"/>
            <a:ext cx="9144000" cy="2089150"/>
          </a:xfrm>
        </p:spPr>
        <p:txBody>
          <a:bodyPr/>
          <a:lstStyle/>
          <a:p>
            <a:pPr eaLnBrk="1" hangingPunct="1"/>
            <a:r>
              <a:rPr lang="ru-RU" b="1" smtClean="0">
                <a:solidFill>
                  <a:srgbClr val="CCFFFF"/>
                </a:solidFill>
              </a:rPr>
              <a:t>Таблицы частот.</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800" decel="100000"/>
                                        <p:tgtEl>
                                          <p:spTgt spid="26626"/>
                                        </p:tgtEl>
                                      </p:cBhvr>
                                    </p:animEffect>
                                    <p:anim calcmode="lin" valueType="num">
                                      <p:cBhvr>
                                        <p:cTn id="8" dur="800" decel="100000" fill="hold"/>
                                        <p:tgtEl>
                                          <p:spTgt spid="26626"/>
                                        </p:tgtEl>
                                        <p:attrNameLst>
                                          <p:attrName>style.rotation</p:attrName>
                                        </p:attrNameLst>
                                      </p:cBhvr>
                                      <p:tavLst>
                                        <p:tav tm="0">
                                          <p:val>
                                            <p:fltVal val="-90"/>
                                          </p:val>
                                        </p:tav>
                                        <p:tav tm="100000">
                                          <p:val>
                                            <p:fltVal val="0"/>
                                          </p:val>
                                        </p:tav>
                                      </p:tavLst>
                                    </p:anim>
                                    <p:anim calcmode="lin" valueType="num">
                                      <p:cBhvr>
                                        <p:cTn id="9" dur="800" decel="100000" fill="hold"/>
                                        <p:tgtEl>
                                          <p:spTgt spid="26626"/>
                                        </p:tgtEl>
                                        <p:attrNameLst>
                                          <p:attrName>ppt_x</p:attrName>
                                        </p:attrNameLst>
                                      </p:cBhvr>
                                      <p:tavLst>
                                        <p:tav tm="0">
                                          <p:val>
                                            <p:strVal val="#ppt_x+0.4"/>
                                          </p:val>
                                        </p:tav>
                                        <p:tav tm="100000">
                                          <p:val>
                                            <p:strVal val="#ppt_x-0.05"/>
                                          </p:val>
                                        </p:tav>
                                      </p:tavLst>
                                    </p:anim>
                                    <p:anim calcmode="lin" valueType="num">
                                      <p:cBhvr>
                                        <p:cTn id="10" dur="800" decel="100000" fill="hold"/>
                                        <p:tgtEl>
                                          <p:spTgt spid="2662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662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662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0" y="188913"/>
            <a:ext cx="8893175" cy="647799"/>
          </a:xfrm>
        </p:spPr>
        <p:txBody>
          <a:bodyPr/>
          <a:lstStyle/>
          <a:p>
            <a:pPr algn="just" eaLnBrk="1" hangingPunct="1">
              <a:lnSpc>
                <a:spcPct val="80000"/>
              </a:lnSpc>
              <a:spcBef>
                <a:spcPct val="0"/>
              </a:spcBef>
              <a:buFontTx/>
              <a:buNone/>
            </a:pPr>
            <a:r>
              <a:rPr lang="ru-RU" sz="2200" dirty="0" smtClean="0"/>
              <a:t>         На рис. 5.11 приведены частоты, ожидаемые частоты и их разности для переменной </a:t>
            </a:r>
            <a:r>
              <a:rPr lang="ru-RU" sz="2200" i="1" dirty="0" smtClean="0"/>
              <a:t>Произв.</a:t>
            </a:r>
            <a:r>
              <a:rPr lang="ru-RU" sz="2200" dirty="0" smtClean="0"/>
              <a:t> файла </a:t>
            </a:r>
            <a:r>
              <a:rPr lang="en-US" sz="2200" b="1" dirty="0" smtClean="0"/>
              <a:t>Auto</a:t>
            </a:r>
            <a:r>
              <a:rPr lang="ru-RU" sz="2200" b="1" dirty="0" smtClean="0"/>
              <a:t>1.</a:t>
            </a:r>
          </a:p>
          <a:p>
            <a:pPr eaLnBrk="1" hangingPunct="1"/>
            <a:endParaRPr lang="ru-RU" sz="2800" dirty="0" smtClean="0"/>
          </a:p>
        </p:txBody>
      </p:sp>
      <p:sp>
        <p:nvSpPr>
          <p:cNvPr id="6148" name="Rectangle 3"/>
          <p:cNvSpPr>
            <a:spLocks noChangeArrowheads="1"/>
          </p:cNvSpPr>
          <p:nvPr/>
        </p:nvSpPr>
        <p:spPr bwMode="auto">
          <a:xfrm>
            <a:off x="0" y="2852738"/>
            <a:ext cx="9144000" cy="0"/>
          </a:xfrm>
          <a:prstGeom prst="rect">
            <a:avLst/>
          </a:prstGeom>
          <a:noFill/>
          <a:ln w="9525">
            <a:noFill/>
            <a:miter lim="800000"/>
            <a:headEnd/>
            <a:tailEnd/>
          </a:ln>
        </p:spPr>
        <p:txBody>
          <a:bodyPr wrap="none" anchor="ctr">
            <a:spAutoFit/>
          </a:bodyPr>
          <a:lstStyle/>
          <a:p>
            <a:endParaRPr lang="ru-RU"/>
          </a:p>
        </p:txBody>
      </p:sp>
      <p:sp>
        <p:nvSpPr>
          <p:cNvPr id="6149" name="Text Box 5"/>
          <p:cNvSpPr txBox="1">
            <a:spLocks noChangeArrowheads="1"/>
          </p:cNvSpPr>
          <p:nvPr/>
        </p:nvSpPr>
        <p:spPr bwMode="auto">
          <a:xfrm>
            <a:off x="7092280" y="6165304"/>
            <a:ext cx="1512888" cy="430887"/>
          </a:xfrm>
          <a:prstGeom prst="rect">
            <a:avLst/>
          </a:prstGeom>
          <a:noFill/>
          <a:ln w="9525">
            <a:noFill/>
            <a:miter lim="800000"/>
            <a:headEnd/>
            <a:tailEnd/>
          </a:ln>
        </p:spPr>
        <p:txBody>
          <a:bodyPr>
            <a:spAutoFit/>
          </a:bodyPr>
          <a:lstStyle/>
          <a:p>
            <a:pPr>
              <a:spcBef>
                <a:spcPct val="50000"/>
              </a:spcBef>
            </a:pPr>
            <a:r>
              <a:rPr lang="ru-RU" sz="2200" b="1" dirty="0"/>
              <a:t>Рис. 5.11</a:t>
            </a:r>
          </a:p>
        </p:txBody>
      </p:sp>
      <p:pic>
        <p:nvPicPr>
          <p:cNvPr id="6150" name="Picture 6"/>
          <p:cNvPicPr>
            <a:picLocks noChangeAspect="1" noChangeArrowheads="1"/>
          </p:cNvPicPr>
          <p:nvPr/>
        </p:nvPicPr>
        <p:blipFill>
          <a:blip r:embed="rId2" cstate="print"/>
          <a:srcRect/>
          <a:stretch>
            <a:fillRect/>
          </a:stretch>
        </p:blipFill>
        <p:spPr bwMode="auto">
          <a:xfrm>
            <a:off x="1907704" y="2996952"/>
            <a:ext cx="4752528" cy="1718722"/>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907704" y="1052736"/>
            <a:ext cx="4680520" cy="1761769"/>
          </a:xfrm>
          <a:prstGeom prst="rect">
            <a:avLst/>
          </a:prstGeom>
          <a:noFill/>
          <a:ln w="9525">
            <a:noFill/>
            <a:miter lim="800000"/>
            <a:headEnd/>
            <a:tailEnd/>
          </a:ln>
        </p:spPr>
      </p:pic>
      <p:pic>
        <p:nvPicPr>
          <p:cNvPr id="6152" name="Picture 8"/>
          <p:cNvPicPr>
            <a:picLocks noChangeAspect="1" noChangeArrowheads="1"/>
          </p:cNvPicPr>
          <p:nvPr/>
        </p:nvPicPr>
        <p:blipFill>
          <a:blip r:embed="rId4" cstate="print"/>
          <a:srcRect/>
          <a:stretch>
            <a:fillRect/>
          </a:stretch>
        </p:blipFill>
        <p:spPr bwMode="auto">
          <a:xfrm>
            <a:off x="1907704" y="4869160"/>
            <a:ext cx="4824536" cy="18226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179512" y="260350"/>
            <a:ext cx="8713663" cy="6337300"/>
          </a:xfrm>
        </p:spPr>
        <p:txBody>
          <a:bodyPr/>
          <a:lstStyle/>
          <a:p>
            <a:pPr algn="just" eaLnBrk="1" hangingPunct="1">
              <a:lnSpc>
                <a:spcPct val="80000"/>
              </a:lnSpc>
              <a:spcBef>
                <a:spcPct val="0"/>
              </a:spcBef>
              <a:buFontTx/>
              <a:buNone/>
            </a:pPr>
            <a:r>
              <a:rPr lang="ru-RU" sz="2800" i="1" dirty="0" smtClean="0"/>
              <a:t>         </a:t>
            </a:r>
            <a:r>
              <a:rPr lang="ru-RU" sz="2200" dirty="0" smtClean="0"/>
              <a:t>В рамке</a:t>
            </a:r>
            <a:r>
              <a:rPr lang="ru-RU" sz="2200" b="1" dirty="0" smtClean="0"/>
              <a:t> </a:t>
            </a:r>
            <a:r>
              <a:rPr lang="en-US" sz="2200" b="1" dirty="0" smtClean="0"/>
              <a:t>Statistics for two</a:t>
            </a:r>
            <a:r>
              <a:rPr lang="ru-RU" sz="2200" b="1" dirty="0" smtClean="0"/>
              <a:t>-</a:t>
            </a:r>
            <a:r>
              <a:rPr lang="en-US" sz="2200" b="1" dirty="0" smtClean="0"/>
              <a:t>way tables </a:t>
            </a:r>
            <a:r>
              <a:rPr lang="ru-RU" sz="2200" dirty="0" smtClean="0"/>
              <a:t>(статистики для двухвходовых таблиц) приведены основные статистики двухвходовых </a:t>
            </a:r>
            <a:r>
              <a:rPr lang="ru-RU" sz="2200" dirty="0" smtClean="0"/>
              <a:t>таблиц, которые позволяют оценить </a:t>
            </a:r>
            <a:r>
              <a:rPr lang="ru-RU" sz="2200" b="1" dirty="0" smtClean="0"/>
              <a:t>степень взаимосвязи между двумя категориальными переменными.</a:t>
            </a:r>
            <a:endParaRPr lang="ru-RU" sz="2200" b="1" i="1" dirty="0" smtClean="0"/>
          </a:p>
          <a:p>
            <a:pPr algn="just" eaLnBrk="1" hangingPunct="1">
              <a:lnSpc>
                <a:spcPct val="80000"/>
              </a:lnSpc>
              <a:spcBef>
                <a:spcPct val="0"/>
              </a:spcBef>
              <a:buFontTx/>
              <a:buNone/>
            </a:pPr>
            <a:r>
              <a:rPr lang="ru-RU" sz="2800" i="1" dirty="0" smtClean="0"/>
              <a:t>       </a:t>
            </a:r>
            <a:r>
              <a:rPr lang="en-US" sz="2200" i="1" dirty="0" smtClean="0"/>
              <a:t>Pearson Chi</a:t>
            </a:r>
            <a:r>
              <a:rPr lang="ru-RU" sz="2200" i="1" dirty="0" smtClean="0"/>
              <a:t>-</a:t>
            </a:r>
            <a:r>
              <a:rPr lang="en-US" sz="2200" i="1" dirty="0" smtClean="0"/>
              <a:t>square </a:t>
            </a:r>
            <a:r>
              <a:rPr lang="ru-RU" sz="2200" dirty="0" smtClean="0"/>
              <a:t>(критерий </a:t>
            </a:r>
            <a:r>
              <a:rPr lang="ru-RU" sz="2200" dirty="0" smtClean="0">
                <a:sym typeface="Symbol" pitchFamily="18" charset="2"/>
              </a:rPr>
              <a:t></a:t>
            </a:r>
            <a:r>
              <a:rPr lang="ru-RU" sz="2200" baseline="30000" dirty="0" smtClean="0"/>
              <a:t>2</a:t>
            </a:r>
            <a:r>
              <a:rPr lang="ru-RU" sz="2200" dirty="0" smtClean="0"/>
              <a:t> Пирсона). Это наиболее простой критерий проверки значимости связи между двумя категоризованными переменными. Критерий Пирсона основан на том, что в двухвходовой таблице ожидаемые частоты при гипотезе «между переменными нет зависимости» можно вычислить непосредственно. Величина статистики </a:t>
            </a:r>
            <a:r>
              <a:rPr lang="ru-RU" sz="2200" dirty="0" smtClean="0">
                <a:sym typeface="Symbol" pitchFamily="18" charset="2"/>
              </a:rPr>
              <a:t></a:t>
            </a:r>
            <a:r>
              <a:rPr lang="ru-RU" sz="2200" baseline="30000" dirty="0" smtClean="0"/>
              <a:t>2</a:t>
            </a:r>
            <a:r>
              <a:rPr lang="ru-RU" sz="2200" dirty="0" smtClean="0"/>
              <a:t> и ее уровень значимости зависят от общего числа наблюдений и количества ячеек в таблице. В соответствии с принципами статистики относительно малые отклонения наблюдаемых частот от ожидаемых будут доказывать значимость связи, если число наблюдений велико. Имеется только одно существенное ограничение использования критерия (кроме очевидного предположения о случайном выборе наблюдений), которое состоит в том, что ожидаемые частоты не должны быть очень малы. Это связано с тем, что критерий </a:t>
            </a:r>
            <a:r>
              <a:rPr lang="ru-RU" sz="2200" dirty="0" smtClean="0">
                <a:sym typeface="Symbol" pitchFamily="18" charset="2"/>
              </a:rPr>
              <a:t></a:t>
            </a:r>
            <a:r>
              <a:rPr lang="ru-RU" sz="2200" baseline="30000" dirty="0" smtClean="0"/>
              <a:t>2</a:t>
            </a:r>
            <a:r>
              <a:rPr lang="ru-RU" sz="2200" dirty="0" smtClean="0"/>
              <a:t> по своей природе проверяет вероятности в каждой ячейке, и если ожидаемые частоты в ячейках становятся малыми, например меньше 5, то эти вероятности нельзя оценить с достаточной точностью с помощью имеющихся частот.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0" y="188913"/>
            <a:ext cx="8964613" cy="6408737"/>
          </a:xfrm>
        </p:spPr>
        <p:txBody>
          <a:bodyPr/>
          <a:lstStyle/>
          <a:p>
            <a:pPr algn="just" eaLnBrk="1" hangingPunct="1">
              <a:lnSpc>
                <a:spcPct val="80000"/>
              </a:lnSpc>
              <a:spcBef>
                <a:spcPct val="0"/>
              </a:spcBef>
              <a:buFontTx/>
              <a:buNone/>
            </a:pPr>
            <a:r>
              <a:rPr lang="ru-RU" sz="2200" i="1" dirty="0" smtClean="0"/>
              <a:t>            </a:t>
            </a:r>
            <a:r>
              <a:rPr lang="en-US" sz="2200" i="1" dirty="0" smtClean="0"/>
              <a:t>M</a:t>
            </a:r>
            <a:r>
              <a:rPr lang="ru-RU" sz="2200" i="1" dirty="0" smtClean="0"/>
              <a:t>-</a:t>
            </a:r>
            <a:r>
              <a:rPr lang="en-US" sz="2200" i="1" dirty="0" smtClean="0"/>
              <a:t>L Chi</a:t>
            </a:r>
            <a:r>
              <a:rPr lang="ru-RU" sz="2200" i="1" dirty="0" smtClean="0"/>
              <a:t>-</a:t>
            </a:r>
            <a:r>
              <a:rPr lang="en-US" sz="2200" i="1" dirty="0" smtClean="0"/>
              <a:t>square </a:t>
            </a:r>
            <a:r>
              <a:rPr lang="ru-RU" sz="2200" dirty="0" smtClean="0"/>
              <a:t>(максимум правдоподобия </a:t>
            </a:r>
            <a:r>
              <a:rPr lang="ru-RU" sz="2200" dirty="0" smtClean="0">
                <a:sym typeface="Symbol" pitchFamily="18" charset="2"/>
              </a:rPr>
              <a:t></a:t>
            </a:r>
            <a:r>
              <a:rPr lang="ru-RU" sz="2200" baseline="30000" dirty="0" smtClean="0"/>
              <a:t>2</a:t>
            </a:r>
            <a:r>
              <a:rPr lang="ru-RU" sz="2200" dirty="0" smtClean="0"/>
              <a:t>) предназначен для проверки той же самой гипотезы относительно связей в таблицах сопряженности, что и критерий </a:t>
            </a:r>
            <a:r>
              <a:rPr lang="ru-RU" sz="2200" dirty="0" smtClean="0">
                <a:sym typeface="Symbol" pitchFamily="18" charset="2"/>
              </a:rPr>
              <a:t></a:t>
            </a:r>
            <a:r>
              <a:rPr lang="ru-RU" sz="2200" baseline="30000" dirty="0" smtClean="0"/>
              <a:t>2</a:t>
            </a:r>
            <a:r>
              <a:rPr lang="ru-RU" sz="2200" dirty="0" smtClean="0"/>
              <a:t> Пирсона. Однако его вычисление основано на методе максимального правдоподобия. На практике эта статистика очень близка по величине к обычной статистике </a:t>
            </a:r>
            <a:r>
              <a:rPr lang="ru-RU" sz="2200" dirty="0" smtClean="0">
                <a:sym typeface="Symbol" pitchFamily="18" charset="2"/>
              </a:rPr>
              <a:t></a:t>
            </a:r>
            <a:r>
              <a:rPr lang="ru-RU" sz="2200" baseline="30000" dirty="0" smtClean="0"/>
              <a:t>2</a:t>
            </a:r>
            <a:r>
              <a:rPr lang="ru-RU" sz="2200" dirty="0" smtClean="0"/>
              <a:t> Пирсона. </a:t>
            </a:r>
            <a:r>
              <a:rPr lang="en-US" sz="2200" i="1" dirty="0" smtClean="0"/>
              <a:t>Yates</a:t>
            </a:r>
            <a:r>
              <a:rPr lang="en-US" sz="2200" b="1" dirty="0" smtClean="0"/>
              <a:t> </a:t>
            </a:r>
            <a:r>
              <a:rPr lang="ru-RU" sz="2200" dirty="0" smtClean="0"/>
              <a:t>(поправка Йетса).</a:t>
            </a:r>
            <a:r>
              <a:rPr lang="ru-RU" sz="2200" b="1" dirty="0" smtClean="0"/>
              <a:t> </a:t>
            </a:r>
            <a:r>
              <a:rPr lang="ru-RU" sz="2200" dirty="0" smtClean="0"/>
              <a:t>Аппроксимация статистики </a:t>
            </a:r>
            <a:r>
              <a:rPr lang="ru-RU" sz="2200" dirty="0" smtClean="0">
                <a:sym typeface="Symbol" pitchFamily="18" charset="2"/>
              </a:rPr>
              <a:t></a:t>
            </a:r>
            <a:r>
              <a:rPr lang="ru-RU" sz="2200" baseline="30000" dirty="0" smtClean="0"/>
              <a:t>2</a:t>
            </a:r>
            <a:r>
              <a:rPr lang="ru-RU" sz="2200" dirty="0" smtClean="0"/>
              <a:t> для таблиц 2 x 2 с малым числом наблюдений в ячейках может быть улучшена уменьшением абсолютного значения разностей между ожидаемыми и наблюдаемыми частотами на величину 0,5 перед возведением в квадрат (так называемая поправка Йетса). Поправка Йетса, делающая оценку более умеренной, обычно применяется в тех случаях, когда таблицы содержат только малые частоты, например, когда некоторые ожидаемые частоты становятся меньше 10.</a:t>
            </a:r>
            <a:endParaRPr lang="en-US" sz="2200" i="1" dirty="0" smtClean="0"/>
          </a:p>
          <a:p>
            <a:pPr algn="just" eaLnBrk="1" hangingPunct="1">
              <a:lnSpc>
                <a:spcPct val="80000"/>
              </a:lnSpc>
              <a:spcBef>
                <a:spcPct val="0"/>
              </a:spcBef>
              <a:buFontTx/>
              <a:buNone/>
            </a:pPr>
            <a:r>
              <a:rPr lang="ru-RU" sz="2200" i="1" dirty="0" smtClean="0"/>
              <a:t>           </a:t>
            </a:r>
            <a:r>
              <a:rPr lang="en-US" sz="2200" i="1" dirty="0" smtClean="0"/>
              <a:t>Fisher exact</a:t>
            </a:r>
            <a:r>
              <a:rPr lang="ru-RU" sz="2200" dirty="0" smtClean="0"/>
              <a:t> (точный критерий Фишера). Этот критерий применим только для таблиц 2 x 2. Критерий Фишера вычисляет точную вероятность появления наблюдаемых частот при нулевой гипотезе (отсутствие связи между табулированными переменными). В таблице результатов приводятся как односторонние, так и двусторонние уровни критерия.</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400" i="1" dirty="0" smtClean="0"/>
              <a:t>        </a:t>
            </a:r>
            <a:r>
              <a:rPr lang="en-US" sz="2200" i="1" dirty="0" err="1" smtClean="0"/>
              <a:t>McNemar</a:t>
            </a:r>
            <a:r>
              <a:rPr lang="ru-RU" sz="2200" i="1" dirty="0" smtClean="0"/>
              <a:t> (2</a:t>
            </a:r>
            <a:r>
              <a:rPr lang="en-US" sz="2200" i="1" dirty="0" smtClean="0"/>
              <a:t>x</a:t>
            </a:r>
            <a:r>
              <a:rPr lang="ru-RU" sz="2200" i="1" dirty="0" smtClean="0"/>
              <a:t>2) </a:t>
            </a:r>
            <a:r>
              <a:rPr lang="ru-RU" sz="2200" dirty="0" smtClean="0"/>
              <a:t>(критерий Макнемара).</a:t>
            </a:r>
            <a:r>
              <a:rPr lang="ru-RU" sz="2200" b="1" dirty="0" smtClean="0"/>
              <a:t> </a:t>
            </a:r>
            <a:r>
              <a:rPr lang="ru-RU" sz="2200" dirty="0" smtClean="0"/>
              <a:t>Данный  критерий применим, когда частоты в таблице 2 x 2 представляют зависимые</a:t>
            </a:r>
            <a:r>
              <a:rPr lang="ru-RU" sz="2200" i="1" dirty="0" smtClean="0"/>
              <a:t> </a:t>
            </a:r>
            <a:r>
              <a:rPr lang="ru-RU" sz="2200" dirty="0" smtClean="0"/>
              <a:t>выборки. Например, наблюдения одних и тех же индивидуумов до и после эксперимента. В частности, можно подсчитать число студентов, имеющих минимальные успехи по математике в начале и в конце семестра, или предпочтения одних и тех же респондентов до и после рекламы. Процедура вычисляет два значения критерия: </a:t>
            </a:r>
            <a:r>
              <a:rPr lang="ru-RU" sz="2200" i="1" dirty="0" smtClean="0"/>
              <a:t>A/D </a:t>
            </a:r>
            <a:r>
              <a:rPr lang="ru-RU" sz="2200" dirty="0" smtClean="0"/>
              <a:t>и </a:t>
            </a:r>
            <a:r>
              <a:rPr lang="ru-RU" sz="2200" i="1" dirty="0" smtClean="0"/>
              <a:t>B/C</a:t>
            </a:r>
            <a:r>
              <a:rPr lang="ru-RU" sz="2200" dirty="0" smtClean="0"/>
              <a:t>. Первый проверяет гипотезу о том, что частоты в ячейках </a:t>
            </a:r>
            <a:r>
              <a:rPr lang="ru-RU" sz="2200" i="1" dirty="0" smtClean="0"/>
              <a:t>A</a:t>
            </a:r>
            <a:r>
              <a:rPr lang="ru-RU" sz="2200" dirty="0" smtClean="0"/>
              <a:t> и </a:t>
            </a:r>
            <a:r>
              <a:rPr lang="ru-RU" sz="2200" i="1" dirty="0" smtClean="0"/>
              <a:t>D </a:t>
            </a:r>
            <a:r>
              <a:rPr lang="ru-RU" sz="2200" dirty="0" smtClean="0"/>
              <a:t>(верхняя левая, нижняя правая) одинаковы, второй – гипотезу о равенстве частот в ячейках </a:t>
            </a:r>
            <a:r>
              <a:rPr lang="ru-RU" sz="2200" i="1" dirty="0" smtClean="0"/>
              <a:t>B</a:t>
            </a:r>
            <a:r>
              <a:rPr lang="ru-RU" sz="2200" dirty="0" smtClean="0"/>
              <a:t> и </a:t>
            </a:r>
            <a:r>
              <a:rPr lang="ru-RU" sz="2200" i="1" dirty="0" smtClean="0"/>
              <a:t>C</a:t>
            </a:r>
            <a:r>
              <a:rPr lang="ru-RU" sz="2200" dirty="0" smtClean="0"/>
              <a:t> (верхняя правая, нижняя левая). </a:t>
            </a:r>
          </a:p>
          <a:p>
            <a:pPr algn="just" eaLnBrk="1" hangingPunct="1">
              <a:lnSpc>
                <a:spcPct val="80000"/>
              </a:lnSpc>
              <a:spcBef>
                <a:spcPct val="0"/>
              </a:spcBef>
              <a:buFontTx/>
              <a:buNone/>
            </a:pPr>
            <a:r>
              <a:rPr lang="ru-RU" sz="2200" i="1" dirty="0" smtClean="0"/>
              <a:t>         </a:t>
            </a:r>
            <a:r>
              <a:rPr lang="en-US" sz="2200" i="1" dirty="0" smtClean="0"/>
              <a:t>Phi (2x2 tables) &amp; Cramer’s V &amp; C </a:t>
            </a:r>
            <a:r>
              <a:rPr lang="en-US" sz="2200" dirty="0" smtClean="0"/>
              <a:t>(</a:t>
            </a:r>
            <a:r>
              <a:rPr lang="ru-RU" sz="2200" dirty="0" smtClean="0"/>
              <a:t>коэффициент</a:t>
            </a:r>
            <a:r>
              <a:rPr lang="en-US" sz="2200" dirty="0" smtClean="0"/>
              <a:t> </a:t>
            </a:r>
            <a:r>
              <a:rPr lang="ru-RU" sz="2200" dirty="0" smtClean="0"/>
              <a:t>Фи</a:t>
            </a:r>
            <a:r>
              <a:rPr lang="en-US" sz="2200" dirty="0" smtClean="0"/>
              <a:t>).</a:t>
            </a:r>
            <a:r>
              <a:rPr lang="en-US" sz="2200" b="1" dirty="0" smtClean="0"/>
              <a:t> </a:t>
            </a:r>
            <a:r>
              <a:rPr lang="ru-RU" sz="2200" dirty="0" smtClean="0"/>
              <a:t>Коэффициент</a:t>
            </a:r>
            <a:r>
              <a:rPr lang="ru-RU" sz="2200" b="1" dirty="0" smtClean="0"/>
              <a:t> </a:t>
            </a:r>
            <a:r>
              <a:rPr lang="ru-RU" sz="2200" dirty="0" smtClean="0"/>
              <a:t>представляет собой меру связи между двумя переменными в таблице 2 x 2. Его значения изменяются от 0 (нет зависимости между переменными) до 1 (абсолютная зависимость между двумя факторами в таблице). </a:t>
            </a:r>
            <a:endParaRPr lang="en-US" sz="2200" i="1" dirty="0" smtClean="0"/>
          </a:p>
          <a:p>
            <a:pPr algn="just" eaLnBrk="1" hangingPunct="1">
              <a:lnSpc>
                <a:spcPct val="80000"/>
              </a:lnSpc>
              <a:spcBef>
                <a:spcPct val="0"/>
              </a:spcBef>
              <a:buFontTx/>
              <a:buNone/>
            </a:pPr>
            <a:r>
              <a:rPr lang="ru-RU" sz="2200" i="1" dirty="0" smtClean="0"/>
              <a:t>        </a:t>
            </a:r>
            <a:r>
              <a:rPr lang="en-US" sz="2200" i="1" dirty="0" smtClean="0"/>
              <a:t>Spearman rank order correlation </a:t>
            </a:r>
            <a:r>
              <a:rPr lang="en-US" sz="2200" dirty="0" smtClean="0"/>
              <a:t>(</a:t>
            </a:r>
            <a:r>
              <a:rPr lang="en-US" sz="2200" i="1" dirty="0" smtClean="0"/>
              <a:t>R</a:t>
            </a:r>
            <a:r>
              <a:rPr lang="en-US" sz="2200" dirty="0" smtClean="0"/>
              <a:t> </a:t>
            </a:r>
            <a:r>
              <a:rPr lang="ru-RU" sz="2200" dirty="0" smtClean="0"/>
              <a:t>Спирмена</a:t>
            </a:r>
            <a:r>
              <a:rPr lang="en-US" sz="2200" dirty="0" smtClean="0"/>
              <a:t>). </a:t>
            </a:r>
            <a:r>
              <a:rPr lang="en-US" sz="2200" b="1" dirty="0" smtClean="0"/>
              <a:t> </a:t>
            </a:r>
            <a:r>
              <a:rPr lang="ru-RU" sz="2200" dirty="0" smtClean="0"/>
              <a:t>Статистику </a:t>
            </a:r>
            <a:r>
              <a:rPr lang="ru-RU" sz="2200" i="1" dirty="0" smtClean="0"/>
              <a:t>R</a:t>
            </a:r>
            <a:r>
              <a:rPr lang="ru-RU" sz="2200" dirty="0" smtClean="0"/>
              <a:t> Спирмена можно интерпретировать так же, как и корреляцию Пирсона,  в терминах объясненной доли дисперсии (имея, однако, в виду, что статистика Спирмена вычислена по рангам). Предполагается, что переменные измерены как минимум в порядковой шкале. </a:t>
            </a:r>
          </a:p>
          <a:p>
            <a:pPr algn="just" eaLnBrk="1" hangingPunct="1">
              <a:lnSpc>
                <a:spcPct val="80000"/>
              </a:lnSpc>
              <a:spcBef>
                <a:spcPct val="0"/>
              </a:spcBef>
              <a:buFontTx/>
              <a:buNone/>
            </a:pPr>
            <a:endParaRPr lang="en-US" sz="2400" i="1" dirty="0" smtClean="0"/>
          </a:p>
          <a:p>
            <a:pPr algn="just" eaLnBrk="1" hangingPunct="1">
              <a:lnSpc>
                <a:spcPct val="80000"/>
              </a:lnSpc>
              <a:spcBef>
                <a:spcPct val="0"/>
              </a:spcBef>
              <a:buFontTx/>
              <a:buNone/>
            </a:pPr>
            <a:r>
              <a:rPr lang="ru-RU" sz="2800" i="1" dirty="0" smtClean="0"/>
              <a:t>       </a:t>
            </a:r>
            <a:endParaRPr lang="ru-RU" sz="2800"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0" y="188913"/>
            <a:ext cx="8964613" cy="6480175"/>
          </a:xfrm>
        </p:spPr>
        <p:txBody>
          <a:bodyPr/>
          <a:lstStyle/>
          <a:p>
            <a:pPr marL="0" indent="0" algn="just" eaLnBrk="1" hangingPunct="1">
              <a:lnSpc>
                <a:spcPct val="80000"/>
              </a:lnSpc>
              <a:spcBef>
                <a:spcPct val="0"/>
              </a:spcBef>
              <a:buFontTx/>
              <a:buNone/>
              <a:defRPr/>
            </a:pPr>
            <a:r>
              <a:rPr lang="ru-RU" sz="2200" i="1" dirty="0" smtClean="0"/>
              <a:t>      </a:t>
            </a:r>
            <a:r>
              <a:rPr lang="en-US" sz="2200" i="1" dirty="0" smtClean="0"/>
              <a:t>Kendall</a:t>
            </a:r>
            <a:r>
              <a:rPr lang="ru-RU" sz="2200" i="1" dirty="0" smtClean="0"/>
              <a:t>’</a:t>
            </a:r>
            <a:r>
              <a:rPr lang="en-US" sz="2200" i="1" dirty="0" smtClean="0"/>
              <a:t>s tau</a:t>
            </a:r>
            <a:r>
              <a:rPr lang="ru-RU" sz="2200" i="1" dirty="0" smtClean="0"/>
              <a:t>-</a:t>
            </a:r>
            <a:r>
              <a:rPr lang="en-US" sz="2200" i="1" dirty="0" smtClean="0"/>
              <a:t>b</a:t>
            </a:r>
            <a:r>
              <a:rPr lang="ru-RU" sz="2200" i="1" dirty="0" smtClean="0"/>
              <a:t> &amp; </a:t>
            </a:r>
            <a:r>
              <a:rPr lang="en-US" sz="2200" i="1" dirty="0" smtClean="0"/>
              <a:t>tau</a:t>
            </a:r>
            <a:r>
              <a:rPr lang="ru-RU" sz="2200" i="1" dirty="0" smtClean="0"/>
              <a:t>-</a:t>
            </a:r>
            <a:r>
              <a:rPr lang="en-US" sz="2200" i="1" dirty="0" smtClean="0"/>
              <a:t>c </a:t>
            </a:r>
            <a:r>
              <a:rPr lang="ru-RU" sz="2200" dirty="0" smtClean="0"/>
              <a:t>(</a:t>
            </a:r>
            <a:r>
              <a:rPr lang="ru-RU" sz="2200" dirty="0" err="1" smtClean="0"/>
              <a:t>Тау</a:t>
            </a:r>
            <a:r>
              <a:rPr lang="ru-RU" sz="2200" dirty="0" smtClean="0"/>
              <a:t> Кендалла).</a:t>
            </a:r>
            <a:r>
              <a:rPr lang="ru-RU" sz="2200" b="1" dirty="0" smtClean="0"/>
              <a:t> </a:t>
            </a:r>
            <a:r>
              <a:rPr lang="ru-RU" sz="2200" dirty="0" smtClean="0"/>
              <a:t>Статистика </a:t>
            </a:r>
            <a:r>
              <a:rPr lang="ru-RU" sz="2200" dirty="0" err="1" smtClean="0"/>
              <a:t>Тау</a:t>
            </a:r>
            <a:r>
              <a:rPr lang="ru-RU" sz="2200" dirty="0" smtClean="0"/>
              <a:t> Кендалла эквивалентна статистике </a:t>
            </a:r>
            <a:r>
              <a:rPr lang="ru-RU" sz="2200" i="1" dirty="0" smtClean="0"/>
              <a:t>R </a:t>
            </a:r>
            <a:r>
              <a:rPr lang="ru-RU" sz="2200" dirty="0" smtClean="0"/>
              <a:t>Спирмена при выполнении некоторых основных предположений. Также эквивалентны их мощности. Однако обычно значения </a:t>
            </a:r>
            <a:r>
              <a:rPr lang="ru-RU" sz="2200" i="1" dirty="0" smtClean="0"/>
              <a:t>R </a:t>
            </a:r>
            <a:r>
              <a:rPr lang="ru-RU" sz="2200" dirty="0" smtClean="0"/>
              <a:t>Спирмена и </a:t>
            </a:r>
            <a:r>
              <a:rPr lang="ru-RU" sz="2200" dirty="0" err="1" smtClean="0"/>
              <a:t>Тау</a:t>
            </a:r>
            <a:r>
              <a:rPr lang="ru-RU" sz="2200" dirty="0" smtClean="0"/>
              <a:t> Кендалла различны, потому что они отличаются как своей внутренней логикой, так и способом вычисления. Обычно вычисляются два варианта статистики. Эти статистики различаются только способом обработки совпадающих рангов. В большинстве случаев их значения довольно похожи. Если возникают различия, то, по-видимому, самый безопасный способ – рассматривать наименьшее из двух значений.</a:t>
            </a:r>
            <a:endParaRPr lang="en-US" sz="2200" i="1" dirty="0" smtClean="0"/>
          </a:p>
          <a:p>
            <a:pPr marL="0" indent="0" algn="just" eaLnBrk="1" hangingPunct="1">
              <a:lnSpc>
                <a:spcPct val="80000"/>
              </a:lnSpc>
              <a:spcBef>
                <a:spcPct val="0"/>
              </a:spcBef>
              <a:buFontTx/>
              <a:buNone/>
              <a:defRPr/>
            </a:pPr>
            <a:r>
              <a:rPr lang="ru-RU" sz="2200" i="1" dirty="0" smtClean="0"/>
              <a:t>      </a:t>
            </a:r>
            <a:r>
              <a:rPr lang="en-US" sz="2200" i="1" dirty="0" err="1" smtClean="0"/>
              <a:t>Sommer</a:t>
            </a:r>
            <a:r>
              <a:rPr lang="ru-RU" sz="2200" i="1" dirty="0" smtClean="0"/>
              <a:t>’</a:t>
            </a:r>
            <a:r>
              <a:rPr lang="en-US" sz="2200" i="1" dirty="0" smtClean="0"/>
              <a:t>s d </a:t>
            </a:r>
            <a:r>
              <a:rPr lang="ru-RU" sz="2200" dirty="0" smtClean="0"/>
              <a:t>(коэффициент </a:t>
            </a:r>
            <a:r>
              <a:rPr lang="ru-RU" sz="2200" i="1" dirty="0" err="1" smtClean="0"/>
              <a:t>d</a:t>
            </a:r>
            <a:r>
              <a:rPr lang="ru-RU" sz="2200" i="1" dirty="0" smtClean="0"/>
              <a:t> </a:t>
            </a:r>
            <a:r>
              <a:rPr lang="ru-RU" sz="2200" dirty="0" smtClean="0"/>
              <a:t>Соммера: </a:t>
            </a:r>
            <a:r>
              <a:rPr lang="ru-RU" sz="2200" i="1" dirty="0" err="1" smtClean="0"/>
              <a:t>d</a:t>
            </a:r>
            <a:r>
              <a:rPr lang="ru-RU" sz="2200" i="1" dirty="0" smtClean="0"/>
              <a:t>(X|Y), </a:t>
            </a:r>
            <a:r>
              <a:rPr lang="ru-RU" sz="2200" i="1" dirty="0" err="1" smtClean="0"/>
              <a:t>d</a:t>
            </a:r>
            <a:r>
              <a:rPr lang="ru-RU" sz="2200" i="1" dirty="0" smtClean="0"/>
              <a:t>(Y|X)</a:t>
            </a:r>
            <a:r>
              <a:rPr lang="ru-RU" sz="2200" dirty="0" smtClean="0"/>
              <a:t>).</a:t>
            </a:r>
            <a:r>
              <a:rPr lang="ru-RU" sz="2200" b="1" dirty="0" smtClean="0"/>
              <a:t> </a:t>
            </a:r>
            <a:r>
              <a:rPr lang="ru-RU" sz="2200" dirty="0" smtClean="0"/>
              <a:t>Статистика </a:t>
            </a:r>
            <a:r>
              <a:rPr lang="ru-RU" sz="2200" i="1" dirty="0" err="1" smtClean="0"/>
              <a:t>d</a:t>
            </a:r>
            <a:r>
              <a:rPr lang="ru-RU" sz="2200" dirty="0" smtClean="0"/>
              <a:t> Соммера представляет собой несимметричную меру связи между двумя переменными. Эта статистика близка к статистике </a:t>
            </a:r>
            <a:r>
              <a:rPr lang="ru-RU" sz="2200" dirty="0" err="1" smtClean="0"/>
              <a:t>Тау</a:t>
            </a:r>
            <a:r>
              <a:rPr lang="ru-RU" sz="2200" dirty="0" smtClean="0"/>
              <a:t> Кендалла.</a:t>
            </a:r>
            <a:r>
              <a:rPr lang="en-US" sz="2200" i="1" dirty="0" smtClean="0"/>
              <a:t> </a:t>
            </a:r>
            <a:endParaRPr lang="ru-RU" sz="2200" i="1" dirty="0" smtClean="0"/>
          </a:p>
          <a:p>
            <a:pPr marL="0" indent="0" algn="just" eaLnBrk="1" hangingPunct="1">
              <a:lnSpc>
                <a:spcPct val="80000"/>
              </a:lnSpc>
              <a:spcBef>
                <a:spcPct val="0"/>
              </a:spcBef>
              <a:buFontTx/>
              <a:buNone/>
              <a:defRPr/>
            </a:pPr>
            <a:r>
              <a:rPr lang="ru-RU" sz="2200" i="1" dirty="0" smtClean="0"/>
              <a:t>      </a:t>
            </a:r>
            <a:r>
              <a:rPr lang="en-US" sz="2200" i="1" dirty="0" smtClean="0"/>
              <a:t>Gamma</a:t>
            </a:r>
            <a:r>
              <a:rPr lang="en-US" sz="2200" b="1" dirty="0" smtClean="0"/>
              <a:t> </a:t>
            </a:r>
            <a:r>
              <a:rPr lang="ru-RU" sz="2200" dirty="0" smtClean="0"/>
              <a:t>(гамма-статистика).</a:t>
            </a:r>
            <a:r>
              <a:rPr lang="ru-RU" sz="2200" b="1" dirty="0" smtClean="0"/>
              <a:t> </a:t>
            </a:r>
            <a:r>
              <a:rPr lang="ru-RU" sz="2200" dirty="0" smtClean="0"/>
              <a:t>Если в данных имеется много совпадающих значений,  эта статистика</a:t>
            </a:r>
            <a:r>
              <a:rPr lang="ru-RU" sz="2200" i="1" dirty="0" smtClean="0"/>
              <a:t> </a:t>
            </a:r>
            <a:r>
              <a:rPr lang="ru-RU" sz="2200" dirty="0" smtClean="0"/>
              <a:t>предпочтительнее </a:t>
            </a:r>
            <a:r>
              <a:rPr lang="ru-RU" sz="2200" i="1" dirty="0" smtClean="0"/>
              <a:t>R</a:t>
            </a:r>
            <a:r>
              <a:rPr lang="ru-RU" sz="2200" dirty="0" smtClean="0"/>
              <a:t> Спирмена или </a:t>
            </a:r>
            <a:r>
              <a:rPr lang="ru-RU" sz="2200" dirty="0" err="1" smtClean="0"/>
              <a:t>Тау</a:t>
            </a:r>
            <a:r>
              <a:rPr lang="ru-RU" sz="2200" i="1" dirty="0" smtClean="0"/>
              <a:t> </a:t>
            </a:r>
            <a:r>
              <a:rPr lang="ru-RU" sz="2200" dirty="0" smtClean="0"/>
              <a:t>Кендалла. С точки зрения основных предположений она эквивалентна статистике </a:t>
            </a:r>
            <a:r>
              <a:rPr lang="ru-RU" sz="2200" i="1" dirty="0" smtClean="0"/>
              <a:t>R</a:t>
            </a:r>
            <a:r>
              <a:rPr lang="ru-RU" sz="2200" dirty="0" smtClean="0"/>
              <a:t> Спирмена или </a:t>
            </a:r>
            <a:r>
              <a:rPr lang="ru-RU" sz="2200" dirty="0" err="1" smtClean="0"/>
              <a:t>тау</a:t>
            </a:r>
            <a:r>
              <a:rPr lang="ru-RU" sz="2200" dirty="0" smtClean="0"/>
              <a:t> Кендалла.  Причем ее интерпретация и вычисление более похожи на статистику </a:t>
            </a:r>
            <a:r>
              <a:rPr lang="en-US" sz="2200" dirty="0" smtClean="0"/>
              <a:t>T</a:t>
            </a:r>
            <a:r>
              <a:rPr lang="ru-RU" sz="2200" dirty="0" smtClean="0"/>
              <a:t>ау Кендалла, чем на статистику </a:t>
            </a:r>
            <a:r>
              <a:rPr lang="ru-RU" sz="2200" i="1" dirty="0" smtClean="0"/>
              <a:t>R</a:t>
            </a:r>
            <a:r>
              <a:rPr lang="ru-RU" sz="2200" dirty="0" smtClean="0"/>
              <a:t> Спирмена.</a:t>
            </a:r>
            <a:r>
              <a:rPr lang="en-US" sz="2200" i="1" dirty="0" smtClean="0"/>
              <a:t> </a:t>
            </a:r>
            <a:endParaRPr lang="ru-RU" sz="2200" i="1" dirty="0" smtClean="0"/>
          </a:p>
          <a:p>
            <a:pPr marL="0" indent="0" algn="just" eaLnBrk="1" hangingPunct="1">
              <a:lnSpc>
                <a:spcPct val="80000"/>
              </a:lnSpc>
              <a:spcBef>
                <a:spcPct val="0"/>
              </a:spcBef>
              <a:buFontTx/>
              <a:buNone/>
              <a:defRPr/>
            </a:pPr>
            <a:r>
              <a:rPr lang="ru-RU" sz="2200" i="1" dirty="0" smtClean="0"/>
              <a:t>      </a:t>
            </a:r>
            <a:r>
              <a:rPr lang="en-US" sz="2200" i="1" dirty="0" smtClean="0"/>
              <a:t>Uncertainty coefficients S(X|Y) </a:t>
            </a:r>
            <a:r>
              <a:rPr lang="ru-RU" sz="2200" i="1" dirty="0" smtClean="0"/>
              <a:t>и</a:t>
            </a:r>
            <a:r>
              <a:rPr lang="en-US" sz="2200" i="1" dirty="0" smtClean="0"/>
              <a:t> S(Y|X) </a:t>
            </a:r>
            <a:r>
              <a:rPr lang="en-US" sz="2200" dirty="0" smtClean="0"/>
              <a:t>(</a:t>
            </a:r>
            <a:r>
              <a:rPr lang="ru-RU" sz="2200" dirty="0" smtClean="0"/>
              <a:t>коэффициенты</a:t>
            </a:r>
            <a:r>
              <a:rPr lang="en-US" sz="2200" dirty="0" smtClean="0"/>
              <a:t> </a:t>
            </a:r>
            <a:r>
              <a:rPr lang="ru-RU" sz="2200" dirty="0" smtClean="0"/>
              <a:t>неопределенности</a:t>
            </a:r>
            <a:r>
              <a:rPr lang="en-US" sz="2200" dirty="0" smtClean="0"/>
              <a:t>).</a:t>
            </a:r>
            <a:r>
              <a:rPr lang="en-US" sz="2200" b="1" dirty="0" smtClean="0"/>
              <a:t> </a:t>
            </a:r>
            <a:r>
              <a:rPr lang="ru-RU" sz="2200" dirty="0" smtClean="0"/>
              <a:t>Эти коэффициенты измеряют информационную связь между факторами (строками и столбцами таблицы). Статистики  измеряют количество информации в переменной </a:t>
            </a:r>
            <a:r>
              <a:rPr lang="ru-RU" sz="2200" i="1" dirty="0" smtClean="0"/>
              <a:t>Y</a:t>
            </a:r>
            <a:r>
              <a:rPr lang="ru-RU" sz="2200" dirty="0" smtClean="0"/>
              <a:t> относительно переменной </a:t>
            </a:r>
            <a:r>
              <a:rPr lang="ru-RU" sz="2200" i="1" dirty="0" smtClean="0"/>
              <a:t>X </a:t>
            </a:r>
            <a:r>
              <a:rPr lang="ru-RU" sz="2200" dirty="0" smtClean="0"/>
              <a:t>или в переменной </a:t>
            </a:r>
            <a:r>
              <a:rPr lang="ru-RU" sz="2200" i="1" dirty="0" smtClean="0"/>
              <a:t>X </a:t>
            </a:r>
            <a:r>
              <a:rPr lang="ru-RU" sz="2200" dirty="0" smtClean="0"/>
              <a:t>относительно переменной </a:t>
            </a:r>
            <a:r>
              <a:rPr lang="ru-RU" sz="2200" i="1" dirty="0" smtClean="0"/>
              <a:t>Y</a:t>
            </a:r>
            <a:r>
              <a:rPr lang="ru-RU" sz="2200" dirty="0" smtClean="0"/>
              <a:t>. </a:t>
            </a:r>
          </a:p>
          <a:p>
            <a:pPr algn="just" eaLnBrk="1" hangingPunct="1">
              <a:lnSpc>
                <a:spcPct val="80000"/>
              </a:lnSpc>
              <a:spcBef>
                <a:spcPct val="0"/>
              </a:spcBef>
              <a:buFontTx/>
              <a:buNone/>
              <a:defRPr/>
            </a:pPr>
            <a:endParaRPr lang="ru-RU" sz="22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179388" y="188913"/>
            <a:ext cx="8785225" cy="6048375"/>
          </a:xfrm>
        </p:spPr>
        <p:txBody>
          <a:bodyPr/>
          <a:lstStyle/>
          <a:p>
            <a:pPr algn="just" eaLnBrk="1" hangingPunct="1">
              <a:lnSpc>
                <a:spcPct val="80000"/>
              </a:lnSpc>
              <a:spcBef>
                <a:spcPct val="0"/>
              </a:spcBef>
              <a:buFontTx/>
              <a:buNone/>
            </a:pPr>
            <a:r>
              <a:rPr lang="ru-RU" sz="2200" dirty="0" smtClean="0"/>
              <a:t>        </a:t>
            </a:r>
          </a:p>
          <a:p>
            <a:pPr algn="just" eaLnBrk="1" hangingPunct="1">
              <a:lnSpc>
                <a:spcPct val="80000"/>
              </a:lnSpc>
              <a:spcBef>
                <a:spcPct val="0"/>
              </a:spcBef>
              <a:buFontTx/>
              <a:buNone/>
            </a:pPr>
            <a:r>
              <a:rPr lang="ru-RU" sz="2200" dirty="0" smtClean="0"/>
              <a:t>           Рассмотрим построение и анализ таблиц сопряженности для файла </a:t>
            </a:r>
            <a:r>
              <a:rPr lang="en-US" sz="2200" b="1" dirty="0" smtClean="0"/>
              <a:t>Auto</a:t>
            </a:r>
            <a:r>
              <a:rPr lang="ru-RU" sz="2200" b="1" dirty="0" smtClean="0"/>
              <a:t>1. </a:t>
            </a:r>
            <a:endParaRPr lang="ru-RU" sz="2200" dirty="0" smtClean="0"/>
          </a:p>
          <a:p>
            <a:pPr algn="just" eaLnBrk="1" hangingPunct="1">
              <a:lnSpc>
                <a:spcPct val="80000"/>
              </a:lnSpc>
              <a:spcBef>
                <a:spcPct val="0"/>
              </a:spcBef>
              <a:buFontTx/>
              <a:buNone/>
            </a:pPr>
            <a:r>
              <a:rPr lang="ru-RU" sz="2200" dirty="0" smtClean="0"/>
              <a:t>        После осуществления последовательности действий, описанных в начале данного раздела, если выделить имена переменных для анализа: в списке </a:t>
            </a:r>
            <a:r>
              <a:rPr lang="ru-RU" sz="2200" i="1" dirty="0" smtClean="0"/>
              <a:t>1</a:t>
            </a:r>
            <a:r>
              <a:rPr lang="ru-RU" sz="2200" dirty="0" smtClean="0"/>
              <a:t> – </a:t>
            </a:r>
            <a:r>
              <a:rPr lang="ru-RU" sz="2200" i="1" dirty="0" smtClean="0"/>
              <a:t>Произв.</a:t>
            </a:r>
            <a:r>
              <a:rPr lang="ru-RU" sz="2200" dirty="0" smtClean="0"/>
              <a:t>, в списке </a:t>
            </a:r>
            <a:r>
              <a:rPr lang="ru-RU" sz="2200" i="1" dirty="0" smtClean="0"/>
              <a:t>2</a:t>
            </a:r>
            <a:r>
              <a:rPr lang="ru-RU" sz="2200" dirty="0" smtClean="0"/>
              <a:t> –  </a:t>
            </a:r>
            <a:r>
              <a:rPr lang="ru-RU" sz="2200" i="1" dirty="0" smtClean="0"/>
              <a:t>Тип. </a:t>
            </a:r>
            <a:r>
              <a:rPr lang="ru-RU" sz="2200" i="1" dirty="0" err="1" smtClean="0"/>
              <a:t>Топл</a:t>
            </a:r>
            <a:r>
              <a:rPr lang="ru-RU" sz="2200" i="1" dirty="0" smtClean="0"/>
              <a:t>;</a:t>
            </a:r>
            <a:r>
              <a:rPr lang="ru-RU" sz="2200" dirty="0" smtClean="0"/>
              <a:t> на вкладке </a:t>
            </a:r>
            <a:r>
              <a:rPr lang="en-US" sz="2200" b="1" dirty="0" smtClean="0"/>
              <a:t>Options</a:t>
            </a:r>
            <a:r>
              <a:rPr lang="en-US" sz="2200" dirty="0" smtClean="0"/>
              <a:t> </a:t>
            </a:r>
            <a:r>
              <a:rPr lang="ru-RU" sz="2200" dirty="0" smtClean="0"/>
              <a:t>установить флажки на </a:t>
            </a:r>
            <a:r>
              <a:rPr lang="en-US" sz="2200" i="1" dirty="0" smtClean="0"/>
              <a:t>Percentages of column counts</a:t>
            </a:r>
            <a:r>
              <a:rPr lang="ru-RU" sz="2200" i="1" dirty="0" smtClean="0"/>
              <a:t>, </a:t>
            </a:r>
            <a:r>
              <a:rPr lang="en-US" sz="2200" i="1" dirty="0" smtClean="0"/>
              <a:t>Highlight counts</a:t>
            </a:r>
            <a:r>
              <a:rPr lang="ru-RU" sz="2200" i="1" dirty="0" smtClean="0"/>
              <a:t>,</a:t>
            </a:r>
            <a:r>
              <a:rPr lang="ru-RU" sz="2200" b="1" dirty="0" smtClean="0"/>
              <a:t> </a:t>
            </a:r>
            <a:r>
              <a:rPr lang="en-US" sz="2200" i="1" dirty="0" smtClean="0"/>
              <a:t>Percentages of row counts</a:t>
            </a:r>
            <a:r>
              <a:rPr lang="en-US" sz="2200" dirty="0" smtClean="0"/>
              <a:t> </a:t>
            </a:r>
            <a:r>
              <a:rPr lang="ru-RU" sz="2200" dirty="0" smtClean="0"/>
              <a:t>и на все опции рамки </a:t>
            </a:r>
            <a:r>
              <a:rPr lang="en-US" sz="2200" b="1" dirty="0" smtClean="0"/>
              <a:t>Statistics for two</a:t>
            </a:r>
            <a:r>
              <a:rPr lang="ru-RU" sz="2200" b="1" dirty="0" smtClean="0"/>
              <a:t>-</a:t>
            </a:r>
            <a:r>
              <a:rPr lang="en-US" sz="2200" b="1" dirty="0" smtClean="0"/>
              <a:t>way tables</a:t>
            </a:r>
            <a:r>
              <a:rPr lang="ru-RU" sz="2200" dirty="0" smtClean="0"/>
              <a:t>, то программа построит всевозможные подмножества (сопряжения) из значений (кодов) указанных переменных и произведет подсчет частот элементов выборки (членов группы) при соответствующих значениях переменных. </a:t>
            </a:r>
          </a:p>
          <a:p>
            <a:pPr algn="just" eaLnBrk="1" hangingPunct="1">
              <a:lnSpc>
                <a:spcPct val="80000"/>
              </a:lnSpc>
              <a:spcBef>
                <a:spcPct val="0"/>
              </a:spcBef>
              <a:buFontTx/>
              <a:buNone/>
            </a:pPr>
            <a:r>
              <a:rPr lang="ru-RU" sz="2200" dirty="0" smtClean="0"/>
              <a:t>        Статистики двухвходовой таблицы (рис. 5.12) и проценты по строкам (рис. 5.13) и столбцам итоговой таблицы позволят </a:t>
            </a:r>
            <a:r>
              <a:rPr lang="ru-RU" sz="2200" b="1" dirty="0" smtClean="0"/>
              <a:t>оценить взаимосвязь</a:t>
            </a:r>
            <a:r>
              <a:rPr lang="ru-RU" sz="2200" dirty="0" smtClean="0"/>
              <a:t> </a:t>
            </a:r>
            <a:r>
              <a:rPr lang="ru-RU" sz="2200" dirty="0" smtClean="0"/>
              <a:t>между категориальными переменными </a:t>
            </a:r>
            <a:r>
              <a:rPr lang="ru-RU" sz="2200" i="1" dirty="0" err="1" smtClean="0"/>
              <a:t>Производ</a:t>
            </a:r>
            <a:r>
              <a:rPr lang="ru-RU" sz="2200" i="1" dirty="0" smtClean="0"/>
              <a:t>.</a:t>
            </a:r>
            <a:r>
              <a:rPr lang="ru-RU" sz="2200" dirty="0" smtClean="0"/>
              <a:t> и </a:t>
            </a:r>
            <a:r>
              <a:rPr lang="ru-RU" sz="2200" i="1" dirty="0" smtClean="0"/>
              <a:t>Тип. </a:t>
            </a:r>
            <a:r>
              <a:rPr lang="ru-RU" sz="2200" i="1" dirty="0" err="1" smtClean="0"/>
              <a:t>Топл</a:t>
            </a:r>
            <a:r>
              <a:rPr lang="ru-RU" sz="2200" i="1" dirty="0" smtClean="0"/>
              <a:t>.</a:t>
            </a:r>
            <a:r>
              <a:rPr lang="ru-RU" sz="2200" dirty="0" smtClean="0"/>
              <a:t> и </a:t>
            </a:r>
            <a:r>
              <a:rPr lang="ru-RU" sz="2200" b="1" dirty="0" smtClean="0"/>
              <a:t>исследовать характер взаимосвязи</a:t>
            </a:r>
            <a:r>
              <a:rPr lang="ru-RU" sz="2200" dirty="0" smtClean="0"/>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p:cNvPicPr>
            <a:picLocks noChangeAspect="1" noChangeArrowheads="1"/>
          </p:cNvPicPr>
          <p:nvPr/>
        </p:nvPicPr>
        <p:blipFill>
          <a:blip r:embed="rId2" cstate="print"/>
          <a:srcRect/>
          <a:stretch>
            <a:fillRect/>
          </a:stretch>
        </p:blipFill>
        <p:spPr bwMode="auto">
          <a:xfrm>
            <a:off x="499030" y="1067967"/>
            <a:ext cx="7889393" cy="376597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7170" name="Object 3"/>
          <p:cNvGraphicFramePr>
            <a:graphicFrameLocks noChangeAspect="1"/>
          </p:cNvGraphicFramePr>
          <p:nvPr/>
        </p:nvGraphicFramePr>
        <p:xfrm>
          <a:off x="1331641" y="332656"/>
          <a:ext cx="5904656" cy="3005409"/>
        </p:xfrm>
        <a:graphic>
          <a:graphicData uri="http://schemas.openxmlformats.org/presentationml/2006/ole">
            <p:oleObj spid="_x0000_s7170" name="Spreadsheet" r:id="rId3" imgW="3762375" imgH="2114550" progId="STATISTICA.Spreadsheet">
              <p:embed/>
            </p:oleObj>
          </a:graphicData>
        </a:graphic>
      </p:graphicFrame>
      <p:sp>
        <p:nvSpPr>
          <p:cNvPr id="7172" name="Text Box 4"/>
          <p:cNvSpPr txBox="1">
            <a:spLocks noChangeArrowheads="1"/>
          </p:cNvSpPr>
          <p:nvPr/>
        </p:nvSpPr>
        <p:spPr bwMode="auto">
          <a:xfrm>
            <a:off x="3635896" y="3356992"/>
            <a:ext cx="1655763" cy="400110"/>
          </a:xfrm>
          <a:prstGeom prst="rect">
            <a:avLst/>
          </a:prstGeom>
          <a:noFill/>
          <a:ln w="9525">
            <a:noFill/>
            <a:miter lim="800000"/>
            <a:headEnd/>
            <a:tailEnd/>
          </a:ln>
        </p:spPr>
        <p:txBody>
          <a:bodyPr>
            <a:spAutoFit/>
          </a:bodyPr>
          <a:lstStyle/>
          <a:p>
            <a:pPr>
              <a:spcBef>
                <a:spcPct val="50000"/>
              </a:spcBef>
            </a:pPr>
            <a:r>
              <a:rPr lang="ru-RU" sz="2000" b="1" dirty="0"/>
              <a:t>Рис. 5.12</a:t>
            </a:r>
          </a:p>
        </p:txBody>
      </p:sp>
      <p:sp>
        <p:nvSpPr>
          <p:cNvPr id="6" name="Прямоугольник 5"/>
          <p:cNvSpPr/>
          <p:nvPr/>
        </p:nvSpPr>
        <p:spPr>
          <a:xfrm>
            <a:off x="251520" y="3789040"/>
            <a:ext cx="8496944" cy="2800767"/>
          </a:xfrm>
          <a:prstGeom prst="rect">
            <a:avLst/>
          </a:prstGeom>
        </p:spPr>
        <p:txBody>
          <a:bodyPr wrap="square">
            <a:spAutoFit/>
          </a:bodyPr>
          <a:lstStyle/>
          <a:p>
            <a:pPr algn="just"/>
            <a:r>
              <a:rPr lang="ru-RU" sz="2200" dirty="0"/>
              <a:t> Из таблицы </a:t>
            </a:r>
            <a:r>
              <a:rPr lang="en-US" sz="2200" b="1" dirty="0"/>
              <a:t>Statistics</a:t>
            </a:r>
            <a:r>
              <a:rPr lang="ru-RU" sz="2200" b="1" dirty="0"/>
              <a:t>: </a:t>
            </a:r>
            <a:r>
              <a:rPr lang="ru-RU" sz="2200" dirty="0"/>
              <a:t>следует, что между страной производителя автомобилей и типом топлива существует статистически значимая взаимосвязь – уровни значимости </a:t>
            </a:r>
            <a:r>
              <a:rPr lang="en-US" sz="2200" i="1" dirty="0"/>
              <a:t>p</a:t>
            </a:r>
            <a:r>
              <a:rPr lang="en-US" sz="2200" b="1" dirty="0"/>
              <a:t> </a:t>
            </a:r>
            <a:r>
              <a:rPr lang="ru-RU" sz="2200" dirty="0"/>
              <a:t>критериев</a:t>
            </a:r>
            <a:r>
              <a:rPr lang="ru-RU" sz="2200" b="1" dirty="0"/>
              <a:t> </a:t>
            </a:r>
            <a:r>
              <a:rPr lang="en-US" sz="2200" i="1" dirty="0"/>
              <a:t>Pearson</a:t>
            </a:r>
            <a:r>
              <a:rPr lang="ru-RU" sz="2200" i="1" dirty="0"/>
              <a:t> &amp; </a:t>
            </a:r>
            <a:r>
              <a:rPr lang="en-US" sz="2200" i="1" dirty="0"/>
              <a:t>M</a:t>
            </a:r>
            <a:r>
              <a:rPr lang="ru-RU" sz="2200" i="1" dirty="0"/>
              <a:t>-</a:t>
            </a:r>
            <a:r>
              <a:rPr lang="en-US" sz="2200" i="1" dirty="0"/>
              <a:t>L Chi</a:t>
            </a:r>
            <a:r>
              <a:rPr lang="ru-RU" sz="2200" i="1" dirty="0"/>
              <a:t>-</a:t>
            </a:r>
            <a:r>
              <a:rPr lang="en-US" sz="2200" i="1" dirty="0"/>
              <a:t>square </a:t>
            </a:r>
            <a:r>
              <a:rPr lang="ru-RU" sz="2200" dirty="0"/>
              <a:t>меньше 0,05. Из значений остальных статистик следует, что связь между переменными </a:t>
            </a:r>
            <a:r>
              <a:rPr lang="ru-RU" sz="2200" b="1" dirty="0"/>
              <a:t>умеренная или сильная </a:t>
            </a:r>
            <a:r>
              <a:rPr lang="ru-RU" sz="2200" dirty="0"/>
              <a:t>(гамма-статистика больше 0,75), отрицательного </a:t>
            </a:r>
            <a:r>
              <a:rPr lang="ru-RU" sz="2200" dirty="0" smtClean="0"/>
              <a:t>знака, интерпретация которого затруднительна и связана с кодировкой категориальных переменных.  </a:t>
            </a:r>
            <a:endParaRPr lang="ru-RU" sz="22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51520" y="188913"/>
            <a:ext cx="8713093" cy="4104183"/>
          </a:xfrm>
        </p:spPr>
        <p:txBody>
          <a:bodyPr/>
          <a:lstStyle/>
          <a:p>
            <a:pPr algn="just" eaLnBrk="1" hangingPunct="1">
              <a:lnSpc>
                <a:spcPct val="80000"/>
              </a:lnSpc>
              <a:spcBef>
                <a:spcPct val="0"/>
              </a:spcBef>
              <a:buFontTx/>
              <a:buNone/>
            </a:pPr>
            <a:r>
              <a:rPr lang="ru-RU" sz="2200" dirty="0" smtClean="0"/>
              <a:t>          Чтобы понять смысл зависимости обратимся к процентам по строкам и </a:t>
            </a:r>
            <a:r>
              <a:rPr lang="ru-RU" sz="2200" dirty="0" smtClean="0"/>
              <a:t>столбцам (рис.5.13). </a:t>
            </a:r>
            <a:r>
              <a:rPr lang="ru-RU" sz="2200" dirty="0" smtClean="0"/>
              <a:t>Для японских автомобилей процент машин с типом топлива </a:t>
            </a:r>
            <a:r>
              <a:rPr lang="en-US" sz="2200" i="1" dirty="0" smtClean="0"/>
              <a:t>P</a:t>
            </a:r>
            <a:r>
              <a:rPr lang="en-US" sz="2200" dirty="0" smtClean="0"/>
              <a:t> </a:t>
            </a:r>
            <a:r>
              <a:rPr lang="ru-RU" sz="2200" dirty="0" smtClean="0"/>
              <a:t>минимальный (12,5%), с типом топлива </a:t>
            </a:r>
            <a:r>
              <a:rPr lang="en-US" sz="2200" i="1" dirty="0" smtClean="0"/>
              <a:t>G</a:t>
            </a:r>
            <a:r>
              <a:rPr lang="ru-RU" sz="2200" i="1" dirty="0" smtClean="0"/>
              <a:t>+</a:t>
            </a:r>
            <a:r>
              <a:rPr lang="en-US" sz="2200" i="1" dirty="0" smtClean="0"/>
              <a:t>P</a:t>
            </a:r>
            <a:r>
              <a:rPr lang="ru-RU" sz="2200" dirty="0" smtClean="0"/>
              <a:t>– максимальный (62,5%). Для европейских автомобилей, наоборот – с типом топлива </a:t>
            </a:r>
            <a:r>
              <a:rPr lang="en-US" sz="2200" i="1" dirty="0" smtClean="0"/>
              <a:t>P</a:t>
            </a:r>
            <a:r>
              <a:rPr lang="en-US" sz="2200" dirty="0" smtClean="0"/>
              <a:t> </a:t>
            </a:r>
            <a:r>
              <a:rPr lang="ru-RU" sz="2200" dirty="0" smtClean="0"/>
              <a:t>процент машин максимальный (57,14%), с типом топлива </a:t>
            </a:r>
            <a:r>
              <a:rPr lang="en-US" sz="2200" i="1" dirty="0" smtClean="0"/>
              <a:t>G</a:t>
            </a:r>
            <a:r>
              <a:rPr lang="ru-RU" sz="2200" i="1" dirty="0" smtClean="0"/>
              <a:t>+</a:t>
            </a:r>
            <a:r>
              <a:rPr lang="en-US" sz="2200" i="1" dirty="0" smtClean="0"/>
              <a:t>P</a:t>
            </a:r>
            <a:r>
              <a:rPr lang="ru-RU" sz="2200" dirty="0" smtClean="0"/>
              <a:t>– минимальный (0%). </a:t>
            </a:r>
          </a:p>
          <a:p>
            <a:pPr algn="just" eaLnBrk="1" hangingPunct="1">
              <a:lnSpc>
                <a:spcPct val="80000"/>
              </a:lnSpc>
              <a:spcBef>
                <a:spcPct val="0"/>
              </a:spcBef>
              <a:buFontTx/>
              <a:buNone/>
            </a:pPr>
            <a:r>
              <a:rPr lang="ru-RU" sz="2200" dirty="0" smtClean="0"/>
              <a:t>          Проценты по столбцам показывают, что на автомобили с топливом </a:t>
            </a:r>
            <a:r>
              <a:rPr lang="en-US" sz="2200" i="1" dirty="0" smtClean="0"/>
              <a:t>P </a:t>
            </a:r>
            <a:r>
              <a:rPr lang="ru-RU" sz="2200" dirty="0" smtClean="0"/>
              <a:t>приходится 20% японских и 80% европейских машин, на автомобили с топливом</a:t>
            </a:r>
            <a:r>
              <a:rPr lang="ru-RU" sz="2200" i="1" dirty="0" smtClean="0"/>
              <a:t> </a:t>
            </a:r>
            <a:r>
              <a:rPr lang="en-US" sz="2200" i="1" dirty="0" smtClean="0"/>
              <a:t>G</a:t>
            </a:r>
            <a:r>
              <a:rPr lang="ru-RU" sz="2200" i="1" dirty="0" smtClean="0"/>
              <a:t>+</a:t>
            </a:r>
            <a:r>
              <a:rPr lang="en-US" sz="2200" i="1" dirty="0" smtClean="0"/>
              <a:t>P </a:t>
            </a:r>
            <a:r>
              <a:rPr lang="en-US" sz="2200" dirty="0" smtClean="0"/>
              <a:t> </a:t>
            </a:r>
            <a:r>
              <a:rPr lang="ru-RU" sz="2200" dirty="0" smtClean="0"/>
              <a:t>приходится 100% японских и 0% европейских автомобилей. Таким образом, зависимость между страной производителя и типом топлива автомобилей проявляется в том, что на европейские машины предпочитают устанавливать двигатели на бензине, а на японские – со смешанным топливом: бензин – газ.</a:t>
            </a:r>
          </a:p>
        </p:txBody>
      </p:sp>
      <p:graphicFrame>
        <p:nvGraphicFramePr>
          <p:cNvPr id="76801" name="Object 3"/>
          <p:cNvGraphicFramePr>
            <a:graphicFrameLocks noChangeAspect="1"/>
          </p:cNvGraphicFramePr>
          <p:nvPr/>
        </p:nvGraphicFramePr>
        <p:xfrm>
          <a:off x="1763688" y="4077072"/>
          <a:ext cx="5184775" cy="2662238"/>
        </p:xfrm>
        <a:graphic>
          <a:graphicData uri="http://schemas.openxmlformats.org/presentationml/2006/ole">
            <p:oleObj spid="_x0000_s76801" name="Spreadsheet" r:id="rId3" imgW="3152775" imgH="1790700" progId="STATISTICA.Spreadsheet">
              <p:embed/>
            </p:oleObj>
          </a:graphicData>
        </a:graphic>
      </p:graphicFrame>
      <p:sp>
        <p:nvSpPr>
          <p:cNvPr id="4" name="Text Box 4"/>
          <p:cNvSpPr txBox="1">
            <a:spLocks noChangeArrowheads="1"/>
          </p:cNvSpPr>
          <p:nvPr/>
        </p:nvSpPr>
        <p:spPr bwMode="auto">
          <a:xfrm>
            <a:off x="7020272" y="6237312"/>
            <a:ext cx="1584325" cy="400110"/>
          </a:xfrm>
          <a:prstGeom prst="rect">
            <a:avLst/>
          </a:prstGeom>
          <a:noFill/>
          <a:ln w="9525">
            <a:noFill/>
            <a:miter lim="800000"/>
            <a:headEnd/>
            <a:tailEnd/>
          </a:ln>
        </p:spPr>
        <p:txBody>
          <a:bodyPr>
            <a:spAutoFit/>
          </a:bodyPr>
          <a:lstStyle/>
          <a:p>
            <a:pPr>
              <a:spcBef>
                <a:spcPct val="50000"/>
              </a:spcBef>
            </a:pPr>
            <a:r>
              <a:rPr lang="ru-RU" sz="2000" b="1" dirty="0"/>
              <a:t>Рис. 5.13</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5" name="Прямоугольник 4"/>
          <p:cNvSpPr/>
          <p:nvPr/>
        </p:nvSpPr>
        <p:spPr>
          <a:xfrm>
            <a:off x="179512" y="116632"/>
            <a:ext cx="8784976" cy="1077218"/>
          </a:xfrm>
          <a:prstGeom prst="rect">
            <a:avLst/>
          </a:prstGeom>
        </p:spPr>
        <p:txBody>
          <a:bodyPr wrap="square">
            <a:spAutoFit/>
          </a:bodyPr>
          <a:lstStyle/>
          <a:p>
            <a:r>
              <a:rPr lang="ru-RU" dirty="0" smtClean="0"/>
              <a:t> </a:t>
            </a:r>
            <a:r>
              <a:rPr lang="ru-RU" sz="2000" dirty="0" smtClean="0"/>
              <a:t>Если данные агрегированные, т.е. частоты вычислены и таблица 2 ×2, то для оценки взаимосвязи можно воспользоваться соответствующей процедурой в непараметрической статистике. Например, таблица имеет вид</a:t>
            </a:r>
            <a:endParaRPr lang="ru-RU" sz="2000" dirty="0"/>
          </a:p>
        </p:txBody>
      </p:sp>
      <p:pic>
        <p:nvPicPr>
          <p:cNvPr id="2" name="Picture 3"/>
          <p:cNvPicPr>
            <a:picLocks noChangeAspect="1" noChangeArrowheads="1"/>
          </p:cNvPicPr>
          <p:nvPr/>
        </p:nvPicPr>
        <p:blipFill>
          <a:blip r:embed="rId2" cstate="print"/>
          <a:srcRect/>
          <a:stretch>
            <a:fillRect/>
          </a:stretch>
        </p:blipFill>
        <p:spPr bwMode="auto">
          <a:xfrm>
            <a:off x="313016" y="1340768"/>
            <a:ext cx="3090562" cy="1440160"/>
          </a:xfrm>
          <a:prstGeom prst="rect">
            <a:avLst/>
          </a:prstGeom>
          <a:noFill/>
          <a:ln w="9525">
            <a:noFill/>
            <a:miter lim="800000"/>
            <a:headEnd/>
            <a:tailEnd/>
          </a:ln>
        </p:spPr>
      </p:pic>
      <p:pic>
        <p:nvPicPr>
          <p:cNvPr id="3" name="Picture 4"/>
          <p:cNvPicPr>
            <a:picLocks noChangeAspect="1" noChangeArrowheads="1"/>
          </p:cNvPicPr>
          <p:nvPr/>
        </p:nvPicPr>
        <p:blipFill>
          <a:blip r:embed="rId3" cstate="print"/>
          <a:srcRect/>
          <a:stretch>
            <a:fillRect/>
          </a:stretch>
        </p:blipFill>
        <p:spPr bwMode="auto">
          <a:xfrm>
            <a:off x="3563888" y="1844824"/>
            <a:ext cx="5368080" cy="3245816"/>
          </a:xfrm>
          <a:prstGeom prst="rect">
            <a:avLst/>
          </a:prstGeom>
          <a:noFill/>
          <a:ln w="9525">
            <a:noFill/>
            <a:miter lim="800000"/>
            <a:headEnd/>
            <a:tailEnd/>
          </a:ln>
        </p:spPr>
      </p:pic>
      <p:pic>
        <p:nvPicPr>
          <p:cNvPr id="8198" name="Picture 6"/>
          <p:cNvPicPr>
            <a:picLocks noChangeAspect="1" noChangeArrowheads="1"/>
          </p:cNvPicPr>
          <p:nvPr/>
        </p:nvPicPr>
        <p:blipFill>
          <a:blip r:embed="rId4" cstate="print"/>
          <a:srcRect/>
          <a:stretch>
            <a:fillRect/>
          </a:stretch>
        </p:blipFill>
        <p:spPr bwMode="auto">
          <a:xfrm>
            <a:off x="467544" y="3140968"/>
            <a:ext cx="2686050" cy="2047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0" y="188913"/>
            <a:ext cx="8964613" cy="6408737"/>
          </a:xfrm>
        </p:spPr>
        <p:txBody>
          <a:bodyPr/>
          <a:lstStyle/>
          <a:p>
            <a:pPr marL="0" indent="0" algn="just" eaLnBrk="1" hangingPunct="1">
              <a:lnSpc>
                <a:spcPct val="80000"/>
              </a:lnSpc>
              <a:spcBef>
                <a:spcPct val="0"/>
              </a:spcBef>
              <a:buFontTx/>
              <a:buNone/>
            </a:pPr>
            <a:r>
              <a:rPr lang="ru-RU" sz="2400" dirty="0" smtClean="0"/>
              <a:t>         </a:t>
            </a:r>
            <a:r>
              <a:rPr lang="ru-RU" sz="2200" dirty="0" smtClean="0"/>
              <a:t>Таблицы частот, или одновходовые таблицы, представляют собой простейший метод анализа </a:t>
            </a:r>
            <a:r>
              <a:rPr lang="ru-RU" sz="2200" b="1" dirty="0" smtClean="0"/>
              <a:t>категориальных</a:t>
            </a:r>
            <a:r>
              <a:rPr lang="ru-RU" sz="2200" dirty="0" smtClean="0"/>
              <a:t> (номинальных) и </a:t>
            </a:r>
            <a:r>
              <a:rPr lang="ru-RU" sz="2200" b="1" dirty="0" smtClean="0"/>
              <a:t>непрерывных</a:t>
            </a:r>
            <a:r>
              <a:rPr lang="ru-RU" sz="2200" dirty="0" smtClean="0"/>
              <a:t> переменных. Часто их используют как одну из процедур разведочного анализа, чтобы просмотреть, каким образом различные группы объектов распределены в выборке, или как распределены значения непрерывных переменных. Например, в социологических опросах таблицы частот могут отображать число мужчин и женщин, выразивших симпатию тому или иному политическому деятелю, число респондентов из определенных этнических групп, голосовавших за того или иного кандидата, стоимость автомобилей за определенный период времени и т.д. В медицинских исследованиях табулируют пациентов с определенными симптомами, в маркетинговых исследованиях – покупательский спрос на товары разного типа у разных категорий населения, в медицине – физиологические и медицинские показатели больных.</a:t>
            </a:r>
          </a:p>
          <a:p>
            <a:pPr marL="0" indent="0" algn="just" eaLnBrk="1" hangingPunct="1">
              <a:lnSpc>
                <a:spcPct val="80000"/>
              </a:lnSpc>
              <a:spcBef>
                <a:spcPct val="0"/>
              </a:spcBef>
              <a:buFontTx/>
              <a:buNone/>
            </a:pPr>
            <a:r>
              <a:rPr lang="ru-RU" sz="2200" dirty="0" smtClean="0"/>
              <a:t>      Чтобы открыть диалоговое окно </a:t>
            </a:r>
            <a:r>
              <a:rPr lang="en-US" sz="2200" b="1" dirty="0" smtClean="0"/>
              <a:t>Frequency tables </a:t>
            </a:r>
            <a:r>
              <a:rPr lang="ru-RU" sz="2200" dirty="0" smtClean="0"/>
              <a:t>(таблицы частот), надо из стартовой панели </a:t>
            </a:r>
            <a:r>
              <a:rPr lang="en-US" sz="2200" b="1" dirty="0" smtClean="0"/>
              <a:t>Basic Statistics</a:t>
            </a:r>
            <a:r>
              <a:rPr lang="ru-RU" sz="2200" b="1" dirty="0" smtClean="0"/>
              <a:t>/</a:t>
            </a:r>
            <a:r>
              <a:rPr lang="en-US" sz="2200" b="1" dirty="0" smtClean="0"/>
              <a:t>Tables </a:t>
            </a:r>
            <a:r>
              <a:rPr lang="ru-RU" sz="2200" dirty="0" smtClean="0"/>
              <a:t>выбрать команду </a:t>
            </a:r>
            <a:r>
              <a:rPr lang="en-US" sz="2200" b="1" dirty="0" smtClean="0"/>
              <a:t>Frequency tables </a:t>
            </a:r>
            <a:r>
              <a:rPr lang="ru-RU" sz="2200" dirty="0" smtClean="0"/>
              <a:t>(рис.5.1).</a:t>
            </a:r>
            <a:r>
              <a:rPr lang="ru-RU" sz="2200" b="1" dirty="0" smtClean="0"/>
              <a:t> </a:t>
            </a:r>
            <a:r>
              <a:rPr lang="ru-RU" sz="2200" dirty="0" smtClean="0"/>
              <a:t> Это диалоговое окно предлагает множество настроек, позволяющих изменять вид и группировку в таблицах частот, а также проверять нормальность распределения, в том числе и графическими способами.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1763688" y="116632"/>
            <a:ext cx="5472607" cy="3852607"/>
          </a:xfrm>
          <a:prstGeom prst="rect">
            <a:avLst/>
          </a:prstGeom>
          <a:noFill/>
          <a:ln w="9525">
            <a:noFill/>
            <a:miter lim="800000"/>
            <a:headEnd/>
            <a:tailEnd/>
          </a:ln>
        </p:spPr>
      </p:pic>
      <p:sp>
        <p:nvSpPr>
          <p:cNvPr id="5" name="Прямоугольник 4"/>
          <p:cNvSpPr/>
          <p:nvPr/>
        </p:nvSpPr>
        <p:spPr>
          <a:xfrm>
            <a:off x="251520" y="4077072"/>
            <a:ext cx="8784976" cy="2308324"/>
          </a:xfrm>
          <a:prstGeom prst="rect">
            <a:avLst/>
          </a:prstGeom>
        </p:spPr>
        <p:txBody>
          <a:bodyPr wrap="square">
            <a:spAutoFit/>
          </a:bodyPr>
          <a:lstStyle/>
          <a:p>
            <a:pPr algn="just"/>
            <a:r>
              <a:rPr lang="ru-RU" dirty="0" smtClean="0"/>
              <a:t> </a:t>
            </a:r>
            <a:r>
              <a:rPr lang="ru-RU" sz="2000" dirty="0" smtClean="0"/>
              <a:t>Во 2, 4, 6 строках приведены проценты от общего числа 10, в последующих 3 строках уровни значимости критериев Хи-квадрат, </a:t>
            </a:r>
            <a:r>
              <a:rPr lang="en-US" sz="2000" dirty="0" smtClean="0"/>
              <a:t>V-</a:t>
            </a:r>
            <a:r>
              <a:rPr lang="ru-RU" sz="2000" dirty="0" smtClean="0"/>
              <a:t>квадрат, С поправкой Йетса, которые оценивают статистическую значимость взаимосвязи между строками и столбцами таблицы, т.е. производителями и типом топлива. Как видно взаимосвязь статистически незначима, так как все уровни значимости р больше, чем 0,05.   Статистика (коэффициент) Фи приняла значение 0,0476, близкое к 0, что говорит о слабой взаимосвязи, либо ее отсутствии.</a:t>
            </a:r>
            <a:endParaRPr lang="ru-RU"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508500"/>
            <a:ext cx="9144000" cy="2089150"/>
          </a:xfrm>
        </p:spPr>
        <p:txBody>
          <a:bodyPr/>
          <a:lstStyle/>
          <a:p>
            <a:pPr eaLnBrk="1" hangingPunct="1"/>
            <a:r>
              <a:rPr lang="ru-RU" b="1" smtClean="0">
                <a:solidFill>
                  <a:srgbClr val="CCFFFF"/>
                </a:solidFill>
              </a:rPr>
              <a:t>Многомерные отклики.</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fade">
                                      <p:cBhvr>
                                        <p:cTn id="7" dur="800" decel="100000"/>
                                        <p:tgtEl>
                                          <p:spTgt spid="70658"/>
                                        </p:tgtEl>
                                      </p:cBhvr>
                                    </p:animEffect>
                                    <p:anim calcmode="lin" valueType="num">
                                      <p:cBhvr>
                                        <p:cTn id="8" dur="800" decel="100000" fill="hold"/>
                                        <p:tgtEl>
                                          <p:spTgt spid="70658"/>
                                        </p:tgtEl>
                                        <p:attrNameLst>
                                          <p:attrName>style.rotation</p:attrName>
                                        </p:attrNameLst>
                                      </p:cBhvr>
                                      <p:tavLst>
                                        <p:tav tm="0">
                                          <p:val>
                                            <p:fltVal val="-90"/>
                                          </p:val>
                                        </p:tav>
                                        <p:tav tm="100000">
                                          <p:val>
                                            <p:fltVal val="0"/>
                                          </p:val>
                                        </p:tav>
                                      </p:tavLst>
                                    </p:anim>
                                    <p:anim calcmode="lin" valueType="num">
                                      <p:cBhvr>
                                        <p:cTn id="9" dur="800" decel="100000" fill="hold"/>
                                        <p:tgtEl>
                                          <p:spTgt spid="70658"/>
                                        </p:tgtEl>
                                        <p:attrNameLst>
                                          <p:attrName>ppt_x</p:attrName>
                                        </p:attrNameLst>
                                      </p:cBhvr>
                                      <p:tavLst>
                                        <p:tav tm="0">
                                          <p:val>
                                            <p:strVal val="#ppt_x+0.4"/>
                                          </p:val>
                                        </p:tav>
                                        <p:tav tm="100000">
                                          <p:val>
                                            <p:strVal val="#ppt_x-0.05"/>
                                          </p:val>
                                        </p:tav>
                                      </p:tavLst>
                                    </p:anim>
                                    <p:anim calcmode="lin" valueType="num">
                                      <p:cBhvr>
                                        <p:cTn id="10" dur="800" decel="100000" fill="hold"/>
                                        <p:tgtEl>
                                          <p:spTgt spid="7065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065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065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smtClean="0"/>
              <a:t>       </a:t>
            </a:r>
            <a:r>
              <a:rPr lang="ru-RU" sz="2400" smtClean="0"/>
              <a:t>Переменные типа многомерных откликов возникают в ситуациях, когда исследователя интересуют не только «простые» частоты событий, но и некоторые (часто неструктурированные) качественные свойства событий. Типичным примером является опрос общественного мнения, где вопросы, по крайней мере, частично, имеют так называемые открытые концы (не подразумевает однозначного ответа), и респондент делает выбор из неограниченного списка ответов. Природу многомерных переменных лучше всего рассмотреть на примере. </a:t>
            </a:r>
          </a:p>
          <a:p>
            <a:pPr algn="just" eaLnBrk="1" hangingPunct="1">
              <a:lnSpc>
                <a:spcPct val="80000"/>
              </a:lnSpc>
              <a:spcBef>
                <a:spcPct val="0"/>
              </a:spcBef>
              <a:buFontTx/>
              <a:buNone/>
            </a:pPr>
            <a:r>
              <a:rPr lang="ru-RU" sz="2400" smtClean="0"/>
              <a:t>        Пример основан на данных опроса  студентов относительно степени проявления интереса к дисциплинам. Каждый из пятнадцати студентов должен был составить список, включающий пять наиболее интересных дисциплин. Дисциплины располагаются в порядке убывания интереса к ним. Результаты  опроса приведены в файле данных </a:t>
            </a:r>
            <a:r>
              <a:rPr lang="en-US" sz="2400" b="1" smtClean="0"/>
              <a:t>FPM</a:t>
            </a:r>
            <a:r>
              <a:rPr lang="ru-RU" sz="2400" b="1" smtClean="0"/>
              <a:t>,</a:t>
            </a:r>
            <a:r>
              <a:rPr lang="ru-RU" sz="2400" smtClean="0"/>
              <a:t> изображенном на  рис. 5.15.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0242" name="Object 3"/>
          <p:cNvGraphicFramePr>
            <a:graphicFrameLocks noChangeAspect="1"/>
          </p:cNvGraphicFramePr>
          <p:nvPr/>
        </p:nvGraphicFramePr>
        <p:xfrm>
          <a:off x="1042988" y="404813"/>
          <a:ext cx="7345362" cy="5429250"/>
        </p:xfrm>
        <a:graphic>
          <a:graphicData uri="http://schemas.openxmlformats.org/presentationml/2006/ole">
            <p:oleObj spid="_x0000_s10242" name="Spreadsheet" r:id="rId3" imgW="3943350" imgH="2914650" progId="STATISTICA.Spreadsheet">
              <p:embed/>
            </p:oleObj>
          </a:graphicData>
        </a:graphic>
      </p:graphicFrame>
      <p:sp>
        <p:nvSpPr>
          <p:cNvPr id="10244" name="Text Box 4"/>
          <p:cNvSpPr txBox="1">
            <a:spLocks noChangeArrowheads="1"/>
          </p:cNvSpPr>
          <p:nvPr/>
        </p:nvSpPr>
        <p:spPr bwMode="auto">
          <a:xfrm>
            <a:off x="4140200" y="6092825"/>
            <a:ext cx="1584325" cy="457200"/>
          </a:xfrm>
          <a:prstGeom prst="rect">
            <a:avLst/>
          </a:prstGeom>
          <a:noFill/>
          <a:ln w="9525">
            <a:noFill/>
            <a:miter lim="800000"/>
            <a:headEnd/>
            <a:tailEnd/>
          </a:ln>
        </p:spPr>
        <p:txBody>
          <a:bodyPr>
            <a:spAutoFit/>
          </a:bodyPr>
          <a:lstStyle/>
          <a:p>
            <a:pPr>
              <a:spcBef>
                <a:spcPct val="50000"/>
              </a:spcBef>
            </a:pPr>
            <a:r>
              <a:rPr lang="ru-RU" b="1"/>
              <a:t>Рис. 5.15</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sz="half" idx="1"/>
          </p:nvPr>
        </p:nvSpPr>
        <p:spPr>
          <a:xfrm>
            <a:off x="0" y="188913"/>
            <a:ext cx="8964613" cy="1727200"/>
          </a:xfrm>
        </p:spPr>
        <p:txBody>
          <a:bodyPr/>
          <a:lstStyle/>
          <a:p>
            <a:pPr algn="just" eaLnBrk="1" hangingPunct="1">
              <a:lnSpc>
                <a:spcPct val="80000"/>
              </a:lnSpc>
              <a:spcBef>
                <a:spcPct val="0"/>
              </a:spcBef>
              <a:buFontTx/>
              <a:buNone/>
            </a:pPr>
            <a:r>
              <a:rPr lang="ru-RU" sz="2800" smtClean="0"/>
              <a:t>         </a:t>
            </a:r>
            <a:r>
              <a:rPr lang="ru-RU" sz="2400" smtClean="0"/>
              <a:t>Из стартовой панели модуля </a:t>
            </a:r>
            <a:r>
              <a:rPr lang="en-US" sz="2400" b="1" smtClean="0"/>
              <a:t>Basic Statistics</a:t>
            </a:r>
            <a:r>
              <a:rPr lang="ru-RU" sz="2400" b="1" smtClean="0"/>
              <a:t>/</a:t>
            </a:r>
            <a:r>
              <a:rPr lang="en-US" sz="2400" b="1" smtClean="0"/>
              <a:t>Tables </a:t>
            </a:r>
            <a:r>
              <a:rPr lang="ru-RU" sz="2400" smtClean="0"/>
              <a:t>выберем команду </a:t>
            </a:r>
            <a:r>
              <a:rPr lang="en-US" sz="2400" b="1" smtClean="0"/>
              <a:t>Multiple response tables </a:t>
            </a:r>
            <a:r>
              <a:rPr lang="ru-RU" sz="2400" smtClean="0"/>
              <a:t>(таблицы многомерных откликов). В диалоговом окне </a:t>
            </a:r>
            <a:r>
              <a:rPr lang="en-US" sz="2400" b="1" smtClean="0"/>
              <a:t>Multiple response tables</a:t>
            </a:r>
            <a:r>
              <a:rPr lang="ru-RU" sz="2400" smtClean="0"/>
              <a:t> (рис. 5.16) зададим переменные, например:  </a:t>
            </a:r>
            <a:r>
              <a:rPr lang="ru-RU" sz="2400" i="1" smtClean="0"/>
              <a:t>1-е место</a:t>
            </a:r>
            <a:r>
              <a:rPr lang="ru-RU" sz="2400" smtClean="0"/>
              <a:t>; </a:t>
            </a:r>
            <a:r>
              <a:rPr lang="ru-RU" sz="2400" i="1" smtClean="0"/>
              <a:t>2-е место</a:t>
            </a:r>
            <a:r>
              <a:rPr lang="ru-RU" sz="2400" smtClean="0"/>
              <a:t>. </a:t>
            </a:r>
          </a:p>
        </p:txBody>
      </p:sp>
      <p:pic>
        <p:nvPicPr>
          <p:cNvPr id="53251" name="Picture 3"/>
          <p:cNvPicPr>
            <a:picLocks noGrp="1" noChangeAspect="1" noChangeArrowheads="1"/>
          </p:cNvPicPr>
          <p:nvPr>
            <p:ph sz="half" idx="2"/>
          </p:nvPr>
        </p:nvPicPr>
        <p:blipFill>
          <a:blip r:embed="rId2" cstate="print"/>
          <a:srcRect/>
          <a:stretch>
            <a:fillRect/>
          </a:stretch>
        </p:blipFill>
        <p:spPr>
          <a:xfrm>
            <a:off x="1042988" y="1916113"/>
            <a:ext cx="7488237" cy="4537075"/>
          </a:xfrm>
          <a:noFill/>
        </p:spPr>
      </p:pic>
      <p:sp>
        <p:nvSpPr>
          <p:cNvPr id="53252" name="Text Box 4"/>
          <p:cNvSpPr txBox="1">
            <a:spLocks noChangeArrowheads="1"/>
          </p:cNvSpPr>
          <p:nvPr/>
        </p:nvSpPr>
        <p:spPr bwMode="auto">
          <a:xfrm>
            <a:off x="3779838" y="6400800"/>
            <a:ext cx="1655762" cy="457200"/>
          </a:xfrm>
          <a:prstGeom prst="rect">
            <a:avLst/>
          </a:prstGeom>
          <a:noFill/>
          <a:ln w="9525">
            <a:noFill/>
            <a:miter lim="800000"/>
            <a:headEnd/>
            <a:tailEnd/>
          </a:ln>
        </p:spPr>
        <p:txBody>
          <a:bodyPr>
            <a:spAutoFit/>
          </a:bodyPr>
          <a:lstStyle/>
          <a:p>
            <a:pPr>
              <a:spcBef>
                <a:spcPct val="50000"/>
              </a:spcBef>
            </a:pPr>
            <a:r>
              <a:rPr lang="ru-RU" b="1"/>
              <a:t>Рис. 5.16</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sz="half" idx="1"/>
          </p:nvPr>
        </p:nvSpPr>
        <p:spPr>
          <a:xfrm>
            <a:off x="0" y="188913"/>
            <a:ext cx="8964613" cy="1368425"/>
          </a:xfrm>
        </p:spPr>
        <p:txBody>
          <a:bodyPr/>
          <a:lstStyle/>
          <a:p>
            <a:pPr algn="just" eaLnBrk="1" hangingPunct="1">
              <a:lnSpc>
                <a:spcPct val="80000"/>
              </a:lnSpc>
              <a:spcBef>
                <a:spcPct val="0"/>
              </a:spcBef>
              <a:buFontTx/>
              <a:buNone/>
            </a:pPr>
            <a:r>
              <a:rPr lang="ru-RU" sz="2400" smtClean="0"/>
              <a:t>         После чего необходимо указать коды – имена дисциплин, которые есть в столбце данной переменной. Программа построит таблицу многомерных откликов. На рис. 5.17 приведен фрагмент таблицы. </a:t>
            </a:r>
          </a:p>
        </p:txBody>
      </p:sp>
      <p:pic>
        <p:nvPicPr>
          <p:cNvPr id="54275" name="Picture 3"/>
          <p:cNvPicPr>
            <a:picLocks noGrp="1" noChangeAspect="1" noChangeArrowheads="1"/>
          </p:cNvPicPr>
          <p:nvPr>
            <p:ph sz="half" idx="2"/>
          </p:nvPr>
        </p:nvPicPr>
        <p:blipFill>
          <a:blip r:embed="rId2" cstate="print"/>
          <a:srcRect/>
          <a:stretch>
            <a:fillRect/>
          </a:stretch>
        </p:blipFill>
        <p:spPr>
          <a:xfrm>
            <a:off x="900113" y="1773238"/>
            <a:ext cx="7548562" cy="2940050"/>
          </a:xfrm>
          <a:noFill/>
        </p:spPr>
      </p:pic>
      <p:sp>
        <p:nvSpPr>
          <p:cNvPr id="54276" name="Text Box 4"/>
          <p:cNvSpPr txBox="1">
            <a:spLocks noChangeArrowheads="1"/>
          </p:cNvSpPr>
          <p:nvPr/>
        </p:nvSpPr>
        <p:spPr bwMode="auto">
          <a:xfrm>
            <a:off x="3924300" y="4724400"/>
            <a:ext cx="1728788" cy="457200"/>
          </a:xfrm>
          <a:prstGeom prst="rect">
            <a:avLst/>
          </a:prstGeom>
          <a:noFill/>
          <a:ln w="9525">
            <a:noFill/>
            <a:miter lim="800000"/>
            <a:headEnd/>
            <a:tailEnd/>
          </a:ln>
        </p:spPr>
        <p:txBody>
          <a:bodyPr>
            <a:spAutoFit/>
          </a:bodyPr>
          <a:lstStyle/>
          <a:p>
            <a:pPr>
              <a:spcBef>
                <a:spcPct val="50000"/>
              </a:spcBef>
            </a:pPr>
            <a:r>
              <a:rPr lang="ru-RU" b="1"/>
              <a:t>Рис. 5.17</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0" y="188913"/>
            <a:ext cx="8964613" cy="6408737"/>
          </a:xfrm>
        </p:spPr>
        <p:txBody>
          <a:bodyPr/>
          <a:lstStyle/>
          <a:p>
            <a:pPr algn="just" eaLnBrk="1" hangingPunct="1">
              <a:lnSpc>
                <a:spcPct val="80000"/>
              </a:lnSpc>
              <a:spcBef>
                <a:spcPct val="0"/>
              </a:spcBef>
              <a:buFontTx/>
              <a:buNone/>
            </a:pPr>
            <a:r>
              <a:rPr lang="ru-RU" sz="2800" smtClean="0"/>
              <a:t>        </a:t>
            </a:r>
            <a:r>
              <a:rPr lang="ru-RU" sz="2400" smtClean="0"/>
              <a:t>В таблице рассмотрены пересечения двух переменных: </a:t>
            </a:r>
            <a:r>
              <a:rPr lang="ru-RU" sz="2400" i="1" smtClean="0"/>
              <a:t>1-е место </a:t>
            </a:r>
            <a:r>
              <a:rPr lang="ru-RU" sz="2400" smtClean="0"/>
              <a:t>и </a:t>
            </a:r>
            <a:r>
              <a:rPr lang="ru-RU" sz="2400" i="1" smtClean="0"/>
              <a:t>2-е место</a:t>
            </a:r>
            <a:r>
              <a:rPr lang="ru-RU" sz="2400" smtClean="0"/>
              <a:t> и подсчитаны частоты, с которыми пересеченные дисциплины встречаются соответственно на 1-м и 2-м местах в файле исходных данных. Так, например,  </a:t>
            </a:r>
            <a:r>
              <a:rPr lang="ru-RU" sz="2400" i="1" smtClean="0"/>
              <a:t>архит. эвм</a:t>
            </a:r>
            <a:r>
              <a:rPr lang="ru-RU" sz="2400" smtClean="0"/>
              <a:t> и </a:t>
            </a:r>
            <a:r>
              <a:rPr lang="ru-RU" sz="2400" i="1" smtClean="0"/>
              <a:t>физ-ра</a:t>
            </a:r>
            <a:r>
              <a:rPr lang="ru-RU" sz="2400" smtClean="0"/>
              <a:t>, занимающие1-е и 2-е места соответственно, встречаются 1 раз; </a:t>
            </a:r>
            <a:r>
              <a:rPr lang="ru-RU" sz="2400" i="1" smtClean="0"/>
              <a:t>скт</a:t>
            </a:r>
            <a:r>
              <a:rPr lang="ru-RU" sz="2400" smtClean="0"/>
              <a:t>. и </a:t>
            </a:r>
            <a:r>
              <a:rPr lang="ru-RU" sz="2400" i="1" smtClean="0"/>
              <a:t>архит. эвм</a:t>
            </a:r>
            <a:r>
              <a:rPr lang="ru-RU" sz="2400" smtClean="0"/>
              <a:t> встречаются 3 раза; </a:t>
            </a:r>
            <a:r>
              <a:rPr lang="ru-RU" sz="2400" i="1" smtClean="0"/>
              <a:t>функ. ан.. </a:t>
            </a:r>
            <a:r>
              <a:rPr lang="ru-RU" sz="2400" smtClean="0"/>
              <a:t>и </a:t>
            </a:r>
            <a:r>
              <a:rPr lang="ru-RU" sz="2400" i="1" smtClean="0"/>
              <a:t>скт</a:t>
            </a:r>
            <a:r>
              <a:rPr lang="ru-RU" sz="2400" smtClean="0"/>
              <a:t> – 1 раз и т. д. По аналогии можно построить пересечения 3, 4, 5 и 6 чисел переменных.</a:t>
            </a:r>
          </a:p>
          <a:p>
            <a:pPr algn="just" eaLnBrk="1" hangingPunct="1">
              <a:lnSpc>
                <a:spcPct val="80000"/>
              </a:lnSpc>
              <a:spcBef>
                <a:spcPct val="0"/>
              </a:spcBef>
              <a:buFontTx/>
              <a:buNone/>
            </a:pPr>
            <a:r>
              <a:rPr lang="ru-RU" sz="2400" smtClean="0"/>
              <a:t>         Провести анализ исходных данных многомерных откликов можно также при помощи </a:t>
            </a:r>
            <a:r>
              <a:rPr lang="en-US" sz="2400" b="1" smtClean="0"/>
              <a:t>Frequency table</a:t>
            </a:r>
            <a:r>
              <a:rPr lang="ru-RU" sz="2400" smtClean="0"/>
              <a:t> (таблицы частот). Например, можно построить таблицу (рис. 5.18), в которой будет приведено распределение частот дисциплин, занявших 1-е место. Из таблицы видно, что пять респондентов (33%) отдали предпочтение </a:t>
            </a:r>
            <a:r>
              <a:rPr lang="ru-RU" sz="2400" i="1" smtClean="0"/>
              <a:t>умф</a:t>
            </a:r>
            <a:r>
              <a:rPr lang="ru-RU" sz="2400" smtClean="0"/>
              <a:t>, четыре респондента (26%) – </a:t>
            </a:r>
            <a:r>
              <a:rPr lang="ru-RU" sz="2400" i="1" smtClean="0"/>
              <a:t>скт.</a:t>
            </a:r>
            <a:r>
              <a:rPr lang="ru-RU" sz="2400" smtClean="0"/>
              <a:t>, два – </a:t>
            </a:r>
            <a:r>
              <a:rPr lang="ru-RU" sz="2400" i="1" smtClean="0"/>
              <a:t>функ. ан.</a:t>
            </a:r>
            <a:r>
              <a:rPr lang="ru-RU" sz="2400" smtClean="0"/>
              <a:t> и т. д.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0" y="4221163"/>
            <a:ext cx="8964613" cy="2376487"/>
          </a:xfrm>
        </p:spPr>
        <p:txBody>
          <a:bodyPr/>
          <a:lstStyle/>
          <a:p>
            <a:pPr algn="just" eaLnBrk="1" hangingPunct="1">
              <a:lnSpc>
                <a:spcPct val="80000"/>
              </a:lnSpc>
              <a:spcBef>
                <a:spcPct val="0"/>
              </a:spcBef>
              <a:buFontTx/>
              <a:buNone/>
            </a:pPr>
            <a:r>
              <a:rPr lang="ru-RU" sz="2400" smtClean="0"/>
              <a:t>         Если построить аналогичные таблицы частот для дисциплин, занявших соответственно второе место, третье и т.д., и выделить дисциплины, которым соответствует наибольшая частота, то получим последовательность предпочтений дисциплин студентами: </a:t>
            </a:r>
            <a:r>
              <a:rPr lang="ru-RU" sz="2400" i="1" smtClean="0"/>
              <a:t>умф</a:t>
            </a:r>
            <a:r>
              <a:rPr lang="ru-RU" sz="2400" smtClean="0"/>
              <a:t>, </a:t>
            </a:r>
            <a:r>
              <a:rPr lang="ru-RU" sz="2400" i="1" smtClean="0"/>
              <a:t>архит. эвм</a:t>
            </a:r>
            <a:r>
              <a:rPr lang="ru-RU" sz="2400" smtClean="0"/>
              <a:t>, </a:t>
            </a:r>
            <a:r>
              <a:rPr lang="ru-RU" sz="2400" i="1" smtClean="0"/>
              <a:t>скт</a:t>
            </a:r>
            <a:r>
              <a:rPr lang="ru-RU" sz="2400" smtClean="0"/>
              <a:t>, </a:t>
            </a:r>
            <a:r>
              <a:rPr lang="ru-RU" sz="2400" i="1" smtClean="0"/>
              <a:t>дискр. пр</a:t>
            </a:r>
            <a:r>
              <a:rPr lang="ru-RU" sz="2400" smtClean="0"/>
              <a:t>., </a:t>
            </a:r>
            <a:r>
              <a:rPr lang="ru-RU" sz="2400" i="1" smtClean="0"/>
              <a:t>теор. вер</a:t>
            </a:r>
            <a:r>
              <a:rPr lang="ru-RU" sz="2400" smtClean="0"/>
              <a:t>.</a:t>
            </a:r>
          </a:p>
        </p:txBody>
      </p:sp>
      <p:sp>
        <p:nvSpPr>
          <p:cNvPr id="11268"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1266" name="Object 4"/>
          <p:cNvGraphicFramePr>
            <a:graphicFrameLocks noChangeAspect="1"/>
          </p:cNvGraphicFramePr>
          <p:nvPr/>
        </p:nvGraphicFramePr>
        <p:xfrm>
          <a:off x="1547813" y="188913"/>
          <a:ext cx="5724525" cy="3606800"/>
        </p:xfrm>
        <a:graphic>
          <a:graphicData uri="http://schemas.openxmlformats.org/presentationml/2006/ole">
            <p:oleObj spid="_x0000_s11266" name="Spreadsheet" r:id="rId3" imgW="2657475" imgH="1943100" progId="STATISTICA.Spreadsheet">
              <p:embed/>
            </p:oleObj>
          </a:graphicData>
        </a:graphic>
      </p:graphicFrame>
      <p:sp>
        <p:nvSpPr>
          <p:cNvPr id="11269" name="Text Box 5"/>
          <p:cNvSpPr txBox="1">
            <a:spLocks noChangeArrowheads="1"/>
          </p:cNvSpPr>
          <p:nvPr/>
        </p:nvSpPr>
        <p:spPr bwMode="auto">
          <a:xfrm>
            <a:off x="3708400" y="3789363"/>
            <a:ext cx="1511300" cy="457200"/>
          </a:xfrm>
          <a:prstGeom prst="rect">
            <a:avLst/>
          </a:prstGeom>
          <a:noFill/>
          <a:ln w="9525">
            <a:noFill/>
            <a:miter lim="800000"/>
            <a:headEnd/>
            <a:tailEnd/>
          </a:ln>
        </p:spPr>
        <p:txBody>
          <a:bodyPr>
            <a:spAutoFit/>
          </a:bodyPr>
          <a:lstStyle/>
          <a:p>
            <a:pPr>
              <a:spcBef>
                <a:spcPct val="50000"/>
              </a:spcBef>
            </a:pPr>
            <a:r>
              <a:rPr lang="ru-RU" b="1"/>
              <a:t>Рис. 5.18</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a:xfrm>
            <a:off x="1835150" y="188913"/>
            <a:ext cx="5541963" cy="5688012"/>
          </a:xfrm>
          <a:noFill/>
        </p:spPr>
      </p:pic>
      <p:sp>
        <p:nvSpPr>
          <p:cNvPr id="21507" name="Text Box 3"/>
          <p:cNvSpPr txBox="1">
            <a:spLocks noChangeArrowheads="1"/>
          </p:cNvSpPr>
          <p:nvPr/>
        </p:nvSpPr>
        <p:spPr bwMode="auto">
          <a:xfrm>
            <a:off x="3924300" y="6165850"/>
            <a:ext cx="1439863" cy="457200"/>
          </a:xfrm>
          <a:prstGeom prst="rect">
            <a:avLst/>
          </a:prstGeom>
          <a:noFill/>
          <a:ln w="9525">
            <a:noFill/>
            <a:miter lim="800000"/>
            <a:headEnd/>
            <a:tailEnd/>
          </a:ln>
        </p:spPr>
        <p:txBody>
          <a:bodyPr>
            <a:spAutoFit/>
          </a:bodyPr>
          <a:lstStyle/>
          <a:p>
            <a:pPr>
              <a:spcBef>
                <a:spcPct val="50000"/>
              </a:spcBef>
            </a:pPr>
            <a:r>
              <a:rPr lang="ru-RU" b="1"/>
              <a:t>Рис.5.1</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0" y="188913"/>
            <a:ext cx="8964613" cy="6669087"/>
          </a:xfrm>
        </p:spPr>
        <p:txBody>
          <a:bodyPr/>
          <a:lstStyle/>
          <a:p>
            <a:pPr algn="just" eaLnBrk="1" hangingPunct="1">
              <a:lnSpc>
                <a:spcPct val="80000"/>
              </a:lnSpc>
              <a:spcBef>
                <a:spcPct val="0"/>
              </a:spcBef>
              <a:buFontTx/>
              <a:buNone/>
            </a:pPr>
            <a:r>
              <a:rPr lang="ru-RU" sz="2800" smtClean="0"/>
              <a:t>         </a:t>
            </a:r>
            <a:endParaRPr lang="ru-RU" sz="2400" b="1" smtClean="0"/>
          </a:p>
          <a:p>
            <a:pPr algn="just" eaLnBrk="1" hangingPunct="1">
              <a:lnSpc>
                <a:spcPct val="80000"/>
              </a:lnSpc>
              <a:spcBef>
                <a:spcPct val="0"/>
              </a:spcBef>
              <a:buFontTx/>
              <a:buNone/>
            </a:pPr>
            <a:r>
              <a:rPr lang="ru-RU" sz="2800" b="1" smtClean="0"/>
              <a:t>    </a:t>
            </a:r>
            <a:endParaRPr lang="ru-RU" sz="2800" smtClean="0"/>
          </a:p>
        </p:txBody>
      </p:sp>
      <p:pic>
        <p:nvPicPr>
          <p:cNvPr id="22531" name="Picture 2"/>
          <p:cNvPicPr>
            <a:picLocks noChangeAspect="1" noChangeArrowheads="1"/>
          </p:cNvPicPr>
          <p:nvPr/>
        </p:nvPicPr>
        <p:blipFill>
          <a:blip r:embed="rId2" cstate="print"/>
          <a:srcRect/>
          <a:stretch>
            <a:fillRect/>
          </a:stretch>
        </p:blipFill>
        <p:spPr bwMode="auto">
          <a:xfrm>
            <a:off x="1331913" y="404813"/>
            <a:ext cx="6351587" cy="5688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Прямоугольник 2"/>
          <p:cNvSpPr>
            <a:spLocks noChangeArrowheads="1"/>
          </p:cNvSpPr>
          <p:nvPr/>
        </p:nvSpPr>
        <p:spPr bwMode="auto">
          <a:xfrm>
            <a:off x="250825" y="188913"/>
            <a:ext cx="8642350" cy="6321425"/>
          </a:xfrm>
          <a:prstGeom prst="rect">
            <a:avLst/>
          </a:prstGeom>
          <a:noFill/>
          <a:ln w="9525">
            <a:noFill/>
            <a:miter lim="800000"/>
            <a:headEnd/>
            <a:tailEnd/>
          </a:ln>
        </p:spPr>
        <p:txBody>
          <a:bodyPr>
            <a:spAutoFit/>
          </a:bodyPr>
          <a:lstStyle/>
          <a:p>
            <a:pPr algn="just">
              <a:lnSpc>
                <a:spcPct val="80000"/>
              </a:lnSpc>
            </a:pPr>
            <a:r>
              <a:rPr lang="ru-RU" sz="2200" dirty="0"/>
              <a:t>Рассмотрим функциональное назначение некоторых кнопок на вкладке  </a:t>
            </a:r>
            <a:r>
              <a:rPr lang="en-US" sz="2200" b="1" dirty="0"/>
              <a:t>Quick</a:t>
            </a:r>
            <a:r>
              <a:rPr lang="ru-RU" sz="2200" b="1" dirty="0"/>
              <a:t>.</a:t>
            </a:r>
            <a:endParaRPr lang="en-US" sz="2200" b="1" dirty="0"/>
          </a:p>
          <a:p>
            <a:pPr algn="just">
              <a:lnSpc>
                <a:spcPct val="80000"/>
              </a:lnSpc>
            </a:pPr>
            <a:r>
              <a:rPr lang="ru-RU" sz="2200" b="1" dirty="0"/>
              <a:t>    </a:t>
            </a:r>
            <a:r>
              <a:rPr lang="en-US" sz="2200" b="1" dirty="0"/>
              <a:t>Variables</a:t>
            </a:r>
            <a:r>
              <a:rPr lang="ru-RU" sz="2200" b="1" dirty="0"/>
              <a:t>.</a:t>
            </a:r>
            <a:r>
              <a:rPr lang="ru-RU" sz="2200" dirty="0"/>
              <a:t> Открывается диалоговое окно выбора одного списка переменных  для анализа.</a:t>
            </a:r>
            <a:endParaRPr lang="en-US" sz="2200" b="1" dirty="0"/>
          </a:p>
          <a:p>
            <a:pPr algn="just">
              <a:lnSpc>
                <a:spcPct val="80000"/>
              </a:lnSpc>
            </a:pPr>
            <a:r>
              <a:rPr lang="ru-RU" sz="2200" b="1" dirty="0"/>
              <a:t>    </a:t>
            </a:r>
            <a:r>
              <a:rPr lang="en-US" sz="2200" b="1" dirty="0"/>
              <a:t>Summary</a:t>
            </a:r>
            <a:r>
              <a:rPr lang="ru-RU" sz="2200" b="1" dirty="0"/>
              <a:t>: </a:t>
            </a:r>
            <a:r>
              <a:rPr lang="en-US" sz="2200" b="1" dirty="0"/>
              <a:t>Frequency tables</a:t>
            </a:r>
            <a:r>
              <a:rPr lang="ru-RU" sz="2200" b="1" dirty="0"/>
              <a:t>.</a:t>
            </a:r>
            <a:r>
              <a:rPr lang="ru-RU" sz="2200" dirty="0"/>
              <a:t> Открываются итоговые таблицы частот для выбранных переменных. </a:t>
            </a:r>
            <a:endParaRPr lang="en-US" sz="2200" b="1" dirty="0"/>
          </a:p>
          <a:p>
            <a:pPr algn="just">
              <a:lnSpc>
                <a:spcPct val="80000"/>
              </a:lnSpc>
            </a:pPr>
            <a:r>
              <a:rPr lang="ru-RU" sz="2200" b="1" dirty="0"/>
              <a:t>    </a:t>
            </a:r>
            <a:r>
              <a:rPr lang="en-US" sz="2200" b="1" dirty="0"/>
              <a:t>Histograms</a:t>
            </a:r>
            <a:r>
              <a:rPr lang="ru-RU" sz="2200" b="1" dirty="0"/>
              <a:t>.</a:t>
            </a:r>
            <a:r>
              <a:rPr lang="ru-RU" sz="2200" dirty="0"/>
              <a:t> Программа строит последовательность гистограмм для выбранных переменных. Одна гистограмма – для одной переменной</a:t>
            </a:r>
            <a:r>
              <a:rPr lang="ru-RU" sz="2200" b="1" dirty="0"/>
              <a:t>.</a:t>
            </a:r>
            <a:endParaRPr lang="en-US" sz="2200" b="1" dirty="0"/>
          </a:p>
          <a:p>
            <a:pPr algn="just">
              <a:lnSpc>
                <a:spcPct val="80000"/>
              </a:lnSpc>
            </a:pPr>
            <a:r>
              <a:rPr lang="ru-RU" sz="2200" b="1" dirty="0"/>
              <a:t>    </a:t>
            </a:r>
            <a:r>
              <a:rPr lang="en-US" sz="2200" b="1" dirty="0"/>
              <a:t>Descriptive Statistics</a:t>
            </a:r>
            <a:r>
              <a:rPr lang="ru-RU" sz="2200" b="1" dirty="0"/>
              <a:t>.</a:t>
            </a:r>
            <a:r>
              <a:rPr lang="ru-RU" sz="2200" dirty="0"/>
              <a:t> Программа  строит таблицу результатов с описательными статистиками для выбранных переменных.</a:t>
            </a:r>
            <a:r>
              <a:rPr lang="ru-RU" sz="2000" b="1" dirty="0"/>
              <a:t> </a:t>
            </a:r>
          </a:p>
          <a:p>
            <a:pPr algn="just">
              <a:lnSpc>
                <a:spcPct val="80000"/>
              </a:lnSpc>
            </a:pPr>
            <a:r>
              <a:rPr lang="ru-RU" sz="2200" b="1" dirty="0"/>
              <a:t>    3</a:t>
            </a:r>
            <a:r>
              <a:rPr lang="en-US" sz="2200" b="1" dirty="0"/>
              <a:t>D histograms</a:t>
            </a:r>
            <a:r>
              <a:rPr lang="ru-RU" sz="2200" b="1" dirty="0"/>
              <a:t>, </a:t>
            </a:r>
            <a:r>
              <a:rPr lang="en-US" sz="2200" b="1" dirty="0" err="1"/>
              <a:t>bivariate</a:t>
            </a:r>
            <a:r>
              <a:rPr lang="en-US" sz="2200" b="1" dirty="0"/>
              <a:t> distributions</a:t>
            </a:r>
            <a:r>
              <a:rPr lang="ru-RU" sz="2200" b="1" dirty="0"/>
              <a:t>.</a:t>
            </a:r>
            <a:r>
              <a:rPr lang="ru-RU" sz="2200" dirty="0"/>
              <a:t> Программа  строит каскад трехмерных гистограмм для пар выбранных переменных, один график </a:t>
            </a:r>
            <a:r>
              <a:rPr lang="ru-RU" sz="2200" dirty="0">
                <a:sym typeface="Symbol" pitchFamily="18" charset="2"/>
              </a:rPr>
              <a:t></a:t>
            </a:r>
            <a:r>
              <a:rPr lang="ru-RU" sz="2200" dirty="0"/>
              <a:t> на каждую пару. После нажатия этой кнопки программа попросит пользователя выбрать два набора переменных (из списка выбранных ранее с помощью кнопки </a:t>
            </a:r>
            <a:r>
              <a:rPr lang="en-US" sz="2200" b="1" dirty="0"/>
              <a:t>Variables</a:t>
            </a:r>
            <a:r>
              <a:rPr lang="ru-RU" sz="2200" dirty="0"/>
              <a:t>). Гистограммы будут построены для каждой пары переменных, из разных списков.</a:t>
            </a:r>
          </a:p>
          <a:p>
            <a:pPr algn="just">
              <a:lnSpc>
                <a:spcPct val="80000"/>
              </a:lnSpc>
            </a:pPr>
            <a:r>
              <a:rPr lang="ru-RU" sz="2200" dirty="0"/>
              <a:t>        Рассмотрим возможности вкладки </a:t>
            </a:r>
            <a:r>
              <a:rPr lang="en-US" sz="2200" b="1" dirty="0"/>
              <a:t>Advanced </a:t>
            </a:r>
            <a:r>
              <a:rPr lang="ru-RU" sz="2200" dirty="0"/>
              <a:t>(рис.5.2). Установки опций под общим названием </a:t>
            </a:r>
            <a:r>
              <a:rPr lang="en-US" sz="2200" b="1" dirty="0"/>
              <a:t>Categorization methods for tables</a:t>
            </a:r>
            <a:r>
              <a:rPr lang="ru-RU" sz="2200" b="1" dirty="0"/>
              <a:t> &amp; </a:t>
            </a:r>
            <a:r>
              <a:rPr lang="en-US" sz="2200" b="1" dirty="0"/>
              <a:t>graphs </a:t>
            </a:r>
            <a:r>
              <a:rPr lang="ru-RU" sz="2200" dirty="0"/>
              <a:t>(методы категоризации для таблиц и графиков) определяют,  как будут сгруппированы или табулированы выбранные переменные в таблицах частот и гистограммах, как обрабатываются наблюдения при вычислении.</a:t>
            </a:r>
          </a:p>
          <a:p>
            <a:pPr algn="just">
              <a:lnSpc>
                <a:spcPct val="80000"/>
              </a:lnSpc>
            </a:pPr>
            <a:endParaRPr lang="ru-RU"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4284663" y="6092825"/>
            <a:ext cx="1584325" cy="457200"/>
          </a:xfrm>
          <a:prstGeom prst="rect">
            <a:avLst/>
          </a:prstGeom>
          <a:noFill/>
          <a:ln w="9525">
            <a:noFill/>
            <a:miter lim="800000"/>
            <a:headEnd/>
            <a:tailEnd/>
          </a:ln>
        </p:spPr>
        <p:txBody>
          <a:bodyPr>
            <a:spAutoFit/>
          </a:bodyPr>
          <a:lstStyle/>
          <a:p>
            <a:pPr>
              <a:spcBef>
                <a:spcPct val="50000"/>
              </a:spcBef>
            </a:pPr>
            <a:r>
              <a:rPr lang="ru-RU" b="1"/>
              <a:t>Рис. 5.2</a:t>
            </a:r>
          </a:p>
        </p:txBody>
      </p:sp>
      <p:pic>
        <p:nvPicPr>
          <p:cNvPr id="24579" name="Picture 4"/>
          <p:cNvPicPr>
            <a:picLocks noGrp="1" noChangeAspect="1" noChangeArrowheads="1"/>
          </p:cNvPicPr>
          <p:nvPr>
            <p:ph idx="1"/>
          </p:nvPr>
        </p:nvPicPr>
        <p:blipFill>
          <a:blip r:embed="rId2" cstate="print"/>
          <a:srcRect/>
          <a:stretch>
            <a:fillRect/>
          </a:stretch>
        </p:blipFill>
        <p:spPr>
          <a:xfrm>
            <a:off x="1331913" y="381000"/>
            <a:ext cx="7200900" cy="5786438"/>
          </a:xfr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0" y="0"/>
            <a:ext cx="8964613" cy="6858000"/>
          </a:xfrm>
        </p:spPr>
        <p:txBody>
          <a:bodyPr/>
          <a:lstStyle/>
          <a:p>
            <a:pPr algn="just" eaLnBrk="1" hangingPunct="1">
              <a:lnSpc>
                <a:spcPct val="80000"/>
              </a:lnSpc>
              <a:spcBef>
                <a:spcPct val="0"/>
              </a:spcBef>
              <a:buFontTx/>
              <a:buNone/>
            </a:pPr>
            <a:r>
              <a:rPr lang="ru-RU" sz="2800" smtClean="0"/>
              <a:t>        </a:t>
            </a:r>
            <a:r>
              <a:rPr lang="ru-RU" sz="2000" smtClean="0"/>
              <a:t>Если установить флажок на </a:t>
            </a:r>
            <a:r>
              <a:rPr lang="en-US" sz="2000" i="1" smtClean="0"/>
              <a:t>All distinct values</a:t>
            </a:r>
            <a:r>
              <a:rPr lang="ru-RU" sz="2000" smtClean="0"/>
              <a:t> (все различные значения), то таблицы частот будут строиться с учетом всех различных значений анализируемых переменных, включая непрерывные и категориальные переменные.</a:t>
            </a:r>
          </a:p>
          <a:p>
            <a:pPr algn="just" eaLnBrk="1" hangingPunct="1">
              <a:lnSpc>
                <a:spcPct val="80000"/>
              </a:lnSpc>
              <a:spcBef>
                <a:spcPct val="0"/>
              </a:spcBef>
              <a:buFontTx/>
              <a:buNone/>
            </a:pPr>
            <a:r>
              <a:rPr lang="ru-RU" sz="2000" smtClean="0"/>
              <a:t>        Если установить флажок</a:t>
            </a:r>
            <a:r>
              <a:rPr lang="ru-RU" sz="2000" b="1" smtClean="0"/>
              <a:t> </a:t>
            </a:r>
            <a:r>
              <a:rPr lang="ru-RU" sz="2000" smtClean="0"/>
              <a:t>на</a:t>
            </a:r>
            <a:r>
              <a:rPr lang="ru-RU" sz="2000" b="1" smtClean="0"/>
              <a:t> </a:t>
            </a:r>
            <a:r>
              <a:rPr lang="en-US" sz="2000" i="1" smtClean="0"/>
              <a:t>With text labels</a:t>
            </a:r>
            <a:r>
              <a:rPr lang="ru-RU" sz="2000" smtClean="0"/>
              <a:t> (с текстовыми значениями), то таблицы частот будут строиться с учетом всех различных текстовых значений выбранных переменных, т.е. для категориальных переменных будут отображены названия групп, в противном случае будут отображены числовые коды. Для непрерывных с флажком и без будут приведены их значения.</a:t>
            </a:r>
          </a:p>
          <a:p>
            <a:pPr algn="just" eaLnBrk="1" hangingPunct="1">
              <a:lnSpc>
                <a:spcPct val="80000"/>
              </a:lnSpc>
              <a:spcBef>
                <a:spcPct val="0"/>
              </a:spcBef>
              <a:buFontTx/>
              <a:buNone/>
            </a:pPr>
            <a:r>
              <a:rPr lang="ru-RU" sz="2000" smtClean="0"/>
              <a:t>         Если установить флажок</a:t>
            </a:r>
            <a:r>
              <a:rPr lang="ru-RU" sz="2000" b="1" smtClean="0"/>
              <a:t> </a:t>
            </a:r>
            <a:r>
              <a:rPr lang="ru-RU" sz="2000" smtClean="0"/>
              <a:t>на</a:t>
            </a:r>
            <a:r>
              <a:rPr lang="ru-RU" sz="2000" b="1" smtClean="0"/>
              <a:t> </a:t>
            </a:r>
            <a:r>
              <a:rPr lang="en-US" sz="2000" i="1" smtClean="0"/>
              <a:t>No of exact intervals</a:t>
            </a:r>
            <a:r>
              <a:rPr lang="ru-RU" sz="2000" smtClean="0"/>
              <a:t> (число равных интервалов), то диапазон значений каждой переменной будет разделен на указанное число интервалов. Если установить флажок</a:t>
            </a:r>
            <a:r>
              <a:rPr lang="ru-RU" sz="2000" b="1" smtClean="0"/>
              <a:t> </a:t>
            </a:r>
            <a:r>
              <a:rPr lang="ru-RU" sz="2000" smtClean="0"/>
              <a:t>на</a:t>
            </a:r>
            <a:r>
              <a:rPr lang="ru-RU" sz="2000" b="1" smtClean="0"/>
              <a:t> </a:t>
            </a:r>
            <a:r>
              <a:rPr lang="ru-RU" sz="2000" i="1" smtClean="0"/>
              <a:t>«</a:t>
            </a:r>
            <a:r>
              <a:rPr lang="en-US" sz="2000" i="1" smtClean="0"/>
              <a:t>Neat</a:t>
            </a:r>
            <a:r>
              <a:rPr lang="ru-RU" sz="2000" i="1" smtClean="0"/>
              <a:t>» </a:t>
            </a:r>
            <a:r>
              <a:rPr lang="en-US" sz="2000" i="1" smtClean="0"/>
              <a:t>intervals</a:t>
            </a:r>
            <a:r>
              <a:rPr lang="ru-RU" sz="2000" i="1" smtClean="0"/>
              <a:t>; </a:t>
            </a:r>
            <a:r>
              <a:rPr lang="en-US" sz="2000" i="1" smtClean="0"/>
              <a:t>approximate no</a:t>
            </a:r>
            <a:r>
              <a:rPr lang="ru-RU" sz="2000" smtClean="0"/>
              <a:t> (приблизительное число интервалов; приближенное число), то программа построит приближенные интервалы и выберет приближенный размер шага так, что последняя десятичная цифра будет 0 или 5 (например, 10,5, 11,0, 11,5 и т.д.). Такие интервалы легче интерпретировать, чем интервалы, содержащие много десятичных знаков (например, 10,12423, 10,13533 и т.д.). </a:t>
            </a:r>
          </a:p>
          <a:p>
            <a:pPr algn="just" eaLnBrk="1" hangingPunct="1">
              <a:lnSpc>
                <a:spcPct val="80000"/>
              </a:lnSpc>
              <a:spcBef>
                <a:spcPct val="0"/>
              </a:spcBef>
              <a:buFontTx/>
              <a:buNone/>
            </a:pPr>
            <a:r>
              <a:rPr lang="ru-RU" sz="2000" smtClean="0"/>
              <a:t>        Если установить флажок</a:t>
            </a:r>
            <a:r>
              <a:rPr lang="ru-RU" sz="2000" b="1" smtClean="0"/>
              <a:t> </a:t>
            </a:r>
            <a:r>
              <a:rPr lang="ru-RU" sz="2000" smtClean="0"/>
              <a:t>на</a:t>
            </a:r>
            <a:r>
              <a:rPr lang="ru-RU" sz="2000" b="1" smtClean="0"/>
              <a:t> </a:t>
            </a:r>
            <a:r>
              <a:rPr lang="en-US" sz="2000" i="1" smtClean="0"/>
              <a:t>Step size</a:t>
            </a:r>
            <a:r>
              <a:rPr lang="ru-RU" sz="2000" smtClean="0"/>
              <a:t> (размер шага), то программа задает ширину интервала категоризации в таблицах частот и гистограммах. </a:t>
            </a:r>
          </a:p>
          <a:p>
            <a:pPr algn="just" eaLnBrk="1" hangingPunct="1">
              <a:lnSpc>
                <a:spcPct val="80000"/>
              </a:lnSpc>
              <a:spcBef>
                <a:spcPct val="0"/>
              </a:spcBef>
              <a:buFontTx/>
              <a:buNone/>
            </a:pPr>
            <a:r>
              <a:rPr lang="ru-RU" sz="2000" smtClean="0"/>
              <a:t>         Если установить флажок</a:t>
            </a:r>
            <a:r>
              <a:rPr lang="ru-RU" sz="2000" b="1" smtClean="0"/>
              <a:t> </a:t>
            </a:r>
            <a:r>
              <a:rPr lang="ru-RU" sz="2000" smtClean="0"/>
              <a:t>на</a:t>
            </a:r>
            <a:r>
              <a:rPr lang="ru-RU" sz="2000" b="1" smtClean="0"/>
              <a:t> </a:t>
            </a:r>
            <a:r>
              <a:rPr lang="en-US" sz="2000" i="1" smtClean="0"/>
              <a:t>At minimum</a:t>
            </a:r>
            <a:r>
              <a:rPr lang="ru-RU" sz="2000" smtClean="0"/>
              <a:t> (начать с минимального значения), то группировка начинается с минимального значения переменной (первый интервал группировки включает это значение). В противном случае левая граница первого интервала группировки задается пользователем в соответствующем поле.</a:t>
            </a:r>
          </a:p>
          <a:p>
            <a:pPr algn="just" eaLnBrk="1" hangingPunct="1">
              <a:lnSpc>
                <a:spcPct val="80000"/>
              </a:lnSpc>
              <a:spcBef>
                <a:spcPct val="0"/>
              </a:spcBef>
              <a:buFontTx/>
              <a:buNone/>
            </a:pPr>
            <a:r>
              <a:rPr lang="ru-RU" sz="2000" smtClean="0"/>
              <a:t> </a:t>
            </a:r>
          </a:p>
          <a:p>
            <a:pPr algn="just" eaLnBrk="1" hangingPunct="1">
              <a:lnSpc>
                <a:spcPct val="80000"/>
              </a:lnSpc>
              <a:spcBef>
                <a:spcPct val="0"/>
              </a:spcBef>
              <a:buFontTx/>
              <a:buNone/>
            </a:pPr>
            <a:r>
              <a:rPr lang="ru-RU" sz="2800" smtClean="0"/>
              <a:t>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План">
  <a:themeElements>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План">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План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План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План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План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План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План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План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Салют">
  <a:themeElements>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Салют">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Салют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Салют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Салют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1295</TotalTime>
  <Words>3461</Words>
  <Application>Microsoft Office PowerPoint</Application>
  <PresentationFormat>Экран (4:3)</PresentationFormat>
  <Paragraphs>120</Paragraphs>
  <Slides>47</Slides>
  <Notes>0</Notes>
  <HiddenSlides>0</HiddenSlides>
  <MMClips>0</MMClips>
  <ScaleCrop>false</ScaleCrop>
  <HeadingPairs>
    <vt:vector size="6" baseType="variant">
      <vt:variant>
        <vt:lpstr>Тема</vt:lpstr>
      </vt:variant>
      <vt:variant>
        <vt:i4>3</vt:i4>
      </vt:variant>
      <vt:variant>
        <vt:lpstr>Внедренные серверы OLE</vt:lpstr>
      </vt:variant>
      <vt:variant>
        <vt:i4>2</vt:i4>
      </vt:variant>
      <vt:variant>
        <vt:lpstr>Заголовки слайдов</vt:lpstr>
      </vt:variant>
      <vt:variant>
        <vt:i4>47</vt:i4>
      </vt:variant>
    </vt:vector>
  </HeadingPairs>
  <TitlesOfParts>
    <vt:vector size="52" baseType="lpstr">
      <vt:lpstr>Оформление по умолчанию</vt:lpstr>
      <vt:lpstr>План</vt:lpstr>
      <vt:lpstr>Салют</vt:lpstr>
      <vt:lpstr>Spreadsheet</vt:lpstr>
      <vt:lpstr>Graph</vt:lpstr>
      <vt:lpstr>Лекция 9</vt:lpstr>
      <vt:lpstr>ЧАСТОТНЫЙ АНАЛИЗ.</vt:lpstr>
      <vt:lpstr>Таблицы частот.</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Таблицы кросстабуляции и таблицы флагов и заголовков.</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Многомерные отклики.</vt:lpstr>
      <vt:lpstr>Слайд 42</vt:lpstr>
      <vt:lpstr>Слайд 43</vt:lpstr>
      <vt:lpstr>Слайд 44</vt:lpstr>
      <vt:lpstr>Слайд 45</vt:lpstr>
      <vt:lpstr>Слайд 46</vt:lpstr>
      <vt:lpstr>Слайд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Khaliphyan</dc:creator>
  <cp:lastModifiedBy>Khaliphyan</cp:lastModifiedBy>
  <cp:revision>54</cp:revision>
  <dcterms:created xsi:type="dcterms:W3CDTF">1601-01-01T00:00:00Z</dcterms:created>
  <dcterms:modified xsi:type="dcterms:W3CDTF">2024-11-03T11:44:01Z</dcterms:modified>
</cp:coreProperties>
</file>