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</p:sldMasterIdLst>
  <p:sldIdLst>
    <p:sldId id="256" r:id="rId4"/>
    <p:sldId id="257" r:id="rId5"/>
    <p:sldId id="258" r:id="rId6"/>
    <p:sldId id="261" r:id="rId7"/>
    <p:sldId id="308" r:id="rId8"/>
    <p:sldId id="263" r:id="rId9"/>
    <p:sldId id="309" r:id="rId10"/>
    <p:sldId id="265" r:id="rId11"/>
    <p:sldId id="268" r:id="rId12"/>
    <p:sldId id="312" r:id="rId13"/>
    <p:sldId id="270" r:id="rId14"/>
    <p:sldId id="310" r:id="rId15"/>
    <p:sldId id="311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5" r:id="rId34"/>
    <p:sldId id="296" r:id="rId35"/>
    <p:sldId id="297" r:id="rId36"/>
    <p:sldId id="313" r:id="rId37"/>
    <p:sldId id="299" r:id="rId38"/>
    <p:sldId id="300" r:id="rId39"/>
    <p:sldId id="301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7D1FC-5FD2-41B2-9952-F2A9C0C0E01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4070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AB904-3C7D-4EEB-B47B-E5265861DB8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3606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443FC-458D-44DC-8DE4-560343E5D26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3391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5D0AF4-0460-425D-A9AF-E63FCA03492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68183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titlemaster_m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366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B46ABA4-4A4D-4213-90C4-AC7A13B824A1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EC97A-5C11-449C-BA4F-745285613D2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77302281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D7241-A490-4D19-A9C1-E68912C1936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87960956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757F1-3C9D-4119-A201-1DD8147A6DD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19478644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6AC1B-3142-442C-9F0D-B3C7E1973E2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23106077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5DF10-0D82-4374-B082-5E618B5805C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7844398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93FB-D7CB-4F01-B6A8-DCC68335EF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17675446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399C-778A-411A-B799-02B851A8B36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555543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FDE08-D992-4643-B517-8CCEA0927B6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25491931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AC4B8-4465-419F-BFA0-DD8FE42A4B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52355480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1AFE-090F-413D-BD70-E63D780833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0481613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FC3F9-C981-4FAF-892E-DD2D6258CB9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362691275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116739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16740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42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116743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116744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16745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46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747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11674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16749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50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5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16752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53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5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16755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56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5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16758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59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6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16761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62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6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16764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65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6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6767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68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6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6770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71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7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6773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74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7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6776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77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7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6779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80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8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16782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83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8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16785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86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8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16788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89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9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16791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92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9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16794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95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9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116797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98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9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116800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01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0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116803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04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0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116806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07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08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116809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10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6811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12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681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116814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15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1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11681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1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1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116820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21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2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11682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2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2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116826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27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28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11682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3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3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116832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33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34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11683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3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3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116838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39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4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11684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4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84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116844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845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16846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116847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116848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599"/>
                        </a:cubicBezTo>
                        <a:cubicBezTo>
                          <a:pt x="10696" y="21599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599"/>
                        </a:cubicBezTo>
                        <a:cubicBezTo>
                          <a:pt x="10696" y="21599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49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0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0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50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0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0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51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0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0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52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0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0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53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0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0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54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64 h 2368"/>
                      <a:gd name="T2" fmla="*/ 240 w 776"/>
                      <a:gd name="T3" fmla="*/ 16 h 2368"/>
                      <a:gd name="T4" fmla="*/ 96 w 776"/>
                      <a:gd name="T5" fmla="*/ 160 h 2368"/>
                      <a:gd name="T6" fmla="*/ 336 w 776"/>
                      <a:gd name="T7" fmla="*/ 160 h 2368"/>
                      <a:gd name="T8" fmla="*/ 192 w 776"/>
                      <a:gd name="T9" fmla="*/ 304 h 2368"/>
                      <a:gd name="T10" fmla="*/ 384 w 776"/>
                      <a:gd name="T11" fmla="*/ 352 h 2368"/>
                      <a:gd name="T12" fmla="*/ 288 w 776"/>
                      <a:gd name="T13" fmla="*/ 448 h 2368"/>
                      <a:gd name="T14" fmla="*/ 480 w 776"/>
                      <a:gd name="T15" fmla="*/ 496 h 2368"/>
                      <a:gd name="T16" fmla="*/ 384 w 776"/>
                      <a:gd name="T17" fmla="*/ 592 h 2368"/>
                      <a:gd name="T18" fmla="*/ 528 w 776"/>
                      <a:gd name="T19" fmla="*/ 640 h 2368"/>
                      <a:gd name="T20" fmla="*/ 480 w 776"/>
                      <a:gd name="T21" fmla="*/ 736 h 2368"/>
                      <a:gd name="T22" fmla="*/ 576 w 776"/>
                      <a:gd name="T23" fmla="*/ 832 h 2368"/>
                      <a:gd name="T24" fmla="*/ 576 w 776"/>
                      <a:gd name="T25" fmla="*/ 928 h 2368"/>
                      <a:gd name="T26" fmla="*/ 672 w 776"/>
                      <a:gd name="T27" fmla="*/ 1072 h 2368"/>
                      <a:gd name="T28" fmla="*/ 624 w 776"/>
                      <a:gd name="T29" fmla="*/ 1216 h 2368"/>
                      <a:gd name="T30" fmla="*/ 720 w 776"/>
                      <a:gd name="T31" fmla="*/ 1312 h 2368"/>
                      <a:gd name="T32" fmla="*/ 672 w 776"/>
                      <a:gd name="T33" fmla="*/ 1456 h 2368"/>
                      <a:gd name="T34" fmla="*/ 720 w 776"/>
                      <a:gd name="T35" fmla="*/ 1600 h 2368"/>
                      <a:gd name="T36" fmla="*/ 672 w 776"/>
                      <a:gd name="T37" fmla="*/ 1696 h 2368"/>
                      <a:gd name="T38" fmla="*/ 768 w 776"/>
                      <a:gd name="T39" fmla="*/ 1840 h 2368"/>
                      <a:gd name="T40" fmla="*/ 720 w 776"/>
                      <a:gd name="T41" fmla="*/ 1984 h 2368"/>
                      <a:gd name="T42" fmla="*/ 768 w 776"/>
                      <a:gd name="T43" fmla="*/ 2176 h 2368"/>
                      <a:gd name="T44" fmla="*/ 720 w 776"/>
                      <a:gd name="T45" fmla="*/ 2224 h 2368"/>
                      <a:gd name="T46" fmla="*/ 768 w 776"/>
                      <a:gd name="T47" fmla="*/ 2368 h 23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855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64 h 2368"/>
                    <a:gd name="T2" fmla="*/ 240 w 776"/>
                    <a:gd name="T3" fmla="*/ 16 h 2368"/>
                    <a:gd name="T4" fmla="*/ 96 w 776"/>
                    <a:gd name="T5" fmla="*/ 160 h 2368"/>
                    <a:gd name="T6" fmla="*/ 336 w 776"/>
                    <a:gd name="T7" fmla="*/ 160 h 2368"/>
                    <a:gd name="T8" fmla="*/ 192 w 776"/>
                    <a:gd name="T9" fmla="*/ 304 h 2368"/>
                    <a:gd name="T10" fmla="*/ 384 w 776"/>
                    <a:gd name="T11" fmla="*/ 352 h 2368"/>
                    <a:gd name="T12" fmla="*/ 288 w 776"/>
                    <a:gd name="T13" fmla="*/ 448 h 2368"/>
                    <a:gd name="T14" fmla="*/ 480 w 776"/>
                    <a:gd name="T15" fmla="*/ 496 h 2368"/>
                    <a:gd name="T16" fmla="*/ 384 w 776"/>
                    <a:gd name="T17" fmla="*/ 592 h 2368"/>
                    <a:gd name="T18" fmla="*/ 528 w 776"/>
                    <a:gd name="T19" fmla="*/ 640 h 2368"/>
                    <a:gd name="T20" fmla="*/ 480 w 776"/>
                    <a:gd name="T21" fmla="*/ 736 h 2368"/>
                    <a:gd name="T22" fmla="*/ 576 w 776"/>
                    <a:gd name="T23" fmla="*/ 832 h 2368"/>
                    <a:gd name="T24" fmla="*/ 576 w 776"/>
                    <a:gd name="T25" fmla="*/ 928 h 2368"/>
                    <a:gd name="T26" fmla="*/ 672 w 776"/>
                    <a:gd name="T27" fmla="*/ 1072 h 2368"/>
                    <a:gd name="T28" fmla="*/ 624 w 776"/>
                    <a:gd name="T29" fmla="*/ 1216 h 2368"/>
                    <a:gd name="T30" fmla="*/ 720 w 776"/>
                    <a:gd name="T31" fmla="*/ 1312 h 2368"/>
                    <a:gd name="T32" fmla="*/ 672 w 776"/>
                    <a:gd name="T33" fmla="*/ 1456 h 2368"/>
                    <a:gd name="T34" fmla="*/ 720 w 776"/>
                    <a:gd name="T35" fmla="*/ 1600 h 2368"/>
                    <a:gd name="T36" fmla="*/ 672 w 776"/>
                    <a:gd name="T37" fmla="*/ 1696 h 2368"/>
                    <a:gd name="T38" fmla="*/ 768 w 776"/>
                    <a:gd name="T39" fmla="*/ 1840 h 2368"/>
                    <a:gd name="T40" fmla="*/ 720 w 776"/>
                    <a:gd name="T41" fmla="*/ 1984 h 2368"/>
                    <a:gd name="T42" fmla="*/ 768 w 776"/>
                    <a:gd name="T43" fmla="*/ 2176 h 2368"/>
                    <a:gd name="T44" fmla="*/ 720 w 776"/>
                    <a:gd name="T45" fmla="*/ 2224 h 2368"/>
                    <a:gd name="T46" fmla="*/ 768 w 776"/>
                    <a:gd name="T47" fmla="*/ 2368 h 2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6856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116857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58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59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0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0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0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0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0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1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2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3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4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5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6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7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8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69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70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87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11687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116873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16874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116875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E6AFF4-D58D-4FFB-AC00-518741DE451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953D-4EEC-4988-89A6-A762289FE4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55038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5CA01-CF68-4C02-9447-17F71BC8ACE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968473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2057-C72A-44F8-925F-336AC0AE139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04719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91487-013F-4714-8505-003B3F69891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953301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91FD-BACA-4E3B-BD47-4178BA9023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38217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0A53F-15C0-407B-A366-ABC4C4CE227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810850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3F403-D898-4842-BB47-AD78CB8745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02631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2949F-D10B-459D-AEC1-FDC3CF35AEC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905147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0CFE-7B27-4C87-BA4F-ACB269E613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4020448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F8DEE-0646-4873-B0A8-7858BBE5E8C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168262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37761-AAA3-483F-BB2C-23FCF753FDB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14766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8C014-E7AF-4EB2-A3C9-F92639812B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7735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BBA18-C190-44FD-ACE9-FE9CC220200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3241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8C1E2-3F89-486D-96B5-31061F267B6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8786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8EE71-4D1D-42BC-8C9C-A12F61490C8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46439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7F615-07CE-49B3-9ADC-6D4549309BF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20642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2D53E-B4E9-48A7-BDCE-AF83113FD3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xmlns="" val="4342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69DA60-764E-4898-94F2-D141B28C74F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112644" name="Picture 4" descr="slidemaster_med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126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1264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C8967BFD-4D39-4BA6-BDFB-2C117A2F042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15715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5716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17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18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5719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20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21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5722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23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24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15725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726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7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72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15729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73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3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3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733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34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35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73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3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38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739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40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41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574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4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44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5745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46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4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574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4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50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5751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52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53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575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5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56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5757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58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59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576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6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6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5763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64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65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576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6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68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5769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70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71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577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7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74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5775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76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7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577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7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80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5781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82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83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578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8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86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5787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88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89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579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9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79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04 h 504"/>
                    <a:gd name="T2" fmla="*/ 864 w 2736"/>
                    <a:gd name="T3" fmla="*/ 168 h 504"/>
                    <a:gd name="T4" fmla="*/ 1776 w 2736"/>
                    <a:gd name="T5" fmla="*/ 24 h 504"/>
                    <a:gd name="T6" fmla="*/ 2736 w 2736"/>
                    <a:gd name="T7" fmla="*/ 24 h 504"/>
                    <a:gd name="T8" fmla="*/ 2720 w 2736"/>
                    <a:gd name="T9" fmla="*/ 103 h 504"/>
                    <a:gd name="T10" fmla="*/ 1764 w 2736"/>
                    <a:gd name="T11" fmla="*/ 103 h 504"/>
                    <a:gd name="T12" fmla="*/ 654 w 2736"/>
                    <a:gd name="T13" fmla="*/ 292 h 504"/>
                    <a:gd name="T14" fmla="*/ 0 w 2736"/>
                    <a:gd name="T15" fmla="*/ 504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9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5 w 1769"/>
                    <a:gd name="T1" fmla="*/ 8 h 791"/>
                    <a:gd name="T2" fmla="*/ 485 w 1769"/>
                    <a:gd name="T3" fmla="*/ 56 h 791"/>
                    <a:gd name="T4" fmla="*/ 1157 w 1769"/>
                    <a:gd name="T5" fmla="*/ 200 h 791"/>
                    <a:gd name="T6" fmla="*/ 1611 w 1769"/>
                    <a:gd name="T7" fmla="*/ 432 h 791"/>
                    <a:gd name="T8" fmla="*/ 1756 w 1769"/>
                    <a:gd name="T9" fmla="*/ 609 h 791"/>
                    <a:gd name="T10" fmla="*/ 1689 w 1769"/>
                    <a:gd name="T11" fmla="*/ 787 h 791"/>
                    <a:gd name="T12" fmla="*/ 1589 w 1769"/>
                    <a:gd name="T13" fmla="*/ 632 h 791"/>
                    <a:gd name="T14" fmla="*/ 1389 w 1769"/>
                    <a:gd name="T15" fmla="*/ 454 h 791"/>
                    <a:gd name="T16" fmla="*/ 1109 w 1769"/>
                    <a:gd name="T17" fmla="*/ 296 h 791"/>
                    <a:gd name="T18" fmla="*/ 581 w 1769"/>
                    <a:gd name="T19" fmla="*/ 152 h 791"/>
                    <a:gd name="T20" fmla="*/ 0 w 1769"/>
                    <a:gd name="T21" fmla="*/ 76 h 791"/>
                    <a:gd name="T22" fmla="*/ 5 w 1769"/>
                    <a:gd name="T23" fmla="*/ 8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579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579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9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797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5798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99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00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580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0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03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5804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05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06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580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0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0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5810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11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12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581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1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15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5816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17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18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1581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2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21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15822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23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82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1582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2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5827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28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29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599"/>
                    </a:cubicBezTo>
                    <a:cubicBezTo>
                      <a:pt x="10696" y="21599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599"/>
                    </a:cubicBezTo>
                    <a:cubicBezTo>
                      <a:pt x="10696" y="21599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0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0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0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1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0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0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2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0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0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3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4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5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6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7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8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0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0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9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0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0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0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0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1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2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3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4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5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6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7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8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5849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15850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1585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1585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1585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593FBB5-234A-4E6C-B610-91E3436AE43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27313" y="2565400"/>
            <a:ext cx="5613400" cy="1470025"/>
          </a:xfrm>
        </p:spPr>
        <p:txBody>
          <a:bodyPr/>
          <a:lstStyle/>
          <a:p>
            <a:r>
              <a:rPr lang="ru-RU" altLang="en-US" sz="6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Лекция 11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868740" cy="485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0" y="116632"/>
            <a:ext cx="8784976" cy="17303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</a:t>
            </a:r>
            <a:r>
              <a:rPr lang="ru-RU" altLang="en-US" sz="2000" dirty="0" smtClean="0"/>
              <a:t>Вкладка </a:t>
            </a:r>
            <a:r>
              <a:rPr lang="ru-RU" altLang="en-US" sz="2000" b="1" dirty="0" smtClean="0"/>
              <a:t>Просмотр</a:t>
            </a:r>
            <a:r>
              <a:rPr lang="ru-RU" altLang="en-US" sz="2000" dirty="0" smtClean="0"/>
              <a:t> содержит стандартный набор кнопок для предварительного просмотра различных сравнительных характеристик:</a:t>
            </a:r>
            <a:endParaRPr lang="ru-RU" altLang="en-US" sz="2000" i="1" dirty="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 smtClean="0"/>
              <a:t>    </a:t>
            </a:r>
            <a:r>
              <a:rPr lang="ru-RU" altLang="en-US" sz="2000" i="1" dirty="0" smtClean="0"/>
              <a:t>– Средние и стандартные отклонения</a:t>
            </a:r>
            <a:r>
              <a:rPr lang="ru-RU" altLang="en-US" sz="2000" dirty="0" smtClean="0"/>
              <a:t>;</a:t>
            </a:r>
            <a:endParaRPr lang="ru-RU" altLang="en-US" sz="2000" i="1" dirty="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 smtClean="0"/>
              <a:t>    </a:t>
            </a:r>
            <a:r>
              <a:rPr lang="ru-RU" altLang="en-US" sz="2000" i="1" dirty="0" smtClean="0"/>
              <a:t>– М</a:t>
            </a:r>
            <a:r>
              <a:rPr lang="ru-RU" altLang="en-US" sz="2000" dirty="0" smtClean="0"/>
              <a:t>атричный график для всех переменных;</a:t>
            </a:r>
            <a:endParaRPr lang="ru-RU" altLang="en-US" sz="2000" i="1" dirty="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 smtClean="0"/>
              <a:t>    </a:t>
            </a:r>
            <a:r>
              <a:rPr lang="ru-RU" altLang="en-US" sz="2000" i="1" dirty="0" smtClean="0"/>
              <a:t>– Диаграммы размаха для всех переменных</a:t>
            </a:r>
            <a:r>
              <a:rPr lang="ru-RU" altLang="en-US" sz="2200" dirty="0" smtClean="0"/>
              <a:t>.</a:t>
            </a:r>
            <a:endParaRPr lang="ru-RU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893175" cy="640873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После </a:t>
            </a:r>
            <a:r>
              <a:rPr lang="ru-RU" altLang="en-US" sz="2000" dirty="0"/>
              <a:t>того как все параметры </a:t>
            </a:r>
            <a:r>
              <a:rPr lang="ru-RU" altLang="en-US" sz="2000" dirty="0" smtClean="0"/>
              <a:t>выбраны (по умолчанию), </a:t>
            </a:r>
            <a:r>
              <a:rPr lang="ru-RU" altLang="en-US" sz="2000" dirty="0"/>
              <a:t>изучены различные статистические характеристики, можно перейти непосредственно к оцениванию. В окне </a:t>
            </a:r>
            <a:r>
              <a:rPr lang="en-US" altLang="en-US" sz="2000" b="1" dirty="0"/>
              <a:t>Model Estimation</a:t>
            </a:r>
            <a:r>
              <a:rPr lang="ru-RU" altLang="en-US" sz="2000" dirty="0"/>
              <a:t> </a:t>
            </a:r>
            <a:r>
              <a:rPr lang="ru-RU" altLang="en-US" sz="2000" dirty="0" smtClean="0"/>
              <a:t>(</a:t>
            </a:r>
            <a:r>
              <a:rPr lang="ru-RU" altLang="en-US" sz="2000" b="1" dirty="0" smtClean="0"/>
              <a:t>Оценивание модели</a:t>
            </a:r>
            <a:r>
              <a:rPr lang="ru-RU" altLang="en-US" sz="2000" dirty="0" smtClean="0"/>
              <a:t>) нажмем </a:t>
            </a:r>
            <a:r>
              <a:rPr lang="ru-RU" altLang="en-US" sz="2000" dirty="0"/>
              <a:t>на </a:t>
            </a:r>
            <a:r>
              <a:rPr lang="ru-RU" altLang="en-US" sz="2000" b="1" dirty="0"/>
              <a:t>ОК</a:t>
            </a:r>
            <a:r>
              <a:rPr lang="ru-RU" altLang="en-US" sz="2000" dirty="0"/>
              <a:t>. Если процесс оценивания сошелся за указанное количество итераций, то появится диалоговое окно </a:t>
            </a:r>
            <a:r>
              <a:rPr lang="en-US" altLang="en-US" sz="2000" b="1" dirty="0"/>
              <a:t>Results</a:t>
            </a:r>
            <a:r>
              <a:rPr lang="ru-RU" altLang="en-US" sz="2000" b="1" dirty="0"/>
              <a:t>. </a:t>
            </a: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/>
              <a:t> </a:t>
            </a:r>
            <a:r>
              <a:rPr lang="ru-RU" altLang="en-US" sz="2000" dirty="0" smtClean="0"/>
              <a:t>Окно </a:t>
            </a:r>
            <a:r>
              <a:rPr lang="en-US" altLang="en-US" sz="2000" b="1" dirty="0"/>
              <a:t>Results</a:t>
            </a:r>
            <a:r>
              <a:rPr lang="ru-RU" altLang="en-US" sz="2000" dirty="0"/>
              <a:t> состоит из информационной и функциональной частей (рис. 4). </a:t>
            </a:r>
            <a:r>
              <a:rPr lang="ru-RU" altLang="en-US" sz="2000" dirty="0" smtClean="0"/>
              <a:t>Из первой части видно, что значение параметра </a:t>
            </a:r>
            <a:r>
              <a:rPr lang="en-US" altLang="en-US" sz="2000" i="1" dirty="0" smtClean="0"/>
              <a:t>Chi</a:t>
            </a:r>
            <a:r>
              <a:rPr lang="ru-RU" altLang="en-US" sz="2000" i="1" dirty="0" smtClean="0"/>
              <a:t>-</a:t>
            </a:r>
            <a:r>
              <a:rPr lang="en-US" altLang="en-US" sz="2000" i="1" dirty="0" smtClean="0"/>
              <a:t>square </a:t>
            </a:r>
            <a:r>
              <a:rPr lang="ru-RU" altLang="en-US" sz="2000" dirty="0" smtClean="0"/>
              <a:t>достаточно велико, а значение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– мало. Это говорит о достаточной адекватности выбранной модели. </a:t>
            </a:r>
            <a:endParaRPr lang="ru-RU" altLang="en-US" sz="20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553070" cy="430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8564488" cy="1728192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dirty="0" smtClean="0"/>
              <a:t>Если нажать на кнопку </a:t>
            </a:r>
            <a:r>
              <a:rPr lang="ru-RU" sz="2000" i="1" dirty="0" smtClean="0"/>
              <a:t>Оценки параметров </a:t>
            </a:r>
            <a:r>
              <a:rPr lang="ru-RU" sz="2000" dirty="0" smtClean="0"/>
              <a:t>появится таблица с коэффициентами модели логит регрессии, по которым можно составить уравнение логит регрессии.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dirty="0" smtClean="0"/>
              <a:t>Если нажать на кнопку </a:t>
            </a:r>
            <a:r>
              <a:rPr lang="ru-RU" sz="2000" i="1" dirty="0" smtClean="0"/>
              <a:t>Наблюдаемые, предсказанные и остатки </a:t>
            </a:r>
            <a:r>
              <a:rPr lang="ru-RU" sz="2000" dirty="0" smtClean="0"/>
              <a:t>появится таблица с соответствующими </a:t>
            </a:r>
            <a:r>
              <a:rPr lang="ru-RU" sz="2200" dirty="0" smtClean="0"/>
              <a:t>значениями. Ошибочные классификации выделены красным цветом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62373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i="1" dirty="0" smtClean="0"/>
              <a:t>Success</a:t>
            </a:r>
            <a:r>
              <a:rPr lang="ru-RU" altLang="en-US" sz="2000" i="1" dirty="0" smtClean="0"/>
              <a:t> = </a:t>
            </a:r>
            <a:r>
              <a:rPr lang="ru-RU" altLang="en-US" sz="2000" i="1" dirty="0" err="1" smtClean="0"/>
              <a:t>ехр</a:t>
            </a:r>
            <a:r>
              <a:rPr lang="ru-RU" altLang="en-US" sz="2000" i="1" dirty="0" smtClean="0"/>
              <a:t>(– 3,06 + 0,16</a:t>
            </a:r>
            <a:r>
              <a:rPr lang="en-US" altLang="en-US" sz="2000" i="1" dirty="0" smtClean="0"/>
              <a:t>Experience</a:t>
            </a:r>
            <a:r>
              <a:rPr lang="ru-RU" altLang="en-US" sz="2000" i="1" dirty="0" smtClean="0"/>
              <a:t>)/(1 + </a:t>
            </a:r>
            <a:r>
              <a:rPr lang="ru-RU" altLang="en-US" sz="2000" i="1" dirty="0" err="1" smtClean="0"/>
              <a:t>ехр</a:t>
            </a:r>
            <a:r>
              <a:rPr lang="ru-RU" altLang="en-US" sz="2000" i="1" dirty="0" smtClean="0"/>
              <a:t>(–3,06 + </a:t>
            </a:r>
            <a:r>
              <a:rPr lang="en-US" altLang="en-US" sz="2000" i="1" dirty="0" smtClean="0"/>
              <a:t>+</a:t>
            </a:r>
            <a:r>
              <a:rPr lang="ru-RU" altLang="en-US" sz="2000" i="1" dirty="0" smtClean="0"/>
              <a:t>0,16</a:t>
            </a:r>
            <a:r>
              <a:rPr lang="en-US" altLang="en-US" sz="2000" i="1" dirty="0" smtClean="0"/>
              <a:t>Experience</a:t>
            </a:r>
            <a:r>
              <a:rPr lang="ru-RU" altLang="en-US" sz="2000" i="1" dirty="0" smtClean="0"/>
              <a:t>)).</a:t>
            </a:r>
            <a:endParaRPr lang="ru-RU" sz="2000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72816"/>
            <a:ext cx="36957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9" y="2132856"/>
            <a:ext cx="485639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9437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200" dirty="0" smtClean="0"/>
              <a:t>    Если нажать на кнопку </a:t>
            </a:r>
            <a:r>
              <a:rPr lang="ru-RU" sz="2200" i="1" dirty="0" smtClean="0"/>
              <a:t>Подогнанная функция и наблюдаемые значения</a:t>
            </a:r>
            <a:r>
              <a:rPr lang="ru-RU" sz="2200" dirty="0" smtClean="0"/>
              <a:t>, то программа построит кривую логистической регрессии</a:t>
            </a:r>
            <a:endParaRPr lang="ru-RU" sz="2200" dirty="0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1619672" y="1268760"/>
          <a:ext cx="5943600" cy="4457700"/>
        </p:xfrm>
        <a:graphic>
          <a:graphicData uri="http://schemas.openxmlformats.org/presentationml/2006/ole">
            <p:oleObj spid="_x0000_s145409" name="Graph" r:id="rId3" imgW="5943600" imgH="4457880" progId="STATISTICA.Graph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8081" y="1124744"/>
            <a:ext cx="7333043" cy="547260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96336" y="6309320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800" b="1" dirty="0"/>
              <a:t>Рис.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1032" y="0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2000" dirty="0" smtClean="0"/>
              <a:t>Перейдем на вкладку </a:t>
            </a:r>
            <a:r>
              <a:rPr lang="ru-RU" sz="2000" i="1" dirty="0" smtClean="0"/>
              <a:t>Остатки</a:t>
            </a:r>
            <a:r>
              <a:rPr lang="ru-RU" sz="2000" dirty="0" smtClean="0"/>
              <a:t> и нажмем на кнопку </a:t>
            </a:r>
            <a:r>
              <a:rPr lang="ru-RU" sz="2000" i="1" dirty="0" smtClean="0"/>
              <a:t>Классификация</a:t>
            </a:r>
            <a:r>
              <a:rPr lang="ru-RU" sz="2000" dirty="0" smtClean="0"/>
              <a:t> и отношение шансов. Появится двумерная таблица с частотами наблюдаемых и прогнозных значений бинарного отклика</a:t>
            </a:r>
            <a:endParaRPr lang="ru-RU" sz="2000" dirty="0"/>
          </a:p>
        </p:txBody>
      </p:sp>
      <p:pic>
        <p:nvPicPr>
          <p:cNvPr id="151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974" y="4293096"/>
            <a:ext cx="3745026" cy="140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266402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800" dirty="0" smtClean="0"/>
              <a:t> </a:t>
            </a:r>
            <a:r>
              <a:rPr lang="ru-RU" altLang="en-US" sz="2000" dirty="0" smtClean="0"/>
              <a:t>Наиболее </a:t>
            </a:r>
            <a:r>
              <a:rPr lang="ru-RU" altLang="en-US" sz="2000" dirty="0"/>
              <a:t>полно графическая информация о результатах моделирования приведена на вкладке </a:t>
            </a:r>
            <a:r>
              <a:rPr lang="ru-RU" altLang="en-US" sz="2000" b="1" dirty="0" smtClean="0"/>
              <a:t>Остатки</a:t>
            </a:r>
            <a:r>
              <a:rPr lang="ru-RU" altLang="en-US" sz="2000" dirty="0" smtClean="0"/>
              <a:t>.</a:t>
            </a: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ru-RU" altLang="en-US" sz="2000" dirty="0" smtClean="0"/>
              <a:t>Остатки </a:t>
            </a:r>
            <a:r>
              <a:rPr lang="ru-RU" altLang="en-US" sz="2000" dirty="0"/>
              <a:t>представляют собой разницу между исходными величинами и предсказанными с помощью модели. Все кнопки этой вкладки (кроме трех) предназначены для графической визуализации результатов, кнопка </a:t>
            </a:r>
            <a:r>
              <a:rPr lang="ru-RU" altLang="en-US" sz="2000" b="1" dirty="0" smtClean="0"/>
              <a:t>Распределение остатков </a:t>
            </a:r>
            <a:r>
              <a:rPr lang="ru-RU" altLang="en-US" sz="2000" dirty="0" smtClean="0"/>
              <a:t>–  </a:t>
            </a:r>
            <a:r>
              <a:rPr lang="ru-RU" altLang="en-US" sz="2000" dirty="0"/>
              <a:t>для визуализации гистограммы остатков. Гистограмма остатков дана в сравнении с плотностью нормального распределения. Из рис. 5 видно, что гистограмма достаточно «хорошо» приближается кривой плотности нормального распределения. Это также свидетельствует об адекватности модели. </a:t>
            </a:r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1475655" y="2787712"/>
          <a:ext cx="6093503" cy="3665623"/>
        </p:xfrm>
        <a:graphic>
          <a:graphicData uri="http://schemas.openxmlformats.org/presentationml/2006/ole">
            <p:oleObj spid="_x0000_s110593" name="Graph" r:id="rId3" imgW="3657600" imgH="2743200" progId="STATISTICA.Graph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896" y="6457890"/>
            <a:ext cx="1079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dirty="0"/>
              <a:t>Рис.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194394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</a:t>
            </a:r>
            <a:r>
              <a:rPr lang="ru-RU" altLang="en-US" sz="2000" dirty="0" smtClean="0"/>
              <a:t>Соответствие </a:t>
            </a:r>
            <a:r>
              <a:rPr lang="ru-RU" altLang="en-US" sz="2000" dirty="0"/>
              <a:t>распределения остатков нормальному закону можно оценить также при помощи кнопок </a:t>
            </a:r>
            <a:r>
              <a:rPr lang="ru-RU" altLang="en-US" sz="2000" b="1" dirty="0" smtClean="0"/>
              <a:t>Нормальный график </a:t>
            </a:r>
            <a:r>
              <a:rPr lang="ru-RU" altLang="en-US" sz="2000" dirty="0"/>
              <a:t>и</a:t>
            </a:r>
            <a:r>
              <a:rPr lang="ru-RU" altLang="en-US" sz="2000" b="1" dirty="0"/>
              <a:t> </a:t>
            </a:r>
            <a:r>
              <a:rPr lang="ru-RU" altLang="en-US" sz="2000" b="1" dirty="0" smtClean="0"/>
              <a:t>Полу нормальный график</a:t>
            </a:r>
            <a:r>
              <a:rPr lang="ru-RU" altLang="en-US" sz="2000" dirty="0" smtClean="0"/>
              <a:t> </a:t>
            </a:r>
            <a:r>
              <a:rPr lang="ru-RU" altLang="en-US" sz="2000" dirty="0"/>
              <a:t>– только абсолютные величины). 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</a:t>
            </a:r>
            <a:r>
              <a:rPr lang="ru-RU" altLang="en-US" sz="2000" dirty="0" smtClean="0"/>
              <a:t>  </a:t>
            </a:r>
            <a:r>
              <a:rPr lang="ru-RU" altLang="en-US" sz="2000" dirty="0" smtClean="0"/>
              <a:t>Если </a:t>
            </a:r>
            <a:r>
              <a:rPr lang="ru-RU" altLang="en-US" sz="2000" dirty="0" smtClean="0"/>
              <a:t>нажать на кнопку </a:t>
            </a:r>
            <a:r>
              <a:rPr lang="ru-RU" altLang="en-US" sz="2000" b="1" dirty="0" smtClean="0"/>
              <a:t>Предсказанные и наблюдаемые значения </a:t>
            </a:r>
            <a:r>
              <a:rPr lang="ru-RU" altLang="en-US" sz="2000" dirty="0" smtClean="0"/>
              <a:t>появится график на котором по оси ординат расположены наблюдаемые значений, а по оси абсцисс – предсказанные. К сожалению имена наблюдений не показаны</a:t>
            </a:r>
            <a:endParaRPr lang="en-US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    </a:t>
            </a:r>
            <a:endParaRPr lang="ru-RU" altLang="en-US" sz="2800" dirty="0"/>
          </a:p>
          <a:p>
            <a:pPr algn="just">
              <a:lnSpc>
                <a:spcPct val="80000"/>
              </a:lnSpc>
              <a:spcBef>
                <a:spcPct val="0"/>
              </a:spcBef>
            </a:pPr>
            <a:endParaRPr lang="ru-RU" altLang="en-US" sz="28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32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0" y="3284984"/>
          <a:ext cx="4503440" cy="3377580"/>
        </p:xfrm>
        <a:graphic>
          <a:graphicData uri="http://schemas.openxmlformats.org/presentationml/2006/ole">
            <p:oleObj spid="_x0000_s109569" name="Graph" r:id="rId3" imgW="5943600" imgH="4457880" progId="STATISTICA.Graph">
              <p:embed/>
            </p:oleObj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631498" y="2132856"/>
          <a:ext cx="4512502" cy="3384376"/>
        </p:xfrm>
        <a:graphic>
          <a:graphicData uri="http://schemas.openxmlformats.org/presentationml/2006/ole">
            <p:oleObj spid="_x0000_s109571" name="Graph" r:id="rId4" imgW="5943600" imgH="4457880" progId="STATISTICA.Grap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0438"/>
            <a:ext cx="9144000" cy="3097212"/>
          </a:xfrm>
        </p:spPr>
        <p:txBody>
          <a:bodyPr/>
          <a:lstStyle/>
          <a:p>
            <a:r>
              <a:rPr lang="ru-RU" altLang="en-US" b="1">
                <a:solidFill>
                  <a:srgbClr val="CCFFFF"/>
                </a:solidFill>
              </a:rPr>
              <a:t>Экспоненциальная регрессия. Описание процедуры </a:t>
            </a:r>
            <a:r>
              <a:rPr lang="en-US" altLang="en-US" b="1">
                <a:solidFill>
                  <a:srgbClr val="CCFFFF"/>
                </a:solidFill>
              </a:rPr>
              <a:t>Exponential growth regression</a:t>
            </a:r>
            <a:r>
              <a:rPr lang="ru-RU" altLang="en-US" b="1">
                <a:solidFill>
                  <a:srgbClr val="CCFFFF"/>
                </a:solidFill>
              </a:rPr>
              <a:t>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2736031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800" dirty="0"/>
              <a:t>        </a:t>
            </a:r>
            <a:r>
              <a:rPr lang="en-US" altLang="en-US" sz="2000" b="1" dirty="0"/>
              <a:t>Exponential growth regression</a:t>
            </a:r>
            <a:r>
              <a:rPr lang="ru-RU" altLang="en-US" sz="2000" dirty="0"/>
              <a:t> (регрессии экспоненциального роста</a:t>
            </a:r>
            <a:r>
              <a:rPr lang="ru-RU" altLang="en-US" sz="2000" b="1" dirty="0"/>
              <a:t>)</a:t>
            </a:r>
            <a:r>
              <a:rPr lang="ru-RU" altLang="en-US" sz="2000" dirty="0"/>
              <a:t> соответствует модель </a:t>
            </a:r>
            <a:r>
              <a:rPr lang="ru-RU" altLang="en-US" sz="2000" dirty="0" smtClean="0"/>
              <a:t>вида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i="1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/>
              <a:t>                    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 = </a:t>
            </a:r>
            <a:r>
              <a:rPr lang="en-US" altLang="en-US" sz="2000" i="1" dirty="0"/>
              <a:t>c</a:t>
            </a:r>
            <a:r>
              <a:rPr lang="ru-RU" altLang="en-US" sz="2000" i="1" dirty="0"/>
              <a:t> + </a:t>
            </a:r>
            <a:r>
              <a:rPr lang="en-US" altLang="en-US" sz="2000" i="1" dirty="0"/>
              <a:t>exp</a:t>
            </a:r>
            <a:r>
              <a:rPr lang="ru-RU" altLang="en-US" sz="2000" i="1" dirty="0"/>
              <a:t>(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0</a:t>
            </a:r>
            <a:r>
              <a:rPr lang="ru-RU" altLang="en-US" sz="2000" i="1" dirty="0"/>
              <a:t> +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1</a:t>
            </a:r>
            <a:r>
              <a:rPr lang="ru-RU" altLang="en-US" sz="2000" i="1" dirty="0"/>
              <a:t>Х +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2</a:t>
            </a:r>
            <a:r>
              <a:rPr lang="ru-RU" altLang="en-US" sz="2000" i="1" dirty="0"/>
              <a:t>Х</a:t>
            </a:r>
            <a:r>
              <a:rPr lang="ru-RU" altLang="en-US" sz="2000" i="1" baseline="30000" dirty="0"/>
              <a:t>2</a:t>
            </a:r>
            <a:r>
              <a:rPr lang="ru-RU" altLang="en-US" sz="2000" i="1" dirty="0"/>
              <a:t> +…) + </a:t>
            </a:r>
            <a:r>
              <a:rPr lang="ru-RU" altLang="en-US" sz="2000" i="1" dirty="0">
                <a:sym typeface="Symbol" panose="05050102010706020507" pitchFamily="18" charset="2"/>
              </a:rPr>
              <a:t></a:t>
            </a:r>
            <a:r>
              <a:rPr lang="ru-RU" altLang="en-US" sz="2000" i="1" dirty="0" smtClean="0"/>
              <a:t>,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/>
              <a:t>где </a:t>
            </a:r>
            <a:r>
              <a:rPr lang="en-US" altLang="en-US" sz="2000" i="1" dirty="0"/>
              <a:t>c</a:t>
            </a:r>
            <a:r>
              <a:rPr lang="ru-RU" altLang="en-US" sz="2000" i="1" dirty="0"/>
              <a:t>,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0</a:t>
            </a:r>
            <a:r>
              <a:rPr lang="ru-RU" altLang="en-US" sz="2000" i="1" dirty="0"/>
              <a:t>,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1</a:t>
            </a:r>
            <a:r>
              <a:rPr lang="ru-RU" altLang="en-US" sz="2000" dirty="0"/>
              <a:t>…– параметры, которые необходимо оценить. 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Таблица </a:t>
            </a:r>
            <a:r>
              <a:rPr lang="ru-RU" altLang="en-US" sz="2000" dirty="0"/>
              <a:t>данных </a:t>
            </a:r>
            <a:r>
              <a:rPr lang="ru-RU" altLang="en-US" sz="2000" i="1" dirty="0" smtClean="0"/>
              <a:t>Коммивояжер</a:t>
            </a:r>
            <a:r>
              <a:rPr lang="ru-RU" altLang="en-US" sz="2000" dirty="0" smtClean="0"/>
              <a:t> </a:t>
            </a:r>
            <a:r>
              <a:rPr lang="ru-RU" altLang="en-US" sz="2000" dirty="0" smtClean="0"/>
              <a:t>(таблица есть в </a:t>
            </a:r>
            <a:r>
              <a:rPr lang="en-US" altLang="en-US" sz="2000" dirty="0" smtClean="0"/>
              <a:t>STATISTICA </a:t>
            </a:r>
            <a:r>
              <a:rPr lang="ru-RU" altLang="en-US" sz="2000" dirty="0" smtClean="0"/>
              <a:t>примеры) изображена </a:t>
            </a:r>
            <a:r>
              <a:rPr lang="ru-RU" altLang="en-US" sz="2000" dirty="0"/>
              <a:t>на рис. 7.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616278" y="2420888"/>
          <a:ext cx="3527722" cy="3730545"/>
        </p:xfrm>
        <a:graphic>
          <a:graphicData uri="http://schemas.openxmlformats.org/presentationml/2006/ole">
            <p:oleObj spid="_x0000_s27654" name="Spreadsheet" r:id="rId3" imgW="1828800" imgH="2105025" progId="STATISTICA.Spreadsheet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920037" y="6237312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</a:t>
            </a:r>
            <a:r>
              <a:rPr lang="en-US" altLang="en-US" sz="2000" b="1" dirty="0"/>
              <a:t>. </a:t>
            </a:r>
            <a:r>
              <a:rPr lang="ru-RU" altLang="en-US" sz="2000" b="1" dirty="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2015951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 smtClean="0"/>
              <a:t>Переменная </a:t>
            </a:r>
            <a:r>
              <a:rPr lang="en-US" altLang="en-US" sz="2000" i="1" dirty="0"/>
              <a:t>N</a:t>
            </a:r>
            <a:r>
              <a:rPr lang="ru-RU" altLang="en-US" sz="2000" i="1" dirty="0"/>
              <a:t> город </a:t>
            </a:r>
            <a:r>
              <a:rPr lang="ru-RU" altLang="en-US" sz="2000" b="1" dirty="0"/>
              <a:t>–</a:t>
            </a:r>
            <a:r>
              <a:rPr lang="ru-RU" altLang="en-US" sz="2000" dirty="0"/>
              <a:t> это размерность решаемой задачи. Надо определить, существует ли взаимосвязь между размерностью задачи и количеством операций (трудоемкостью алгоритма), можно ли эту взаимосвязь представить моделью регрессионного роста, найти параметры модели. В качестве зависимой переменой </a:t>
            </a:r>
            <a:r>
              <a:rPr lang="ru-RU" altLang="en-US" sz="2000" dirty="0" smtClean="0"/>
              <a:t>используем </a:t>
            </a:r>
            <a:r>
              <a:rPr lang="en-US" altLang="en-US" sz="2000" i="1" dirty="0"/>
              <a:t>N</a:t>
            </a:r>
            <a:r>
              <a:rPr lang="ru-RU" altLang="en-US" sz="2000" i="1" dirty="0"/>
              <a:t> операций</a:t>
            </a:r>
            <a:r>
              <a:rPr lang="ru-RU" altLang="en-US" sz="2000" b="1" dirty="0"/>
              <a:t>,</a:t>
            </a:r>
            <a:r>
              <a:rPr lang="ru-RU" altLang="en-US" sz="2000" dirty="0"/>
              <a:t> а в качестве независимой </a:t>
            </a:r>
            <a:r>
              <a:rPr lang="ru-RU" altLang="en-US" sz="2000" b="1" dirty="0"/>
              <a:t>–</a:t>
            </a:r>
            <a:r>
              <a:rPr lang="ru-RU" altLang="en-US" sz="2000" dirty="0"/>
              <a:t> соответственно </a:t>
            </a:r>
            <a:r>
              <a:rPr lang="en-US" altLang="en-US" sz="2000" i="1" dirty="0"/>
              <a:t>N</a:t>
            </a:r>
            <a:r>
              <a:rPr lang="ru-RU" altLang="en-US" sz="2000" i="1" dirty="0"/>
              <a:t> город.  </a:t>
            </a:r>
            <a:r>
              <a:rPr lang="ru-RU" altLang="en-US" sz="2000" dirty="0"/>
              <a:t>После выбора переменных в </a:t>
            </a:r>
            <a:r>
              <a:rPr lang="ru-RU" altLang="en-US" sz="2000" dirty="0" smtClean="0"/>
              <a:t>стартовом окне нажмем</a:t>
            </a:r>
            <a:r>
              <a:rPr lang="ru-RU" altLang="en-US" sz="2000" b="1" dirty="0" smtClean="0"/>
              <a:t> </a:t>
            </a:r>
            <a:r>
              <a:rPr lang="en-US" altLang="en-US" sz="2000" b="1" dirty="0"/>
              <a:t>OK</a:t>
            </a:r>
            <a:r>
              <a:rPr lang="ru-RU" altLang="en-US" sz="2000" b="1" dirty="0"/>
              <a:t>. </a:t>
            </a:r>
            <a:r>
              <a:rPr lang="ru-RU" altLang="en-US" sz="2000" dirty="0"/>
              <a:t>Откроется окно </a:t>
            </a:r>
            <a:r>
              <a:rPr lang="ru-RU" altLang="en-US" sz="2000" b="1" dirty="0" smtClean="0"/>
              <a:t>Оценивание модели</a:t>
            </a:r>
            <a:r>
              <a:rPr lang="en-US" altLang="en-US" sz="2000" b="1" dirty="0" smtClean="0"/>
              <a:t> </a:t>
            </a:r>
            <a:r>
              <a:rPr lang="ru-RU" altLang="en-US" sz="2000" dirty="0"/>
              <a:t>(рис. 8</a:t>
            </a:r>
            <a:r>
              <a:rPr lang="ru-RU" altLang="en-US" sz="2000" dirty="0" smtClean="0"/>
              <a:t>).</a:t>
            </a:r>
            <a:endParaRPr lang="ru-RU" altLang="en-US" sz="2000" dirty="0"/>
          </a:p>
        </p:txBody>
      </p:sp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276872"/>
            <a:ext cx="432048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9512" y="5517232"/>
            <a:ext cx="8820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r>
              <a:rPr lang="ru-RU" altLang="en-US" sz="2000" dirty="0" smtClean="0"/>
              <a:t>Выберем метод оценивания, например</a:t>
            </a:r>
            <a:r>
              <a:rPr lang="ru-RU" altLang="en-US" sz="2000" i="1" dirty="0" smtClean="0"/>
              <a:t> </a:t>
            </a:r>
            <a:r>
              <a:rPr lang="ru-RU" altLang="en-US" sz="2000" b="1" dirty="0" err="1" smtClean="0"/>
              <a:t>Розенброк</a:t>
            </a:r>
            <a:r>
              <a:rPr lang="ru-RU" altLang="en-US" sz="2000" b="1" dirty="0" smtClean="0"/>
              <a:t> и </a:t>
            </a:r>
            <a:r>
              <a:rPr lang="ru-RU" altLang="en-US" sz="2000" b="1" dirty="0" err="1" smtClean="0"/>
              <a:t>квази-ньютоновский</a:t>
            </a:r>
            <a:r>
              <a:rPr lang="ru-RU" altLang="en-US" sz="2000" b="1" dirty="0" smtClean="0"/>
              <a:t>,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и</a:t>
            </a:r>
            <a:r>
              <a:rPr lang="ru-RU" altLang="en-US" sz="2000" b="1" dirty="0" smtClean="0"/>
              <a:t> </a:t>
            </a:r>
            <a:r>
              <a:rPr lang="ru-RU" altLang="en-US" sz="2000" dirty="0" smtClean="0"/>
              <a:t>если нужно установив параметры вычислительной процедуры, щелкнем по</a:t>
            </a:r>
            <a:r>
              <a:rPr lang="ru-RU" altLang="en-US" sz="2000" b="1" dirty="0" smtClean="0"/>
              <a:t> </a:t>
            </a:r>
            <a:r>
              <a:rPr lang="en-US" altLang="en-US" sz="2000" b="1" dirty="0" smtClean="0"/>
              <a:t>OK</a:t>
            </a:r>
            <a:r>
              <a:rPr lang="ru-RU" altLang="en-US" sz="2000" b="1" dirty="0" smtClean="0"/>
              <a:t>. </a:t>
            </a:r>
            <a:endParaRPr lang="ru-RU" sz="2000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392488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800"/>
            <a:ext cx="9144000" cy="2736850"/>
          </a:xfrm>
        </p:spPr>
        <p:txBody>
          <a:bodyPr/>
          <a:lstStyle/>
          <a:p>
            <a:r>
              <a:rPr lang="ru-RU" altLang="en-US" b="1">
                <a:solidFill>
                  <a:srgbClr val="CCFFFF"/>
                </a:solidFill>
              </a:rPr>
              <a:t>Модели бинарных откликов. Описание модуля </a:t>
            </a:r>
            <a:r>
              <a:rPr lang="en-US" altLang="en-US" b="1">
                <a:solidFill>
                  <a:srgbClr val="CCFFFF"/>
                </a:solidFill>
              </a:rPr>
              <a:t/>
            </a:r>
            <a:br>
              <a:rPr lang="en-US" altLang="en-US" b="1">
                <a:solidFill>
                  <a:srgbClr val="CCFFFF"/>
                </a:solidFill>
              </a:rPr>
            </a:br>
            <a:r>
              <a:rPr lang="en-US" altLang="en-US" b="1">
                <a:solidFill>
                  <a:srgbClr val="CCFFFF"/>
                </a:solidFill>
              </a:rPr>
              <a:t>Nonlinear Estimation</a:t>
            </a:r>
            <a:r>
              <a:rPr lang="ru-RU" altLang="en-US" b="1">
                <a:solidFill>
                  <a:srgbClr val="CCFFFF"/>
                </a:solidFill>
              </a:rPr>
              <a:t>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11960" y="6093296"/>
            <a:ext cx="1296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</a:t>
            </a:r>
            <a:r>
              <a:rPr lang="en-US" altLang="en-US" sz="2000" b="1" dirty="0"/>
              <a:t>. </a:t>
            </a:r>
            <a:r>
              <a:rPr lang="ru-RU" altLang="en-US" sz="2000" b="1" dirty="0"/>
              <a:t>8</a:t>
            </a:r>
          </a:p>
        </p:txBody>
      </p:sp>
      <p:pic>
        <p:nvPicPr>
          <p:cNvPr id="12083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852333"/>
            <a:ext cx="6346362" cy="52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283968" y="6021288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0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en-US" sz="2000" dirty="0" smtClean="0"/>
              <a:t>Появится диалоговое окно результатов </a:t>
            </a:r>
            <a:r>
              <a:rPr lang="en-US" altLang="en-US" sz="2000" b="1" dirty="0" smtClean="0"/>
              <a:t>Results</a:t>
            </a:r>
            <a:r>
              <a:rPr lang="ru-RU" altLang="en-US" sz="2000" dirty="0" smtClean="0"/>
              <a:t> (рис. 9). Из информационной части окна следует, что итерационный процесс завершился успешно, коэффициент множественной корреляции </a:t>
            </a:r>
            <a:r>
              <a:rPr lang="en-US" altLang="en-US" sz="2000" i="1" dirty="0" smtClean="0"/>
              <a:t>R</a:t>
            </a:r>
            <a:r>
              <a:rPr lang="en-US" altLang="en-US" sz="2000" b="1" dirty="0" smtClean="0"/>
              <a:t> </a:t>
            </a:r>
            <a:r>
              <a:rPr lang="ru-RU" altLang="en-US" sz="2000" dirty="0" smtClean="0"/>
              <a:t>составил 0,9999.</a:t>
            </a:r>
            <a:endParaRPr lang="ru-RU" sz="2000" dirty="0"/>
          </a:p>
        </p:txBody>
      </p:sp>
      <p:pic>
        <p:nvPicPr>
          <p:cNvPr id="1198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120079"/>
            <a:ext cx="7384704" cy="484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1727919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     </a:t>
            </a:r>
            <a:r>
              <a:rPr lang="ru-RU" altLang="en-US" sz="2000" dirty="0"/>
              <a:t>Нажмем</a:t>
            </a:r>
            <a:r>
              <a:rPr lang="en-US" altLang="en-US" sz="2000" dirty="0"/>
              <a:t> </a:t>
            </a:r>
            <a:r>
              <a:rPr lang="ru-RU" altLang="en-US" sz="2000" dirty="0"/>
              <a:t>кнопку</a:t>
            </a:r>
            <a:r>
              <a:rPr lang="en-US" altLang="en-US" sz="2000" dirty="0"/>
              <a:t> </a:t>
            </a:r>
            <a:r>
              <a:rPr lang="ru-RU" altLang="en-US" sz="2000" b="1" dirty="0" smtClean="0"/>
              <a:t>Наблюдаемые, предсказанные значения...</a:t>
            </a:r>
            <a:r>
              <a:rPr lang="en-US" altLang="en-US" sz="2000" b="1" dirty="0" smtClean="0"/>
              <a:t>. </a:t>
            </a:r>
            <a:r>
              <a:rPr lang="ru-RU" altLang="en-US" sz="2000" dirty="0"/>
              <a:t>Откроется таблица для просмотра наблюдаемых </a:t>
            </a:r>
            <a:r>
              <a:rPr lang="ru-RU" altLang="en-US" sz="2000" dirty="0" smtClean="0"/>
              <a:t>и </a:t>
            </a:r>
            <a:r>
              <a:rPr lang="ru-RU" altLang="en-US" sz="2000" dirty="0"/>
              <a:t>предсказанных значений </a:t>
            </a:r>
            <a:r>
              <a:rPr lang="ru-RU" altLang="en-US" sz="2000" dirty="0" smtClean="0"/>
              <a:t>трудоемкости </a:t>
            </a:r>
            <a:r>
              <a:rPr lang="ru-RU" altLang="en-US" sz="2000" dirty="0"/>
              <a:t>алгоритма,  остатков </a:t>
            </a:r>
            <a:r>
              <a:rPr lang="ru-RU" altLang="en-US" sz="2000" dirty="0" smtClean="0"/>
              <a:t>(</a:t>
            </a:r>
            <a:r>
              <a:rPr lang="ru-RU" altLang="en-US" sz="2000" dirty="0"/>
              <a:t>рис. 10</a:t>
            </a:r>
            <a:r>
              <a:rPr lang="ru-RU" altLang="en-US" sz="2000" dirty="0" smtClean="0"/>
              <a:t>). Из таблицы видно, что наблюдаемые и предсказанные значения незначительно отличаются друг от друга. Несмотря на большие значения сравниваемых величин,  наибольший остаток не превышает по модулю 500. </a:t>
            </a:r>
            <a:endParaRPr lang="en-US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     </a:t>
            </a:r>
            <a:endParaRPr lang="ru-RU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</a:pPr>
            <a:endParaRPr lang="ru-RU" altLang="en-US" sz="2800" dirty="0"/>
          </a:p>
        </p:txBody>
      </p:sp>
      <p:graphicFrame>
        <p:nvGraphicFramePr>
          <p:cNvPr id="118785" name="Object 1"/>
          <p:cNvGraphicFramePr>
            <a:graphicFrameLocks noChangeAspect="1"/>
          </p:cNvGraphicFramePr>
          <p:nvPr/>
        </p:nvGraphicFramePr>
        <p:xfrm>
          <a:off x="2339752" y="2060848"/>
          <a:ext cx="4203700" cy="4102100"/>
        </p:xfrm>
        <a:graphic>
          <a:graphicData uri="http://schemas.openxmlformats.org/presentationml/2006/ole">
            <p:oleObj spid="_x0000_s118785" name="Spreadsheet" r:id="rId3" imgW="2209800" imgH="2276475" progId="STATISTICA.Spreadsheet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588224" y="5805264"/>
            <a:ext cx="1368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10</a:t>
            </a:r>
            <a:r>
              <a:rPr lang="ru-RU" altLang="en-US" sz="2000" b="1" dirty="0">
                <a:solidFill>
                  <a:srgbClr val="CCFF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779912" y="3140968"/>
            <a:ext cx="1366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800" b="1" dirty="0"/>
              <a:t>Рис. 1</a:t>
            </a:r>
            <a:r>
              <a:rPr lang="en-US" altLang="en-US" sz="1800" b="1" dirty="0"/>
              <a:t>1</a:t>
            </a:r>
            <a:r>
              <a:rPr lang="ru-RU" altLang="en-US" sz="1800" b="1" dirty="0">
                <a:solidFill>
                  <a:srgbClr val="CCFFFF"/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60648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Нажмем кнопку </a:t>
            </a:r>
            <a:r>
              <a:rPr lang="ru-RU" altLang="en-US" sz="2000" b="1" dirty="0" smtClean="0"/>
              <a:t>Оценки параметров модели. </a:t>
            </a:r>
            <a:r>
              <a:rPr lang="ru-RU" altLang="en-US" sz="2000" dirty="0" smtClean="0"/>
              <a:t>Появится таблица (рис. 11) со значениями параметров регрессионной  модели.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077072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По данным таблицы можно составить уравнение регрессии экспоненциального роста: </a:t>
            </a:r>
            <a:endParaRPr lang="en-US" alt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altLang="en-US" sz="2000" i="1" dirty="0" smtClean="0"/>
              <a:t>    </a:t>
            </a:r>
            <a:endParaRPr lang="ru-RU" altLang="en-US" sz="2000" i="1" dirty="0" smtClean="0"/>
          </a:p>
          <a:p>
            <a:pPr algn="just">
              <a:lnSpc>
                <a:spcPct val="80000"/>
              </a:lnSpc>
            </a:pPr>
            <a:r>
              <a:rPr lang="en-US" altLang="en-US" sz="2000" i="1" dirty="0" smtClean="0"/>
              <a:t>N</a:t>
            </a:r>
            <a:r>
              <a:rPr lang="ru-RU" altLang="en-US" sz="2000" i="1" dirty="0" err="1" smtClean="0"/>
              <a:t>операц</a:t>
            </a:r>
            <a:r>
              <a:rPr lang="ru-RU" altLang="en-US" sz="2000" i="1" dirty="0" smtClean="0"/>
              <a:t> = 18,19634 + </a:t>
            </a:r>
            <a:r>
              <a:rPr lang="ru-RU" altLang="en-US" sz="2000" i="1" dirty="0" err="1" smtClean="0"/>
              <a:t>ехр</a:t>
            </a:r>
            <a:r>
              <a:rPr lang="ru-RU" altLang="en-US" sz="2000" i="1" dirty="0" smtClean="0"/>
              <a:t>(–0,007985 + </a:t>
            </a:r>
            <a:r>
              <a:rPr lang="en-US" altLang="en-US" sz="2000" i="1" dirty="0" smtClean="0"/>
              <a:t>+</a:t>
            </a:r>
            <a:r>
              <a:rPr lang="ru-RU" altLang="en-US" sz="2000" i="1" dirty="0" smtClean="0"/>
              <a:t>1,000567</a:t>
            </a:r>
            <a:r>
              <a:rPr lang="en-US" altLang="en-US" sz="2000" i="1" dirty="0" smtClean="0"/>
              <a:t>N</a:t>
            </a:r>
            <a:r>
              <a:rPr lang="ru-RU" altLang="en-US" sz="2000" i="1" dirty="0" smtClean="0"/>
              <a:t> город).</a:t>
            </a:r>
            <a:endParaRPr lang="ru-RU" altLang="en-US" sz="2000" dirty="0" smtClean="0"/>
          </a:p>
          <a:p>
            <a:pPr algn="just">
              <a:lnSpc>
                <a:spcPct val="80000"/>
              </a:lnSpc>
            </a:pPr>
            <a:r>
              <a:rPr lang="en-US" altLang="en-US" sz="2000" dirty="0" smtClean="0"/>
              <a:t>        </a:t>
            </a:r>
            <a:endParaRPr lang="ru-RU" altLang="en-US" sz="2000" dirty="0" smtClean="0"/>
          </a:p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Используя приведенное соотношение, легко по заданному значению числа городов оценить трудоемкость алгоритма поиска решения задачи коммивояжера. </a:t>
            </a:r>
            <a:endParaRPr lang="ru-RU" sz="2000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169025" cy="206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427984" y="6237312"/>
            <a:ext cx="1152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12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475656" y="1556792"/>
          <a:ext cx="6327641" cy="4745731"/>
        </p:xfrm>
        <a:graphic>
          <a:graphicData uri="http://schemas.openxmlformats.org/presentationml/2006/ole">
            <p:oleObj spid="_x0000_s34822" name="Graph" r:id="rId3" imgW="5943600" imgH="4457880" progId="STATISTICA.Graph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7504" y="188640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/>
              <a:t> </a:t>
            </a:r>
            <a:r>
              <a:rPr lang="ru-RU" altLang="en-US" sz="2000" dirty="0" smtClean="0"/>
              <a:t>Нажмем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кнопку</a:t>
            </a:r>
            <a:r>
              <a:rPr lang="en-US" altLang="en-US" sz="2000" dirty="0" smtClean="0"/>
              <a:t> </a:t>
            </a:r>
            <a:r>
              <a:rPr lang="ru-RU" altLang="en-US" sz="2000" b="1" dirty="0" smtClean="0"/>
              <a:t>Подогнанная функция и наблюдаемые значения</a:t>
            </a:r>
            <a:r>
              <a:rPr lang="en-US" altLang="en-US" sz="2000" b="1" dirty="0" smtClean="0"/>
              <a:t>. </a:t>
            </a:r>
            <a:r>
              <a:rPr lang="ru-RU" altLang="en-US" sz="2000" dirty="0" smtClean="0"/>
              <a:t>Появится изображение графика с нанесенными наблюдаемыми значениями (рис. 12). Из графика видно значительное соответствие регрессионной модели эмпирической зависимости между числом городов и трудоемкостью алгоритма. 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593725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000" dirty="0"/>
              <a:t>       </a:t>
            </a:r>
            <a:r>
              <a:rPr lang="ru-RU" altLang="en-US" sz="2000" dirty="0" smtClean="0"/>
              <a:t>Дополнительно убедиться в адекватности модели можно при помощи вкладки </a:t>
            </a:r>
            <a:r>
              <a:rPr lang="ru-RU" altLang="en-US" sz="2000" b="1" dirty="0" smtClean="0"/>
              <a:t>Остатки</a:t>
            </a:r>
            <a:r>
              <a:rPr lang="ru-RU" altLang="en-US" sz="2000" dirty="0" smtClean="0"/>
              <a:t>.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Об </a:t>
            </a:r>
            <a:r>
              <a:rPr lang="ru-RU" altLang="en-US" sz="2000" dirty="0"/>
              <a:t>адекватности модели </a:t>
            </a:r>
            <a:r>
              <a:rPr lang="ru-RU" altLang="en-US" sz="2000" dirty="0" smtClean="0"/>
              <a:t>также свидетельствует </a:t>
            </a:r>
            <a:r>
              <a:rPr lang="ru-RU" altLang="en-US" sz="2000" dirty="0"/>
              <a:t>гистограмма остатков (рис. 13), из которой следует </a:t>
            </a:r>
            <a:r>
              <a:rPr lang="ru-RU" altLang="en-US" sz="2000" dirty="0" smtClean="0"/>
              <a:t>некоторое соответствие </a:t>
            </a:r>
            <a:r>
              <a:rPr lang="ru-RU" altLang="en-US" sz="2000" dirty="0"/>
              <a:t>(несмотря на малое число наблюдений) распределения остатков нормальному закону.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139952" y="6400800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13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051720" y="1988840"/>
          <a:ext cx="5943600" cy="4457700"/>
        </p:xfrm>
        <a:graphic>
          <a:graphicData uri="http://schemas.openxmlformats.org/presentationml/2006/ole">
            <p:oleObj spid="_x0000_s35847" name="Graph" r:id="rId3" imgW="5943600" imgH="4457880" progId="STATISTICA.Grap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0438"/>
            <a:ext cx="9144000" cy="3097212"/>
          </a:xfrm>
        </p:spPr>
        <p:txBody>
          <a:bodyPr/>
          <a:lstStyle/>
          <a:p>
            <a:r>
              <a:rPr lang="ru-RU" altLang="en-US" b="1">
                <a:solidFill>
                  <a:srgbClr val="CCFFFF"/>
                </a:solidFill>
              </a:rPr>
              <a:t>Кусочно-линейная регрессия. Описание процедуры </a:t>
            </a:r>
            <a:r>
              <a:rPr lang="en-US" altLang="en-US" b="1">
                <a:solidFill>
                  <a:srgbClr val="CCFFFF"/>
                </a:solidFill>
              </a:rPr>
              <a:t>Piecewise linear regression</a:t>
            </a:r>
            <a:r>
              <a:rPr lang="ru-RU" altLang="en-US" b="1">
                <a:solidFill>
                  <a:srgbClr val="CCFFFF"/>
                </a:solidFill>
              </a:rPr>
              <a:t>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893175" cy="324008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/>
              <a:t>Кусочно-линейной регрессии соответствует модель</a:t>
            </a:r>
            <a:r>
              <a:rPr lang="ru-RU" altLang="en-US" sz="2000" dirty="0" smtClean="0"/>
              <a:t>: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i="1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/>
              <a:t>    Y</a:t>
            </a:r>
            <a:r>
              <a:rPr lang="ru-RU" altLang="en-US" sz="2000" i="1" dirty="0"/>
              <a:t> = (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01</a:t>
            </a:r>
            <a:r>
              <a:rPr lang="ru-RU" altLang="en-US" sz="2000" i="1" dirty="0"/>
              <a:t> +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11</a:t>
            </a:r>
            <a:r>
              <a:rPr lang="en-US" altLang="en-US" sz="2000" i="1" dirty="0"/>
              <a:t>x</a:t>
            </a:r>
            <a:r>
              <a:rPr lang="ru-RU" altLang="en-US" sz="2000" i="1" baseline="-16000" dirty="0"/>
              <a:t>1</a:t>
            </a:r>
            <a:r>
              <a:rPr lang="ru-RU" altLang="en-US" sz="2000" i="1" dirty="0"/>
              <a:t> +…+ </a:t>
            </a:r>
            <a:r>
              <a:rPr lang="en-US" altLang="en-US" sz="2000" i="1" dirty="0" err="1"/>
              <a:t>b</a:t>
            </a:r>
            <a:r>
              <a:rPr lang="en-US" altLang="en-US" sz="2000" i="1" baseline="-16000" dirty="0" err="1"/>
              <a:t>m</a:t>
            </a:r>
            <a:r>
              <a:rPr lang="ru-RU" altLang="en-US" sz="2000" i="1" baseline="-16000" dirty="0"/>
              <a:t>1</a:t>
            </a:r>
            <a:r>
              <a:rPr lang="en-US" altLang="en-US" sz="2000" i="1" dirty="0" err="1"/>
              <a:t>x</a:t>
            </a:r>
            <a:r>
              <a:rPr lang="en-US" altLang="en-US" sz="2000" i="1" baseline="-16000" dirty="0" err="1"/>
              <a:t>m</a:t>
            </a:r>
            <a:r>
              <a:rPr lang="ru-RU" altLang="en-US" sz="2000" i="1" dirty="0"/>
              <a:t>)(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 &lt;= 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*) + </a:t>
            </a:r>
            <a:endParaRPr lang="en-US" altLang="en-US" sz="2000" i="1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/>
              <a:t>    +</a:t>
            </a:r>
            <a:r>
              <a:rPr lang="ru-RU" altLang="en-US" sz="2000" i="1" dirty="0"/>
              <a:t>(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02</a:t>
            </a:r>
            <a:r>
              <a:rPr lang="ru-RU" altLang="en-US" sz="2000" i="1" dirty="0"/>
              <a:t> +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12</a:t>
            </a:r>
            <a:r>
              <a:rPr lang="en-US" altLang="en-US" sz="2000" i="1" dirty="0"/>
              <a:t>x</a:t>
            </a:r>
            <a:r>
              <a:rPr lang="ru-RU" altLang="en-US" sz="2000" i="1" baseline="-16000" dirty="0"/>
              <a:t>1</a:t>
            </a:r>
            <a:r>
              <a:rPr lang="ru-RU" altLang="en-US" sz="2000" i="1" dirty="0"/>
              <a:t> +…+ </a:t>
            </a:r>
            <a:r>
              <a:rPr lang="en-US" altLang="en-US" sz="2000" i="1" dirty="0" err="1"/>
              <a:t>b</a:t>
            </a:r>
            <a:r>
              <a:rPr lang="en-US" altLang="en-US" sz="2000" i="1" baseline="-16000" dirty="0" err="1"/>
              <a:t>m</a:t>
            </a:r>
            <a:r>
              <a:rPr lang="ru-RU" altLang="en-US" sz="2000" i="1" baseline="-16000" dirty="0"/>
              <a:t>2</a:t>
            </a:r>
            <a:r>
              <a:rPr lang="en-US" altLang="en-US" sz="2000" i="1" dirty="0" err="1"/>
              <a:t>x</a:t>
            </a:r>
            <a:r>
              <a:rPr lang="en-US" altLang="en-US" sz="2000" i="1" baseline="-16000" dirty="0" err="1"/>
              <a:t>m</a:t>
            </a:r>
            <a:r>
              <a:rPr lang="ru-RU" altLang="en-US" sz="2000" i="1" dirty="0"/>
              <a:t>)(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 &gt; </a:t>
            </a:r>
            <a:r>
              <a:rPr lang="en-US" altLang="en-US" sz="2000" i="1" dirty="0"/>
              <a:t>Y</a:t>
            </a:r>
            <a:r>
              <a:rPr lang="ru-RU" altLang="en-US" sz="2000" i="1" dirty="0" smtClean="0"/>
              <a:t>*),</a:t>
            </a: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/>
              <a:t>где 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*</a:t>
            </a:r>
            <a:r>
              <a:rPr lang="ru-RU" altLang="en-US" sz="2000" dirty="0"/>
              <a:t> </a:t>
            </a:r>
            <a:r>
              <a:rPr lang="ru-RU" altLang="en-US" sz="2000" b="1" dirty="0"/>
              <a:t>–</a:t>
            </a:r>
            <a:r>
              <a:rPr lang="ru-RU" altLang="en-US" sz="2000" dirty="0"/>
              <a:t> точка разрыва, которая может быть либо выбрана пользователем, либо оценена программой. Такой выбор предлагается в стартовом диалоговом окне разрывной регрессии в </a:t>
            </a:r>
            <a:r>
              <a:rPr lang="ru-RU" altLang="en-US" sz="2000" dirty="0" smtClean="0"/>
              <a:t>рамке </a:t>
            </a:r>
            <a:r>
              <a:rPr lang="ru-RU" altLang="en-US" sz="2000" b="1" dirty="0" smtClean="0"/>
              <a:t>Точка разрыва</a:t>
            </a:r>
            <a:r>
              <a:rPr lang="en-US" altLang="en-US" sz="2000" dirty="0" smtClean="0"/>
              <a:t> </a:t>
            </a:r>
            <a:r>
              <a:rPr lang="ru-RU" altLang="en-US" sz="2000" b="1" dirty="0"/>
              <a:t>–</a:t>
            </a:r>
            <a:r>
              <a:rPr lang="ru-RU" altLang="en-US" sz="2000" dirty="0"/>
              <a:t>  </a:t>
            </a:r>
            <a:r>
              <a:rPr lang="ru-RU" altLang="en-US" sz="2000" i="1" dirty="0" smtClean="0"/>
              <a:t>Оцененная </a:t>
            </a:r>
            <a:r>
              <a:rPr lang="ru-RU" altLang="en-US" sz="2000" i="1" dirty="0"/>
              <a:t>программой</a:t>
            </a:r>
            <a:r>
              <a:rPr lang="ru-RU" altLang="en-US" sz="2000" dirty="0"/>
              <a:t>, </a:t>
            </a:r>
            <a:r>
              <a:rPr lang="ru-RU" altLang="en-US" sz="2000" i="1" dirty="0" smtClean="0"/>
              <a:t>Определенная пользователем</a:t>
            </a:r>
            <a:r>
              <a:rPr lang="ru-RU" altLang="en-US" sz="2000" dirty="0" smtClean="0"/>
              <a:t>.</a:t>
            </a: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</a:t>
            </a:r>
            <a:r>
              <a:rPr lang="ru-RU" altLang="en-US" sz="2000" dirty="0" smtClean="0"/>
              <a:t>Такая </a:t>
            </a:r>
            <a:r>
              <a:rPr lang="ru-RU" altLang="en-US" sz="2000" dirty="0"/>
              <a:t>модель оценивания очень удобна в том случае, когда зависимая переменная при достижении некоторого критического значения резко меняется. Тогда до достижения критического момента оценивание производится одной моделью, а после достижения </a:t>
            </a:r>
            <a:r>
              <a:rPr lang="ru-RU" altLang="en-US" sz="2000" b="1" dirty="0"/>
              <a:t>–</a:t>
            </a:r>
            <a:r>
              <a:rPr lang="ru-RU" altLang="en-US" sz="2000" dirty="0"/>
              <a:t>  другой. </a:t>
            </a:r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443461"/>
            <a:ext cx="4896543" cy="341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260350"/>
            <a:ext cx="8713663" cy="352869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 smtClean="0"/>
              <a:t>После </a:t>
            </a:r>
            <a:r>
              <a:rPr lang="ru-RU" altLang="en-US" sz="2000" dirty="0"/>
              <a:t>выбора рабочего файла и зависимой и независимой переменных дальнейший диалог с программой осуществляется аналогично рассмотренным ранее моделям с той лишь разницей, что в таблицах результатов кроме предсказанных значений и оцененных параметров будет содержаться оцененное значение точки разрыва (в случае, если было указано оценивание этой точки системой). Будут выведены две различные оценки одного и того же параметра – до критического момента и после. 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</a:t>
            </a:r>
            <a:r>
              <a:rPr lang="ru-RU" altLang="en-US" sz="2000" dirty="0" smtClean="0"/>
              <a:t>В </a:t>
            </a:r>
            <a:r>
              <a:rPr lang="ru-RU" altLang="en-US" sz="2000" dirty="0"/>
              <a:t>качестве данных возьмем файл </a:t>
            </a:r>
            <a:r>
              <a:rPr lang="ru-RU" altLang="en-US" sz="2000" i="1" dirty="0" smtClean="0"/>
              <a:t>Газпром</a:t>
            </a:r>
            <a:r>
              <a:rPr lang="ru-RU" altLang="en-US" sz="2000" i="1" dirty="0" smtClean="0"/>
              <a:t> </a:t>
            </a:r>
            <a:r>
              <a:rPr lang="ru-RU" altLang="en-US" sz="2000" dirty="0" smtClean="0"/>
              <a:t>(</a:t>
            </a:r>
            <a:r>
              <a:rPr lang="en-US" altLang="en-US" sz="2000" dirty="0" smtClean="0"/>
              <a:t>STATISTICA</a:t>
            </a:r>
            <a:r>
              <a:rPr lang="ru-RU" altLang="en-US" sz="2000" dirty="0" smtClean="0"/>
              <a:t> примеры), </a:t>
            </a:r>
            <a:r>
              <a:rPr lang="ru-RU" altLang="en-US" sz="2000" dirty="0"/>
              <a:t>содержащий информацию о помесячной стоимости акций компании </a:t>
            </a:r>
            <a:r>
              <a:rPr lang="ru-RU" altLang="en-US" sz="2000" i="1" dirty="0"/>
              <a:t>Газпром</a:t>
            </a:r>
            <a:r>
              <a:rPr lang="ru-RU" altLang="en-US" sz="2000" dirty="0"/>
              <a:t> в апреле, мае 1999 г. </a:t>
            </a:r>
            <a:r>
              <a:rPr lang="ru-RU" altLang="en-US" sz="2000" dirty="0" smtClean="0"/>
              <a:t>(</a:t>
            </a:r>
            <a:r>
              <a:rPr lang="ru-RU" altLang="en-US" sz="2000" dirty="0"/>
              <a:t>рис. 14). </a:t>
            </a:r>
            <a:r>
              <a:rPr lang="ru-RU" altLang="en-US" sz="2000" dirty="0" smtClean="0"/>
              <a:t>Из таблицы видно, что с 1-е по 10-е наблюдение стоимость акций растет, затем происходит резкое снижение курса и далее вновь с 11-е по 20-е наблюдение продолжается рост </a:t>
            </a:r>
            <a:r>
              <a:rPr lang="ru-RU" altLang="en-US" sz="2000" dirty="0" smtClean="0"/>
              <a:t>курса. </a:t>
            </a:r>
            <a:r>
              <a:rPr lang="ru-RU" altLang="en-US" sz="2000" dirty="0" smtClean="0"/>
              <a:t>Необходимо построить регрессионную модель зависимости стоимости акций от месяца. Целесообразно применить кусочно-линейную  регрессию. </a:t>
            </a:r>
            <a:endParaRPr lang="ru-RU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627784" y="252510"/>
          <a:ext cx="4104456" cy="6129240"/>
        </p:xfrm>
        <a:graphic>
          <a:graphicData uri="http://schemas.openxmlformats.org/presentationml/2006/ole">
            <p:oleObj spid="_x0000_s39941" name="Spreadsheet" r:id="rId3" imgW="2228850" imgH="3743325" progId="STATISTICA.Spreadsheet">
              <p:embed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356100" y="6400800"/>
            <a:ext cx="165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6408439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800" dirty="0"/>
              <a:t> </a:t>
            </a:r>
            <a:r>
              <a:rPr lang="ru-RU" altLang="en-US" sz="2800" dirty="0" smtClean="0"/>
              <a:t> </a:t>
            </a:r>
            <a:r>
              <a:rPr lang="ru-RU" altLang="en-US" sz="2000" dirty="0" smtClean="0"/>
              <a:t>Модуль </a:t>
            </a:r>
            <a:r>
              <a:rPr lang="ru-RU" altLang="en-US" sz="2000" dirty="0"/>
              <a:t>нелинейное оценивание включает бинарные (логит и пробит), экспоненциальную,  заданную пользователем </a:t>
            </a:r>
            <a:r>
              <a:rPr lang="ru-RU" altLang="en-US" sz="2000" dirty="0" smtClean="0"/>
              <a:t>модели. Бинарные </a:t>
            </a:r>
            <a:r>
              <a:rPr lang="ru-RU" altLang="en-US" sz="2000" dirty="0"/>
              <a:t>модели применяют, если зависимая переменная (отклик) </a:t>
            </a:r>
            <a:r>
              <a:rPr lang="ru-RU" altLang="en-US" sz="2000" dirty="0" smtClean="0"/>
              <a:t>может </a:t>
            </a:r>
            <a:r>
              <a:rPr lang="ru-RU" altLang="en-US" sz="2000" dirty="0"/>
              <a:t>принимать только два значения. Например, пациент может выздороветь, а может не выздороветь. Кандидат на работу может пройти тест, а может провалить и т.д. Во всех этих случаях представляет интерес поиск зависимостей между одной или несколькими «непрерывными» переменными и одной зависимой от них бинарной переменной. Так как технически достаточно сложно смоделировать бинарную функцию от непрерывных аргументов, задачу регрессии формулируют иначе. Вместо предсказания бинарной переменной предсказывают </a:t>
            </a:r>
            <a:r>
              <a:rPr lang="ru-RU" altLang="en-US" sz="2000" b="1" dirty="0"/>
              <a:t>непрерывную переменную со значениями на отрезке </a:t>
            </a:r>
            <a:r>
              <a:rPr lang="ru-RU" altLang="en-US" sz="2000" dirty="0">
                <a:sym typeface="Symbol" panose="05050102010706020507" pitchFamily="18" charset="2"/>
              </a:rPr>
              <a:t></a:t>
            </a:r>
            <a:r>
              <a:rPr lang="ru-RU" altLang="en-US" sz="2000" dirty="0"/>
              <a:t>0, 1</a:t>
            </a:r>
            <a:r>
              <a:rPr lang="ru-RU" altLang="en-US" sz="2000" dirty="0">
                <a:sym typeface="Symbol" panose="05050102010706020507" pitchFamily="18" charset="2"/>
              </a:rPr>
              <a:t></a:t>
            </a:r>
            <a:r>
              <a:rPr lang="ru-RU" altLang="en-US" sz="2000" dirty="0"/>
              <a:t>. 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Наибольшее распространение получили логит и пробит модели, которые реализованы в программе </a:t>
            </a:r>
            <a:r>
              <a:rPr lang="en-US" altLang="en-US" sz="2000" i="1" dirty="0" smtClean="0"/>
              <a:t>STATISTICA</a:t>
            </a:r>
            <a:r>
              <a:rPr lang="ru-RU" altLang="en-US" sz="2000" i="1" dirty="0" smtClean="0"/>
              <a:t>.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  В логит модели отклик принимает значения из отрезка </a:t>
            </a:r>
            <a:r>
              <a:rPr lang="ru-RU" altLang="en-US" sz="2000" dirty="0" smtClean="0">
                <a:sym typeface="Symbol" panose="05050102010706020507" pitchFamily="18" charset="2"/>
              </a:rPr>
              <a:t></a:t>
            </a:r>
            <a:r>
              <a:rPr lang="ru-RU" altLang="en-US" sz="2000" dirty="0" smtClean="0"/>
              <a:t>0,1</a:t>
            </a:r>
            <a:r>
              <a:rPr lang="ru-RU" altLang="en-US" sz="2000" dirty="0" smtClean="0">
                <a:sym typeface="Symbol" panose="05050102010706020507" pitchFamily="18" charset="2"/>
              </a:rPr>
              <a:t></a:t>
            </a:r>
            <a:r>
              <a:rPr lang="ru-RU" altLang="en-US" sz="2000" dirty="0" smtClean="0"/>
              <a:t>. Это достигается применением регрессионного уравнения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                 </a:t>
            </a:r>
            <a:r>
              <a:rPr lang="en-US" altLang="en-US" sz="2000" i="1" dirty="0" smtClean="0"/>
              <a:t>Y</a:t>
            </a:r>
            <a:r>
              <a:rPr lang="ru-RU" altLang="en-US" sz="2000" i="1" dirty="0" smtClean="0"/>
              <a:t> = 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</a:t>
            </a:r>
            <a:r>
              <a:rPr lang="ru-RU" altLang="en-US" sz="2000" i="1" baseline="-16000" dirty="0" smtClean="0"/>
              <a:t>1</a:t>
            </a:r>
            <a:r>
              <a:rPr lang="ru-RU" altLang="en-US" sz="2000" i="1" dirty="0" smtClean="0"/>
              <a:t>+ ... + 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n</a:t>
            </a:r>
            <a:r>
              <a:rPr lang="en-US" altLang="en-US" sz="2000" i="1" dirty="0" smtClean="0"/>
              <a:t>X</a:t>
            </a:r>
            <a:r>
              <a:rPr lang="ru-RU" altLang="en-US" sz="2000" i="1" baseline="-16000" dirty="0" smtClean="0"/>
              <a:t>n</a:t>
            </a:r>
            <a:r>
              <a:rPr lang="ru-RU" altLang="en-US" sz="2000" i="1" dirty="0" smtClean="0"/>
              <a:t>)/{1+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</a:t>
            </a:r>
            <a:r>
              <a:rPr lang="ru-RU" altLang="en-US" sz="2000" i="1" baseline="-16000" dirty="0" smtClean="0"/>
              <a:t>1</a:t>
            </a:r>
            <a:r>
              <a:rPr lang="ru-RU" altLang="en-US" sz="2000" i="1" dirty="0" smtClean="0"/>
              <a:t>+ ... + </a:t>
            </a:r>
            <a:r>
              <a:rPr lang="ru-RU" altLang="en-US" sz="2000" i="1" dirty="0" err="1" smtClean="0"/>
              <a:t>b</a:t>
            </a:r>
            <a:r>
              <a:rPr lang="ru-RU" altLang="en-US" sz="2000" i="1" baseline="-16000" dirty="0" err="1" smtClean="0"/>
              <a:t>n</a:t>
            </a:r>
            <a:r>
              <a:rPr lang="en-US" altLang="en-US" sz="2000" i="1" dirty="0" smtClean="0"/>
              <a:t>X</a:t>
            </a:r>
            <a:r>
              <a:rPr lang="ru-RU" altLang="en-US" sz="2000" i="1" baseline="-16000" dirty="0" smtClean="0"/>
              <a:t>n</a:t>
            </a:r>
            <a:r>
              <a:rPr lang="ru-RU" altLang="en-US" sz="2000" i="1" dirty="0" smtClean="0"/>
              <a:t>)}.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Легко заметить, что вне зависимости от коэффициентов регрессии и значений </a:t>
            </a:r>
            <a:r>
              <a:rPr lang="ru-RU" altLang="en-US" sz="2000" i="1" dirty="0" smtClean="0"/>
              <a:t>Х</a:t>
            </a:r>
            <a:r>
              <a:rPr lang="ru-RU" altLang="en-US" sz="2000" dirty="0" smtClean="0"/>
              <a:t> значения отклика </a:t>
            </a:r>
            <a:r>
              <a:rPr lang="en-US" altLang="en-US" sz="2000" i="1" dirty="0" smtClean="0"/>
              <a:t>Y</a:t>
            </a:r>
            <a:r>
              <a:rPr lang="ru-RU" altLang="en-US" sz="2000" dirty="0" smtClean="0"/>
              <a:t>, предсказанные этой моделью, всегда будут принадлежать отрезку </a:t>
            </a:r>
            <a:r>
              <a:rPr lang="ru-RU" altLang="en-US" sz="2000" dirty="0" smtClean="0">
                <a:sym typeface="Symbol" panose="05050102010706020507" pitchFamily="18" charset="2"/>
              </a:rPr>
              <a:t></a:t>
            </a:r>
            <a:r>
              <a:rPr lang="ru-RU" altLang="en-US" sz="2000" dirty="0" smtClean="0"/>
              <a:t>0, 1</a:t>
            </a:r>
            <a:r>
              <a:rPr lang="ru-RU" altLang="en-US" sz="2000" dirty="0" smtClean="0">
                <a:sym typeface="Symbol" panose="05050102010706020507" pitchFamily="18" charset="2"/>
              </a:rPr>
              <a:t></a:t>
            </a:r>
            <a:r>
              <a:rPr lang="ru-RU" altLang="en-US" sz="2000" dirty="0" smtClean="0"/>
              <a:t>. Покажем это для случая </a:t>
            </a:r>
            <a:r>
              <a:rPr lang="en-US" altLang="en-US" sz="2000" i="1" dirty="0" smtClean="0"/>
              <a:t>n</a:t>
            </a:r>
            <a:r>
              <a:rPr lang="ru-RU" altLang="en-US" sz="2000" i="1" dirty="0" smtClean="0"/>
              <a:t> = 1: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</a:t>
            </a:r>
            <a:r>
              <a:rPr lang="ru-RU" altLang="en-US" sz="2000" i="1" dirty="0" smtClean="0"/>
              <a:t>  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    </a:t>
            </a:r>
            <a:r>
              <a:rPr lang="en-US" altLang="en-US" sz="2000" i="1" dirty="0" smtClean="0"/>
              <a:t>Y</a:t>
            </a:r>
            <a:r>
              <a:rPr lang="ru-RU" altLang="en-US" sz="2000" i="1" dirty="0" smtClean="0"/>
              <a:t> = 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+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 </a:t>
            </a:r>
            <a:r>
              <a:rPr lang="ru-RU" altLang="en-US" sz="2000" i="1" dirty="0" smtClean="0"/>
              <a:t>)/{1 + 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+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</a:t>
            </a:r>
            <a:r>
              <a:rPr lang="ru-RU" altLang="en-US" sz="2000" i="1" dirty="0" smtClean="0"/>
              <a:t> )} = {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+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 </a:t>
            </a:r>
            <a:r>
              <a:rPr lang="ru-RU" altLang="en-US" sz="2000" i="1" dirty="0" smtClean="0"/>
              <a:t>)+ 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  + 1 – 1}/{1 + 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</a:t>
            </a:r>
            <a:r>
              <a:rPr lang="ru-RU" altLang="en-US" sz="2000" i="1" dirty="0" smtClean="0"/>
              <a:t> ) }=1 – 1/{1 + </a:t>
            </a:r>
            <a:r>
              <a:rPr lang="en-US" altLang="en-US" sz="2000" i="1" dirty="0" smtClean="0"/>
              <a:t>exp</a:t>
            </a:r>
            <a:r>
              <a:rPr lang="ru-RU" altLang="en-US" sz="2000" i="1" dirty="0" smtClean="0"/>
              <a:t>(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</a:t>
            </a:r>
            <a:r>
              <a:rPr lang="en-US" altLang="en-US" sz="2000" i="1" dirty="0" smtClean="0"/>
              <a:t>b</a:t>
            </a:r>
            <a:r>
              <a:rPr lang="ru-RU" altLang="en-US" sz="2000" i="1" baseline="-16000" dirty="0" smtClean="0"/>
              <a:t>1</a:t>
            </a:r>
            <a:r>
              <a:rPr lang="en-US" altLang="en-US" sz="2000" i="1" dirty="0" smtClean="0"/>
              <a:t>X</a:t>
            </a:r>
            <a:r>
              <a:rPr lang="ru-RU" altLang="en-US" sz="2000" i="1" dirty="0" smtClean="0"/>
              <a:t>) }.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Очевидно, что при </a:t>
            </a:r>
            <a:r>
              <a:rPr lang="ru-RU" altLang="en-US" sz="2000" i="1" dirty="0" err="1" smtClean="0"/>
              <a:t>exp</a:t>
            </a:r>
            <a:r>
              <a:rPr lang="ru-RU" altLang="en-US" sz="2000" i="1" dirty="0" smtClean="0"/>
              <a:t>(b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b</a:t>
            </a:r>
            <a:r>
              <a:rPr lang="ru-RU" altLang="en-US" sz="2000" i="1" baseline="-16000" dirty="0" smtClean="0"/>
              <a:t>1</a:t>
            </a:r>
            <a:r>
              <a:rPr lang="ru-RU" altLang="en-US" sz="2000" i="1" dirty="0" smtClean="0"/>
              <a:t>X) </a:t>
            </a:r>
            <a:r>
              <a:rPr lang="ru-RU" altLang="en-US" sz="2000" i="1" dirty="0" smtClean="0">
                <a:sym typeface="Symbol" panose="05050102010706020507" pitchFamily="18" charset="2"/>
              </a:rPr>
              <a:t></a:t>
            </a:r>
            <a:r>
              <a:rPr lang="ru-RU" altLang="en-US" sz="2000" i="1" dirty="0" smtClean="0"/>
              <a:t> </a:t>
            </a:r>
            <a:r>
              <a:rPr lang="ru-RU" altLang="en-US" sz="2000" i="1" dirty="0" smtClean="0">
                <a:sym typeface="Symbol" panose="05050102010706020507" pitchFamily="18" charset="2"/>
              </a:rPr>
              <a:t></a:t>
            </a:r>
            <a:r>
              <a:rPr lang="ru-RU" altLang="en-US" sz="2000" i="1" dirty="0" smtClean="0"/>
              <a:t>, Y</a:t>
            </a:r>
            <a:r>
              <a:rPr lang="ru-RU" altLang="en-US" sz="2000" i="1" dirty="0" smtClean="0">
                <a:sym typeface="Symbol" panose="05050102010706020507" pitchFamily="18" charset="2"/>
              </a:rPr>
              <a:t></a:t>
            </a:r>
            <a:r>
              <a:rPr lang="ru-RU" altLang="en-US" sz="2000" i="1" dirty="0" smtClean="0"/>
              <a:t>1;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                         </a:t>
            </a:r>
            <a:r>
              <a:rPr lang="ru-RU" altLang="en-US" sz="2000" dirty="0" smtClean="0"/>
              <a:t>при </a:t>
            </a:r>
            <a:r>
              <a:rPr lang="ru-RU" altLang="en-US" sz="2000" i="1" dirty="0" err="1" smtClean="0"/>
              <a:t>exp</a:t>
            </a:r>
            <a:r>
              <a:rPr lang="ru-RU" altLang="en-US" sz="2000" i="1" dirty="0" smtClean="0"/>
              <a:t>(b</a:t>
            </a:r>
            <a:r>
              <a:rPr lang="ru-RU" altLang="en-US" sz="2000" i="1" baseline="-16000" dirty="0" smtClean="0"/>
              <a:t>0</a:t>
            </a:r>
            <a:r>
              <a:rPr lang="ru-RU" altLang="en-US" sz="2000" i="1" dirty="0" smtClean="0"/>
              <a:t> + b</a:t>
            </a:r>
            <a:r>
              <a:rPr lang="ru-RU" altLang="en-US" sz="2000" i="1" baseline="-16000" dirty="0" smtClean="0"/>
              <a:t>1</a:t>
            </a:r>
            <a:r>
              <a:rPr lang="ru-RU" altLang="en-US" sz="2000" i="1" dirty="0" smtClean="0"/>
              <a:t>X) </a:t>
            </a:r>
            <a:r>
              <a:rPr lang="ru-RU" altLang="en-US" sz="2000" i="1" dirty="0" smtClean="0">
                <a:sym typeface="Symbol" panose="05050102010706020507" pitchFamily="18" charset="2"/>
              </a:rPr>
              <a:t></a:t>
            </a:r>
            <a:r>
              <a:rPr lang="ru-RU" altLang="en-US" sz="2000" i="1" dirty="0" smtClean="0"/>
              <a:t>0, Y</a:t>
            </a:r>
            <a:r>
              <a:rPr lang="ru-RU" altLang="en-US" sz="2000" i="1" dirty="0" smtClean="0">
                <a:sym typeface="Symbol" panose="05050102010706020507" pitchFamily="18" charset="2"/>
              </a:rPr>
              <a:t></a:t>
            </a:r>
            <a:r>
              <a:rPr lang="ru-RU" altLang="en-US" sz="2000" i="1" dirty="0" smtClean="0"/>
              <a:t>0.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59632" y="4293096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en-US" sz="2000" dirty="0" smtClean="0"/>
              <a:t>В окне (рис.16) выберем зависимую переменную </a:t>
            </a:r>
            <a:r>
              <a:rPr lang="ru-RU" altLang="en-US" sz="2000" b="1" dirty="0" smtClean="0"/>
              <a:t>–</a:t>
            </a:r>
            <a:r>
              <a:rPr lang="ru-RU" altLang="en-US" sz="2000" dirty="0" smtClean="0"/>
              <a:t> </a:t>
            </a:r>
            <a:r>
              <a:rPr lang="ru-RU" altLang="en-US" sz="2000" i="1" dirty="0" smtClean="0"/>
              <a:t>Курс</a:t>
            </a:r>
            <a:r>
              <a:rPr lang="ru-RU" altLang="en-US" sz="2000" dirty="0" smtClean="0"/>
              <a:t>, а независимую </a:t>
            </a:r>
            <a:r>
              <a:rPr lang="ru-RU" altLang="en-US" sz="2000" b="1" dirty="0" smtClean="0"/>
              <a:t>–</a:t>
            </a:r>
            <a:r>
              <a:rPr lang="ru-RU" altLang="en-US" sz="2000" dirty="0" smtClean="0"/>
              <a:t> </a:t>
            </a:r>
            <a:r>
              <a:rPr lang="en-US" altLang="en-US" sz="2000" i="1" dirty="0" smtClean="0"/>
              <a:t>N</a:t>
            </a:r>
            <a:r>
              <a:rPr lang="ru-RU" altLang="en-US" sz="2000" i="1" dirty="0" smtClean="0"/>
              <a:t> даты</a:t>
            </a:r>
            <a:r>
              <a:rPr lang="ru-RU" altLang="en-US" sz="2000" dirty="0" smtClean="0"/>
              <a:t> и запустим процесс оценивания, указав в открывшемся окне </a:t>
            </a:r>
            <a:r>
              <a:rPr lang="ru-RU" altLang="en-US" sz="2000" b="1" dirty="0" smtClean="0"/>
              <a:t>Оценивание модели </a:t>
            </a:r>
            <a:r>
              <a:rPr lang="ru-RU" altLang="en-US" sz="2000" dirty="0" smtClean="0"/>
              <a:t>метод</a:t>
            </a:r>
            <a:r>
              <a:rPr lang="ru-RU" altLang="en-US" sz="2000" b="1" dirty="0" smtClean="0"/>
              <a:t> Квазиньютоновский.</a:t>
            </a:r>
            <a:r>
              <a:rPr lang="ru-RU" altLang="en-US" sz="2000" dirty="0" smtClean="0"/>
              <a:t> </a:t>
            </a:r>
            <a:endParaRPr lang="ru-RU" sz="2000" dirty="0"/>
          </a:p>
        </p:txBody>
      </p:sp>
      <p:pic>
        <p:nvPicPr>
          <p:cNvPr id="135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175761" cy="257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00808"/>
            <a:ext cx="4614167" cy="38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1"/>
            <a:ext cx="8964613" cy="792385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</a:t>
            </a:r>
            <a:r>
              <a:rPr lang="ru-RU" altLang="en-US" sz="2000" dirty="0" smtClean="0"/>
              <a:t>После </a:t>
            </a:r>
            <a:r>
              <a:rPr lang="ru-RU" altLang="en-US" sz="2000" dirty="0"/>
              <a:t>успешного завершения итерационного  процесса (коэффициент множественной корреляции </a:t>
            </a:r>
            <a:r>
              <a:rPr lang="en-US" altLang="en-US" sz="2000" i="1" dirty="0"/>
              <a:t>R</a:t>
            </a:r>
            <a:r>
              <a:rPr lang="ru-RU" altLang="en-US" sz="2000" dirty="0"/>
              <a:t> равен </a:t>
            </a:r>
            <a:r>
              <a:rPr lang="ru-RU" altLang="en-US" sz="2000" dirty="0" smtClean="0"/>
              <a:t>0,925) </a:t>
            </a:r>
            <a:r>
              <a:rPr lang="ru-RU" altLang="en-US" sz="2000" dirty="0"/>
              <a:t>откроется окно </a:t>
            </a:r>
            <a:r>
              <a:rPr lang="ru-RU" altLang="en-US" sz="2000" b="1" dirty="0" smtClean="0"/>
              <a:t>Результат</a:t>
            </a:r>
            <a:r>
              <a:rPr lang="en-US" altLang="en-US" sz="2000" b="1" dirty="0" smtClean="0"/>
              <a:t> </a:t>
            </a:r>
            <a:r>
              <a:rPr lang="ru-RU" altLang="en-US" sz="2000" dirty="0"/>
              <a:t>(рис. 17). </a:t>
            </a:r>
            <a:endParaRPr lang="ru-RU" altLang="en-US" sz="2000" i="1" dirty="0"/>
          </a:p>
        </p:txBody>
      </p:sp>
      <p:pic>
        <p:nvPicPr>
          <p:cNvPr id="134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212582" cy="403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63888" y="5229200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18002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 Нажмем кнопку </a:t>
            </a:r>
            <a:r>
              <a:rPr lang="ru-RU" altLang="en-US" sz="2000" b="1" dirty="0" smtClean="0"/>
              <a:t>Оценка параметров модели.</a:t>
            </a:r>
            <a:r>
              <a:rPr lang="ru-RU" altLang="en-US" sz="2000" dirty="0" smtClean="0"/>
              <a:t> В результате оценивания получим по два значения параметров </a:t>
            </a:r>
            <a:r>
              <a:rPr lang="ru-RU" altLang="en-US" sz="2000" b="1" dirty="0" smtClean="0"/>
              <a:t>– </a:t>
            </a:r>
            <a:r>
              <a:rPr lang="ru-RU" altLang="en-US" sz="2000" dirty="0" smtClean="0"/>
              <a:t>до точки разрыва и после (рис. 18).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   </a:t>
            </a:r>
            <a:r>
              <a:rPr lang="ru-RU" altLang="en-US" sz="2000" dirty="0" smtClean="0"/>
              <a:t>Соответственно будет построено две линейные модели </a:t>
            </a:r>
            <a:r>
              <a:rPr lang="ru-RU" altLang="en-US" sz="2000" b="1" dirty="0" smtClean="0"/>
              <a:t>– </a:t>
            </a:r>
            <a:r>
              <a:rPr lang="ru-RU" altLang="en-US" sz="2000" dirty="0" smtClean="0"/>
              <a:t>до точки разрыва 1941,729 и после: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          </a:t>
            </a:r>
            <a:r>
              <a:rPr lang="ru-RU" altLang="en-US" sz="2000" dirty="0" smtClean="0"/>
              <a:t>1) </a:t>
            </a:r>
            <a:r>
              <a:rPr lang="ru-RU" altLang="en-US" sz="2000" i="1" dirty="0" smtClean="0"/>
              <a:t>Курс  = </a:t>
            </a:r>
            <a:r>
              <a:rPr lang="ru-RU" altLang="en-US" sz="2000" dirty="0" smtClean="0"/>
              <a:t>1763,350 + 20,6712</a:t>
            </a:r>
            <a:r>
              <a:rPr lang="en-US" altLang="en-US" sz="2000" i="1" dirty="0" smtClean="0"/>
              <a:t>N </a:t>
            </a:r>
            <a:r>
              <a:rPr lang="ru-RU" altLang="en-US" sz="2000" i="1" dirty="0" smtClean="0"/>
              <a:t> даты;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          </a:t>
            </a:r>
            <a:r>
              <a:rPr lang="ru-RU" altLang="en-US" sz="2000" dirty="0" smtClean="0"/>
              <a:t>2) </a:t>
            </a:r>
            <a:r>
              <a:rPr lang="ru-RU" altLang="en-US" sz="2000" i="1" dirty="0" smtClean="0"/>
              <a:t>Курс  =  </a:t>
            </a:r>
            <a:r>
              <a:rPr lang="ru-RU" altLang="en-US" sz="2000" dirty="0" smtClean="0"/>
              <a:t>1733,486 + 40,8278</a:t>
            </a:r>
            <a:r>
              <a:rPr lang="en-US" altLang="en-US" sz="2000" i="1" dirty="0" smtClean="0"/>
              <a:t>N</a:t>
            </a:r>
            <a:r>
              <a:rPr lang="ru-RU" altLang="en-US" sz="2000" i="1" dirty="0" smtClean="0"/>
              <a:t> даты.</a:t>
            </a:r>
          </a:p>
          <a:p>
            <a:endParaRPr lang="ru-RU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3928" y="4149080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4797152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 smtClean="0"/>
              <a:t> </a:t>
            </a:r>
            <a:r>
              <a:rPr lang="ru-RU" altLang="en-US" sz="2000" dirty="0" smtClean="0"/>
              <a:t>Обратите  внимание, что точка разрыва 1941,729 принимает некоторое промежуточное значение между «критическими» значениями курса 2203,760 и 1716,160.</a:t>
            </a:r>
            <a:endParaRPr lang="ru-RU" sz="2000" dirty="0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667" y="2276872"/>
            <a:ext cx="5099476" cy="18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60648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    Нажмем </a:t>
            </a:r>
            <a:r>
              <a:rPr lang="ru-RU" altLang="en-US" sz="2000" dirty="0" smtClean="0"/>
              <a:t>кнопку </a:t>
            </a:r>
            <a:r>
              <a:rPr lang="ru-RU" altLang="en-US" sz="2000" b="1" dirty="0" smtClean="0"/>
              <a:t>Наблюдаемые, предсказанные и остатки </a:t>
            </a:r>
            <a:r>
              <a:rPr lang="ru-RU" altLang="en-US" sz="2000" dirty="0" smtClean="0"/>
              <a:t>появится таблица с исходными, предсказанными значениями курса и остатками. Линейный график предсказанных значений приведен на рис. 15. Как видно из графиков исходных и предсказанных значений, основная тенденция изменения курса акций сохранена при незначительном отличии предсказанных и исходных </a:t>
            </a:r>
            <a:r>
              <a:rPr lang="ru-RU" altLang="en-US" sz="2000" dirty="0" smtClean="0"/>
              <a:t>значений</a:t>
            </a:r>
            <a:r>
              <a:rPr lang="en-US" altLang="en-US" sz="2000" dirty="0" smtClean="0"/>
              <a:t> (</a:t>
            </a:r>
            <a:r>
              <a:rPr lang="ru-RU" altLang="en-US" sz="2000" dirty="0" smtClean="0"/>
              <a:t>рис.15). </a:t>
            </a:r>
            <a:endParaRPr lang="ru-RU" altLang="en-US" sz="2000" dirty="0" smtClean="0"/>
          </a:p>
          <a:p>
            <a:pPr algn="just">
              <a:lnSpc>
                <a:spcPct val="80000"/>
              </a:lnSpc>
            </a:pPr>
            <a:r>
              <a:rPr lang="en-US" altLang="en-US" sz="2000" dirty="0" smtClean="0"/>
              <a:t>  </a:t>
            </a:r>
            <a:r>
              <a:rPr lang="ru-RU" altLang="en-US" sz="2000" dirty="0" smtClean="0"/>
              <a:t>Таким </a:t>
            </a:r>
            <a:r>
              <a:rPr lang="ru-RU" altLang="en-US" sz="2000" dirty="0" smtClean="0"/>
              <a:t>образом, построена адекватная кусочно-линейная регрессионная модель изменения курса акций.</a:t>
            </a:r>
            <a:endParaRPr lang="ru-RU" altLang="en-US" sz="2000" dirty="0"/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2400" y="2348880"/>
            <a:ext cx="3763828" cy="43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187450" y="692150"/>
          <a:ext cx="7216775" cy="4660900"/>
        </p:xfrm>
        <a:graphic>
          <a:graphicData uri="http://schemas.openxmlformats.org/presentationml/2006/ole">
            <p:oleObj spid="_x0000_s164866" name="Graph" r:id="rId3" imgW="3657600" imgH="2743200" progId="STATISTICA.Graph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888" y="5373216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15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0438"/>
            <a:ext cx="9144000" cy="3097212"/>
          </a:xfrm>
        </p:spPr>
        <p:txBody>
          <a:bodyPr/>
          <a:lstStyle/>
          <a:p>
            <a:r>
              <a:rPr lang="ru-RU" altLang="en-US" b="1">
                <a:solidFill>
                  <a:srgbClr val="CCFFFF"/>
                </a:solidFill>
              </a:rPr>
              <a:t>Определенная пользователем регрессия.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252000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</a:t>
            </a:r>
            <a:r>
              <a:rPr lang="ru-RU" altLang="en-US" sz="2000" dirty="0" smtClean="0"/>
              <a:t>Теперь </a:t>
            </a:r>
            <a:r>
              <a:rPr lang="ru-RU" altLang="en-US" sz="2000" dirty="0"/>
              <a:t>рассмотрим регрессию, определенную </a:t>
            </a:r>
            <a:r>
              <a:rPr lang="ru-RU" altLang="en-US" sz="2000" dirty="0" smtClean="0"/>
              <a:t>пользователем.  </a:t>
            </a:r>
            <a:r>
              <a:rPr lang="ru-RU" altLang="en-US" sz="2000" dirty="0"/>
              <a:t>В данной версии пользовательская регрессия разделена на два пункта: </a:t>
            </a:r>
            <a:r>
              <a:rPr lang="ru-RU" altLang="en-US" sz="2000" dirty="0" smtClean="0"/>
              <a:t>пользовательская </a:t>
            </a:r>
            <a:r>
              <a:rPr lang="ru-RU" altLang="en-US" sz="2000" dirty="0"/>
              <a:t>регрессия с </a:t>
            </a:r>
            <a:r>
              <a:rPr lang="ru-RU" altLang="en-US" sz="2000" dirty="0" smtClean="0"/>
              <a:t>методом наименьших квадратом </a:t>
            </a:r>
            <a:r>
              <a:rPr lang="ru-RU" altLang="en-US" sz="2000" dirty="0"/>
              <a:t>и</a:t>
            </a:r>
            <a:r>
              <a:rPr lang="ru-RU" altLang="en-US" sz="2000" b="1" dirty="0"/>
              <a:t> </a:t>
            </a:r>
            <a:r>
              <a:rPr lang="ru-RU" altLang="en-US" sz="2000" dirty="0" smtClean="0"/>
              <a:t>регрессия </a:t>
            </a:r>
            <a:r>
              <a:rPr lang="ru-RU" altLang="en-US" sz="2000" dirty="0"/>
              <a:t>с определенной пользователем функцией </a:t>
            </a:r>
            <a:r>
              <a:rPr lang="ru-RU" altLang="en-US" sz="2000" dirty="0" smtClean="0"/>
              <a:t>потерь. </a:t>
            </a:r>
            <a:r>
              <a:rPr lang="ru-RU" altLang="en-US" sz="2000" dirty="0"/>
              <a:t>В первом случае независимо от заданной модели квадратичная функция потерь задана программой. Во втором же случае функцию потерь задает пользователь. В том и другом случае регрессионную  модель определяет пользователь. Перебором различных моделей можно найти наилучшую регрессию, которой соответствует минимальное значение функции потерь.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893175" cy="640873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</a:t>
            </a:r>
            <a:r>
              <a:rPr lang="ru-RU" altLang="en-US" sz="2000" dirty="0"/>
              <a:t>Раннее зависимость между размерностью задачи коммивояжера и количеством операций (трудоемкостью алгоритма) аппроксимировали моделью </a:t>
            </a:r>
            <a:r>
              <a:rPr lang="ru-RU" altLang="en-US" sz="2000" dirty="0" smtClean="0"/>
              <a:t>экспоненциального </a:t>
            </a:r>
            <a:r>
              <a:rPr lang="ru-RU" altLang="en-US" sz="2000" dirty="0"/>
              <a:t>роста с достаточно высокой степенью точности. Аппроксимируем эту зависимость моделью другого типа, например, полиномиальной.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</a:t>
            </a:r>
            <a:r>
              <a:rPr lang="ru-RU" altLang="en-US" sz="2000" dirty="0"/>
              <a:t>В стартовом окне модуля «Нелинейное оценивание»</a:t>
            </a:r>
            <a:r>
              <a:rPr lang="ru-RU" altLang="en-US" sz="2000" b="1" dirty="0"/>
              <a:t> </a:t>
            </a:r>
            <a:r>
              <a:rPr lang="ru-RU" altLang="en-US" sz="2000" dirty="0"/>
              <a:t>выберем команду </a:t>
            </a:r>
            <a:r>
              <a:rPr lang="ru-RU" altLang="en-US" sz="2000" b="1" dirty="0" smtClean="0"/>
              <a:t>Регрессия пользователя – метод наименьших квадратов. </a:t>
            </a:r>
            <a:endParaRPr lang="ru-RU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</a:t>
            </a:r>
            <a:r>
              <a:rPr lang="ru-RU" altLang="en-US" sz="2000" dirty="0"/>
              <a:t>В</a:t>
            </a:r>
            <a:r>
              <a:rPr lang="en-US" altLang="en-US" sz="2000" dirty="0"/>
              <a:t> </a:t>
            </a:r>
            <a:r>
              <a:rPr lang="ru-RU" altLang="en-US" sz="2000" dirty="0"/>
              <a:t>появившемся</a:t>
            </a:r>
            <a:r>
              <a:rPr lang="en-US" altLang="en-US" sz="2000" dirty="0"/>
              <a:t> </a:t>
            </a:r>
            <a:r>
              <a:rPr lang="ru-RU" altLang="en-US" sz="2000" dirty="0"/>
              <a:t>окне</a:t>
            </a:r>
            <a:r>
              <a:rPr lang="en-US" altLang="en-US" sz="2000" dirty="0"/>
              <a:t> (</a:t>
            </a:r>
            <a:r>
              <a:rPr lang="ru-RU" altLang="en-US" sz="2000" dirty="0"/>
              <a:t>рис</a:t>
            </a:r>
            <a:r>
              <a:rPr lang="en-US" altLang="en-US" sz="2000" dirty="0"/>
              <a:t>.19)</a:t>
            </a:r>
            <a:r>
              <a:rPr lang="en-US" altLang="en-US" sz="2000" b="1" dirty="0"/>
              <a:t> </a:t>
            </a:r>
            <a:r>
              <a:rPr lang="ru-RU" altLang="en-US" sz="2000" dirty="0"/>
              <a:t>нажмем</a:t>
            </a:r>
            <a:r>
              <a:rPr lang="en-US" altLang="en-US" sz="2000" dirty="0"/>
              <a:t> </a:t>
            </a:r>
            <a:r>
              <a:rPr lang="ru-RU" altLang="en-US" sz="2000" dirty="0"/>
              <a:t>кнопку</a:t>
            </a:r>
            <a:r>
              <a:rPr lang="en-US" altLang="en-US" sz="2000" dirty="0"/>
              <a:t> </a:t>
            </a:r>
            <a:r>
              <a:rPr lang="ru-RU" altLang="en-US" sz="2000" b="1" dirty="0" smtClean="0"/>
              <a:t>Оцениваемая функция</a:t>
            </a:r>
            <a:r>
              <a:rPr lang="en-US" altLang="en-US" sz="2000" b="1" dirty="0" smtClean="0"/>
              <a:t>.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        </a:t>
            </a:r>
            <a:endParaRPr lang="ru-RU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363924" cy="368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67944" y="5949280"/>
            <a:ext cx="1150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91680" y="5877272"/>
            <a:ext cx="1511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20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864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Откроется окно</a:t>
            </a:r>
            <a:r>
              <a:rPr lang="ru-RU" altLang="en-US" sz="2000" b="1" dirty="0" smtClean="0"/>
              <a:t> Оцениваемая функция </a:t>
            </a:r>
            <a:r>
              <a:rPr lang="ru-RU" altLang="en-US" sz="2000" dirty="0" smtClean="0"/>
              <a:t>(рис. 20)</a:t>
            </a:r>
            <a:r>
              <a:rPr lang="ru-RU" altLang="en-US" sz="2000" b="1" dirty="0" smtClean="0"/>
              <a:t>, </a:t>
            </a:r>
            <a:r>
              <a:rPr lang="ru-RU" altLang="en-US" sz="2000" dirty="0" smtClean="0"/>
              <a:t>в одноименном поле окна надо указать тип пользовательской регрессии, например    </a:t>
            </a:r>
            <a:r>
              <a:rPr lang="en-US" altLang="en-US" sz="2000" i="1" dirty="0" smtClean="0"/>
              <a:t>V</a:t>
            </a:r>
            <a:r>
              <a:rPr lang="ru-RU" altLang="en-US" sz="2000" i="1" dirty="0" smtClean="0"/>
              <a:t>2 = </a:t>
            </a:r>
            <a:r>
              <a:rPr lang="en-US" altLang="en-US" sz="2000" i="1" dirty="0" smtClean="0"/>
              <a:t>b</a:t>
            </a:r>
            <a:r>
              <a:rPr lang="ru-RU" altLang="en-US" sz="2000" i="1" dirty="0" smtClean="0"/>
              <a:t>1</a:t>
            </a:r>
            <a:r>
              <a:rPr lang="en-US" altLang="en-US" sz="2000" i="1" dirty="0" smtClean="0"/>
              <a:t>V</a:t>
            </a:r>
            <a:r>
              <a:rPr lang="ru-RU" altLang="en-US" sz="2000" i="1" dirty="0" smtClean="0"/>
              <a:t>1</a:t>
            </a:r>
            <a:r>
              <a:rPr lang="en-US" altLang="en-US" sz="2000" i="1" baseline="30000" dirty="0" smtClean="0"/>
              <a:t>b</a:t>
            </a:r>
            <a:r>
              <a:rPr lang="ru-RU" altLang="en-US" sz="2000" i="1" baseline="30000" dirty="0" smtClean="0"/>
              <a:t>2</a:t>
            </a:r>
            <a:r>
              <a:rPr lang="ru-RU" altLang="en-US" sz="2000" i="1" dirty="0" smtClean="0"/>
              <a:t> </a:t>
            </a:r>
            <a:r>
              <a:rPr lang="ru-RU" altLang="en-US" sz="2000" dirty="0" smtClean="0"/>
              <a:t>и щелкнуть по ОК, вернемся в стартовое окно модуля, но с прописанной функцией регрессии (рис.21). Нажмем на ОК, появится окно (рис.22) для выбора метода и параметров анализа, укажем максимальное число итераций вместо 50 значение 200 и щелкнем по ОК</a:t>
            </a:r>
            <a:endParaRPr lang="ru-RU" altLang="en-US" sz="2000" dirty="0"/>
          </a:p>
        </p:txBody>
      </p:sp>
      <p:pic>
        <p:nvPicPr>
          <p:cNvPr id="1392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4718256" cy="367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479" y="3356992"/>
            <a:ext cx="4164521" cy="249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588224" y="5877272"/>
            <a:ext cx="1511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</a:t>
            </a:r>
            <a:r>
              <a:rPr lang="ru-RU" altLang="en-US" sz="2000" b="1" dirty="0" smtClean="0"/>
              <a:t>21</a:t>
            </a:r>
            <a:endParaRPr lang="ru-RU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8964613" cy="180049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</a:t>
            </a:r>
            <a:endParaRPr lang="ru-RU" altLang="en-US" sz="2000" dirty="0"/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93216"/>
            <a:ext cx="6768752" cy="56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63888" y="5949280"/>
            <a:ext cx="1511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</a:t>
            </a:r>
            <a:r>
              <a:rPr lang="ru-RU" altLang="en-US" sz="2000" b="1" dirty="0" smtClean="0"/>
              <a:t>22</a:t>
            </a:r>
            <a:endParaRPr lang="ru-RU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6632"/>
            <a:ext cx="8964613" cy="655272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800" dirty="0"/>
              <a:t>  </a:t>
            </a:r>
            <a:r>
              <a:rPr lang="ru-RU" altLang="en-US" sz="2000" dirty="0" smtClean="0"/>
              <a:t>В </a:t>
            </a:r>
            <a:r>
              <a:rPr lang="ru-RU" altLang="en-US" sz="2000" dirty="0"/>
              <a:t>пробит регрессии бинарная зависимая переменная рассматривается как отклик некоторой нормированной нормально распределенной переменной 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,</a:t>
            </a:r>
            <a:r>
              <a:rPr lang="ru-RU" altLang="en-US" sz="2000" dirty="0"/>
              <a:t> принимающей любое действительное значение. 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/>
              <a:t>    </a:t>
            </a:r>
            <a:r>
              <a:rPr lang="ru-RU" altLang="en-US" sz="2000" dirty="0" smtClean="0"/>
              <a:t>Рассмотрим </a:t>
            </a:r>
            <a:r>
              <a:rPr lang="ru-RU" altLang="en-US" sz="2000" dirty="0"/>
              <a:t>регрессионную </a:t>
            </a:r>
            <a:r>
              <a:rPr lang="ru-RU" altLang="en-US" sz="2000" dirty="0" smtClean="0"/>
              <a:t>модель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i="1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/>
              <a:t>                       </a:t>
            </a:r>
            <a:r>
              <a:rPr lang="ru-RU" altLang="en-US" sz="2000" i="1" dirty="0" smtClean="0"/>
              <a:t>                </a:t>
            </a:r>
            <a:r>
              <a:rPr lang="en-US" altLang="en-US" sz="2000" i="1" dirty="0"/>
              <a:t>Y</a:t>
            </a:r>
            <a:r>
              <a:rPr lang="ru-RU" altLang="en-US" sz="2000" i="1" dirty="0"/>
              <a:t> =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0</a:t>
            </a:r>
            <a:r>
              <a:rPr lang="ru-RU" altLang="en-US" sz="2000" i="1" dirty="0"/>
              <a:t> + </a:t>
            </a:r>
            <a:r>
              <a:rPr lang="en-US" altLang="en-US" sz="2000" i="1" dirty="0"/>
              <a:t>b</a:t>
            </a:r>
            <a:r>
              <a:rPr lang="ru-RU" altLang="en-US" sz="2000" i="1" baseline="-16000" dirty="0"/>
              <a:t>1</a:t>
            </a:r>
            <a:r>
              <a:rPr lang="en-US" altLang="en-US" sz="2000" i="1" dirty="0"/>
              <a:t>X</a:t>
            </a:r>
            <a:r>
              <a:rPr lang="ru-RU" altLang="en-US" sz="2000" i="1" baseline="-16000" dirty="0"/>
              <a:t>1</a:t>
            </a:r>
            <a:r>
              <a:rPr lang="ru-RU" altLang="en-US" sz="2000" i="1" dirty="0"/>
              <a:t> + ... + </a:t>
            </a:r>
            <a:r>
              <a:rPr lang="en-US" altLang="en-US" sz="2000" i="1" dirty="0" err="1"/>
              <a:t>b</a:t>
            </a:r>
            <a:r>
              <a:rPr lang="en-US" altLang="en-US" sz="2000" i="1" baseline="-16000" dirty="0" err="1"/>
              <a:t>n</a:t>
            </a:r>
            <a:r>
              <a:rPr lang="en-US" altLang="en-US" sz="2000" i="1" dirty="0" err="1"/>
              <a:t>X</a:t>
            </a:r>
            <a:r>
              <a:rPr lang="en-US" altLang="en-US" sz="2000" i="1" baseline="-16000" dirty="0" err="1"/>
              <a:t>n</a:t>
            </a:r>
            <a:r>
              <a:rPr lang="ru-RU" altLang="en-US" sz="2000" i="1" dirty="0"/>
              <a:t>,</a:t>
            </a: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где </a:t>
            </a:r>
            <a:r>
              <a:rPr lang="en-US" altLang="en-US" sz="2000" i="1" dirty="0"/>
              <a:t>Y</a:t>
            </a:r>
            <a:r>
              <a:rPr lang="en-US" altLang="en-US" sz="2000" i="1" dirty="0">
                <a:sym typeface="Symbol" panose="05050102010706020507" pitchFamily="18" charset="2"/>
              </a:rPr>
              <a:t></a:t>
            </a:r>
            <a:r>
              <a:rPr lang="en-US" altLang="en-US" sz="2000" i="1" dirty="0"/>
              <a:t>R</a:t>
            </a:r>
            <a:r>
              <a:rPr lang="ru-RU" altLang="en-US" sz="2000" dirty="0"/>
              <a:t> и  имеет нормированное нормальное распределение. Тогда в качестве бинарного отклика рассмотрим функцию распределения вероятностей переменной </a:t>
            </a:r>
            <a:r>
              <a:rPr lang="en-US" altLang="en-US" sz="2000" dirty="0"/>
              <a:t>Y</a:t>
            </a:r>
            <a:r>
              <a:rPr lang="ru-RU" altLang="en-US" sz="2000" dirty="0"/>
              <a:t>, принимающей значения из </a:t>
            </a:r>
            <a:r>
              <a:rPr lang="ru-RU" altLang="en-US" sz="2000" dirty="0">
                <a:sym typeface="Symbol" panose="05050102010706020507" pitchFamily="18" charset="2"/>
              </a:rPr>
              <a:t></a:t>
            </a:r>
            <a:r>
              <a:rPr lang="ru-RU" altLang="en-US" sz="2000" dirty="0"/>
              <a:t>0, 1</a:t>
            </a:r>
            <a:r>
              <a:rPr lang="ru-RU" altLang="en-US" sz="2000" dirty="0">
                <a:sym typeface="Symbol" panose="05050102010706020507" pitchFamily="18" charset="2"/>
              </a:rPr>
              <a:t></a:t>
            </a:r>
            <a:r>
              <a:rPr lang="ru-RU" altLang="en-US" sz="2000" dirty="0" smtClean="0"/>
              <a:t>,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000" dirty="0"/>
          </a:p>
          <a:p>
            <a:pPr marL="0" indent="0" algn="just">
              <a:lnSpc>
                <a:spcPct val="30000"/>
              </a:lnSpc>
              <a:spcBef>
                <a:spcPct val="0"/>
              </a:spcBef>
              <a:buFontTx/>
              <a:buNone/>
            </a:pPr>
            <a:endParaRPr lang="ru-RU" altLang="en-US" sz="28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800" i="1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i="1" dirty="0" smtClean="0"/>
              <a:t> </a:t>
            </a:r>
            <a:r>
              <a:rPr lang="ru-RU" altLang="en-US" sz="2000" dirty="0" smtClean="0"/>
              <a:t>где </a:t>
            </a:r>
            <a:r>
              <a:rPr lang="en-US" altLang="en-US" sz="2000" i="1" dirty="0"/>
              <a:t>y</a:t>
            </a:r>
            <a:r>
              <a:rPr lang="ru-RU" altLang="en-US" sz="2000" dirty="0"/>
              <a:t> – значение переменной </a:t>
            </a:r>
            <a:r>
              <a:rPr lang="en-US" altLang="en-US" sz="2000" i="1" dirty="0"/>
              <a:t>Y</a:t>
            </a:r>
            <a:r>
              <a:rPr lang="ru-RU" altLang="en-US" sz="2000" dirty="0"/>
              <a:t>; </a:t>
            </a:r>
            <a:r>
              <a:rPr lang="ru-RU" altLang="en-US" sz="2000" i="1" dirty="0">
                <a:sym typeface="Symbol" panose="05050102010706020507" pitchFamily="18" charset="2"/>
              </a:rPr>
              <a:t></a:t>
            </a:r>
            <a:r>
              <a:rPr lang="en-US" altLang="en-US" sz="2000" i="1" dirty="0"/>
              <a:t>Y</a:t>
            </a:r>
            <a:r>
              <a:rPr lang="ru-RU" altLang="en-US" sz="2000" dirty="0"/>
              <a:t> и </a:t>
            </a:r>
            <a:r>
              <a:rPr lang="ru-RU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i="1" dirty="0"/>
              <a:t>Y</a:t>
            </a:r>
            <a:r>
              <a:rPr lang="ru-RU" altLang="en-US" sz="2000" dirty="0"/>
              <a:t>– соответственно математическое ожидание и среднеквадратическое отклонение </a:t>
            </a:r>
            <a:r>
              <a:rPr lang="en-US" altLang="en-US" sz="2000" i="1" dirty="0"/>
              <a:t>Y</a:t>
            </a:r>
            <a:r>
              <a:rPr lang="ru-RU" altLang="en-US" sz="2000" dirty="0"/>
              <a:t>. Данное уравнение называют «пробит» регрессионной моделью</a:t>
            </a:r>
            <a:r>
              <a:rPr lang="ru-RU" altLang="en-US" sz="2800" dirty="0"/>
              <a:t>. </a:t>
            </a:r>
            <a:r>
              <a:rPr lang="ru-RU" altLang="en-US" sz="2000" dirty="0" smtClean="0"/>
              <a:t>Таким образом, в пробит и логит регрессии бинарный отклик моделируют как непрерывную переменную, принимающую значения из интервала </a:t>
            </a:r>
            <a:r>
              <a:rPr lang="ru-RU" altLang="en-US" sz="2000" dirty="0" smtClean="0">
                <a:sym typeface="Symbol" panose="05050102010706020507" pitchFamily="18" charset="2"/>
              </a:rPr>
              <a:t></a:t>
            </a:r>
            <a:r>
              <a:rPr lang="ru-RU" altLang="en-US" sz="2000" dirty="0" smtClean="0"/>
              <a:t>0, 1</a:t>
            </a:r>
            <a:r>
              <a:rPr lang="ru-RU" altLang="en-US" sz="2000" dirty="0" smtClean="0">
                <a:sym typeface="Symbol" panose="05050102010706020507" pitchFamily="18" charset="2"/>
              </a:rPr>
              <a:t></a:t>
            </a:r>
            <a:r>
              <a:rPr lang="ru-RU" altLang="en-US" sz="2000" dirty="0" smtClean="0"/>
              <a:t>. Из такой переменной легко получить бинарную переменную, например, при помощи следующего правила: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   </a:t>
            </a:r>
            <a:r>
              <a:rPr lang="ru-RU" altLang="en-US" sz="2000" dirty="0" smtClean="0"/>
              <a:t>                  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                        если </a:t>
            </a:r>
            <a:r>
              <a:rPr lang="en-US" altLang="en-US" sz="2000" i="1" dirty="0" smtClean="0"/>
              <a:t>Y</a:t>
            </a:r>
            <a:r>
              <a:rPr lang="ru-RU" altLang="en-US" sz="2000" i="1" dirty="0" smtClean="0"/>
              <a:t> </a:t>
            </a:r>
            <a:r>
              <a:rPr lang="en-US" altLang="en-US" sz="2000" i="1" dirty="0" smtClean="0"/>
              <a:t>    </a:t>
            </a:r>
            <a:r>
              <a:rPr lang="ru-RU" altLang="en-US" sz="2000" dirty="0" smtClean="0">
                <a:sym typeface="Symbol" panose="05050102010706020507" pitchFamily="18" charset="2"/>
              </a:rPr>
              <a:t></a:t>
            </a:r>
            <a:r>
              <a:rPr lang="ru-RU" altLang="en-US" sz="2000" dirty="0" smtClean="0"/>
              <a:t>0; 0,5], то </a:t>
            </a:r>
            <a:r>
              <a:rPr lang="en-US" altLang="en-US" sz="2000" i="1" dirty="0" smtClean="0"/>
              <a:t>Y </a:t>
            </a:r>
            <a:r>
              <a:rPr lang="ru-RU" altLang="en-US" sz="2000" dirty="0" smtClean="0"/>
              <a:t>= 0; если </a:t>
            </a:r>
            <a:r>
              <a:rPr lang="en-US" altLang="en-US" sz="2000" i="1" dirty="0" smtClean="0"/>
              <a:t>Y    </a:t>
            </a:r>
            <a:r>
              <a:rPr lang="ru-RU" altLang="en-US" sz="2000" i="1" dirty="0" smtClean="0"/>
              <a:t>  </a:t>
            </a:r>
            <a:r>
              <a:rPr lang="ru-RU" altLang="en-US" sz="2000" dirty="0" smtClean="0"/>
              <a:t>(0,5; 1</a:t>
            </a:r>
            <a:r>
              <a:rPr lang="ru-RU" altLang="en-US" sz="2000" dirty="0" smtClean="0">
                <a:sym typeface="Symbol" panose="05050102010706020507" pitchFamily="18" charset="2"/>
              </a:rPr>
              <a:t></a:t>
            </a:r>
            <a:r>
              <a:rPr lang="ru-RU" altLang="en-US" sz="2000" dirty="0" smtClean="0"/>
              <a:t>, то </a:t>
            </a:r>
            <a:r>
              <a:rPr lang="en-US" altLang="en-US" sz="2000" i="1" dirty="0" smtClean="0"/>
              <a:t>Y</a:t>
            </a:r>
            <a:r>
              <a:rPr lang="ru-RU" altLang="en-US" sz="2000" i="1" dirty="0" smtClean="0"/>
              <a:t> = </a:t>
            </a:r>
            <a:r>
              <a:rPr lang="ru-RU" altLang="en-US" sz="2000" dirty="0" smtClean="0"/>
              <a:t>1.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        </a:t>
            </a:r>
            <a:endParaRPr lang="ru-RU" altLang="en-US" sz="2000" dirty="0" smtClean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en-US" sz="2000" dirty="0" smtClean="0"/>
              <a:t>     Для запуска модуля </a:t>
            </a:r>
            <a:r>
              <a:rPr lang="ru-RU" altLang="en-US" sz="2000" b="1" dirty="0" smtClean="0"/>
              <a:t>Нелинейное оценивание </a:t>
            </a:r>
            <a:r>
              <a:rPr lang="ru-RU" altLang="en-US" sz="2000" dirty="0" smtClean="0"/>
              <a:t>надо в меню </a:t>
            </a:r>
            <a:r>
              <a:rPr lang="ru-RU" altLang="en-US" sz="2000" b="1" dirty="0" smtClean="0"/>
              <a:t>Анализ</a:t>
            </a:r>
            <a:r>
              <a:rPr lang="ru-RU" altLang="en-US" sz="2000" dirty="0" smtClean="0"/>
              <a:t> выбрать команду </a:t>
            </a:r>
            <a:r>
              <a:rPr lang="ru-RU" altLang="en-US" sz="2000" b="1" dirty="0" smtClean="0"/>
              <a:t>Углубленные методы анализа</a:t>
            </a:r>
            <a:r>
              <a:rPr lang="ru-RU" altLang="en-US" sz="2000" dirty="0" smtClean="0"/>
              <a:t>. Далее в открывшемся меню выбрать процедуру </a:t>
            </a:r>
            <a:r>
              <a:rPr lang="ru-RU" altLang="en-US" sz="2000" b="1" dirty="0" smtClean="0"/>
              <a:t>Нелинейное оценивание</a:t>
            </a:r>
            <a:r>
              <a:rPr lang="ru-RU" altLang="en-US" sz="2000" dirty="0" smtClean="0"/>
              <a:t>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en-US" sz="28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46202"/>
            <a:ext cx="4968552" cy="85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2483768" y="5373216"/>
          <a:ext cx="323850" cy="323850"/>
        </p:xfrm>
        <a:graphic>
          <a:graphicData uri="http://schemas.openxmlformats.org/presentationml/2006/ole">
            <p:oleObj spid="_x0000_s11265" name="Формула" r:id="rId4" imgW="126725" imgH="126725" progId="">
              <p:embed/>
            </p:oleObj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436096" y="5373216"/>
          <a:ext cx="323850" cy="323850"/>
        </p:xfrm>
        <a:graphic>
          <a:graphicData uri="http://schemas.openxmlformats.org/presentationml/2006/ole">
            <p:oleObj spid="_x0000_s11266" name="Формула" r:id="rId5" imgW="126725" imgH="126725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252000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</a:t>
            </a:r>
            <a:r>
              <a:rPr lang="ru-RU" altLang="en-US" sz="2000" dirty="0" smtClean="0"/>
              <a:t>После запуска и завершения вычислительной процедуры откроется диалоговое окно результатов (рис.23)</a:t>
            </a:r>
            <a:r>
              <a:rPr lang="ru-RU" altLang="en-US" sz="2000" b="1" dirty="0" smtClean="0"/>
              <a:t>. </a:t>
            </a:r>
            <a:r>
              <a:rPr lang="ru-RU" altLang="en-US" sz="2000" dirty="0" smtClean="0"/>
              <a:t>Из информационной части окна следует, что процедура завершилась успешно – </a:t>
            </a:r>
            <a:r>
              <a:rPr lang="en-US" altLang="en-US" sz="2000" i="1" dirty="0" smtClean="0"/>
              <a:t>R</a:t>
            </a:r>
            <a:r>
              <a:rPr lang="ru-RU" altLang="en-US" sz="2000" i="1" dirty="0" smtClean="0"/>
              <a:t> = </a:t>
            </a:r>
            <a:r>
              <a:rPr lang="ru-RU" altLang="en-US" sz="2000" dirty="0" smtClean="0"/>
              <a:t>0,9998, но велико окончательное значение функции </a:t>
            </a:r>
            <a:r>
              <a:rPr lang="ru-RU" altLang="en-US" sz="2000" dirty="0" err="1" smtClean="0"/>
              <a:t>потерь</a:t>
            </a:r>
            <a:r>
              <a:rPr lang="ru-RU" altLang="en-US" sz="2000" i="1" dirty="0" err="1" smtClean="0"/>
              <a:t>=</a:t>
            </a:r>
            <a:r>
              <a:rPr lang="ru-RU" altLang="en-US" sz="2000" i="1" dirty="0" smtClean="0"/>
              <a:t> </a:t>
            </a:r>
            <a:r>
              <a:rPr lang="ru-RU" altLang="en-US" sz="2000" dirty="0" smtClean="0"/>
              <a:t>316873072,94 и значительно отличие предсказанных значений от исходных (рис. 21), в особенности при малых значениях числа городов (</a:t>
            </a:r>
            <a:r>
              <a:rPr lang="en-US" altLang="en-US" sz="2000" i="1" dirty="0" smtClean="0"/>
              <a:t>N</a:t>
            </a:r>
            <a:r>
              <a:rPr lang="ru-RU" altLang="en-US" sz="2000" i="1" dirty="0" smtClean="0"/>
              <a:t> город</a:t>
            </a:r>
            <a:r>
              <a:rPr lang="ru-RU" altLang="en-US" sz="2000" dirty="0" smtClean="0"/>
              <a:t>). Если нажать на кнопку </a:t>
            </a:r>
            <a:r>
              <a:rPr lang="ru-RU" altLang="en-US" sz="2000" b="1" dirty="0" smtClean="0"/>
              <a:t>Наблюдаемые, предсказанные и значения остатков, </a:t>
            </a:r>
            <a:r>
              <a:rPr lang="ru-RU" altLang="en-US" sz="2000" dirty="0" smtClean="0"/>
              <a:t>то появится таблица с соответствующими значениями (рис.24). Также при помощи кнопки </a:t>
            </a:r>
            <a:r>
              <a:rPr lang="ru-RU" altLang="en-US" sz="2000" b="1" dirty="0" smtClean="0"/>
              <a:t>Оценки параметров</a:t>
            </a:r>
            <a:r>
              <a:rPr lang="ru-RU" altLang="en-US" sz="2000" dirty="0" smtClean="0"/>
              <a:t>, программа построит таблицу со значениями параметров (рис.25)</a:t>
            </a:r>
            <a:endParaRPr lang="ru-RU" altLang="en-US" sz="2000" dirty="0"/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64904"/>
            <a:ext cx="6347073" cy="386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51920" y="6309320"/>
            <a:ext cx="1511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</a:t>
            </a:r>
            <a:r>
              <a:rPr lang="ru-RU" altLang="en-US" sz="2000" b="1" dirty="0" smtClean="0"/>
              <a:t>23</a:t>
            </a:r>
            <a:endParaRPr lang="ru-RU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835150" y="41497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en-US" sz="2800" b="1">
              <a:solidFill>
                <a:srgbClr val="CCFFFF"/>
              </a:solidFill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619250" y="40052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en-US" sz="2800" b="1">
              <a:solidFill>
                <a:srgbClr val="CCFFFF"/>
              </a:solidFill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051720" y="3573016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</a:t>
            </a:r>
            <a:r>
              <a:rPr lang="ru-RU" altLang="en-US" sz="2000" b="1" dirty="0" smtClean="0"/>
              <a:t>24</a:t>
            </a:r>
            <a:endParaRPr lang="ru-RU" altLang="en-US" sz="2000" b="1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932040" y="5877272"/>
            <a:ext cx="180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</a:t>
            </a:r>
            <a:r>
              <a:rPr lang="ru-RU" altLang="en-US" sz="2000" b="1" dirty="0" smtClean="0"/>
              <a:t>2</a:t>
            </a:r>
            <a:r>
              <a:rPr lang="ru-RU" altLang="en-US" sz="2000" b="1" dirty="0"/>
              <a:t>5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267744" y="4149080"/>
          <a:ext cx="5881365" cy="1658867"/>
        </p:xfrm>
        <a:graphic>
          <a:graphicData uri="http://schemas.openxmlformats.org/drawingml/2006/table">
            <a:tbl>
              <a:tblPr/>
              <a:tblGrid>
                <a:gridCol w="798161"/>
                <a:gridCol w="879330"/>
                <a:gridCol w="879330"/>
                <a:gridCol w="737284"/>
                <a:gridCol w="869184"/>
                <a:gridCol w="869184"/>
                <a:gridCol w="848892"/>
              </a:tblGrid>
              <a:tr h="710943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Arial"/>
                          <a:ea typeface="Calibri"/>
                          <a:cs typeface="Times New Roman"/>
                        </a:rPr>
                        <a:t>Модель: v2=b1*v1**b2 (Коммивояжер)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Arial"/>
                          <a:ea typeface="Calibri"/>
                          <a:cs typeface="Times New Roman"/>
                        </a:rPr>
                        <a:t>Зав. Пер. : N операций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Arial"/>
                          <a:ea typeface="Calibri"/>
                          <a:cs typeface="Times New Roman"/>
                        </a:rPr>
                        <a:t>Внимание: Вырожденный результат, значения могут быть неверными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3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Оценка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Стандарт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ошиб.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t-знач.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сс = 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p-знач.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Ниж. Дов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Предел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Вер. Дов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Предел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b1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b2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13,20201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0,155249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0,00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12,84400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13,56001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755576" y="692692"/>
          <a:ext cx="4608512" cy="2854448"/>
        </p:xfrm>
        <a:graphic>
          <a:graphicData uri="http://schemas.openxmlformats.org/drawingml/2006/table">
            <a:tbl>
              <a:tblPr/>
              <a:tblGrid>
                <a:gridCol w="892558"/>
                <a:gridCol w="1428092"/>
                <a:gridCol w="1428092"/>
                <a:gridCol w="859770"/>
              </a:tblGrid>
              <a:tr h="439145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Модель: v2=b1*v1**b2 (Коммивояжер)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Зав. Пер. : N операций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95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Наблюд.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Предсказанные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Остатки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140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138,50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403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386,78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1097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969,24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2981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743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2238,38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8000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3516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4483,91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22026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14130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7896,21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59874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49730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10144,35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162755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156856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5898,69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442000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451264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-9264,25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1202604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Arial"/>
                          <a:ea typeface="Calibri"/>
                          <a:cs typeface="Times New Roman"/>
                        </a:rPr>
                        <a:t>1200420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Arial"/>
                          <a:ea typeface="Calibri"/>
                          <a:cs typeface="Times New Roman"/>
                        </a:rPr>
                        <a:t>2184,04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97029" cy="53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51920" y="4077072"/>
            <a:ext cx="1296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1</a:t>
            </a:r>
          </a:p>
        </p:txBody>
      </p:sp>
      <p:pic>
        <p:nvPicPr>
          <p:cNvPr id="10240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08720"/>
            <a:ext cx="6048672" cy="31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472514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altLang="en-US" sz="2000" dirty="0" smtClean="0"/>
              <a:t>Рассмотрим работу с командой </a:t>
            </a:r>
            <a:r>
              <a:rPr lang="ru-RU" altLang="en-US" sz="2000" b="1" dirty="0" smtClean="0"/>
              <a:t>Логит регрессия.</a:t>
            </a:r>
            <a:r>
              <a:rPr lang="ru-RU" altLang="en-US" sz="2000" dirty="0" smtClean="0"/>
              <a:t> В качестве данных рассмотрим файл </a:t>
            </a:r>
            <a:r>
              <a:rPr lang="en-US" altLang="en-US" sz="2000" b="1" dirty="0" smtClean="0"/>
              <a:t>Program</a:t>
            </a:r>
            <a:r>
              <a:rPr lang="ru-RU" altLang="en-US" sz="2000" b="1" dirty="0" smtClean="0"/>
              <a:t>.</a:t>
            </a:r>
            <a:r>
              <a:rPr lang="en-US" altLang="en-US" sz="2000" b="1" dirty="0" err="1" smtClean="0"/>
              <a:t>sta</a:t>
            </a:r>
            <a:r>
              <a:rPr lang="en-US" altLang="en-US" sz="2000" b="1" dirty="0" smtClean="0"/>
              <a:t> </a:t>
            </a:r>
            <a:r>
              <a:rPr lang="ru-RU" altLang="en-US" sz="2000" dirty="0" smtClean="0"/>
              <a:t>из библиотеки </a:t>
            </a:r>
            <a:r>
              <a:rPr lang="en-US" altLang="en-US" sz="2000" b="1" dirty="0" smtClean="0"/>
              <a:t>Example</a:t>
            </a:r>
            <a:r>
              <a:rPr lang="ru-RU" altLang="en-US" sz="2000" b="1" dirty="0" smtClean="0"/>
              <a:t>,</a:t>
            </a:r>
            <a:r>
              <a:rPr lang="ru-RU" altLang="en-US" sz="2000" dirty="0" smtClean="0"/>
              <a:t> содержащий информацию о тестировании программистов. </a:t>
            </a:r>
            <a:endParaRPr lang="ru-RU" altLang="en-US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16632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r>
              <a:rPr lang="ru-RU" altLang="en-US" sz="2000" dirty="0" smtClean="0"/>
              <a:t>В окне модуля представлены шесть видов нелинейного оценивания (рис. 1):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2339752" y="188640"/>
          <a:ext cx="4241800" cy="6235700"/>
        </p:xfrm>
        <a:graphic>
          <a:graphicData uri="http://schemas.openxmlformats.org/presentationml/2006/ole">
            <p:oleObj spid="_x0000_s100354" name="Spreadsheet" r:id="rId3" imgW="2590800" imgH="4543425" progId="STATISTICA.Spreadsheet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067944" y="6457890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dirty="0" smtClean="0"/>
              <a:t>Рис. 2 </a:t>
            </a:r>
            <a:endParaRPr lang="ru-RU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88913"/>
            <a:ext cx="8785101" cy="2952055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</a:t>
            </a:r>
            <a:r>
              <a:rPr lang="ru-RU" altLang="en-US" sz="2000" dirty="0" smtClean="0"/>
              <a:t>Наблюдения </a:t>
            </a:r>
            <a:r>
              <a:rPr lang="ru-RU" altLang="en-US" sz="2000" dirty="0"/>
              <a:t>– это имена программистов. Переменная</a:t>
            </a:r>
            <a:r>
              <a:rPr lang="ru-RU" altLang="en-US" sz="2000" b="1" dirty="0"/>
              <a:t> </a:t>
            </a:r>
            <a:r>
              <a:rPr lang="en-US" altLang="en-US" sz="2000" i="1" dirty="0"/>
              <a:t>Experience</a:t>
            </a:r>
            <a:r>
              <a:rPr lang="ru-RU" altLang="en-US" sz="2000" dirty="0"/>
              <a:t> отображает стаж  программиста. Переменная </a:t>
            </a:r>
            <a:r>
              <a:rPr lang="en-US" altLang="en-US" sz="2000" i="1" dirty="0"/>
              <a:t>Success</a:t>
            </a:r>
            <a:r>
              <a:rPr lang="ru-RU" altLang="en-US" sz="2000" dirty="0"/>
              <a:t> принимает значения </a:t>
            </a:r>
            <a:r>
              <a:rPr lang="en-US" altLang="en-US" sz="2000" i="1" dirty="0"/>
              <a:t>failure</a:t>
            </a:r>
            <a:r>
              <a:rPr lang="ru-RU" altLang="en-US" sz="2000" dirty="0"/>
              <a:t> (</a:t>
            </a:r>
            <a:r>
              <a:rPr lang="ru-RU" altLang="en-US" sz="2000" dirty="0" smtClean="0"/>
              <a:t>провал - 0) </a:t>
            </a:r>
            <a:r>
              <a:rPr lang="ru-RU" altLang="en-US" sz="2000" dirty="0"/>
              <a:t>или </a:t>
            </a:r>
            <a:r>
              <a:rPr lang="en-US" altLang="en-US" sz="2000" i="1" dirty="0"/>
              <a:t>success</a:t>
            </a:r>
            <a:r>
              <a:rPr lang="ru-RU" altLang="en-US" sz="2000" dirty="0"/>
              <a:t> (</a:t>
            </a:r>
            <a:r>
              <a:rPr lang="ru-RU" altLang="en-US" sz="2000" dirty="0" smtClean="0"/>
              <a:t>удача – </a:t>
            </a:r>
            <a:r>
              <a:rPr lang="ru-RU" altLang="en-US" sz="2000" dirty="0" smtClean="0"/>
              <a:t>1</a:t>
            </a:r>
            <a:r>
              <a:rPr lang="ru-RU" altLang="en-US" sz="2000" dirty="0" smtClean="0"/>
              <a:t>) </a:t>
            </a:r>
            <a:r>
              <a:rPr lang="ru-RU" altLang="en-US" sz="2000" dirty="0"/>
              <a:t>в зависимости от результатов  теста. Необходимо построить регрессионную модель зависимости бинарного отклика </a:t>
            </a:r>
            <a:r>
              <a:rPr lang="en-US" altLang="en-US" sz="2000" i="1" dirty="0"/>
              <a:t>Success</a:t>
            </a:r>
            <a:r>
              <a:rPr lang="en-US" altLang="en-US" sz="2000" b="1" dirty="0"/>
              <a:t> </a:t>
            </a:r>
            <a:r>
              <a:rPr lang="ru-RU" altLang="en-US" sz="2000" dirty="0"/>
              <a:t>от непрерывной переменной</a:t>
            </a:r>
            <a:r>
              <a:rPr lang="ru-RU" altLang="en-US" sz="2000" b="1" dirty="0"/>
              <a:t> </a:t>
            </a:r>
            <a:r>
              <a:rPr lang="en-US" altLang="en-US" sz="2000" i="1" dirty="0"/>
              <a:t>Experience</a:t>
            </a:r>
            <a:r>
              <a:rPr lang="ru-RU" altLang="en-US" sz="2000" i="1" dirty="0"/>
              <a:t>.</a:t>
            </a:r>
            <a:endParaRPr lang="ru-RU" altLang="en-US" sz="2000" dirty="0"/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</a:t>
            </a:r>
            <a:r>
              <a:rPr lang="ru-RU" altLang="en-US" sz="2000" dirty="0" smtClean="0"/>
              <a:t>Выберите </a:t>
            </a:r>
            <a:r>
              <a:rPr lang="ru-RU" altLang="en-US" sz="2000" dirty="0"/>
              <a:t>в диалоговом окне команду </a:t>
            </a:r>
            <a:r>
              <a:rPr lang="en-US" altLang="en-US" sz="2000" b="1" dirty="0"/>
              <a:t>Quick</a:t>
            </a:r>
            <a:r>
              <a:rPr lang="ru-RU" altLang="en-US" sz="2000" b="1" dirty="0"/>
              <a:t> L</a:t>
            </a:r>
            <a:r>
              <a:rPr lang="en-US" altLang="en-US" sz="2000" b="1" dirty="0" err="1"/>
              <a:t>ogit</a:t>
            </a:r>
            <a:r>
              <a:rPr lang="en-US" altLang="en-US" sz="2000" b="1" dirty="0"/>
              <a:t> regression</a:t>
            </a:r>
            <a:r>
              <a:rPr lang="ru-RU" altLang="en-US" sz="2000" dirty="0"/>
              <a:t>. Откроется</a:t>
            </a:r>
            <a:r>
              <a:rPr lang="en-US" altLang="en-US" sz="2000" dirty="0"/>
              <a:t> </a:t>
            </a:r>
            <a:r>
              <a:rPr lang="ru-RU" altLang="en-US" sz="2000" dirty="0"/>
              <a:t>окно</a:t>
            </a:r>
            <a:r>
              <a:rPr lang="en-US" altLang="en-US" sz="2000" dirty="0"/>
              <a:t> </a:t>
            </a:r>
            <a:r>
              <a:rPr lang="ru-RU" altLang="en-US" sz="2000" dirty="0"/>
              <a:t>диалога</a:t>
            </a:r>
            <a:r>
              <a:rPr lang="en-US" altLang="en-US" sz="2000" dirty="0"/>
              <a:t> </a:t>
            </a:r>
            <a:r>
              <a:rPr lang="en-US" altLang="en-US" sz="2000" b="1" dirty="0"/>
              <a:t> Logistic regression.</a:t>
            </a:r>
            <a:r>
              <a:rPr lang="en-US" altLang="en-US" sz="2000" dirty="0"/>
              <a:t> </a:t>
            </a:r>
            <a:r>
              <a:rPr lang="ru-RU" altLang="en-US" sz="2000" dirty="0"/>
              <a:t>Для того чтобы начать анализ, следует выбрать зависимую и независимые переменные из списка переменных, щелкнув кнопкой </a:t>
            </a:r>
            <a:r>
              <a:rPr lang="en-US" altLang="en-US" sz="2000" b="1" dirty="0"/>
              <a:t>Variables</a:t>
            </a:r>
            <a:r>
              <a:rPr lang="ru-RU" altLang="en-US" sz="2000" dirty="0"/>
              <a:t>. Зависимой переменной (откликом) выберите </a:t>
            </a:r>
            <a:r>
              <a:rPr lang="en-US" altLang="en-US" sz="2000" i="1" dirty="0"/>
              <a:t>Success</a:t>
            </a:r>
            <a:r>
              <a:rPr lang="ru-RU" altLang="en-US" sz="2000" i="1" dirty="0"/>
              <a:t>,</a:t>
            </a:r>
            <a:r>
              <a:rPr lang="ru-RU" altLang="en-US" sz="2000" dirty="0"/>
              <a:t> независимой – </a:t>
            </a:r>
            <a:r>
              <a:rPr lang="en-US" altLang="en-US" sz="2000" i="1" dirty="0"/>
              <a:t>Experience</a:t>
            </a:r>
            <a:r>
              <a:rPr lang="ru-RU" altLang="en-US" sz="2000" i="1" dirty="0"/>
              <a:t>.</a:t>
            </a:r>
            <a:r>
              <a:rPr lang="ru-RU" altLang="en-US" sz="2000" dirty="0"/>
              <a:t> Если нажать на </a:t>
            </a:r>
            <a:r>
              <a:rPr lang="ru-RU" altLang="en-US" sz="2000" b="1" dirty="0"/>
              <a:t>О</a:t>
            </a:r>
            <a:r>
              <a:rPr lang="en-US" altLang="en-US" sz="2000" b="1" dirty="0"/>
              <a:t>K</a:t>
            </a:r>
            <a:r>
              <a:rPr lang="ru-RU" altLang="en-US" sz="2000" b="1" dirty="0"/>
              <a:t>, </a:t>
            </a:r>
            <a:r>
              <a:rPr lang="ru-RU" altLang="en-US" sz="2000" dirty="0"/>
              <a:t>программа возвратится в начальное диалоговое окно. </a:t>
            </a:r>
            <a:r>
              <a:rPr lang="ru-RU" altLang="en-US" sz="2000" dirty="0" smtClean="0"/>
              <a:t>При нажатии на ОК уже в этом окне откроется окно в котором можно выбрать параметры и метод оценивания</a:t>
            </a:r>
            <a:endParaRPr lang="en-US" altLang="en-US" sz="2000" dirty="0" smtClean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37414"/>
            <a:ext cx="4320480" cy="314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51538"/>
            <a:ext cx="4404656" cy="317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76832" y="2492896"/>
            <a:ext cx="5067168" cy="40111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39952" y="6457890"/>
            <a:ext cx="1296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2000" b="1" dirty="0"/>
              <a:t>Рис.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0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en-US" sz="2000" dirty="0" smtClean="0"/>
              <a:t>В верхней информационной части содержится информация о модели: название модели; название зависимой и независимой переменных; коды бинарного отклика; число наблюдений. В нижней </a:t>
            </a:r>
            <a:r>
              <a:rPr lang="ru-RU" altLang="en-US" sz="2000" dirty="0" smtClean="0"/>
              <a:t>части </a:t>
            </a:r>
            <a:r>
              <a:rPr lang="ru-RU" altLang="en-US" sz="2000" dirty="0" smtClean="0"/>
              <a:t>окна можно выбрать  процедуру оценивания</a:t>
            </a:r>
            <a:r>
              <a:rPr lang="en-US" altLang="en-US" sz="2000" dirty="0" smtClean="0"/>
              <a:t>: </a:t>
            </a:r>
            <a:r>
              <a:rPr lang="ru-RU" altLang="en-US" sz="2000" i="1" dirty="0" err="1" smtClean="0"/>
              <a:t>Квази-Ньютоновский</a:t>
            </a:r>
            <a:r>
              <a:rPr lang="en-US" altLang="en-US" sz="2000" i="1" dirty="0" smtClean="0"/>
              <a:t>, </a:t>
            </a:r>
            <a:r>
              <a:rPr lang="ru-RU" altLang="en-US" sz="2000" i="1" dirty="0" smtClean="0"/>
              <a:t>Симплекс метод, Симплекс и </a:t>
            </a:r>
            <a:r>
              <a:rPr lang="ru-RU" altLang="en-US" sz="2000" i="1" dirty="0" err="1" smtClean="0"/>
              <a:t>Квази-Ньютоновский</a:t>
            </a:r>
            <a:r>
              <a:rPr lang="en-US" altLang="en-US" sz="2000" i="1" dirty="0" smtClean="0"/>
              <a:t>, </a:t>
            </a:r>
            <a:r>
              <a:rPr lang="ru-RU" altLang="en-US" sz="2000" i="1" dirty="0" smtClean="0"/>
              <a:t>Хука-Дживиса и др. </a:t>
            </a:r>
            <a:r>
              <a:rPr lang="ru-RU" altLang="en-US" sz="2000" dirty="0" smtClean="0"/>
              <a:t>В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окне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можно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назначить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параметры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процедуры</a:t>
            </a:r>
            <a:r>
              <a:rPr lang="en-US" altLang="en-US" sz="2000" dirty="0" smtClean="0"/>
              <a:t> </a:t>
            </a:r>
            <a:r>
              <a:rPr lang="ru-RU" altLang="en-US" sz="2000" i="1" dirty="0" smtClean="0"/>
              <a:t>Максимальное</a:t>
            </a:r>
            <a:r>
              <a:rPr lang="en-US" altLang="en-US" sz="2000" i="1" dirty="0" smtClean="0"/>
              <a:t> </a:t>
            </a:r>
            <a:r>
              <a:rPr lang="ru-RU" altLang="en-US" sz="2000" i="1" dirty="0" smtClean="0"/>
              <a:t>количество</a:t>
            </a:r>
            <a:r>
              <a:rPr lang="en-US" altLang="en-US" sz="2000" i="1" dirty="0" smtClean="0"/>
              <a:t> </a:t>
            </a:r>
            <a:r>
              <a:rPr lang="ru-RU" altLang="en-US" sz="2000" i="1" dirty="0" smtClean="0"/>
              <a:t>итераций</a:t>
            </a:r>
            <a:r>
              <a:rPr lang="en-US" altLang="en-US" sz="2000" dirty="0" smtClean="0"/>
              <a:t>, </a:t>
            </a:r>
            <a:r>
              <a:rPr lang="ru-RU" altLang="en-US" sz="2000" i="1" dirty="0" smtClean="0"/>
              <a:t>Критерий</a:t>
            </a:r>
            <a:r>
              <a:rPr lang="en-US" altLang="en-US" sz="2000" i="1" dirty="0" smtClean="0"/>
              <a:t> </a:t>
            </a:r>
            <a:r>
              <a:rPr lang="ru-RU" altLang="en-US" sz="2000" i="1" dirty="0" smtClean="0"/>
              <a:t>сходимости</a:t>
            </a:r>
            <a:r>
              <a:rPr lang="en-US" altLang="en-US" sz="2000" dirty="0" smtClean="0"/>
              <a:t>,</a:t>
            </a:r>
            <a:r>
              <a:rPr lang="en-US" altLang="en-US" sz="2000" b="1" dirty="0" smtClean="0"/>
              <a:t> </a:t>
            </a:r>
            <a:r>
              <a:rPr lang="ru-RU" altLang="en-US" sz="2000" i="1" dirty="0" smtClean="0"/>
              <a:t>Начальные</a:t>
            </a:r>
            <a:r>
              <a:rPr lang="en-US" altLang="en-US" sz="2000" i="1" dirty="0" smtClean="0"/>
              <a:t> </a:t>
            </a:r>
            <a:r>
              <a:rPr lang="ru-RU" altLang="en-US" sz="2000" i="1" dirty="0" smtClean="0"/>
              <a:t>значения,</a:t>
            </a:r>
            <a:r>
              <a:rPr lang="ru-RU" altLang="en-US" sz="2000" dirty="0" smtClean="0"/>
              <a:t> </a:t>
            </a:r>
            <a:r>
              <a:rPr lang="ru-RU" altLang="en-US" sz="2000" i="1" dirty="0" smtClean="0"/>
              <a:t>Начальный размер</a:t>
            </a:r>
            <a:r>
              <a:rPr lang="en-US" altLang="en-US" sz="2000" i="1" dirty="0" smtClean="0"/>
              <a:t> </a:t>
            </a:r>
            <a:r>
              <a:rPr lang="ru-RU" altLang="en-US" sz="2000" i="1" dirty="0" smtClean="0"/>
              <a:t>шага</a:t>
            </a:r>
            <a:r>
              <a:rPr lang="en-US" altLang="en-US" sz="2000" dirty="0" smtClean="0"/>
              <a:t>. </a:t>
            </a:r>
            <a:r>
              <a:rPr lang="ru-RU" altLang="en-US" sz="2000" dirty="0" smtClean="0"/>
              <a:t>Все эти возможности относятся к вкладке </a:t>
            </a:r>
            <a:r>
              <a:rPr lang="ru-RU" altLang="en-US" sz="2000" b="1" dirty="0" smtClean="0"/>
              <a:t>Дополнительно</a:t>
            </a:r>
            <a:r>
              <a:rPr lang="ru-RU" altLang="en-US" sz="2000" dirty="0" smtClean="0"/>
              <a:t>. </a:t>
            </a:r>
            <a:r>
              <a:rPr lang="ru-RU" altLang="en-US" sz="2000" dirty="0" smtClean="0"/>
              <a:t>Выберем метод оценивания и параметры по умолчанию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лан">
  <a:themeElements>
    <a:clrScheme name="План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Пла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лан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2535</Words>
  <Application>Microsoft Office PowerPoint</Application>
  <PresentationFormat>Экран (4:3)</PresentationFormat>
  <Paragraphs>196</Paragraphs>
  <Slides>41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Оформление по умолчанию</vt:lpstr>
      <vt:lpstr>План</vt:lpstr>
      <vt:lpstr>Салют</vt:lpstr>
      <vt:lpstr>Формула</vt:lpstr>
      <vt:lpstr>Spreadsheet</vt:lpstr>
      <vt:lpstr>Graph</vt:lpstr>
      <vt:lpstr>Лекция 11</vt:lpstr>
      <vt:lpstr>Модели бинарных откликов. Описание модуля  Nonlinear Estimation.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Экспоненциальная регрессия. Описание процедуры Exponential growth regression.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Кусочно-линейная регрессия. Описание процедуры Piecewise linear regression.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Определенная пользователем регрессия.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Khaliphyan</dc:creator>
  <cp:lastModifiedBy>Khaliphyan</cp:lastModifiedBy>
  <cp:revision>52</cp:revision>
  <dcterms:created xsi:type="dcterms:W3CDTF">1601-01-01T00:00:00Z</dcterms:created>
  <dcterms:modified xsi:type="dcterms:W3CDTF">2024-11-16T16:38:13Z</dcterms:modified>
</cp:coreProperties>
</file>