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1" r:id="rId3"/>
  </p:sldMasterIdLst>
  <p:sldIdLst>
    <p:sldId id="308" r:id="rId4"/>
    <p:sldId id="309" r:id="rId5"/>
    <p:sldId id="310" r:id="rId6"/>
    <p:sldId id="311" r:id="rId7"/>
    <p:sldId id="405" r:id="rId8"/>
    <p:sldId id="406" r:id="rId9"/>
    <p:sldId id="403" r:id="rId10"/>
    <p:sldId id="404" r:id="rId11"/>
    <p:sldId id="317" r:id="rId12"/>
    <p:sldId id="318" r:id="rId13"/>
    <p:sldId id="319" r:id="rId14"/>
    <p:sldId id="328" r:id="rId15"/>
    <p:sldId id="332" r:id="rId16"/>
    <p:sldId id="333" r:id="rId17"/>
    <p:sldId id="335" r:id="rId18"/>
    <p:sldId id="344" r:id="rId19"/>
    <p:sldId id="407" r:id="rId20"/>
    <p:sldId id="408" r:id="rId21"/>
    <p:sldId id="345" r:id="rId22"/>
    <p:sldId id="346" r:id="rId23"/>
    <p:sldId id="361" r:id="rId24"/>
    <p:sldId id="362" r:id="rId25"/>
    <p:sldId id="365" r:id="rId26"/>
    <p:sldId id="367" r:id="rId27"/>
    <p:sldId id="409" r:id="rId28"/>
    <p:sldId id="368" r:id="rId29"/>
    <p:sldId id="374" r:id="rId30"/>
    <p:sldId id="375" r:id="rId31"/>
    <p:sldId id="410" r:id="rId32"/>
    <p:sldId id="379" r:id="rId33"/>
    <p:sldId id="381" r:id="rId34"/>
    <p:sldId id="383" r:id="rId35"/>
    <p:sldId id="385" r:id="rId36"/>
    <p:sldId id="411" r:id="rId37"/>
    <p:sldId id="390" r:id="rId38"/>
    <p:sldId id="393" r:id="rId39"/>
    <p:sldId id="394" r:id="rId40"/>
    <p:sldId id="396" r:id="rId41"/>
    <p:sldId id="398"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4" autoAdjust="0"/>
    <p:restoredTop sz="94660"/>
  </p:normalViewPr>
  <p:slideViewPr>
    <p:cSldViewPr>
      <p:cViewPr varScale="1">
        <p:scale>
          <a:sx n="108" d="100"/>
          <a:sy n="108" d="100"/>
        </p:scale>
        <p:origin x="1722"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1BEE0A0F-864B-4EDD-B676-B5EDAD0B851F}" type="slidenum">
              <a:rPr lang="ru-RU" altLang="ru-RU"/>
              <a:pPr/>
              <a:t>‹#›</a:t>
            </a:fld>
            <a:endParaRPr lang="ru-RU" alt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39892AB6-0CF7-440F-A837-9D0EDF30948D}" type="slidenum">
              <a:rPr lang="ru-RU" altLang="ru-RU"/>
              <a:pPr/>
              <a:t>‹#›</a:t>
            </a:fld>
            <a:endParaRPr lang="ru-RU" alt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609600"/>
            <a:ext cx="1943100" cy="54864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85800" y="609600"/>
            <a:ext cx="5676900" cy="54864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0E4E394A-40B4-4851-9BB0-FD70D05B1CAE}" type="slidenum">
              <a:rPr lang="ru-RU" altLang="ru-RU"/>
              <a:pPr/>
              <a:t>‹#›</a:t>
            </a:fld>
            <a:endParaRPr lang="ru-RU" alt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00"/>
            <a:ext cx="7772400" cy="1143000"/>
          </a:xfrm>
        </p:spPr>
        <p:txBody>
          <a:bodyPr/>
          <a:lstStyle/>
          <a:p>
            <a:r>
              <a:rPr lang="ru-RU"/>
              <a:t>Образец заголовка</a:t>
            </a:r>
          </a:p>
        </p:txBody>
      </p:sp>
      <p:sp>
        <p:nvSpPr>
          <p:cNvPr id="3" name="Текст 2"/>
          <p:cNvSpPr>
            <a:spLocks noGrp="1"/>
          </p:cNvSpPr>
          <p:nvPr>
            <p:ph type="body" sz="half" idx="1"/>
          </p:nvPr>
        </p:nvSpPr>
        <p:spPr>
          <a:xfrm>
            <a:off x="685800" y="1981200"/>
            <a:ext cx="3810000" cy="4114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981200"/>
            <a:ext cx="3810000" cy="1981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648200" y="4114800"/>
            <a:ext cx="3810000" cy="1981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4"/>
          <p:cNvSpPr>
            <a:spLocks noGrp="1" noChangeArrowheads="1"/>
          </p:cNvSpPr>
          <p:nvPr>
            <p:ph type="dt" sz="half" idx="10"/>
          </p:nvPr>
        </p:nvSpPr>
        <p:spPr>
          <a:ln/>
        </p:spPr>
        <p:txBody>
          <a:bodyPr/>
          <a:lstStyle>
            <a:lvl1pPr>
              <a:defRPr/>
            </a:lvl1pPr>
          </a:lstStyle>
          <a:p>
            <a:pPr>
              <a:defRPr/>
            </a:pPr>
            <a:endParaRPr lang="ru-RU"/>
          </a:p>
        </p:txBody>
      </p:sp>
      <p:sp>
        <p:nvSpPr>
          <p:cNvPr id="7" name="Rectangle 5"/>
          <p:cNvSpPr>
            <a:spLocks noGrp="1" noChangeArrowheads="1"/>
          </p:cNvSpPr>
          <p:nvPr>
            <p:ph type="ftr" sz="quarter" idx="11"/>
          </p:nvPr>
        </p:nvSpPr>
        <p:spPr>
          <a:ln/>
        </p:spPr>
        <p:txBody>
          <a:bodyPr/>
          <a:lstStyle>
            <a:lvl1pPr>
              <a:defRPr/>
            </a:lvl1pPr>
          </a:lstStyle>
          <a:p>
            <a:pPr>
              <a:defRPr/>
            </a:pPr>
            <a:endParaRPr lang="ru-RU"/>
          </a:p>
        </p:txBody>
      </p:sp>
      <p:sp>
        <p:nvSpPr>
          <p:cNvPr id="8" name="Rectangle 6"/>
          <p:cNvSpPr>
            <a:spLocks noGrp="1" noChangeArrowheads="1"/>
          </p:cNvSpPr>
          <p:nvPr>
            <p:ph type="sldNum" sz="quarter" idx="12"/>
          </p:nvPr>
        </p:nvSpPr>
        <p:spPr>
          <a:ln/>
        </p:spPr>
        <p:txBody>
          <a:bodyPr/>
          <a:lstStyle>
            <a:lvl1pPr>
              <a:defRPr/>
            </a:lvl1pPr>
          </a:lstStyle>
          <a:p>
            <a:fld id="{B4B6074D-C6D9-4D26-A282-5B8BA885BEA6}" type="slidenum">
              <a:rPr lang="ru-RU" altLang="ru-RU"/>
              <a:pPr/>
              <a:t>‹#›</a:t>
            </a:fld>
            <a:endParaRPr lang="ru-RU" alt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685800" y="609600"/>
            <a:ext cx="7772400" cy="54864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fld id="{951D3553-5BDD-4980-8690-C7EA3F4087DD}" type="slidenum">
              <a:rPr lang="ru-RU" altLang="ru-RU"/>
              <a:pPr/>
              <a:t>‹#›</a:t>
            </a:fld>
            <a:endParaRPr lang="ru-RU" alt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4" name="Picture 2" descr="titlemaster_med"/>
          <p:cNvPicPr>
            <a:picLocks noChangeAspect="1" noChangeArrowheads="1"/>
          </p:cNvPicPr>
          <p:nvPr/>
        </p:nvPicPr>
        <p:blipFill>
          <a:blip r:embed="rId2" cstate="print"/>
          <a:srcRect/>
          <a:stretch>
            <a:fillRect/>
          </a:stretch>
        </p:blipFill>
        <p:spPr bwMode="ltGray">
          <a:xfrm>
            <a:off x="0" y="0"/>
            <a:ext cx="9144000" cy="6862763"/>
          </a:xfrm>
          <a:prstGeom prst="rect">
            <a:avLst/>
          </a:prstGeom>
          <a:noFill/>
          <a:ln w="9525">
            <a:noFill/>
            <a:miter lim="800000"/>
            <a:headEnd/>
            <a:tailEnd/>
          </a:ln>
        </p:spPr>
      </p:pic>
      <p:sp>
        <p:nvSpPr>
          <p:cNvPr id="152582" name="Rectangle 6"/>
          <p:cNvSpPr>
            <a:spLocks noGrp="1" noChangeArrowheads="1"/>
          </p:cNvSpPr>
          <p:nvPr>
            <p:ph type="subTitle" sz="quarter" idx="1"/>
          </p:nvPr>
        </p:nvSpPr>
        <p:spPr>
          <a:xfrm>
            <a:off x="2362200" y="3429000"/>
            <a:ext cx="6400800" cy="1447800"/>
          </a:xfrm>
          <a:solidFill>
            <a:schemeClr val="bg1">
              <a:alpha val="50000"/>
            </a:schemeClr>
          </a:solidFill>
          <a:ln w="76200">
            <a:solidFill>
              <a:schemeClr val="tx1"/>
            </a:solidFill>
          </a:ln>
        </p:spPr>
        <p:txBody>
          <a:bodyPr anchor="ctr"/>
          <a:lstStyle>
            <a:lvl1pPr marL="0" indent="0" algn="ctr">
              <a:buFont typeface="Wingdings" pitchFamily="2" charset="2"/>
              <a:buNone/>
              <a:defRPr/>
            </a:lvl1pPr>
          </a:lstStyle>
          <a:p>
            <a:r>
              <a:rPr lang="ru-RU"/>
              <a:t>Образец подзаголовка</a:t>
            </a:r>
          </a:p>
        </p:txBody>
      </p:sp>
      <p:sp>
        <p:nvSpPr>
          <p:cNvPr id="152583" name="Rectangle 7"/>
          <p:cNvSpPr>
            <a:spLocks noGrp="1" noChangeArrowheads="1"/>
          </p:cNvSpPr>
          <p:nvPr>
            <p:ph type="ctrTitle" sz="quarter"/>
          </p:nvPr>
        </p:nvSpPr>
        <p:spPr>
          <a:xfrm>
            <a:off x="838200" y="1371600"/>
            <a:ext cx="7620000" cy="2057400"/>
          </a:xfrm>
          <a:solidFill>
            <a:schemeClr val="bg1">
              <a:alpha val="50000"/>
            </a:schemeClr>
          </a:solidFill>
          <a:ln w="76200">
            <a:solidFill>
              <a:schemeClr val="tx1"/>
            </a:solidFill>
          </a:ln>
        </p:spPr>
        <p:txBody>
          <a:bodyPr/>
          <a:lstStyle>
            <a:lvl1pPr algn="ctr">
              <a:defRPr sz="5400">
                <a:solidFill>
                  <a:schemeClr val="tx1"/>
                </a:solidFill>
              </a:defRPr>
            </a:lvl1pPr>
          </a:lstStyle>
          <a:p>
            <a:r>
              <a:rPr lang="ru-RU"/>
              <a:t>Образец заголовка</a:t>
            </a:r>
          </a:p>
        </p:txBody>
      </p:sp>
      <p:sp>
        <p:nvSpPr>
          <p:cNvPr id="5" name="Rectangle 3"/>
          <p:cNvSpPr>
            <a:spLocks noGrp="1" noChangeArrowheads="1"/>
          </p:cNvSpPr>
          <p:nvPr>
            <p:ph type="dt" sz="half" idx="10"/>
          </p:nvPr>
        </p:nvSpPr>
        <p:spPr>
          <a:xfrm>
            <a:off x="304800" y="6248400"/>
            <a:ext cx="1905000" cy="457200"/>
          </a:xfrm>
        </p:spPr>
        <p:txBody>
          <a:bodyPr/>
          <a:lstStyle>
            <a:lvl1pPr>
              <a:defRPr/>
            </a:lvl1pPr>
          </a:lstStyle>
          <a:p>
            <a:pPr>
              <a:defRPr/>
            </a:pPr>
            <a:endParaRPr lang="ru-RU"/>
          </a:p>
        </p:txBody>
      </p:sp>
      <p:sp>
        <p:nvSpPr>
          <p:cNvPr id="6" name="Rectangle 4"/>
          <p:cNvSpPr>
            <a:spLocks noGrp="1" noChangeArrowheads="1"/>
          </p:cNvSpPr>
          <p:nvPr>
            <p:ph type="ftr" sz="quarter" idx="11"/>
          </p:nvPr>
        </p:nvSpPr>
        <p:spPr/>
        <p:txBody>
          <a:bodyPr/>
          <a:lstStyle>
            <a:lvl1pPr>
              <a:defRPr/>
            </a:lvl1pPr>
          </a:lstStyle>
          <a:p>
            <a:pPr>
              <a:defRPr/>
            </a:pPr>
            <a:endParaRPr lang="ru-RU"/>
          </a:p>
        </p:txBody>
      </p:sp>
      <p:sp>
        <p:nvSpPr>
          <p:cNvPr id="7" name="Rectangle 5"/>
          <p:cNvSpPr>
            <a:spLocks noGrp="1" noChangeArrowheads="1"/>
          </p:cNvSpPr>
          <p:nvPr>
            <p:ph type="sldNum" sz="quarter" idx="12"/>
          </p:nvPr>
        </p:nvSpPr>
        <p:spPr>
          <a:xfrm>
            <a:off x="7010400" y="6248400"/>
            <a:ext cx="1905000" cy="457200"/>
          </a:xfrm>
        </p:spPr>
        <p:txBody>
          <a:bodyPr/>
          <a:lstStyle>
            <a:lvl1pPr>
              <a:defRPr/>
            </a:lvl1pPr>
          </a:lstStyle>
          <a:p>
            <a:fld id="{3C88FDB6-06CA-41F6-820D-D022172F3E64}" type="slidenum">
              <a:rPr lang="ru-RU" altLang="ru-RU"/>
              <a:pPr/>
              <a:t>‹#›</a:t>
            </a:fld>
            <a:endParaRPr lang="ru-RU" altLang="ru-RU"/>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fld id="{A670B38B-CE76-408F-89B9-835358A2F121}" type="slidenum">
              <a:rPr lang="ru-RU" altLang="ru-RU"/>
              <a:pPr/>
              <a:t>‹#›</a:t>
            </a:fld>
            <a:endParaRPr lang="ru-RU" altLang="ru-RU"/>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fld id="{1061435D-7B02-4D01-876A-6F3231EAA76E}" type="slidenum">
              <a:rPr lang="ru-RU" altLang="ru-RU"/>
              <a:pPr/>
              <a:t>‹#›</a:t>
            </a:fld>
            <a:endParaRPr lang="ru-RU" altLang="ru-RU"/>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4384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7150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7"/>
          <p:cNvSpPr>
            <a:spLocks noGrp="1" noChangeArrowheads="1"/>
          </p:cNvSpPr>
          <p:nvPr>
            <p:ph type="dt" sz="half" idx="10"/>
          </p:nvPr>
        </p:nvSpPr>
        <p:spPr>
          <a:ln/>
        </p:spPr>
        <p:txBody>
          <a:bodyPr/>
          <a:lstStyle>
            <a:lvl1pPr>
              <a:defRPr/>
            </a:lvl1pPr>
          </a:lstStyle>
          <a:p>
            <a:pPr>
              <a:defRPr/>
            </a:pPr>
            <a:endParaRPr 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p>
        </p:txBody>
      </p:sp>
      <p:sp>
        <p:nvSpPr>
          <p:cNvPr id="7" name="Rectangle 9"/>
          <p:cNvSpPr>
            <a:spLocks noGrp="1" noChangeArrowheads="1"/>
          </p:cNvSpPr>
          <p:nvPr>
            <p:ph type="sldNum" sz="quarter" idx="12"/>
          </p:nvPr>
        </p:nvSpPr>
        <p:spPr>
          <a:ln/>
        </p:spPr>
        <p:txBody>
          <a:bodyPr/>
          <a:lstStyle>
            <a:lvl1pPr>
              <a:defRPr/>
            </a:lvl1pPr>
          </a:lstStyle>
          <a:p>
            <a:fld id="{E61DBB91-4DCC-47B4-8011-6CBB9909C2EC}" type="slidenum">
              <a:rPr lang="ru-RU" altLang="ru-RU"/>
              <a:pPr/>
              <a:t>‹#›</a:t>
            </a:fld>
            <a:endParaRPr lang="ru-RU" altLang="ru-RU"/>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7"/>
          <p:cNvSpPr>
            <a:spLocks noGrp="1" noChangeArrowheads="1"/>
          </p:cNvSpPr>
          <p:nvPr>
            <p:ph type="dt" sz="half" idx="10"/>
          </p:nvPr>
        </p:nvSpPr>
        <p:spPr>
          <a:ln/>
        </p:spPr>
        <p:txBody>
          <a:bodyPr/>
          <a:lstStyle>
            <a:lvl1pPr>
              <a:defRPr/>
            </a:lvl1pPr>
          </a:lstStyle>
          <a:p>
            <a:pPr>
              <a:defRPr/>
            </a:pPr>
            <a:endParaRPr lang="ru-RU"/>
          </a:p>
        </p:txBody>
      </p:sp>
      <p:sp>
        <p:nvSpPr>
          <p:cNvPr id="8" name="Rectangle 8"/>
          <p:cNvSpPr>
            <a:spLocks noGrp="1" noChangeArrowheads="1"/>
          </p:cNvSpPr>
          <p:nvPr>
            <p:ph type="ftr" sz="quarter" idx="11"/>
          </p:nvPr>
        </p:nvSpPr>
        <p:spPr>
          <a:ln/>
        </p:spPr>
        <p:txBody>
          <a:bodyPr/>
          <a:lstStyle>
            <a:lvl1pPr>
              <a:defRPr/>
            </a:lvl1pPr>
          </a:lstStyle>
          <a:p>
            <a:pPr>
              <a:defRPr/>
            </a:pPr>
            <a:endParaRPr lang="ru-RU"/>
          </a:p>
        </p:txBody>
      </p:sp>
      <p:sp>
        <p:nvSpPr>
          <p:cNvPr id="9" name="Rectangle 9"/>
          <p:cNvSpPr>
            <a:spLocks noGrp="1" noChangeArrowheads="1"/>
          </p:cNvSpPr>
          <p:nvPr>
            <p:ph type="sldNum" sz="quarter" idx="12"/>
          </p:nvPr>
        </p:nvSpPr>
        <p:spPr>
          <a:ln/>
        </p:spPr>
        <p:txBody>
          <a:bodyPr/>
          <a:lstStyle>
            <a:lvl1pPr>
              <a:defRPr/>
            </a:lvl1pPr>
          </a:lstStyle>
          <a:p>
            <a:fld id="{BADC1C24-D492-4CE6-8EB6-285ACEC70998}" type="slidenum">
              <a:rPr lang="ru-RU" altLang="ru-RU"/>
              <a:pPr/>
              <a:t>‹#›</a:t>
            </a:fld>
            <a:endParaRPr lang="ru-RU" altLang="ru-RU"/>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7"/>
          <p:cNvSpPr>
            <a:spLocks noGrp="1" noChangeArrowheads="1"/>
          </p:cNvSpPr>
          <p:nvPr>
            <p:ph type="dt" sz="half" idx="10"/>
          </p:nvPr>
        </p:nvSpPr>
        <p:spPr>
          <a:ln/>
        </p:spPr>
        <p:txBody>
          <a:bodyPr/>
          <a:lstStyle>
            <a:lvl1pPr>
              <a:defRPr/>
            </a:lvl1pPr>
          </a:lstStyle>
          <a:p>
            <a:pPr>
              <a:defRPr/>
            </a:pPr>
            <a:endParaRPr lang="ru-RU"/>
          </a:p>
        </p:txBody>
      </p:sp>
      <p:sp>
        <p:nvSpPr>
          <p:cNvPr id="4" name="Rectangle 8"/>
          <p:cNvSpPr>
            <a:spLocks noGrp="1" noChangeArrowheads="1"/>
          </p:cNvSpPr>
          <p:nvPr>
            <p:ph type="ftr" sz="quarter" idx="11"/>
          </p:nvPr>
        </p:nvSpPr>
        <p:spPr>
          <a:ln/>
        </p:spPr>
        <p:txBody>
          <a:bodyPr/>
          <a:lstStyle>
            <a:lvl1pPr>
              <a:defRPr/>
            </a:lvl1pPr>
          </a:lstStyle>
          <a:p>
            <a:pPr>
              <a:defRPr/>
            </a:pPr>
            <a:endParaRPr lang="ru-RU"/>
          </a:p>
        </p:txBody>
      </p:sp>
      <p:sp>
        <p:nvSpPr>
          <p:cNvPr id="5" name="Rectangle 9"/>
          <p:cNvSpPr>
            <a:spLocks noGrp="1" noChangeArrowheads="1"/>
          </p:cNvSpPr>
          <p:nvPr>
            <p:ph type="sldNum" sz="quarter" idx="12"/>
          </p:nvPr>
        </p:nvSpPr>
        <p:spPr>
          <a:ln/>
        </p:spPr>
        <p:txBody>
          <a:bodyPr/>
          <a:lstStyle>
            <a:lvl1pPr>
              <a:defRPr/>
            </a:lvl1pPr>
          </a:lstStyle>
          <a:p>
            <a:fld id="{786F69B0-D5AF-4347-B83C-DE0A146EEF7E}" type="slidenum">
              <a:rPr lang="ru-RU" altLang="ru-RU"/>
              <a:pPr/>
              <a:t>‹#›</a:t>
            </a:fld>
            <a:endParaRPr lang="ru-RU" altLang="ru-RU"/>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8FA92C95-A53D-4A79-A05D-4EA652DE2DA6}" type="slidenum">
              <a:rPr lang="ru-RU" altLang="ru-RU"/>
              <a:pPr/>
              <a:t>‹#›</a:t>
            </a:fld>
            <a:endParaRPr lang="ru-RU" alt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ru-RU"/>
          </a:p>
        </p:txBody>
      </p:sp>
      <p:sp>
        <p:nvSpPr>
          <p:cNvPr id="3" name="Rectangle 8"/>
          <p:cNvSpPr>
            <a:spLocks noGrp="1" noChangeArrowheads="1"/>
          </p:cNvSpPr>
          <p:nvPr>
            <p:ph type="ftr" sz="quarter" idx="11"/>
          </p:nvPr>
        </p:nvSpPr>
        <p:spPr>
          <a:ln/>
        </p:spPr>
        <p:txBody>
          <a:bodyPr/>
          <a:lstStyle>
            <a:lvl1pPr>
              <a:defRPr/>
            </a:lvl1pPr>
          </a:lstStyle>
          <a:p>
            <a:pPr>
              <a:defRPr/>
            </a:pPr>
            <a:endParaRPr lang="ru-RU"/>
          </a:p>
        </p:txBody>
      </p:sp>
      <p:sp>
        <p:nvSpPr>
          <p:cNvPr id="4" name="Rectangle 9"/>
          <p:cNvSpPr>
            <a:spLocks noGrp="1" noChangeArrowheads="1"/>
          </p:cNvSpPr>
          <p:nvPr>
            <p:ph type="sldNum" sz="quarter" idx="12"/>
          </p:nvPr>
        </p:nvSpPr>
        <p:spPr>
          <a:ln/>
        </p:spPr>
        <p:txBody>
          <a:bodyPr/>
          <a:lstStyle>
            <a:lvl1pPr>
              <a:defRPr/>
            </a:lvl1pPr>
          </a:lstStyle>
          <a:p>
            <a:fld id="{5CFC875A-E51C-4BB4-BB82-6CF0B7702657}" type="slidenum">
              <a:rPr lang="ru-RU" altLang="ru-RU"/>
              <a:pPr/>
              <a:t>‹#›</a:t>
            </a:fld>
            <a:endParaRPr lang="ru-RU" altLang="ru-RU"/>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7"/>
          <p:cNvSpPr>
            <a:spLocks noGrp="1" noChangeArrowheads="1"/>
          </p:cNvSpPr>
          <p:nvPr>
            <p:ph type="dt" sz="half" idx="10"/>
          </p:nvPr>
        </p:nvSpPr>
        <p:spPr>
          <a:ln/>
        </p:spPr>
        <p:txBody>
          <a:bodyPr/>
          <a:lstStyle>
            <a:lvl1pPr>
              <a:defRPr/>
            </a:lvl1pPr>
          </a:lstStyle>
          <a:p>
            <a:pPr>
              <a:defRPr/>
            </a:pPr>
            <a:endParaRPr 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p>
        </p:txBody>
      </p:sp>
      <p:sp>
        <p:nvSpPr>
          <p:cNvPr id="7" name="Rectangle 9"/>
          <p:cNvSpPr>
            <a:spLocks noGrp="1" noChangeArrowheads="1"/>
          </p:cNvSpPr>
          <p:nvPr>
            <p:ph type="sldNum" sz="quarter" idx="12"/>
          </p:nvPr>
        </p:nvSpPr>
        <p:spPr>
          <a:ln/>
        </p:spPr>
        <p:txBody>
          <a:bodyPr/>
          <a:lstStyle>
            <a:lvl1pPr>
              <a:defRPr/>
            </a:lvl1pPr>
          </a:lstStyle>
          <a:p>
            <a:fld id="{0F987C1A-6632-417C-B3A8-C766CD271160}" type="slidenum">
              <a:rPr lang="ru-RU" altLang="ru-RU"/>
              <a:pPr/>
              <a:t>‹#›</a:t>
            </a:fld>
            <a:endParaRPr lang="ru-RU" altLang="ru-RU"/>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7"/>
          <p:cNvSpPr>
            <a:spLocks noGrp="1" noChangeArrowheads="1"/>
          </p:cNvSpPr>
          <p:nvPr>
            <p:ph type="dt" sz="half" idx="10"/>
          </p:nvPr>
        </p:nvSpPr>
        <p:spPr>
          <a:ln/>
        </p:spPr>
        <p:txBody>
          <a:bodyPr/>
          <a:lstStyle>
            <a:lvl1pPr>
              <a:defRPr/>
            </a:lvl1pPr>
          </a:lstStyle>
          <a:p>
            <a:pPr>
              <a:defRPr/>
            </a:pPr>
            <a:endParaRPr 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p>
        </p:txBody>
      </p:sp>
      <p:sp>
        <p:nvSpPr>
          <p:cNvPr id="7" name="Rectangle 9"/>
          <p:cNvSpPr>
            <a:spLocks noGrp="1" noChangeArrowheads="1"/>
          </p:cNvSpPr>
          <p:nvPr>
            <p:ph type="sldNum" sz="quarter" idx="12"/>
          </p:nvPr>
        </p:nvSpPr>
        <p:spPr>
          <a:ln/>
        </p:spPr>
        <p:txBody>
          <a:bodyPr/>
          <a:lstStyle>
            <a:lvl1pPr>
              <a:defRPr/>
            </a:lvl1pPr>
          </a:lstStyle>
          <a:p>
            <a:fld id="{F7F286C5-186D-456B-BFAD-927D7EE6B490}" type="slidenum">
              <a:rPr lang="ru-RU" altLang="ru-RU"/>
              <a:pPr/>
              <a:t>‹#›</a:t>
            </a:fld>
            <a:endParaRPr lang="ru-RU" altLang="ru-RU"/>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fld id="{449D3C71-2B01-4561-B92A-1FD36095AD1D}" type="slidenum">
              <a:rPr lang="ru-RU" altLang="ru-RU"/>
              <a:pPr/>
              <a:t>‹#›</a:t>
            </a:fld>
            <a:endParaRPr lang="ru-RU" altLang="ru-RU"/>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39000" y="228600"/>
            <a:ext cx="1600200" cy="58674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438400" y="228600"/>
            <a:ext cx="4648200" cy="58674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fld id="{47C5444A-728D-43E7-9111-124CAEF947A0}" type="slidenum">
              <a:rPr lang="ru-RU" altLang="ru-RU"/>
              <a:pPr/>
              <a:t>‹#›</a:t>
            </a:fld>
            <a:endParaRPr lang="ru-RU" altLang="ru-RU"/>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2084388" y="296863"/>
            <a:ext cx="6823075" cy="5353050"/>
            <a:chOff x="1313" y="187"/>
            <a:chExt cx="4298" cy="3372"/>
          </a:xfrm>
        </p:grpSpPr>
        <p:grpSp>
          <p:nvGrpSpPr>
            <p:cNvPr id="5" name="Group 3"/>
            <p:cNvGrpSpPr>
              <a:grpSpLocks/>
            </p:cNvGrpSpPr>
            <p:nvPr/>
          </p:nvGrpSpPr>
          <p:grpSpPr bwMode="auto">
            <a:xfrm>
              <a:off x="2194" y="601"/>
              <a:ext cx="596" cy="447"/>
              <a:chOff x="0" y="0"/>
              <a:chExt cx="768" cy="576"/>
            </a:xfrm>
          </p:grpSpPr>
          <p:sp>
            <p:nvSpPr>
              <p:cNvPr id="135"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eaLnBrk="1" hangingPunct="1"/>
                <a:endParaRPr lang="ru-RU"/>
              </a:p>
            </p:txBody>
          </p:sp>
          <p:sp>
            <p:nvSpPr>
              <p:cNvPr id="136" name="Oval 5"/>
              <p:cNvSpPr>
                <a:spLocks noChangeArrowheads="1"/>
              </p:cNvSpPr>
              <p:nvPr/>
            </p:nvSpPr>
            <p:spPr bwMode="hidden">
              <a:xfrm>
                <a:off x="276" y="253"/>
                <a:ext cx="187" cy="107"/>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eaLnBrk="1" hangingPunct="1"/>
                <a:endParaRPr lang="ru-RU"/>
              </a:p>
            </p:txBody>
          </p:sp>
        </p:grpSp>
        <p:grpSp>
          <p:nvGrpSpPr>
            <p:cNvPr id="6" name="Group 6"/>
            <p:cNvGrpSpPr>
              <a:grpSpLocks/>
            </p:cNvGrpSpPr>
            <p:nvPr/>
          </p:nvGrpSpPr>
          <p:grpSpPr bwMode="auto">
            <a:xfrm>
              <a:off x="1313" y="187"/>
              <a:ext cx="4298" cy="3372"/>
              <a:chOff x="0" y="0"/>
              <a:chExt cx="5533" cy="4341"/>
            </a:xfrm>
          </p:grpSpPr>
          <p:grpSp>
            <p:nvGrpSpPr>
              <p:cNvPr id="22" name="Group 7"/>
              <p:cNvGrpSpPr>
                <a:grpSpLocks/>
              </p:cNvGrpSpPr>
              <p:nvPr/>
            </p:nvGrpSpPr>
            <p:grpSpPr bwMode="auto">
              <a:xfrm>
                <a:off x="0" y="0"/>
                <a:ext cx="5470" cy="4341"/>
                <a:chOff x="0" y="0"/>
                <a:chExt cx="5470" cy="4341"/>
              </a:xfrm>
            </p:grpSpPr>
            <p:grpSp>
              <p:nvGrpSpPr>
                <p:cNvPr id="33" name="Group 8"/>
                <p:cNvGrpSpPr>
                  <a:grpSpLocks/>
                </p:cNvGrpSpPr>
                <p:nvPr/>
              </p:nvGrpSpPr>
              <p:grpSpPr bwMode="auto">
                <a:xfrm>
                  <a:off x="1339" y="786"/>
                  <a:ext cx="2919" cy="2151"/>
                  <a:chOff x="1265" y="814"/>
                  <a:chExt cx="2919" cy="2151"/>
                </a:xfrm>
              </p:grpSpPr>
              <p:sp>
                <p:nvSpPr>
                  <p:cNvPr id="133" name="Oval 9"/>
                  <p:cNvSpPr>
                    <a:spLocks noChangeArrowheads="1"/>
                  </p:cNvSpPr>
                  <p:nvPr/>
                </p:nvSpPr>
                <p:spPr bwMode="hidden">
                  <a:xfrm>
                    <a:off x="1265" y="817"/>
                    <a:ext cx="2922" cy="2145"/>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eaLnBrk="1" hangingPunct="1"/>
                    <a:endParaRPr lang="ru-RU"/>
                  </a:p>
                </p:txBody>
              </p:sp>
              <p:sp>
                <p:nvSpPr>
                  <p:cNvPr id="134" name="Oval 10"/>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w="9525">
                    <a:noFill/>
                    <a:round/>
                    <a:headEnd/>
                    <a:tailEnd/>
                  </a:ln>
                </p:spPr>
                <p:txBody>
                  <a:bodyPr wrap="none" anchor="ctr"/>
                  <a:lstStyle/>
                  <a:p>
                    <a:pPr eaLnBrk="1" hangingPunct="1"/>
                    <a:endParaRPr lang="ru-RU"/>
                  </a:p>
                </p:txBody>
              </p:sp>
            </p:grpSp>
            <p:grpSp>
              <p:nvGrpSpPr>
                <p:cNvPr id="34" name="Group 11"/>
                <p:cNvGrpSpPr>
                  <a:grpSpLocks/>
                </p:cNvGrpSpPr>
                <p:nvPr/>
              </p:nvGrpSpPr>
              <p:grpSpPr bwMode="auto">
                <a:xfrm>
                  <a:off x="0" y="0"/>
                  <a:ext cx="5470" cy="4341"/>
                  <a:chOff x="0" y="0"/>
                  <a:chExt cx="5470" cy="4341"/>
                </a:xfrm>
              </p:grpSpPr>
              <p:grpSp>
                <p:nvGrpSpPr>
                  <p:cNvPr id="35" name="Group 12"/>
                  <p:cNvGrpSpPr>
                    <a:grpSpLocks/>
                  </p:cNvGrpSpPr>
                  <p:nvPr/>
                </p:nvGrpSpPr>
                <p:grpSpPr bwMode="auto">
                  <a:xfrm>
                    <a:off x="3545" y="1502"/>
                    <a:ext cx="1258" cy="2327"/>
                    <a:chOff x="3471" y="1530"/>
                    <a:chExt cx="1258" cy="2327"/>
                  </a:xfrm>
                </p:grpSpPr>
                <p:sp>
                  <p:nvSpPr>
                    <p:cNvPr id="131" name="Freeform 13"/>
                    <p:cNvSpPr>
                      <a:spLocks/>
                    </p:cNvSpPr>
                    <p:nvPr/>
                  </p:nvSpPr>
                  <p:spPr bwMode="hidden">
                    <a:xfrm rot="2711884">
                      <a:off x="2765" y="2236"/>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endParaRPr lang="ru-RU"/>
                    </a:p>
                  </p:txBody>
                </p:sp>
                <p:sp>
                  <p:nvSpPr>
                    <p:cNvPr id="132" name="Freeform 14"/>
                    <p:cNvSpPr>
                      <a:spLocks/>
                    </p:cNvSpPr>
                    <p:nvPr/>
                  </p:nvSpPr>
                  <p:spPr bwMode="hidden">
                    <a:xfrm rot="2711884">
                      <a:off x="4023" y="3148"/>
                      <a:ext cx="922"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36" name="Group 15"/>
                  <p:cNvGrpSpPr>
                    <a:grpSpLocks/>
                  </p:cNvGrpSpPr>
                  <p:nvPr/>
                </p:nvGrpSpPr>
                <p:grpSpPr bwMode="auto">
                  <a:xfrm>
                    <a:off x="2938" y="1991"/>
                    <a:ext cx="2463" cy="1332"/>
                    <a:chOff x="2864" y="2019"/>
                    <a:chExt cx="2463" cy="1332"/>
                  </a:xfrm>
                </p:grpSpPr>
                <p:sp>
                  <p:nvSpPr>
                    <p:cNvPr id="129" name="Freeform 16"/>
                    <p:cNvSpPr>
                      <a:spLocks/>
                    </p:cNvSpPr>
                    <p:nvPr/>
                  </p:nvSpPr>
                  <p:spPr bwMode="hidden">
                    <a:xfrm rot="2104081">
                      <a:off x="2864" y="2022"/>
                      <a:ext cx="1814" cy="34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130" name="Freeform 17"/>
                    <p:cNvSpPr>
                      <a:spLocks/>
                    </p:cNvSpPr>
                    <p:nvPr/>
                  </p:nvSpPr>
                  <p:spPr bwMode="hidden">
                    <a:xfrm rot="2104081">
                      <a:off x="4352" y="2806"/>
                      <a:ext cx="975"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7" name="Group 18"/>
                  <p:cNvGrpSpPr>
                    <a:grpSpLocks/>
                  </p:cNvGrpSpPr>
                  <p:nvPr/>
                </p:nvGrpSpPr>
                <p:grpSpPr bwMode="auto">
                  <a:xfrm>
                    <a:off x="2971" y="1804"/>
                    <a:ext cx="2477" cy="1064"/>
                    <a:chOff x="2897" y="1832"/>
                    <a:chExt cx="2477" cy="1064"/>
                  </a:xfrm>
                </p:grpSpPr>
                <p:sp>
                  <p:nvSpPr>
                    <p:cNvPr id="127" name="Freeform 19"/>
                    <p:cNvSpPr>
                      <a:spLocks/>
                    </p:cNvSpPr>
                    <p:nvPr/>
                  </p:nvSpPr>
                  <p:spPr bwMode="hidden">
                    <a:xfrm rot="1582915">
                      <a:off x="2897" y="1832"/>
                      <a:ext cx="1735"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128" name="Freeform 20"/>
                    <p:cNvSpPr>
                      <a:spLocks/>
                    </p:cNvSpPr>
                    <p:nvPr/>
                  </p:nvSpPr>
                  <p:spPr bwMode="hidden">
                    <a:xfrm rot="1582915">
                      <a:off x="4442" y="2420"/>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8" name="Group 21"/>
                  <p:cNvGrpSpPr>
                    <a:grpSpLocks/>
                  </p:cNvGrpSpPr>
                  <p:nvPr/>
                </p:nvGrpSpPr>
                <p:grpSpPr bwMode="auto">
                  <a:xfrm>
                    <a:off x="2998" y="1608"/>
                    <a:ext cx="2472" cy="927"/>
                    <a:chOff x="2924" y="1636"/>
                    <a:chExt cx="2472" cy="927"/>
                  </a:xfrm>
                </p:grpSpPr>
                <p:sp>
                  <p:nvSpPr>
                    <p:cNvPr id="125" name="Freeform 22"/>
                    <p:cNvSpPr>
                      <a:spLocks/>
                    </p:cNvSpPr>
                    <p:nvPr/>
                  </p:nvSpPr>
                  <p:spPr bwMode="hidden">
                    <a:xfrm rot="1080363">
                      <a:off x="2924" y="1636"/>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126" name="Freeform 23"/>
                    <p:cNvSpPr>
                      <a:spLocks/>
                    </p:cNvSpPr>
                    <p:nvPr/>
                  </p:nvSpPr>
                  <p:spPr bwMode="hidden">
                    <a:xfrm rot="1080363">
                      <a:off x="4495" y="2036"/>
                      <a:ext cx="901" cy="52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9" name="Group 24"/>
                  <p:cNvGrpSpPr>
                    <a:grpSpLocks/>
                  </p:cNvGrpSpPr>
                  <p:nvPr/>
                </p:nvGrpSpPr>
                <p:grpSpPr bwMode="auto">
                  <a:xfrm>
                    <a:off x="3032" y="1386"/>
                    <a:ext cx="2342" cy="657"/>
                    <a:chOff x="2958" y="1414"/>
                    <a:chExt cx="2342" cy="657"/>
                  </a:xfrm>
                </p:grpSpPr>
                <p:sp>
                  <p:nvSpPr>
                    <p:cNvPr id="123" name="Freeform 25"/>
                    <p:cNvSpPr>
                      <a:spLocks/>
                    </p:cNvSpPr>
                    <p:nvPr/>
                  </p:nvSpPr>
                  <p:spPr bwMode="hidden">
                    <a:xfrm rot="463793">
                      <a:off x="2958" y="1414"/>
                      <a:ext cx="154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124" name="Freeform 26"/>
                    <p:cNvSpPr>
                      <a:spLocks/>
                    </p:cNvSpPr>
                    <p:nvPr/>
                  </p:nvSpPr>
                  <p:spPr bwMode="hidden">
                    <a:xfrm rot="463793">
                      <a:off x="4469" y="1582"/>
                      <a:ext cx="828"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40" name="Group 27"/>
                  <p:cNvGrpSpPr>
                    <a:grpSpLocks/>
                  </p:cNvGrpSpPr>
                  <p:nvPr/>
                </p:nvGrpSpPr>
                <p:grpSpPr bwMode="auto">
                  <a:xfrm>
                    <a:off x="3057" y="1241"/>
                    <a:ext cx="2150" cy="343"/>
                    <a:chOff x="2983" y="1269"/>
                    <a:chExt cx="2150" cy="343"/>
                  </a:xfrm>
                </p:grpSpPr>
                <p:sp>
                  <p:nvSpPr>
                    <p:cNvPr id="121" name="Freeform 28"/>
                    <p:cNvSpPr>
                      <a:spLocks/>
                    </p:cNvSpPr>
                    <p:nvPr/>
                  </p:nvSpPr>
                  <p:spPr bwMode="hidden">
                    <a:xfrm rot="-84182">
                      <a:off x="2983" y="1290"/>
                      <a:ext cx="1404" cy="21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122" name="Freeform 29"/>
                    <p:cNvSpPr>
                      <a:spLocks/>
                    </p:cNvSpPr>
                    <p:nvPr/>
                  </p:nvSpPr>
                  <p:spPr bwMode="hidden">
                    <a:xfrm rot="-84182">
                      <a:off x="4379" y="1269"/>
                      <a:ext cx="754" cy="34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41" name="Group 30"/>
                  <p:cNvGrpSpPr>
                    <a:grpSpLocks/>
                  </p:cNvGrpSpPr>
                  <p:nvPr/>
                </p:nvGrpSpPr>
                <p:grpSpPr bwMode="auto">
                  <a:xfrm>
                    <a:off x="3012" y="889"/>
                    <a:ext cx="1879" cy="427"/>
                    <a:chOff x="2938" y="917"/>
                    <a:chExt cx="1879" cy="427"/>
                  </a:xfrm>
                </p:grpSpPr>
                <p:sp>
                  <p:nvSpPr>
                    <p:cNvPr id="119" name="Freeform 31"/>
                    <p:cNvSpPr>
                      <a:spLocks/>
                    </p:cNvSpPr>
                    <p:nvPr/>
                  </p:nvSpPr>
                  <p:spPr bwMode="hidden">
                    <a:xfrm rot="-802576">
                      <a:off x="2938" y="1129"/>
                      <a:ext cx="1232"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120" name="Freeform 32"/>
                    <p:cNvSpPr>
                      <a:spLocks/>
                    </p:cNvSpPr>
                    <p:nvPr/>
                  </p:nvSpPr>
                  <p:spPr bwMode="hidden">
                    <a:xfrm rot="-802576">
                      <a:off x="4155" y="920"/>
                      <a:ext cx="662"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42" name="Group 33"/>
                  <p:cNvGrpSpPr>
                    <a:grpSpLocks/>
                  </p:cNvGrpSpPr>
                  <p:nvPr/>
                </p:nvGrpSpPr>
                <p:grpSpPr bwMode="auto">
                  <a:xfrm>
                    <a:off x="711" y="1625"/>
                    <a:ext cx="1257" cy="2326"/>
                    <a:chOff x="637" y="1653"/>
                    <a:chExt cx="1257" cy="2326"/>
                  </a:xfrm>
                </p:grpSpPr>
                <p:sp>
                  <p:nvSpPr>
                    <p:cNvPr id="117" name="Freeform 34"/>
                    <p:cNvSpPr>
                      <a:spLocks/>
                    </p:cNvSpPr>
                    <p:nvPr/>
                  </p:nvSpPr>
                  <p:spPr bwMode="hidden">
                    <a:xfrm rot="18888116" flipH="1">
                      <a:off x="876" y="2358"/>
                      <a:ext cx="172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118" name="Freeform 35"/>
                    <p:cNvSpPr>
                      <a:spLocks/>
                    </p:cNvSpPr>
                    <p:nvPr/>
                  </p:nvSpPr>
                  <p:spPr bwMode="hidden">
                    <a:xfrm rot="18888116" flipH="1">
                      <a:off x="419" y="3271"/>
                      <a:ext cx="926"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43" name="Group 36"/>
                  <p:cNvGrpSpPr>
                    <a:grpSpLocks/>
                  </p:cNvGrpSpPr>
                  <p:nvPr/>
                </p:nvGrpSpPr>
                <p:grpSpPr bwMode="auto">
                  <a:xfrm>
                    <a:off x="69" y="2168"/>
                    <a:ext cx="2463" cy="1332"/>
                    <a:chOff x="-5" y="2196"/>
                    <a:chExt cx="2463" cy="1332"/>
                  </a:xfrm>
                </p:grpSpPr>
                <p:sp>
                  <p:nvSpPr>
                    <p:cNvPr id="115" name="Freeform 37"/>
                    <p:cNvSpPr>
                      <a:spLocks/>
                    </p:cNvSpPr>
                    <p:nvPr/>
                  </p:nvSpPr>
                  <p:spPr bwMode="hidden">
                    <a:xfrm rot="19495919" flipH="1">
                      <a:off x="644" y="2196"/>
                      <a:ext cx="1814" cy="34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116" name="Freeform 38"/>
                    <p:cNvSpPr>
                      <a:spLocks/>
                    </p:cNvSpPr>
                    <p:nvPr/>
                  </p:nvSpPr>
                  <p:spPr bwMode="hidden">
                    <a:xfrm rot="19495919" flipH="1">
                      <a:off x="-2" y="2984"/>
                      <a:ext cx="976" cy="54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44" name="Group 39"/>
                  <p:cNvGrpSpPr>
                    <a:grpSpLocks/>
                  </p:cNvGrpSpPr>
                  <p:nvPr/>
                </p:nvGrpSpPr>
                <p:grpSpPr bwMode="auto">
                  <a:xfrm>
                    <a:off x="22" y="1981"/>
                    <a:ext cx="2477" cy="1064"/>
                    <a:chOff x="-52" y="2009"/>
                    <a:chExt cx="2477" cy="1064"/>
                  </a:xfrm>
                </p:grpSpPr>
                <p:sp>
                  <p:nvSpPr>
                    <p:cNvPr id="113" name="Freeform 40"/>
                    <p:cNvSpPr>
                      <a:spLocks/>
                    </p:cNvSpPr>
                    <p:nvPr/>
                  </p:nvSpPr>
                  <p:spPr bwMode="hidden">
                    <a:xfrm rot="20017085" flipH="1">
                      <a:off x="689" y="2009"/>
                      <a:ext cx="1733"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114" name="Freeform 41"/>
                    <p:cNvSpPr>
                      <a:spLocks/>
                    </p:cNvSpPr>
                    <p:nvPr/>
                  </p:nvSpPr>
                  <p:spPr bwMode="hidden">
                    <a:xfrm rot="20017085" flipH="1">
                      <a:off x="-52" y="2596"/>
                      <a:ext cx="932" cy="47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grpSp>
              <p:grpSp>
                <p:nvGrpSpPr>
                  <p:cNvPr id="45" name="Group 42"/>
                  <p:cNvGrpSpPr>
                    <a:grpSpLocks/>
                  </p:cNvGrpSpPr>
                  <p:nvPr/>
                </p:nvGrpSpPr>
                <p:grpSpPr bwMode="auto">
                  <a:xfrm>
                    <a:off x="0" y="1785"/>
                    <a:ext cx="2472" cy="927"/>
                    <a:chOff x="-74" y="1813"/>
                    <a:chExt cx="2472" cy="927"/>
                  </a:xfrm>
                </p:grpSpPr>
                <p:sp>
                  <p:nvSpPr>
                    <p:cNvPr id="111" name="Freeform 43"/>
                    <p:cNvSpPr>
                      <a:spLocks/>
                    </p:cNvSpPr>
                    <p:nvPr/>
                  </p:nvSpPr>
                  <p:spPr bwMode="hidden">
                    <a:xfrm rot="20519637" flipH="1">
                      <a:off x="720" y="1816"/>
                      <a:ext cx="1675" cy="33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112" name="Freeform 44"/>
                    <p:cNvSpPr>
                      <a:spLocks/>
                    </p:cNvSpPr>
                    <p:nvPr/>
                  </p:nvSpPr>
                  <p:spPr bwMode="hidden">
                    <a:xfrm rot="20519637" flipH="1">
                      <a:off x="-74" y="2214"/>
                      <a:ext cx="901" cy="52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grpSp>
              <p:grpSp>
                <p:nvGrpSpPr>
                  <p:cNvPr id="46" name="Group 45"/>
                  <p:cNvGrpSpPr>
                    <a:grpSpLocks/>
                  </p:cNvGrpSpPr>
                  <p:nvPr/>
                </p:nvGrpSpPr>
                <p:grpSpPr bwMode="auto">
                  <a:xfrm>
                    <a:off x="96" y="1563"/>
                    <a:ext cx="2342" cy="657"/>
                    <a:chOff x="22" y="1591"/>
                    <a:chExt cx="2342" cy="657"/>
                  </a:xfrm>
                </p:grpSpPr>
                <p:sp>
                  <p:nvSpPr>
                    <p:cNvPr id="109" name="Freeform 46"/>
                    <p:cNvSpPr>
                      <a:spLocks/>
                    </p:cNvSpPr>
                    <p:nvPr/>
                  </p:nvSpPr>
                  <p:spPr bwMode="hidden">
                    <a:xfrm rot="21136207" flipH="1">
                      <a:off x="819" y="1591"/>
                      <a:ext cx="154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110" name="Freeform 47"/>
                    <p:cNvSpPr>
                      <a:spLocks/>
                    </p:cNvSpPr>
                    <p:nvPr/>
                  </p:nvSpPr>
                  <p:spPr bwMode="hidden">
                    <a:xfrm rot="21136207" flipH="1">
                      <a:off x="25" y="1758"/>
                      <a:ext cx="828" cy="48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grpSp>
              <p:grpSp>
                <p:nvGrpSpPr>
                  <p:cNvPr id="47" name="Group 48"/>
                  <p:cNvGrpSpPr>
                    <a:grpSpLocks/>
                  </p:cNvGrpSpPr>
                  <p:nvPr/>
                </p:nvGrpSpPr>
                <p:grpSpPr bwMode="auto">
                  <a:xfrm>
                    <a:off x="263" y="1418"/>
                    <a:ext cx="2150" cy="343"/>
                    <a:chOff x="189" y="1446"/>
                    <a:chExt cx="2150" cy="343"/>
                  </a:xfrm>
                </p:grpSpPr>
                <p:sp>
                  <p:nvSpPr>
                    <p:cNvPr id="107" name="Freeform 49"/>
                    <p:cNvSpPr>
                      <a:spLocks/>
                    </p:cNvSpPr>
                    <p:nvPr/>
                  </p:nvSpPr>
                  <p:spPr bwMode="hidden">
                    <a:xfrm rot="84182" flipH="1">
                      <a:off x="934" y="1466"/>
                      <a:ext cx="1402"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108" name="Freeform 50"/>
                    <p:cNvSpPr>
                      <a:spLocks/>
                    </p:cNvSpPr>
                    <p:nvPr/>
                  </p:nvSpPr>
                  <p:spPr bwMode="hidden">
                    <a:xfrm rot="84182" flipH="1">
                      <a:off x="189" y="1443"/>
                      <a:ext cx="754" cy="34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grpSp>
              <p:grpSp>
                <p:nvGrpSpPr>
                  <p:cNvPr id="48" name="Group 51"/>
                  <p:cNvGrpSpPr>
                    <a:grpSpLocks/>
                  </p:cNvGrpSpPr>
                  <p:nvPr/>
                </p:nvGrpSpPr>
                <p:grpSpPr bwMode="auto">
                  <a:xfrm>
                    <a:off x="579" y="1066"/>
                    <a:ext cx="1879" cy="427"/>
                    <a:chOff x="505" y="1094"/>
                    <a:chExt cx="1879" cy="427"/>
                  </a:xfrm>
                </p:grpSpPr>
                <p:sp>
                  <p:nvSpPr>
                    <p:cNvPr id="105" name="Freeform 52"/>
                    <p:cNvSpPr>
                      <a:spLocks/>
                    </p:cNvSpPr>
                    <p:nvPr/>
                  </p:nvSpPr>
                  <p:spPr bwMode="hidden">
                    <a:xfrm rot="802576" flipH="1">
                      <a:off x="1152" y="1306"/>
                      <a:ext cx="1232"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106" name="Freeform 53"/>
                    <p:cNvSpPr>
                      <a:spLocks/>
                    </p:cNvSpPr>
                    <p:nvPr/>
                  </p:nvSpPr>
                  <p:spPr bwMode="hidden">
                    <a:xfrm rot="802576" flipH="1">
                      <a:off x="505" y="1094"/>
                      <a:ext cx="662" cy="34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49" name="Group 54"/>
                  <p:cNvGrpSpPr>
                    <a:grpSpLocks/>
                  </p:cNvGrpSpPr>
                  <p:nvPr/>
                </p:nvGrpSpPr>
                <p:grpSpPr bwMode="auto">
                  <a:xfrm>
                    <a:off x="690" y="871"/>
                    <a:ext cx="1850" cy="554"/>
                    <a:chOff x="616" y="899"/>
                    <a:chExt cx="1850" cy="554"/>
                  </a:xfrm>
                </p:grpSpPr>
                <p:sp>
                  <p:nvSpPr>
                    <p:cNvPr id="103" name="Freeform 55"/>
                    <p:cNvSpPr>
                      <a:spLocks/>
                    </p:cNvSpPr>
                    <p:nvPr/>
                  </p:nvSpPr>
                  <p:spPr bwMode="hidden">
                    <a:xfrm rot="1277471" flipH="1">
                      <a:off x="1233" y="1238"/>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104" name="Freeform 56"/>
                    <p:cNvSpPr>
                      <a:spLocks/>
                    </p:cNvSpPr>
                    <p:nvPr/>
                  </p:nvSpPr>
                  <p:spPr bwMode="hidden">
                    <a:xfrm rot="1277471" flipH="1">
                      <a:off x="616" y="902"/>
                      <a:ext cx="662"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50" name="Group 57"/>
                  <p:cNvGrpSpPr>
                    <a:grpSpLocks/>
                  </p:cNvGrpSpPr>
                  <p:nvPr/>
                </p:nvGrpSpPr>
                <p:grpSpPr bwMode="auto">
                  <a:xfrm>
                    <a:off x="911" y="589"/>
                    <a:ext cx="1767" cy="743"/>
                    <a:chOff x="911" y="589"/>
                    <a:chExt cx="1767" cy="743"/>
                  </a:xfrm>
                </p:grpSpPr>
                <p:sp>
                  <p:nvSpPr>
                    <p:cNvPr id="101" name="Freeform 58"/>
                    <p:cNvSpPr>
                      <a:spLocks/>
                    </p:cNvSpPr>
                    <p:nvPr/>
                  </p:nvSpPr>
                  <p:spPr bwMode="hidden">
                    <a:xfrm rot="2028410" flipH="1">
                      <a:off x="1446" y="1117"/>
                      <a:ext cx="1232"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102" name="Freeform 59"/>
                    <p:cNvSpPr>
                      <a:spLocks/>
                    </p:cNvSpPr>
                    <p:nvPr/>
                  </p:nvSpPr>
                  <p:spPr bwMode="hidden">
                    <a:xfrm rot="2028410" flipH="1">
                      <a:off x="911" y="592"/>
                      <a:ext cx="662"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51" name="Group 60"/>
                  <p:cNvGrpSpPr>
                    <a:grpSpLocks/>
                  </p:cNvGrpSpPr>
                  <p:nvPr/>
                </p:nvGrpSpPr>
                <p:grpSpPr bwMode="auto">
                  <a:xfrm>
                    <a:off x="1120" y="300"/>
                    <a:ext cx="1693" cy="892"/>
                    <a:chOff x="1120" y="300"/>
                    <a:chExt cx="1693" cy="892"/>
                  </a:xfrm>
                </p:grpSpPr>
                <p:sp>
                  <p:nvSpPr>
                    <p:cNvPr id="99" name="Freeform 61"/>
                    <p:cNvSpPr>
                      <a:spLocks/>
                    </p:cNvSpPr>
                    <p:nvPr/>
                  </p:nvSpPr>
                  <p:spPr bwMode="hidden">
                    <a:xfrm rot="2664424" flipH="1">
                      <a:off x="1562" y="977"/>
                      <a:ext cx="125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100" name="Freeform 62"/>
                    <p:cNvSpPr>
                      <a:spLocks/>
                    </p:cNvSpPr>
                    <p:nvPr/>
                  </p:nvSpPr>
                  <p:spPr bwMode="hidden">
                    <a:xfrm rot="2664424" flipH="1">
                      <a:off x="1120" y="300"/>
                      <a:ext cx="672"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52" name="Group 63"/>
                  <p:cNvGrpSpPr>
                    <a:grpSpLocks/>
                  </p:cNvGrpSpPr>
                  <p:nvPr/>
                </p:nvGrpSpPr>
                <p:grpSpPr bwMode="auto">
                  <a:xfrm>
                    <a:off x="1707" y="76"/>
                    <a:ext cx="778" cy="1512"/>
                    <a:chOff x="1633" y="104"/>
                    <a:chExt cx="778" cy="1512"/>
                  </a:xfrm>
                </p:grpSpPr>
                <p:sp>
                  <p:nvSpPr>
                    <p:cNvPr id="97" name="Freeform 64"/>
                    <p:cNvSpPr>
                      <a:spLocks/>
                    </p:cNvSpPr>
                    <p:nvPr/>
                  </p:nvSpPr>
                  <p:spPr bwMode="hidden">
                    <a:xfrm rot="3473776" flipH="1">
                      <a:off x="1750" y="961"/>
                      <a:ext cx="1103" cy="2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98" name="Freeform 65"/>
                    <p:cNvSpPr>
                      <a:spLocks/>
                    </p:cNvSpPr>
                    <p:nvPr/>
                  </p:nvSpPr>
                  <p:spPr bwMode="hidden">
                    <a:xfrm rot="3473776" flipH="1">
                      <a:off x="1506" y="231"/>
                      <a:ext cx="591"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53" name="Group 66"/>
                  <p:cNvGrpSpPr>
                    <a:grpSpLocks/>
                  </p:cNvGrpSpPr>
                  <p:nvPr/>
                </p:nvGrpSpPr>
                <p:grpSpPr bwMode="auto">
                  <a:xfrm>
                    <a:off x="2009" y="0"/>
                    <a:ext cx="634" cy="1534"/>
                    <a:chOff x="1935" y="28"/>
                    <a:chExt cx="634" cy="1534"/>
                  </a:xfrm>
                </p:grpSpPr>
                <p:sp>
                  <p:nvSpPr>
                    <p:cNvPr id="95" name="Freeform 67"/>
                    <p:cNvSpPr>
                      <a:spLocks/>
                    </p:cNvSpPr>
                    <p:nvPr/>
                  </p:nvSpPr>
                  <p:spPr bwMode="hidden">
                    <a:xfrm rot="4126480" flipH="1">
                      <a:off x="1928" y="927"/>
                      <a:ext cx="1063" cy="2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96" name="Freeform 68"/>
                    <p:cNvSpPr>
                      <a:spLocks/>
                    </p:cNvSpPr>
                    <p:nvPr/>
                  </p:nvSpPr>
                  <p:spPr bwMode="hidden">
                    <a:xfrm rot="4126480" flipH="1">
                      <a:off x="1821" y="148"/>
                      <a:ext cx="569"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54" name="Group 69"/>
                  <p:cNvGrpSpPr>
                    <a:grpSpLocks/>
                  </p:cNvGrpSpPr>
                  <p:nvPr/>
                </p:nvGrpSpPr>
                <p:grpSpPr bwMode="auto">
                  <a:xfrm>
                    <a:off x="2896" y="644"/>
                    <a:ext cx="1845" cy="566"/>
                    <a:chOff x="2822" y="672"/>
                    <a:chExt cx="1845" cy="566"/>
                  </a:xfrm>
                </p:grpSpPr>
                <p:sp>
                  <p:nvSpPr>
                    <p:cNvPr id="93" name="Freeform 70"/>
                    <p:cNvSpPr>
                      <a:spLocks/>
                    </p:cNvSpPr>
                    <p:nvPr/>
                  </p:nvSpPr>
                  <p:spPr bwMode="hidden">
                    <a:xfrm rot="-1325434">
                      <a:off x="2825" y="1023"/>
                      <a:ext cx="123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94" name="Freeform 71"/>
                    <p:cNvSpPr>
                      <a:spLocks/>
                    </p:cNvSpPr>
                    <p:nvPr/>
                  </p:nvSpPr>
                  <p:spPr bwMode="hidden">
                    <a:xfrm rot="-1325434">
                      <a:off x="4007" y="672"/>
                      <a:ext cx="663" cy="34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55" name="Group 72"/>
                  <p:cNvGrpSpPr>
                    <a:grpSpLocks/>
                  </p:cNvGrpSpPr>
                  <p:nvPr/>
                </p:nvGrpSpPr>
                <p:grpSpPr bwMode="auto">
                  <a:xfrm>
                    <a:off x="2757" y="417"/>
                    <a:ext cx="1781" cy="717"/>
                    <a:chOff x="2683" y="445"/>
                    <a:chExt cx="1781" cy="717"/>
                  </a:xfrm>
                </p:grpSpPr>
                <p:sp>
                  <p:nvSpPr>
                    <p:cNvPr id="91" name="Freeform 73"/>
                    <p:cNvSpPr>
                      <a:spLocks/>
                    </p:cNvSpPr>
                    <p:nvPr/>
                  </p:nvSpPr>
                  <p:spPr bwMode="hidden">
                    <a:xfrm rot="-1921064">
                      <a:off x="2683" y="947"/>
                      <a:ext cx="1232"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92" name="Freeform 74"/>
                    <p:cNvSpPr>
                      <a:spLocks/>
                    </p:cNvSpPr>
                    <p:nvPr/>
                  </p:nvSpPr>
                  <p:spPr bwMode="hidden">
                    <a:xfrm rot="-1921064">
                      <a:off x="3802" y="445"/>
                      <a:ext cx="662"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sp>
                <p:nvSpPr>
                  <p:cNvPr id="56" name="Freeform 75"/>
                  <p:cNvSpPr>
                    <a:spLocks/>
                  </p:cNvSpPr>
                  <p:nvPr/>
                </p:nvSpPr>
                <p:spPr bwMode="hidden">
                  <a:xfrm rot="4578755" flipH="1">
                    <a:off x="2176" y="949"/>
                    <a:ext cx="1026" cy="14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p:spPr>
                <p:txBody>
                  <a:bodyPr wrap="none" anchor="ctr"/>
                  <a:lstStyle/>
                  <a:p>
                    <a:endParaRPr lang="ru-RU"/>
                  </a:p>
                </p:txBody>
              </p:sp>
              <p:sp>
                <p:nvSpPr>
                  <p:cNvPr id="57" name="Freeform 76"/>
                  <p:cNvSpPr>
                    <a:spLocks/>
                  </p:cNvSpPr>
                  <p:nvPr/>
                </p:nvSpPr>
                <p:spPr bwMode="hidden">
                  <a:xfrm rot="4578755" flipH="1">
                    <a:off x="2197" y="196"/>
                    <a:ext cx="552" cy="22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nvGrpSpPr>
                  <p:cNvPr id="58" name="Group 77"/>
                  <p:cNvGrpSpPr>
                    <a:grpSpLocks/>
                  </p:cNvGrpSpPr>
                  <p:nvPr/>
                </p:nvGrpSpPr>
                <p:grpSpPr bwMode="auto">
                  <a:xfrm>
                    <a:off x="2874" y="13"/>
                    <a:ext cx="640" cy="1520"/>
                    <a:chOff x="2800" y="41"/>
                    <a:chExt cx="640" cy="1520"/>
                  </a:xfrm>
                </p:grpSpPr>
                <p:sp>
                  <p:nvSpPr>
                    <p:cNvPr id="89" name="Freeform 78"/>
                    <p:cNvSpPr>
                      <a:spLocks/>
                    </p:cNvSpPr>
                    <p:nvPr/>
                  </p:nvSpPr>
                  <p:spPr bwMode="hidden">
                    <a:xfrm rot="-3857755">
                      <a:off x="2355" y="939"/>
                      <a:ext cx="1063" cy="18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90" name="Freeform 79"/>
                    <p:cNvSpPr>
                      <a:spLocks/>
                    </p:cNvSpPr>
                    <p:nvPr/>
                  </p:nvSpPr>
                  <p:spPr bwMode="hidden">
                    <a:xfrm rot="-3857755">
                      <a:off x="3010" y="182"/>
                      <a:ext cx="569" cy="29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59" name="Group 80"/>
                  <p:cNvGrpSpPr>
                    <a:grpSpLocks/>
                  </p:cNvGrpSpPr>
                  <p:nvPr/>
                </p:nvGrpSpPr>
                <p:grpSpPr bwMode="auto">
                  <a:xfrm>
                    <a:off x="3008" y="135"/>
                    <a:ext cx="1017" cy="1464"/>
                    <a:chOff x="2934" y="163"/>
                    <a:chExt cx="1017" cy="1464"/>
                  </a:xfrm>
                </p:grpSpPr>
                <p:sp>
                  <p:nvSpPr>
                    <p:cNvPr id="87" name="Freeform 81"/>
                    <p:cNvSpPr>
                      <a:spLocks/>
                    </p:cNvSpPr>
                    <p:nvPr/>
                  </p:nvSpPr>
                  <p:spPr bwMode="hidden">
                    <a:xfrm rot="-2777260">
                      <a:off x="2497" y="912"/>
                      <a:ext cx="1155"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88" name="Freeform 82"/>
                    <p:cNvSpPr>
                      <a:spLocks/>
                    </p:cNvSpPr>
                    <p:nvPr/>
                  </p:nvSpPr>
                  <p:spPr bwMode="hidden">
                    <a:xfrm rot="-2777260">
                      <a:off x="3431" y="260"/>
                      <a:ext cx="622" cy="4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60" name="Group 83"/>
                  <p:cNvGrpSpPr>
                    <a:grpSpLocks/>
                  </p:cNvGrpSpPr>
                  <p:nvPr/>
                </p:nvGrpSpPr>
                <p:grpSpPr bwMode="auto">
                  <a:xfrm>
                    <a:off x="2804" y="4"/>
                    <a:ext cx="243" cy="1448"/>
                    <a:chOff x="2730" y="32"/>
                    <a:chExt cx="243" cy="1448"/>
                  </a:xfrm>
                </p:grpSpPr>
                <p:sp>
                  <p:nvSpPr>
                    <p:cNvPr id="85" name="Freeform 84"/>
                    <p:cNvSpPr>
                      <a:spLocks/>
                    </p:cNvSpPr>
                    <p:nvPr/>
                  </p:nvSpPr>
                  <p:spPr bwMode="hidden">
                    <a:xfrm rot="-4903748">
                      <a:off x="2296" y="960"/>
                      <a:ext cx="954" cy="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86" name="Freeform 85"/>
                    <p:cNvSpPr>
                      <a:spLocks/>
                    </p:cNvSpPr>
                    <p:nvPr/>
                  </p:nvSpPr>
                  <p:spPr bwMode="hidden">
                    <a:xfrm rot="-4903748">
                      <a:off x="2647" y="220"/>
                      <a:ext cx="512" cy="1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61" name="Group 86"/>
                  <p:cNvGrpSpPr>
                    <a:grpSpLocks/>
                  </p:cNvGrpSpPr>
                  <p:nvPr/>
                </p:nvGrpSpPr>
                <p:grpSpPr bwMode="auto">
                  <a:xfrm>
                    <a:off x="1017" y="1741"/>
                    <a:ext cx="1085" cy="2450"/>
                    <a:chOff x="943" y="1769"/>
                    <a:chExt cx="1085" cy="2450"/>
                  </a:xfrm>
                </p:grpSpPr>
                <p:sp>
                  <p:nvSpPr>
                    <p:cNvPr id="83" name="Freeform 87"/>
                    <p:cNvSpPr>
                      <a:spLocks/>
                    </p:cNvSpPr>
                    <p:nvPr/>
                  </p:nvSpPr>
                  <p:spPr bwMode="hidden">
                    <a:xfrm rot="18335692" flipH="1">
                      <a:off x="1011" y="2474"/>
                      <a:ext cx="172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84" name="Freeform 88"/>
                    <p:cNvSpPr>
                      <a:spLocks/>
                    </p:cNvSpPr>
                    <p:nvPr/>
                  </p:nvSpPr>
                  <p:spPr bwMode="hidden">
                    <a:xfrm rot="18335692" flipH="1">
                      <a:off x="727" y="3510"/>
                      <a:ext cx="923"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62" name="Group 89"/>
                  <p:cNvGrpSpPr>
                    <a:grpSpLocks/>
                  </p:cNvGrpSpPr>
                  <p:nvPr/>
                </p:nvGrpSpPr>
                <p:grpSpPr bwMode="auto">
                  <a:xfrm>
                    <a:off x="1529" y="1908"/>
                    <a:ext cx="766" cy="2373"/>
                    <a:chOff x="1455" y="1936"/>
                    <a:chExt cx="766" cy="2373"/>
                  </a:xfrm>
                </p:grpSpPr>
                <p:sp>
                  <p:nvSpPr>
                    <p:cNvPr id="81" name="Freeform 90"/>
                    <p:cNvSpPr>
                      <a:spLocks/>
                    </p:cNvSpPr>
                    <p:nvPr/>
                  </p:nvSpPr>
                  <p:spPr bwMode="hidden">
                    <a:xfrm rot="17542885" flipH="1">
                      <a:off x="1269" y="2574"/>
                      <a:ext cx="1595" cy="3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82" name="Freeform 91"/>
                    <p:cNvSpPr>
                      <a:spLocks/>
                    </p:cNvSpPr>
                    <p:nvPr/>
                  </p:nvSpPr>
                  <p:spPr bwMode="hidden">
                    <a:xfrm rot="17542885" flipH="1">
                      <a:off x="1273" y="3635"/>
                      <a:ext cx="856"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63" name="Group 92"/>
                  <p:cNvGrpSpPr>
                    <a:grpSpLocks/>
                  </p:cNvGrpSpPr>
                  <p:nvPr/>
                </p:nvGrpSpPr>
                <p:grpSpPr bwMode="auto">
                  <a:xfrm rot="88588">
                    <a:off x="2061" y="1962"/>
                    <a:ext cx="459" cy="2329"/>
                    <a:chOff x="1956" y="1990"/>
                    <a:chExt cx="492" cy="2604"/>
                  </a:xfrm>
                </p:grpSpPr>
                <p:sp>
                  <p:nvSpPr>
                    <p:cNvPr id="79" name="Freeform 93"/>
                    <p:cNvSpPr>
                      <a:spLocks/>
                    </p:cNvSpPr>
                    <p:nvPr/>
                  </p:nvSpPr>
                  <p:spPr bwMode="hidden">
                    <a:xfrm rot="16782062" flipH="1">
                      <a:off x="1436" y="2693"/>
                      <a:ext cx="1710" cy="29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80" name="Freeform 94"/>
                    <p:cNvSpPr>
                      <a:spLocks/>
                    </p:cNvSpPr>
                    <p:nvPr/>
                  </p:nvSpPr>
                  <p:spPr bwMode="hidden">
                    <a:xfrm rot="16782062" flipH="1">
                      <a:off x="1728" y="3894"/>
                      <a:ext cx="918" cy="47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64" name="Group 95"/>
                  <p:cNvGrpSpPr>
                    <a:grpSpLocks/>
                  </p:cNvGrpSpPr>
                  <p:nvPr/>
                </p:nvGrpSpPr>
                <p:grpSpPr bwMode="auto">
                  <a:xfrm>
                    <a:off x="3408" y="1689"/>
                    <a:ext cx="1125" cy="2426"/>
                    <a:chOff x="3334" y="1717"/>
                    <a:chExt cx="1125" cy="2426"/>
                  </a:xfrm>
                </p:grpSpPr>
                <p:sp>
                  <p:nvSpPr>
                    <p:cNvPr id="77" name="Freeform 96"/>
                    <p:cNvSpPr>
                      <a:spLocks/>
                    </p:cNvSpPr>
                    <p:nvPr/>
                  </p:nvSpPr>
                  <p:spPr bwMode="hidden">
                    <a:xfrm rot="3144576">
                      <a:off x="2626" y="2423"/>
                      <a:ext cx="1724" cy="3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endParaRPr lang="ru-RU"/>
                    </a:p>
                  </p:txBody>
                </p:sp>
                <p:sp>
                  <p:nvSpPr>
                    <p:cNvPr id="78" name="Freeform 97"/>
                    <p:cNvSpPr>
                      <a:spLocks/>
                    </p:cNvSpPr>
                    <p:nvPr/>
                  </p:nvSpPr>
                  <p:spPr bwMode="hidden">
                    <a:xfrm rot="3144576">
                      <a:off x="3751" y="3435"/>
                      <a:ext cx="922" cy="4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65" name="Group 98"/>
                  <p:cNvGrpSpPr>
                    <a:grpSpLocks/>
                  </p:cNvGrpSpPr>
                  <p:nvPr/>
                </p:nvGrpSpPr>
                <p:grpSpPr bwMode="auto">
                  <a:xfrm>
                    <a:off x="3255" y="1838"/>
                    <a:ext cx="883" cy="2426"/>
                    <a:chOff x="3181" y="1866"/>
                    <a:chExt cx="883" cy="2426"/>
                  </a:xfrm>
                </p:grpSpPr>
                <p:sp>
                  <p:nvSpPr>
                    <p:cNvPr id="75" name="Freeform 99"/>
                    <p:cNvSpPr>
                      <a:spLocks/>
                    </p:cNvSpPr>
                    <p:nvPr/>
                  </p:nvSpPr>
                  <p:spPr bwMode="hidden">
                    <a:xfrm rot="3745735">
                      <a:off x="2505" y="2542"/>
                      <a:ext cx="1647" cy="30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endParaRPr lang="ru-RU"/>
                    </a:p>
                  </p:txBody>
                </p:sp>
                <p:sp>
                  <p:nvSpPr>
                    <p:cNvPr id="76" name="Freeform 100"/>
                    <p:cNvSpPr>
                      <a:spLocks/>
                    </p:cNvSpPr>
                    <p:nvPr/>
                  </p:nvSpPr>
                  <p:spPr bwMode="hidden">
                    <a:xfrm rot="3745735">
                      <a:off x="3382" y="3615"/>
                      <a:ext cx="884" cy="46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66" name="Group 101"/>
                  <p:cNvGrpSpPr>
                    <a:grpSpLocks/>
                  </p:cNvGrpSpPr>
                  <p:nvPr/>
                </p:nvGrpSpPr>
                <p:grpSpPr bwMode="auto">
                  <a:xfrm>
                    <a:off x="3080" y="1955"/>
                    <a:ext cx="619" cy="2386"/>
                    <a:chOff x="3006" y="1983"/>
                    <a:chExt cx="619" cy="2386"/>
                  </a:xfrm>
                </p:grpSpPr>
                <p:sp>
                  <p:nvSpPr>
                    <p:cNvPr id="73" name="Freeform 102"/>
                    <p:cNvSpPr>
                      <a:spLocks/>
                    </p:cNvSpPr>
                    <p:nvPr/>
                  </p:nvSpPr>
                  <p:spPr bwMode="hidden">
                    <a:xfrm rot="4286818">
                      <a:off x="2328" y="2661"/>
                      <a:ext cx="1599"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endParaRPr lang="ru-RU"/>
                    </a:p>
                  </p:txBody>
                </p:sp>
                <p:sp>
                  <p:nvSpPr>
                    <p:cNvPr id="74" name="Freeform 103"/>
                    <p:cNvSpPr>
                      <a:spLocks/>
                    </p:cNvSpPr>
                    <p:nvPr/>
                  </p:nvSpPr>
                  <p:spPr bwMode="hidden">
                    <a:xfrm rot="4286818">
                      <a:off x="3002" y="3747"/>
                      <a:ext cx="859"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endParaRPr lang="ru-RU"/>
                    </a:p>
                  </p:txBody>
                </p:sp>
              </p:grpSp>
              <p:grpSp>
                <p:nvGrpSpPr>
                  <p:cNvPr id="67" name="Group 104"/>
                  <p:cNvGrpSpPr>
                    <a:grpSpLocks/>
                  </p:cNvGrpSpPr>
                  <p:nvPr/>
                </p:nvGrpSpPr>
                <p:grpSpPr bwMode="auto">
                  <a:xfrm>
                    <a:off x="2893" y="2073"/>
                    <a:ext cx="405" cy="2219"/>
                    <a:chOff x="2819" y="2101"/>
                    <a:chExt cx="405" cy="2219"/>
                  </a:xfrm>
                </p:grpSpPr>
                <p:sp>
                  <p:nvSpPr>
                    <p:cNvPr id="71" name="Freeform 105"/>
                    <p:cNvSpPr>
                      <a:spLocks/>
                    </p:cNvSpPr>
                    <p:nvPr/>
                  </p:nvSpPr>
                  <p:spPr bwMode="hidden">
                    <a:xfrm rot="4898956">
                      <a:off x="2206" y="2711"/>
                      <a:ext cx="1471"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endParaRPr lang="ru-RU"/>
                    </a:p>
                  </p:txBody>
                </p:sp>
                <p:sp>
                  <p:nvSpPr>
                    <p:cNvPr id="72" name="Freeform 106"/>
                    <p:cNvSpPr>
                      <a:spLocks/>
                    </p:cNvSpPr>
                    <p:nvPr/>
                  </p:nvSpPr>
                  <p:spPr bwMode="hidden">
                    <a:xfrm rot="4898956">
                      <a:off x="2636" y="3732"/>
                      <a:ext cx="790"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endParaRPr lang="ru-RU"/>
                    </a:p>
                  </p:txBody>
                </p:sp>
              </p:grpSp>
              <p:grpSp>
                <p:nvGrpSpPr>
                  <p:cNvPr id="68" name="Group 107"/>
                  <p:cNvGrpSpPr>
                    <a:grpSpLocks/>
                  </p:cNvGrpSpPr>
                  <p:nvPr/>
                </p:nvGrpSpPr>
                <p:grpSpPr bwMode="auto">
                  <a:xfrm>
                    <a:off x="2372" y="2107"/>
                    <a:ext cx="426" cy="2185"/>
                    <a:chOff x="2287" y="2135"/>
                    <a:chExt cx="426" cy="2185"/>
                  </a:xfrm>
                </p:grpSpPr>
                <p:sp>
                  <p:nvSpPr>
                    <p:cNvPr id="69" name="Freeform 108"/>
                    <p:cNvSpPr>
                      <a:spLocks/>
                    </p:cNvSpPr>
                    <p:nvPr/>
                  </p:nvSpPr>
                  <p:spPr bwMode="hidden">
                    <a:xfrm rot="5755659">
                      <a:off x="1900" y="2760"/>
                      <a:ext cx="1437" cy="18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p:spPr>
                  <p:txBody>
                    <a:bodyPr wrap="none" anchor="ctr"/>
                    <a:lstStyle/>
                    <a:p>
                      <a:endParaRPr lang="ru-RU"/>
                    </a:p>
                  </p:txBody>
                </p:sp>
                <p:sp>
                  <p:nvSpPr>
                    <p:cNvPr id="70" name="Freeform 109"/>
                    <p:cNvSpPr>
                      <a:spLocks/>
                    </p:cNvSpPr>
                    <p:nvPr/>
                  </p:nvSpPr>
                  <p:spPr bwMode="hidden">
                    <a:xfrm rot="5755659">
                      <a:off x="2049" y="3787"/>
                      <a:ext cx="771" cy="29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endParaRPr lang="ru-RU"/>
                    </a:p>
                  </p:txBody>
                </p:sp>
              </p:grpSp>
            </p:grpSp>
          </p:grpSp>
          <p:grpSp>
            <p:nvGrpSpPr>
              <p:cNvPr id="23" name="Group 110"/>
              <p:cNvGrpSpPr>
                <a:grpSpLocks/>
              </p:cNvGrpSpPr>
              <p:nvPr/>
            </p:nvGrpSpPr>
            <p:grpSpPr bwMode="auto">
              <a:xfrm>
                <a:off x="74" y="313"/>
                <a:ext cx="5459" cy="3667"/>
                <a:chOff x="74" y="313"/>
                <a:chExt cx="5459" cy="3667"/>
              </a:xfrm>
            </p:grpSpPr>
            <p:grpSp>
              <p:nvGrpSpPr>
                <p:cNvPr id="24" name="Group 111"/>
                <p:cNvGrpSpPr>
                  <a:grpSpLocks/>
                </p:cNvGrpSpPr>
                <p:nvPr/>
              </p:nvGrpSpPr>
              <p:grpSpPr bwMode="auto">
                <a:xfrm>
                  <a:off x="74" y="313"/>
                  <a:ext cx="5459" cy="3667"/>
                  <a:chOff x="74" y="313"/>
                  <a:chExt cx="5459" cy="3667"/>
                </a:xfrm>
              </p:grpSpPr>
              <p:sp>
                <p:nvSpPr>
                  <p:cNvPr id="26" name="Arc 112"/>
                  <p:cNvSpPr>
                    <a:spLocks/>
                  </p:cNvSpPr>
                  <p:nvPr/>
                </p:nvSpPr>
                <p:spPr bwMode="hidden">
                  <a:xfrm flipV="1">
                    <a:off x="2966" y="456"/>
                    <a:ext cx="2567" cy="2047"/>
                  </a:xfrm>
                  <a:custGeom>
                    <a:avLst/>
                    <a:gdLst>
                      <a:gd name="T0" fmla="*/ 2567 w 36729"/>
                      <a:gd name="T1" fmla="*/ 990 h 21600"/>
                      <a:gd name="T2" fmla="*/ 0 w 36729"/>
                      <a:gd name="T3" fmla="*/ 1156 h 21600"/>
                      <a:gd name="T4" fmla="*/ 1246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p:spPr>
                <p:txBody>
                  <a:bodyPr wrap="none" anchor="ctr"/>
                  <a:lstStyle/>
                  <a:p>
                    <a:endParaRPr lang="ru-RU"/>
                  </a:p>
                </p:txBody>
              </p:sp>
              <p:sp>
                <p:nvSpPr>
                  <p:cNvPr id="27" name="Arc 113"/>
                  <p:cNvSpPr>
                    <a:spLocks/>
                  </p:cNvSpPr>
                  <p:nvPr/>
                </p:nvSpPr>
                <p:spPr bwMode="hidden">
                  <a:xfrm flipH="1">
                    <a:off x="385" y="1601"/>
                    <a:ext cx="2017" cy="2379"/>
                  </a:xfrm>
                  <a:custGeom>
                    <a:avLst/>
                    <a:gdLst>
                      <a:gd name="T0" fmla="*/ 0 w 30473"/>
                      <a:gd name="T1" fmla="*/ 203 h 22305"/>
                      <a:gd name="T2" fmla="*/ 2016 w 30473"/>
                      <a:gd name="T3" fmla="*/ 2379 h 22305"/>
                      <a:gd name="T4" fmla="*/ 587 w 30473"/>
                      <a:gd name="T5" fmla="*/ 2304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p:spPr>
                <p:txBody>
                  <a:bodyPr wrap="none" anchor="ctr"/>
                  <a:lstStyle/>
                  <a:p>
                    <a:endParaRPr lang="ru-RU"/>
                  </a:p>
                </p:txBody>
              </p:sp>
              <p:sp>
                <p:nvSpPr>
                  <p:cNvPr id="28" name="Arc 114"/>
                  <p:cNvSpPr>
                    <a:spLocks/>
                  </p:cNvSpPr>
                  <p:nvPr/>
                </p:nvSpPr>
                <p:spPr bwMode="hidden">
                  <a:xfrm>
                    <a:off x="3029" y="1181"/>
                    <a:ext cx="1426" cy="2380"/>
                  </a:xfrm>
                  <a:custGeom>
                    <a:avLst/>
                    <a:gdLst>
                      <a:gd name="T0" fmla="*/ 0 w 34812"/>
                      <a:gd name="T1" fmla="*/ 481 h 22305"/>
                      <a:gd name="T2" fmla="*/ 1426 w 34812"/>
                      <a:gd name="T3" fmla="*/ 2380 h 22305"/>
                      <a:gd name="T4" fmla="*/ 541 w 34812"/>
                      <a:gd name="T5" fmla="*/ 2305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endParaRPr lang="ru-RU"/>
                  </a:p>
                </p:txBody>
              </p:sp>
              <p:sp>
                <p:nvSpPr>
                  <p:cNvPr id="29" name="Arc 115"/>
                  <p:cNvSpPr>
                    <a:spLocks/>
                  </p:cNvSpPr>
                  <p:nvPr/>
                </p:nvSpPr>
                <p:spPr bwMode="hidden">
                  <a:xfrm flipH="1">
                    <a:off x="71" y="812"/>
                    <a:ext cx="2543" cy="2380"/>
                  </a:xfrm>
                  <a:custGeom>
                    <a:avLst/>
                    <a:gdLst>
                      <a:gd name="T0" fmla="*/ 0 w 36830"/>
                      <a:gd name="T1" fmla="*/ 670 h 22305"/>
                      <a:gd name="T2" fmla="*/ 2542 w 36830"/>
                      <a:gd name="T3" fmla="*/ 2380 h 22305"/>
                      <a:gd name="T4" fmla="*/ 1052 w 36830"/>
                      <a:gd name="T5" fmla="*/ 2305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p:spPr>
                <p:txBody>
                  <a:bodyPr wrap="none" anchor="ctr"/>
                  <a:lstStyle/>
                  <a:p>
                    <a:endParaRPr lang="ru-RU"/>
                  </a:p>
                </p:txBody>
              </p:sp>
              <p:sp>
                <p:nvSpPr>
                  <p:cNvPr id="30" name="Arc 116"/>
                  <p:cNvSpPr>
                    <a:spLocks/>
                  </p:cNvSpPr>
                  <p:nvPr/>
                </p:nvSpPr>
                <p:spPr bwMode="hidden">
                  <a:xfrm flipH="1">
                    <a:off x="788" y="313"/>
                    <a:ext cx="1851" cy="2304"/>
                  </a:xfrm>
                  <a:custGeom>
                    <a:avLst/>
                    <a:gdLst>
                      <a:gd name="T0" fmla="*/ 0 w 31881"/>
                      <a:gd name="T1" fmla="*/ 1068 h 21600"/>
                      <a:gd name="T2" fmla="*/ 1851 w 31881"/>
                      <a:gd name="T3" fmla="*/ 518 h 21600"/>
                      <a:gd name="T4" fmla="*/ 1058 w 31881"/>
                      <a:gd name="T5" fmla="*/ 2304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p:spPr>
                <p:txBody>
                  <a:bodyPr wrap="none" anchor="ctr"/>
                  <a:lstStyle/>
                  <a:p>
                    <a:endParaRPr lang="ru-RU"/>
                  </a:p>
                </p:txBody>
              </p:sp>
              <p:sp>
                <p:nvSpPr>
                  <p:cNvPr id="31" name="Arc 117"/>
                  <p:cNvSpPr>
                    <a:spLocks/>
                  </p:cNvSpPr>
                  <p:nvPr/>
                </p:nvSpPr>
                <p:spPr bwMode="hidden">
                  <a:xfrm>
                    <a:off x="2763" y="1281"/>
                    <a:ext cx="765" cy="2304"/>
                  </a:xfrm>
                  <a:custGeom>
                    <a:avLst/>
                    <a:gdLst>
                      <a:gd name="T0" fmla="*/ 0 w 31146"/>
                      <a:gd name="T1" fmla="*/ 481 h 21600"/>
                      <a:gd name="T2" fmla="*/ 765 w 31146"/>
                      <a:gd name="T3" fmla="*/ 1020 h 21600"/>
                      <a:gd name="T4" fmla="*/ 325 w 31146"/>
                      <a:gd name="T5" fmla="*/ 2304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p:spPr>
                <p:txBody>
                  <a:bodyPr wrap="none" anchor="ctr"/>
                  <a:lstStyle/>
                  <a:p>
                    <a:endParaRPr lang="ru-RU"/>
                  </a:p>
                </p:txBody>
              </p:sp>
              <p:sp>
                <p:nvSpPr>
                  <p:cNvPr id="32" name="Freeform 118"/>
                  <p:cNvSpPr>
                    <a:spLocks/>
                  </p:cNvSpPr>
                  <p:nvPr/>
                </p:nvSpPr>
                <p:spPr bwMode="hidden">
                  <a:xfrm flipH="1">
                    <a:off x="1800" y="438"/>
                    <a:ext cx="418"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endParaRPr lang="ru-RU"/>
                  </a:p>
                </p:txBody>
              </p:sp>
            </p:grpSp>
            <p:sp>
              <p:nvSpPr>
                <p:cNvPr id="25" name="Freeform 119"/>
                <p:cNvSpPr>
                  <a:spLocks/>
                </p:cNvSpPr>
                <p:nvPr/>
              </p:nvSpPr>
              <p:spPr bwMode="hidden">
                <a:xfrm rot="-1346631">
                  <a:off x="3280" y="1529"/>
                  <a:ext cx="442"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endParaRPr lang="ru-RU"/>
                </a:p>
              </p:txBody>
            </p:sp>
          </p:grpSp>
        </p:grpSp>
        <p:grpSp>
          <p:nvGrpSpPr>
            <p:cNvPr id="7" name="Group 120"/>
            <p:cNvGrpSpPr>
              <a:grpSpLocks/>
            </p:cNvGrpSpPr>
            <p:nvPr/>
          </p:nvGrpSpPr>
          <p:grpSpPr bwMode="auto">
            <a:xfrm>
              <a:off x="1476" y="449"/>
              <a:ext cx="4038" cy="2966"/>
              <a:chOff x="210" y="337"/>
              <a:chExt cx="5198" cy="3818"/>
            </a:xfrm>
          </p:grpSpPr>
          <p:sp>
            <p:nvSpPr>
              <p:cNvPr id="8" name="Freeform 121"/>
              <p:cNvSpPr>
                <a:spLocks/>
              </p:cNvSpPr>
              <p:nvPr/>
            </p:nvSpPr>
            <p:spPr bwMode="hidden">
              <a:xfrm flipH="1">
                <a:off x="1934" y="2382"/>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endParaRPr lang="ru-RU"/>
              </a:p>
            </p:txBody>
          </p:sp>
          <p:sp>
            <p:nvSpPr>
              <p:cNvPr id="9" name="Arc 122"/>
              <p:cNvSpPr>
                <a:spLocks/>
              </p:cNvSpPr>
              <p:nvPr/>
            </p:nvSpPr>
            <p:spPr bwMode="hidden">
              <a:xfrm flipH="1">
                <a:off x="1054" y="1851"/>
                <a:ext cx="2120" cy="2304"/>
              </a:xfrm>
              <a:custGeom>
                <a:avLst/>
                <a:gdLst>
                  <a:gd name="T0" fmla="*/ 537 w 21600"/>
                  <a:gd name="T1" fmla="*/ 0 h 21602"/>
                  <a:gd name="T2" fmla="*/ 2119 w 21600"/>
                  <a:gd name="T3" fmla="*/ 2304 h 21602"/>
                  <a:gd name="T4" fmla="*/ 0 w 21600"/>
                  <a:gd name="T5" fmla="*/ 2229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p:spPr>
            <p:txBody>
              <a:bodyPr wrap="none" anchor="ctr"/>
              <a:lstStyle/>
              <a:p>
                <a:endParaRPr lang="ru-RU"/>
              </a:p>
            </p:txBody>
          </p:sp>
          <p:sp>
            <p:nvSpPr>
              <p:cNvPr id="10" name="Arc 123"/>
              <p:cNvSpPr>
                <a:spLocks/>
              </p:cNvSpPr>
              <p:nvPr/>
            </p:nvSpPr>
            <p:spPr bwMode="hidden">
              <a:xfrm flipH="1">
                <a:off x="1266" y="1480"/>
                <a:ext cx="1246" cy="2379"/>
              </a:xfrm>
              <a:custGeom>
                <a:avLst/>
                <a:gdLst>
                  <a:gd name="T0" fmla="*/ 0 w 28940"/>
                  <a:gd name="T1" fmla="*/ 137 h 22305"/>
                  <a:gd name="T2" fmla="*/ 1246 w 28940"/>
                  <a:gd name="T3" fmla="*/ 2379 h 22305"/>
                  <a:gd name="T4" fmla="*/ 316 w 28940"/>
                  <a:gd name="T5" fmla="*/ 2304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p:spPr>
            <p:txBody>
              <a:bodyPr wrap="none" anchor="ctr"/>
              <a:lstStyle/>
              <a:p>
                <a:endParaRPr lang="ru-RU"/>
              </a:p>
            </p:txBody>
          </p:sp>
          <p:sp>
            <p:nvSpPr>
              <p:cNvPr id="11" name="Arc 124"/>
              <p:cNvSpPr>
                <a:spLocks/>
              </p:cNvSpPr>
              <p:nvPr/>
            </p:nvSpPr>
            <p:spPr bwMode="hidden">
              <a:xfrm flipH="1">
                <a:off x="210" y="1169"/>
                <a:ext cx="2376" cy="2379"/>
              </a:xfrm>
              <a:custGeom>
                <a:avLst/>
                <a:gdLst>
                  <a:gd name="T0" fmla="*/ 0 w 34455"/>
                  <a:gd name="T1" fmla="*/ 452 h 22305"/>
                  <a:gd name="T2" fmla="*/ 2375 w 34455"/>
                  <a:gd name="T3" fmla="*/ 2379 h 22305"/>
                  <a:gd name="T4" fmla="*/ 886 w 34455"/>
                  <a:gd name="T5" fmla="*/ 2304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p:spPr>
            <p:txBody>
              <a:bodyPr wrap="none" anchor="ctr"/>
              <a:lstStyle/>
              <a:p>
                <a:endParaRPr lang="ru-RU"/>
              </a:p>
            </p:txBody>
          </p:sp>
          <p:sp>
            <p:nvSpPr>
              <p:cNvPr id="12" name="Arc 125"/>
              <p:cNvSpPr>
                <a:spLocks/>
              </p:cNvSpPr>
              <p:nvPr/>
            </p:nvSpPr>
            <p:spPr bwMode="hidden">
              <a:xfrm>
                <a:off x="2840" y="1503"/>
                <a:ext cx="381" cy="2379"/>
              </a:xfrm>
              <a:custGeom>
                <a:avLst/>
                <a:gdLst>
                  <a:gd name="T0" fmla="*/ 0 w 34812"/>
                  <a:gd name="T1" fmla="*/ 481 h 22305"/>
                  <a:gd name="T2" fmla="*/ 381 w 34812"/>
                  <a:gd name="T3" fmla="*/ 2379 h 22305"/>
                  <a:gd name="T4" fmla="*/ 145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endParaRPr lang="ru-RU"/>
              </a:p>
            </p:txBody>
          </p:sp>
          <p:sp>
            <p:nvSpPr>
              <p:cNvPr id="13" name="Arc 126"/>
              <p:cNvSpPr>
                <a:spLocks/>
              </p:cNvSpPr>
              <p:nvPr/>
            </p:nvSpPr>
            <p:spPr bwMode="hidden">
              <a:xfrm>
                <a:off x="2940" y="1492"/>
                <a:ext cx="1004" cy="2379"/>
              </a:xfrm>
              <a:custGeom>
                <a:avLst/>
                <a:gdLst>
                  <a:gd name="T0" fmla="*/ 0 w 34812"/>
                  <a:gd name="T1" fmla="*/ 481 h 22305"/>
                  <a:gd name="T2" fmla="*/ 1004 w 34812"/>
                  <a:gd name="T3" fmla="*/ 2379 h 22305"/>
                  <a:gd name="T4" fmla="*/ 381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p:spPr>
            <p:txBody>
              <a:bodyPr wrap="none" anchor="ctr"/>
              <a:lstStyle/>
              <a:p>
                <a:endParaRPr lang="ru-RU"/>
              </a:p>
            </p:txBody>
          </p:sp>
          <p:sp>
            <p:nvSpPr>
              <p:cNvPr id="14" name="Freeform 127"/>
              <p:cNvSpPr>
                <a:spLocks/>
              </p:cNvSpPr>
              <p:nvPr/>
            </p:nvSpPr>
            <p:spPr bwMode="hidden">
              <a:xfrm>
                <a:off x="3301" y="2635"/>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endParaRPr lang="ru-RU"/>
              </a:p>
            </p:txBody>
          </p:sp>
          <p:sp>
            <p:nvSpPr>
              <p:cNvPr id="15" name="Freeform 128"/>
              <p:cNvSpPr>
                <a:spLocks/>
              </p:cNvSpPr>
              <p:nvPr/>
            </p:nvSpPr>
            <p:spPr bwMode="hidden">
              <a:xfrm rot="19660755" flipV="1">
                <a:off x="2546" y="2149"/>
                <a:ext cx="442" cy="83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endParaRPr lang="ru-RU"/>
              </a:p>
            </p:txBody>
          </p:sp>
          <p:sp>
            <p:nvSpPr>
              <p:cNvPr id="16" name="Freeform 129"/>
              <p:cNvSpPr>
                <a:spLocks/>
              </p:cNvSpPr>
              <p:nvPr/>
            </p:nvSpPr>
            <p:spPr bwMode="hidden">
              <a:xfrm flipH="1">
                <a:off x="489" y="2503"/>
                <a:ext cx="1085"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endParaRPr lang="ru-RU"/>
              </a:p>
            </p:txBody>
          </p:sp>
          <p:sp>
            <p:nvSpPr>
              <p:cNvPr id="17" name="Freeform 130"/>
              <p:cNvSpPr>
                <a:spLocks/>
              </p:cNvSpPr>
              <p:nvPr/>
            </p:nvSpPr>
            <p:spPr bwMode="hidden">
              <a:xfrm flipH="1">
                <a:off x="1000" y="893"/>
                <a:ext cx="695"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endParaRPr lang="ru-RU"/>
              </a:p>
            </p:txBody>
          </p:sp>
          <p:sp>
            <p:nvSpPr>
              <p:cNvPr id="18" name="Freeform 131"/>
              <p:cNvSpPr>
                <a:spLocks/>
              </p:cNvSpPr>
              <p:nvPr/>
            </p:nvSpPr>
            <p:spPr bwMode="hidden">
              <a:xfrm>
                <a:off x="4401" y="2279"/>
                <a:ext cx="1007" cy="160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endParaRPr lang="ru-RU"/>
              </a:p>
            </p:txBody>
          </p:sp>
          <p:sp>
            <p:nvSpPr>
              <p:cNvPr id="19" name="Freeform 132"/>
              <p:cNvSpPr>
                <a:spLocks/>
              </p:cNvSpPr>
              <p:nvPr/>
            </p:nvSpPr>
            <p:spPr bwMode="hidden">
              <a:xfrm>
                <a:off x="3877" y="1470"/>
                <a:ext cx="1519" cy="106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endParaRPr lang="ru-RU"/>
              </a:p>
            </p:txBody>
          </p:sp>
          <p:sp>
            <p:nvSpPr>
              <p:cNvPr id="20" name="Freeform 133"/>
              <p:cNvSpPr>
                <a:spLocks/>
              </p:cNvSpPr>
              <p:nvPr/>
            </p:nvSpPr>
            <p:spPr bwMode="hidden">
              <a:xfrm>
                <a:off x="3934" y="337"/>
                <a:ext cx="663" cy="143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endParaRPr lang="ru-RU"/>
              </a:p>
            </p:txBody>
          </p:sp>
          <p:sp>
            <p:nvSpPr>
              <p:cNvPr id="21" name="Freeform 134"/>
              <p:cNvSpPr>
                <a:spLocks/>
              </p:cNvSpPr>
              <p:nvPr/>
            </p:nvSpPr>
            <p:spPr bwMode="hidden">
              <a:xfrm rot="1346631" flipH="1">
                <a:off x="1702" y="1506"/>
                <a:ext cx="442"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endParaRPr lang="ru-RU"/>
              </a:p>
            </p:txBody>
          </p:sp>
        </p:grpSp>
      </p:grpSp>
      <p:sp>
        <p:nvSpPr>
          <p:cNvPr id="155783" name="Rectangle 135"/>
          <p:cNvSpPr>
            <a:spLocks noGrp="1" noChangeArrowheads="1"/>
          </p:cNvSpPr>
          <p:nvPr>
            <p:ph type="ctrTitle" sz="quarter"/>
          </p:nvPr>
        </p:nvSpPr>
        <p:spPr>
          <a:xfrm>
            <a:off x="685800" y="1827213"/>
            <a:ext cx="7772400" cy="1627187"/>
          </a:xfrm>
        </p:spPr>
        <p:txBody>
          <a:bodyPr/>
          <a:lstStyle>
            <a:lvl1pPr>
              <a:defRPr/>
            </a:lvl1pPr>
          </a:lstStyle>
          <a:p>
            <a:r>
              <a:rPr lang="ru-RU"/>
              <a:t>Образец заголовка</a:t>
            </a:r>
          </a:p>
        </p:txBody>
      </p:sp>
      <p:sp>
        <p:nvSpPr>
          <p:cNvPr id="155784"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ru-RU"/>
              <a:t>Образец подзаголовка</a:t>
            </a:r>
          </a:p>
        </p:txBody>
      </p:sp>
      <p:sp>
        <p:nvSpPr>
          <p:cNvPr id="137" name="Rectangle 137"/>
          <p:cNvSpPr>
            <a:spLocks noGrp="1" noChangeArrowheads="1"/>
          </p:cNvSpPr>
          <p:nvPr>
            <p:ph type="dt" sz="quarter" idx="10"/>
          </p:nvPr>
        </p:nvSpPr>
        <p:spPr/>
        <p:txBody>
          <a:bodyPr/>
          <a:lstStyle>
            <a:lvl1pPr>
              <a:defRPr/>
            </a:lvl1pPr>
          </a:lstStyle>
          <a:p>
            <a:pPr>
              <a:defRPr/>
            </a:pPr>
            <a:endParaRPr lang="ru-RU"/>
          </a:p>
        </p:txBody>
      </p:sp>
      <p:sp>
        <p:nvSpPr>
          <p:cNvPr id="138" name="Rectangle 138"/>
          <p:cNvSpPr>
            <a:spLocks noGrp="1" noChangeArrowheads="1"/>
          </p:cNvSpPr>
          <p:nvPr>
            <p:ph type="ftr" sz="quarter" idx="11"/>
          </p:nvPr>
        </p:nvSpPr>
        <p:spPr/>
        <p:txBody>
          <a:bodyPr/>
          <a:lstStyle>
            <a:lvl1pPr>
              <a:defRPr/>
            </a:lvl1pPr>
          </a:lstStyle>
          <a:p>
            <a:pPr>
              <a:defRPr/>
            </a:pPr>
            <a:endParaRPr lang="ru-RU"/>
          </a:p>
        </p:txBody>
      </p:sp>
      <p:sp>
        <p:nvSpPr>
          <p:cNvPr id="139" name="Rectangle 139"/>
          <p:cNvSpPr>
            <a:spLocks noGrp="1" noChangeArrowheads="1"/>
          </p:cNvSpPr>
          <p:nvPr>
            <p:ph type="sldNum" sz="quarter" idx="12"/>
          </p:nvPr>
        </p:nvSpPr>
        <p:spPr/>
        <p:txBody>
          <a:bodyPr/>
          <a:lstStyle>
            <a:lvl1pPr>
              <a:defRPr/>
            </a:lvl1pPr>
          </a:lstStyle>
          <a:p>
            <a:fld id="{EBE24790-C682-4F8F-BCC1-BE8F8AAAD0A1}" type="slidenum">
              <a:rPr lang="ru-RU" altLang="ru-RU"/>
              <a:pPr/>
              <a:t>‹#›</a:t>
            </a:fld>
            <a:endParaRPr lang="ru-RU" altLang="ru-R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fld id="{6B74081F-1912-4C5B-8436-96A73E166644}" type="slidenum">
              <a:rPr lang="ru-RU" altLang="ru-RU"/>
              <a:pPr/>
              <a:t>‹#›</a:t>
            </a:fld>
            <a:endParaRPr lang="ru-RU" alt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fld id="{370E7D3C-3FCA-4E20-A74E-085B35E959A4}" type="slidenum">
              <a:rPr lang="ru-RU" altLang="ru-RU"/>
              <a:pPr/>
              <a:t>‹#›</a:t>
            </a:fld>
            <a:endParaRPr lang="ru-RU" alt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139"/>
          <p:cNvSpPr>
            <a:spLocks noGrp="1" noChangeArrowheads="1"/>
          </p:cNvSpPr>
          <p:nvPr>
            <p:ph type="dt" sz="half" idx="10"/>
          </p:nvPr>
        </p:nvSpPr>
        <p:spPr>
          <a:ln/>
        </p:spPr>
        <p:txBody>
          <a:bodyPr/>
          <a:lstStyle>
            <a:lvl1pPr>
              <a:defRPr/>
            </a:lvl1pPr>
          </a:lstStyle>
          <a:p>
            <a:pPr>
              <a:defRPr/>
            </a:pPr>
            <a:endParaRPr lang="ru-RU"/>
          </a:p>
        </p:txBody>
      </p:sp>
      <p:sp>
        <p:nvSpPr>
          <p:cNvPr id="6" name="Rectangle 140"/>
          <p:cNvSpPr>
            <a:spLocks noGrp="1" noChangeArrowheads="1"/>
          </p:cNvSpPr>
          <p:nvPr>
            <p:ph type="ftr" sz="quarter" idx="11"/>
          </p:nvPr>
        </p:nvSpPr>
        <p:spPr>
          <a:ln/>
        </p:spPr>
        <p:txBody>
          <a:bodyPr/>
          <a:lstStyle>
            <a:lvl1pPr>
              <a:defRPr/>
            </a:lvl1pPr>
          </a:lstStyle>
          <a:p>
            <a:pPr>
              <a:defRPr/>
            </a:pPr>
            <a:endParaRPr lang="ru-RU"/>
          </a:p>
        </p:txBody>
      </p:sp>
      <p:sp>
        <p:nvSpPr>
          <p:cNvPr id="7" name="Rectangle 141"/>
          <p:cNvSpPr>
            <a:spLocks noGrp="1" noChangeArrowheads="1"/>
          </p:cNvSpPr>
          <p:nvPr>
            <p:ph type="sldNum" sz="quarter" idx="12"/>
          </p:nvPr>
        </p:nvSpPr>
        <p:spPr>
          <a:ln/>
        </p:spPr>
        <p:txBody>
          <a:bodyPr/>
          <a:lstStyle>
            <a:lvl1pPr>
              <a:defRPr/>
            </a:lvl1pPr>
          </a:lstStyle>
          <a:p>
            <a:fld id="{799903F9-CE1E-414C-833C-50B8CEA7512E}" type="slidenum">
              <a:rPr lang="ru-RU" altLang="ru-RU"/>
              <a:pPr/>
              <a:t>‹#›</a:t>
            </a:fld>
            <a:endParaRPr lang="ru-RU" alt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139"/>
          <p:cNvSpPr>
            <a:spLocks noGrp="1" noChangeArrowheads="1"/>
          </p:cNvSpPr>
          <p:nvPr>
            <p:ph type="dt" sz="half" idx="10"/>
          </p:nvPr>
        </p:nvSpPr>
        <p:spPr>
          <a:ln/>
        </p:spPr>
        <p:txBody>
          <a:bodyPr/>
          <a:lstStyle>
            <a:lvl1pPr>
              <a:defRPr/>
            </a:lvl1pPr>
          </a:lstStyle>
          <a:p>
            <a:pPr>
              <a:defRPr/>
            </a:pPr>
            <a:endParaRPr lang="ru-RU"/>
          </a:p>
        </p:txBody>
      </p:sp>
      <p:sp>
        <p:nvSpPr>
          <p:cNvPr id="8" name="Rectangle 140"/>
          <p:cNvSpPr>
            <a:spLocks noGrp="1" noChangeArrowheads="1"/>
          </p:cNvSpPr>
          <p:nvPr>
            <p:ph type="ftr" sz="quarter" idx="11"/>
          </p:nvPr>
        </p:nvSpPr>
        <p:spPr>
          <a:ln/>
        </p:spPr>
        <p:txBody>
          <a:bodyPr/>
          <a:lstStyle>
            <a:lvl1pPr>
              <a:defRPr/>
            </a:lvl1pPr>
          </a:lstStyle>
          <a:p>
            <a:pPr>
              <a:defRPr/>
            </a:pPr>
            <a:endParaRPr lang="ru-RU"/>
          </a:p>
        </p:txBody>
      </p:sp>
      <p:sp>
        <p:nvSpPr>
          <p:cNvPr id="9" name="Rectangle 141"/>
          <p:cNvSpPr>
            <a:spLocks noGrp="1" noChangeArrowheads="1"/>
          </p:cNvSpPr>
          <p:nvPr>
            <p:ph type="sldNum" sz="quarter" idx="12"/>
          </p:nvPr>
        </p:nvSpPr>
        <p:spPr>
          <a:ln/>
        </p:spPr>
        <p:txBody>
          <a:bodyPr/>
          <a:lstStyle>
            <a:lvl1pPr>
              <a:defRPr/>
            </a:lvl1pPr>
          </a:lstStyle>
          <a:p>
            <a:fld id="{EDFEA170-36AF-4F9B-8B84-C98C7B201B09}" type="slidenum">
              <a:rPr lang="ru-RU" altLang="ru-RU"/>
              <a:pPr/>
              <a:t>‹#›</a:t>
            </a:fld>
            <a:endParaRPr lang="ru-RU" alt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D8F04C0C-7674-4FBA-A0F7-DED2150707AD}" type="slidenum">
              <a:rPr lang="ru-RU" altLang="ru-RU"/>
              <a:pPr/>
              <a:t>‹#›</a:t>
            </a:fld>
            <a:endParaRPr lang="ru-RU" alt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139"/>
          <p:cNvSpPr>
            <a:spLocks noGrp="1" noChangeArrowheads="1"/>
          </p:cNvSpPr>
          <p:nvPr>
            <p:ph type="dt" sz="half" idx="10"/>
          </p:nvPr>
        </p:nvSpPr>
        <p:spPr>
          <a:ln/>
        </p:spPr>
        <p:txBody>
          <a:bodyPr/>
          <a:lstStyle>
            <a:lvl1pPr>
              <a:defRPr/>
            </a:lvl1pPr>
          </a:lstStyle>
          <a:p>
            <a:pPr>
              <a:defRPr/>
            </a:pPr>
            <a:endParaRPr lang="ru-RU"/>
          </a:p>
        </p:txBody>
      </p:sp>
      <p:sp>
        <p:nvSpPr>
          <p:cNvPr id="4" name="Rectangle 140"/>
          <p:cNvSpPr>
            <a:spLocks noGrp="1" noChangeArrowheads="1"/>
          </p:cNvSpPr>
          <p:nvPr>
            <p:ph type="ftr" sz="quarter" idx="11"/>
          </p:nvPr>
        </p:nvSpPr>
        <p:spPr>
          <a:ln/>
        </p:spPr>
        <p:txBody>
          <a:bodyPr/>
          <a:lstStyle>
            <a:lvl1pPr>
              <a:defRPr/>
            </a:lvl1pPr>
          </a:lstStyle>
          <a:p>
            <a:pPr>
              <a:defRPr/>
            </a:pPr>
            <a:endParaRPr lang="ru-RU"/>
          </a:p>
        </p:txBody>
      </p:sp>
      <p:sp>
        <p:nvSpPr>
          <p:cNvPr id="5" name="Rectangle 141"/>
          <p:cNvSpPr>
            <a:spLocks noGrp="1" noChangeArrowheads="1"/>
          </p:cNvSpPr>
          <p:nvPr>
            <p:ph type="sldNum" sz="quarter" idx="12"/>
          </p:nvPr>
        </p:nvSpPr>
        <p:spPr>
          <a:ln/>
        </p:spPr>
        <p:txBody>
          <a:bodyPr/>
          <a:lstStyle>
            <a:lvl1pPr>
              <a:defRPr/>
            </a:lvl1pPr>
          </a:lstStyle>
          <a:p>
            <a:fld id="{2D2F4E3B-9AAC-4302-8FF1-FC0DFE6AF5A6}" type="slidenum">
              <a:rPr lang="ru-RU" altLang="ru-RU"/>
              <a:pPr/>
              <a:t>‹#›</a:t>
            </a:fld>
            <a:endParaRPr lang="ru-RU" altLang="ru-RU"/>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9"/>
          <p:cNvSpPr>
            <a:spLocks noGrp="1" noChangeArrowheads="1"/>
          </p:cNvSpPr>
          <p:nvPr>
            <p:ph type="dt" sz="half" idx="10"/>
          </p:nvPr>
        </p:nvSpPr>
        <p:spPr>
          <a:ln/>
        </p:spPr>
        <p:txBody>
          <a:bodyPr/>
          <a:lstStyle>
            <a:lvl1pPr>
              <a:defRPr/>
            </a:lvl1pPr>
          </a:lstStyle>
          <a:p>
            <a:pPr>
              <a:defRPr/>
            </a:pPr>
            <a:endParaRPr lang="ru-RU"/>
          </a:p>
        </p:txBody>
      </p:sp>
      <p:sp>
        <p:nvSpPr>
          <p:cNvPr id="3" name="Rectangle 140"/>
          <p:cNvSpPr>
            <a:spLocks noGrp="1" noChangeArrowheads="1"/>
          </p:cNvSpPr>
          <p:nvPr>
            <p:ph type="ftr" sz="quarter" idx="11"/>
          </p:nvPr>
        </p:nvSpPr>
        <p:spPr>
          <a:ln/>
        </p:spPr>
        <p:txBody>
          <a:bodyPr/>
          <a:lstStyle>
            <a:lvl1pPr>
              <a:defRPr/>
            </a:lvl1pPr>
          </a:lstStyle>
          <a:p>
            <a:pPr>
              <a:defRPr/>
            </a:pPr>
            <a:endParaRPr lang="ru-RU"/>
          </a:p>
        </p:txBody>
      </p:sp>
      <p:sp>
        <p:nvSpPr>
          <p:cNvPr id="4" name="Rectangle 141"/>
          <p:cNvSpPr>
            <a:spLocks noGrp="1" noChangeArrowheads="1"/>
          </p:cNvSpPr>
          <p:nvPr>
            <p:ph type="sldNum" sz="quarter" idx="12"/>
          </p:nvPr>
        </p:nvSpPr>
        <p:spPr>
          <a:ln/>
        </p:spPr>
        <p:txBody>
          <a:bodyPr/>
          <a:lstStyle>
            <a:lvl1pPr>
              <a:defRPr/>
            </a:lvl1pPr>
          </a:lstStyle>
          <a:p>
            <a:fld id="{DFC6B9FE-775E-4AAF-9231-1DBBD4280B6E}" type="slidenum">
              <a:rPr lang="ru-RU" altLang="ru-RU"/>
              <a:pPr/>
              <a:t>‹#›</a:t>
            </a:fld>
            <a:endParaRPr lang="ru-RU" altLang="ru-R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139"/>
          <p:cNvSpPr>
            <a:spLocks noGrp="1" noChangeArrowheads="1"/>
          </p:cNvSpPr>
          <p:nvPr>
            <p:ph type="dt" sz="half" idx="10"/>
          </p:nvPr>
        </p:nvSpPr>
        <p:spPr>
          <a:ln/>
        </p:spPr>
        <p:txBody>
          <a:bodyPr/>
          <a:lstStyle>
            <a:lvl1pPr>
              <a:defRPr/>
            </a:lvl1pPr>
          </a:lstStyle>
          <a:p>
            <a:pPr>
              <a:defRPr/>
            </a:pPr>
            <a:endParaRPr lang="ru-RU"/>
          </a:p>
        </p:txBody>
      </p:sp>
      <p:sp>
        <p:nvSpPr>
          <p:cNvPr id="6" name="Rectangle 140"/>
          <p:cNvSpPr>
            <a:spLocks noGrp="1" noChangeArrowheads="1"/>
          </p:cNvSpPr>
          <p:nvPr>
            <p:ph type="ftr" sz="quarter" idx="11"/>
          </p:nvPr>
        </p:nvSpPr>
        <p:spPr>
          <a:ln/>
        </p:spPr>
        <p:txBody>
          <a:bodyPr/>
          <a:lstStyle>
            <a:lvl1pPr>
              <a:defRPr/>
            </a:lvl1pPr>
          </a:lstStyle>
          <a:p>
            <a:pPr>
              <a:defRPr/>
            </a:pPr>
            <a:endParaRPr lang="ru-RU"/>
          </a:p>
        </p:txBody>
      </p:sp>
      <p:sp>
        <p:nvSpPr>
          <p:cNvPr id="7" name="Rectangle 141"/>
          <p:cNvSpPr>
            <a:spLocks noGrp="1" noChangeArrowheads="1"/>
          </p:cNvSpPr>
          <p:nvPr>
            <p:ph type="sldNum" sz="quarter" idx="12"/>
          </p:nvPr>
        </p:nvSpPr>
        <p:spPr>
          <a:ln/>
        </p:spPr>
        <p:txBody>
          <a:bodyPr/>
          <a:lstStyle>
            <a:lvl1pPr>
              <a:defRPr/>
            </a:lvl1pPr>
          </a:lstStyle>
          <a:p>
            <a:fld id="{CDA05D93-0B5C-4353-A7DC-B02DCFC29ABF}" type="slidenum">
              <a:rPr lang="ru-RU" altLang="ru-RU"/>
              <a:pPr/>
              <a:t>‹#›</a:t>
            </a:fld>
            <a:endParaRPr lang="ru-RU" alt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139"/>
          <p:cNvSpPr>
            <a:spLocks noGrp="1" noChangeArrowheads="1"/>
          </p:cNvSpPr>
          <p:nvPr>
            <p:ph type="dt" sz="half" idx="10"/>
          </p:nvPr>
        </p:nvSpPr>
        <p:spPr>
          <a:ln/>
        </p:spPr>
        <p:txBody>
          <a:bodyPr/>
          <a:lstStyle>
            <a:lvl1pPr>
              <a:defRPr/>
            </a:lvl1pPr>
          </a:lstStyle>
          <a:p>
            <a:pPr>
              <a:defRPr/>
            </a:pPr>
            <a:endParaRPr lang="ru-RU"/>
          </a:p>
        </p:txBody>
      </p:sp>
      <p:sp>
        <p:nvSpPr>
          <p:cNvPr id="6" name="Rectangle 140"/>
          <p:cNvSpPr>
            <a:spLocks noGrp="1" noChangeArrowheads="1"/>
          </p:cNvSpPr>
          <p:nvPr>
            <p:ph type="ftr" sz="quarter" idx="11"/>
          </p:nvPr>
        </p:nvSpPr>
        <p:spPr>
          <a:ln/>
        </p:spPr>
        <p:txBody>
          <a:bodyPr/>
          <a:lstStyle>
            <a:lvl1pPr>
              <a:defRPr/>
            </a:lvl1pPr>
          </a:lstStyle>
          <a:p>
            <a:pPr>
              <a:defRPr/>
            </a:pPr>
            <a:endParaRPr lang="ru-RU"/>
          </a:p>
        </p:txBody>
      </p:sp>
      <p:sp>
        <p:nvSpPr>
          <p:cNvPr id="7" name="Rectangle 141"/>
          <p:cNvSpPr>
            <a:spLocks noGrp="1" noChangeArrowheads="1"/>
          </p:cNvSpPr>
          <p:nvPr>
            <p:ph type="sldNum" sz="quarter" idx="12"/>
          </p:nvPr>
        </p:nvSpPr>
        <p:spPr>
          <a:ln/>
        </p:spPr>
        <p:txBody>
          <a:bodyPr/>
          <a:lstStyle>
            <a:lvl1pPr>
              <a:defRPr/>
            </a:lvl1pPr>
          </a:lstStyle>
          <a:p>
            <a:fld id="{AD42E484-D020-49F6-A09E-1A29B77C6A3A}" type="slidenum">
              <a:rPr lang="ru-RU" altLang="ru-RU"/>
              <a:pPr/>
              <a:t>‹#›</a:t>
            </a:fld>
            <a:endParaRPr lang="ru-RU" altLang="ru-RU"/>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fld id="{0B33317A-7700-4ED5-9BF0-565975B8E544}" type="slidenum">
              <a:rPr lang="ru-RU" altLang="ru-RU"/>
              <a:pPr/>
              <a:t>‹#›</a:t>
            </a:fld>
            <a:endParaRPr lang="ru-RU" altLang="ru-RU"/>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301625"/>
            <a:ext cx="1943100" cy="57943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85800" y="301625"/>
            <a:ext cx="5676900" cy="57943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fld id="{87E4C3BA-5F1F-4965-BBC8-0AC86D53626B}" type="slidenum">
              <a:rPr lang="ru-RU" altLang="ru-RU"/>
              <a:pPr/>
              <a:t>‹#›</a:t>
            </a:fld>
            <a:endParaRPr lang="ru-RU" alt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E0002A2A-BE12-4478-A7BD-9ACB71C68FD7}" type="slidenum">
              <a:rPr lang="ru-RU" altLang="ru-RU"/>
              <a:pPr/>
              <a:t>‹#›</a:t>
            </a:fld>
            <a:endParaRPr lang="ru-RU" alt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fld id="{2E028B42-AB4D-4E40-B81F-63EA57BFDC6A}" type="slidenum">
              <a:rPr lang="ru-RU" altLang="ru-RU"/>
              <a:pPr/>
              <a:t>‹#›</a:t>
            </a:fld>
            <a:endParaRPr lang="ru-RU" alt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fld id="{9B6878F7-D761-444E-A749-9E5DB08B30B8}" type="slidenum">
              <a:rPr lang="ru-RU" altLang="ru-RU"/>
              <a:pPr/>
              <a:t>‹#›</a:t>
            </a:fld>
            <a:endParaRPr lang="ru-RU" alt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fld id="{DC2101C8-AFAD-49C1-B9F6-DB6A1300EC5B}" type="slidenum">
              <a:rPr lang="ru-RU" altLang="ru-RU"/>
              <a:pPr/>
              <a:t>‹#›</a:t>
            </a:fld>
            <a:endParaRPr lang="ru-RU" alt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278DB9AE-18DB-4476-8728-F67DE5506DA8}" type="slidenum">
              <a:rPr lang="ru-RU" altLang="ru-RU"/>
              <a:pPr/>
              <a:t>‹#›</a:t>
            </a:fld>
            <a:endParaRPr lang="ru-RU" alt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AD10469B-09F8-40F8-B426-CB133EA1332F}" type="slidenum">
              <a:rPr lang="ru-RU" altLang="ru-RU"/>
              <a:pPr/>
              <a:t>‹#›</a:t>
            </a:fld>
            <a:endParaRPr lang="ru-RU" alt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ru-RU"/>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ru-R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FA005D9F-3F6F-4A9B-9720-3C68A085C097}"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2667000" cy="6858000"/>
            <a:chOff x="0" y="0"/>
            <a:chExt cx="1680" cy="4320"/>
          </a:xfrm>
        </p:grpSpPr>
        <p:sp>
          <p:nvSpPr>
            <p:cNvPr id="151555" name="Rectangle 3"/>
            <p:cNvSpPr>
              <a:spLocks noChangeArrowheads="1"/>
            </p:cNvSpPr>
            <p:nvPr/>
          </p:nvSpPr>
          <p:spPr bwMode="hidden">
            <a:xfrm>
              <a:off x="1248" y="0"/>
              <a:ext cx="432" cy="4320"/>
            </a:xfrm>
            <a:prstGeom prst="rect">
              <a:avLst/>
            </a:prstGeom>
            <a:gradFill rotWithShape="0">
              <a:gsLst>
                <a:gs pos="0">
                  <a:schemeClr val="bg1">
                    <a:gamma/>
                    <a:shade val="45490"/>
                    <a:invGamma/>
                  </a:schemeClr>
                </a:gs>
                <a:gs pos="100000">
                  <a:schemeClr val="bg1"/>
                </a:gs>
              </a:gsLst>
              <a:lin ang="0" scaled="1"/>
            </a:gradFill>
            <a:ln w="9525">
              <a:noFill/>
              <a:miter lim="800000"/>
              <a:headEnd/>
              <a:tailEnd/>
            </a:ln>
            <a:effectLst/>
          </p:spPr>
          <p:txBody>
            <a:bodyPr wrap="none" anchor="ctr"/>
            <a:lstStyle/>
            <a:p>
              <a:pPr algn="ctr" eaLnBrk="1" hangingPunct="1">
                <a:defRPr/>
              </a:pPr>
              <a:endParaRPr lang="ru-RU" sz="1800">
                <a:latin typeface="Arial" charset="0"/>
              </a:endParaRPr>
            </a:p>
          </p:txBody>
        </p:sp>
        <p:pic>
          <p:nvPicPr>
            <p:cNvPr id="2057" name="Picture 4" descr="slidemaster_med3"/>
            <p:cNvPicPr>
              <a:picLocks noChangeAspect="1" noChangeArrowheads="1"/>
            </p:cNvPicPr>
            <p:nvPr/>
          </p:nvPicPr>
          <p:blipFill>
            <a:blip r:embed="rId13" cstate="print"/>
            <a:srcRect/>
            <a:stretch>
              <a:fillRect/>
            </a:stretch>
          </p:blipFill>
          <p:spPr bwMode="ltGray">
            <a:xfrm>
              <a:off x="0" y="0"/>
              <a:ext cx="1348" cy="4320"/>
            </a:xfrm>
            <a:prstGeom prst="rect">
              <a:avLst/>
            </a:prstGeom>
            <a:noFill/>
            <a:ln w="9525">
              <a:noFill/>
              <a:miter lim="800000"/>
              <a:headEnd/>
              <a:tailEnd/>
            </a:ln>
          </p:spPr>
        </p:pic>
      </p:grpSp>
      <p:sp>
        <p:nvSpPr>
          <p:cNvPr id="151557" name="Rectangle 5"/>
          <p:cNvSpPr>
            <a:spLocks noGrp="1" noChangeArrowheads="1"/>
          </p:cNvSpPr>
          <p:nvPr>
            <p:ph type="title"/>
          </p:nvPr>
        </p:nvSpPr>
        <p:spPr bwMode="auto">
          <a:xfrm>
            <a:off x="2438400" y="228600"/>
            <a:ext cx="6400800" cy="121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51558" name="Rectangle 6"/>
          <p:cNvSpPr>
            <a:spLocks noGrp="1" noChangeArrowheads="1"/>
          </p:cNvSpPr>
          <p:nvPr>
            <p:ph type="body" idx="1"/>
          </p:nvPr>
        </p:nvSpPr>
        <p:spPr bwMode="auto">
          <a:xfrm>
            <a:off x="2438400" y="1600200"/>
            <a:ext cx="6400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51559" name="Rectangle 7"/>
          <p:cNvSpPr>
            <a:spLocks noGrp="1" noChangeArrowheads="1"/>
          </p:cNvSpPr>
          <p:nvPr>
            <p:ph type="dt" sz="half" idx="2"/>
          </p:nvPr>
        </p:nvSpPr>
        <p:spPr bwMode="auto">
          <a:xfrm>
            <a:off x="152400" y="6248400"/>
            <a:ext cx="19018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C0C0C0"/>
                  </a:outerShdw>
                </a:effectLst>
                <a:latin typeface="+mn-lt"/>
              </a:defRPr>
            </a:lvl1pPr>
          </a:lstStyle>
          <a:p>
            <a:pPr>
              <a:defRPr/>
            </a:pPr>
            <a:endParaRPr lang="ru-RU"/>
          </a:p>
        </p:txBody>
      </p:sp>
      <p:sp>
        <p:nvSpPr>
          <p:cNvPr id="151560"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C0C0C0"/>
                  </a:outerShdw>
                </a:effectLst>
                <a:latin typeface="+mn-lt"/>
              </a:defRPr>
            </a:lvl1pPr>
          </a:lstStyle>
          <a:p>
            <a:pPr>
              <a:defRPr/>
            </a:pPr>
            <a:endParaRPr lang="ru-RU"/>
          </a:p>
        </p:txBody>
      </p:sp>
      <p:sp>
        <p:nvSpPr>
          <p:cNvPr id="151561" name="Rectangle 9"/>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C0C0C0"/>
                  </a:outerShdw>
                </a:effectLst>
                <a:latin typeface="Arial" charset="0"/>
              </a:defRPr>
            </a:lvl1pPr>
          </a:lstStyle>
          <a:p>
            <a:fld id="{D933F571-8380-4A21-8DC9-911980ED5191}"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906"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spd="slow"/>
  <p:txStyles>
    <p:titleStyle>
      <a:lvl1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l"/>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6303963" y="0"/>
            <a:ext cx="2840037" cy="3254375"/>
            <a:chOff x="3115" y="0"/>
            <a:chExt cx="2170" cy="2486"/>
          </a:xfrm>
        </p:grpSpPr>
        <p:grpSp>
          <p:nvGrpSpPr>
            <p:cNvPr id="3080" name="Group 3"/>
            <p:cNvGrpSpPr>
              <a:grpSpLocks/>
            </p:cNvGrpSpPr>
            <p:nvPr/>
          </p:nvGrpSpPr>
          <p:grpSpPr bwMode="auto">
            <a:xfrm>
              <a:off x="4080" y="1910"/>
              <a:ext cx="768" cy="576"/>
              <a:chOff x="0" y="0"/>
              <a:chExt cx="768" cy="576"/>
            </a:xfrm>
          </p:grpSpPr>
          <p:sp>
            <p:nvSpPr>
              <p:cNvPr id="3212" name="Oval 4"/>
              <p:cNvSpPr>
                <a:spLocks noChangeArrowheads="1"/>
              </p:cNvSpPr>
              <p:nvPr/>
            </p:nvSpPr>
            <p:spPr bwMode="hidden">
              <a:xfrm>
                <a:off x="3"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eaLnBrk="1" hangingPunct="1"/>
                <a:endParaRPr lang="ru-RU"/>
              </a:p>
            </p:txBody>
          </p:sp>
          <p:sp>
            <p:nvSpPr>
              <p:cNvPr id="3213" name="Oval 5"/>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eaLnBrk="1" hangingPunct="1"/>
                <a:endParaRPr lang="ru-RU"/>
              </a:p>
            </p:txBody>
          </p:sp>
        </p:grpSp>
        <p:grpSp>
          <p:nvGrpSpPr>
            <p:cNvPr id="3081" name="Group 6"/>
            <p:cNvGrpSpPr>
              <a:grpSpLocks/>
            </p:cNvGrpSpPr>
            <p:nvPr/>
          </p:nvGrpSpPr>
          <p:grpSpPr bwMode="auto">
            <a:xfrm>
              <a:off x="4257" y="1103"/>
              <a:ext cx="768" cy="576"/>
              <a:chOff x="0" y="0"/>
              <a:chExt cx="768" cy="576"/>
            </a:xfrm>
          </p:grpSpPr>
          <p:sp>
            <p:nvSpPr>
              <p:cNvPr id="3210" name="Oval 7"/>
              <p:cNvSpPr>
                <a:spLocks noChangeArrowheads="1"/>
              </p:cNvSpPr>
              <p:nvPr/>
            </p:nvSpPr>
            <p:spPr bwMode="hidden">
              <a:xfrm>
                <a:off x="-3" y="3"/>
                <a:ext cx="771"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eaLnBrk="1" hangingPunct="1"/>
                <a:endParaRPr lang="ru-RU"/>
              </a:p>
            </p:txBody>
          </p:sp>
          <p:sp>
            <p:nvSpPr>
              <p:cNvPr id="3211" name="Oval 8"/>
              <p:cNvSpPr>
                <a:spLocks noChangeArrowheads="1"/>
              </p:cNvSpPr>
              <p:nvPr/>
            </p:nvSpPr>
            <p:spPr bwMode="hidden">
              <a:xfrm>
                <a:off x="276" y="254"/>
                <a:ext cx="186" cy="109"/>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eaLnBrk="1" hangingPunct="1"/>
                <a:endParaRPr lang="ru-RU"/>
              </a:p>
            </p:txBody>
          </p:sp>
        </p:grpSp>
        <p:grpSp>
          <p:nvGrpSpPr>
            <p:cNvPr id="3082" name="Group 9"/>
            <p:cNvGrpSpPr>
              <a:grpSpLocks/>
            </p:cNvGrpSpPr>
            <p:nvPr/>
          </p:nvGrpSpPr>
          <p:grpSpPr bwMode="auto">
            <a:xfrm>
              <a:off x="3134" y="0"/>
              <a:ext cx="768" cy="576"/>
              <a:chOff x="0" y="0"/>
              <a:chExt cx="768" cy="576"/>
            </a:xfrm>
          </p:grpSpPr>
          <p:sp>
            <p:nvSpPr>
              <p:cNvPr id="3208" name="Oval 10"/>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eaLnBrk="1" hangingPunct="1"/>
                <a:endParaRPr lang="ru-RU"/>
              </a:p>
            </p:txBody>
          </p:sp>
          <p:sp>
            <p:nvSpPr>
              <p:cNvPr id="3209" name="Oval 11"/>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p:spPr>
            <p:txBody>
              <a:bodyPr wrap="none" anchor="ctr"/>
              <a:lstStyle/>
              <a:p>
                <a:pPr eaLnBrk="1" hangingPunct="1"/>
                <a:endParaRPr lang="ru-RU"/>
              </a:p>
            </p:txBody>
          </p:sp>
        </p:grpSp>
        <p:grpSp>
          <p:nvGrpSpPr>
            <p:cNvPr id="3083" name="Group 12"/>
            <p:cNvGrpSpPr>
              <a:grpSpLocks/>
            </p:cNvGrpSpPr>
            <p:nvPr/>
          </p:nvGrpSpPr>
          <p:grpSpPr bwMode="auto">
            <a:xfrm>
              <a:off x="3115" y="0"/>
              <a:ext cx="2170" cy="1702"/>
              <a:chOff x="3115" y="0"/>
              <a:chExt cx="2170" cy="1702"/>
            </a:xfrm>
          </p:grpSpPr>
          <p:grpSp>
            <p:nvGrpSpPr>
              <p:cNvPr id="3084" name="Group 13"/>
              <p:cNvGrpSpPr>
                <a:grpSpLocks/>
              </p:cNvGrpSpPr>
              <p:nvPr/>
            </p:nvGrpSpPr>
            <p:grpSpPr bwMode="auto">
              <a:xfrm>
                <a:off x="3640" y="308"/>
                <a:ext cx="1145" cy="844"/>
                <a:chOff x="1265" y="814"/>
                <a:chExt cx="2919" cy="2151"/>
              </a:xfrm>
            </p:grpSpPr>
            <p:sp>
              <p:nvSpPr>
                <p:cNvPr id="3206" name="Oval 14"/>
                <p:cNvSpPr>
                  <a:spLocks noChangeArrowheads="1"/>
                </p:cNvSpPr>
                <p:nvPr/>
              </p:nvSpPr>
              <p:spPr bwMode="hidden">
                <a:xfrm>
                  <a:off x="1266" y="814"/>
                  <a:ext cx="2919" cy="2151"/>
                </a:xfrm>
                <a:prstGeom prst="ellipse">
                  <a:avLst/>
                </a:prstGeom>
                <a:gradFill rotWithShape="0">
                  <a:gsLst>
                    <a:gs pos="0">
                      <a:schemeClr val="bg2"/>
                    </a:gs>
                    <a:gs pos="100000">
                      <a:schemeClr val="bg1"/>
                    </a:gs>
                  </a:gsLst>
                  <a:path path="shape">
                    <a:fillToRect l="50000" t="50000" r="50000" b="50000"/>
                  </a:path>
                </a:gradFill>
                <a:ln w="9525">
                  <a:noFill/>
                  <a:round/>
                  <a:headEnd/>
                  <a:tailEnd/>
                </a:ln>
              </p:spPr>
              <p:txBody>
                <a:bodyPr wrap="none" anchor="ctr"/>
                <a:lstStyle/>
                <a:p>
                  <a:pPr eaLnBrk="1" hangingPunct="1"/>
                  <a:endParaRPr lang="ru-RU"/>
                </a:p>
              </p:txBody>
            </p:sp>
            <p:sp>
              <p:nvSpPr>
                <p:cNvPr id="3207" name="Oval 15"/>
                <p:cNvSpPr>
                  <a:spLocks noChangeArrowheads="1"/>
                </p:cNvSpPr>
                <p:nvPr/>
              </p:nvSpPr>
              <p:spPr bwMode="hidden">
                <a:xfrm>
                  <a:off x="2382" y="1602"/>
                  <a:ext cx="578" cy="405"/>
                </a:xfrm>
                <a:prstGeom prst="ellipse">
                  <a:avLst/>
                </a:prstGeom>
                <a:gradFill rotWithShape="0">
                  <a:gsLst>
                    <a:gs pos="0">
                      <a:schemeClr val="accent2"/>
                    </a:gs>
                    <a:gs pos="100000">
                      <a:schemeClr val="bg2"/>
                    </a:gs>
                  </a:gsLst>
                  <a:path path="shape">
                    <a:fillToRect l="50000" t="50000" r="50000" b="50000"/>
                  </a:path>
                </a:gradFill>
                <a:ln w="9525">
                  <a:noFill/>
                  <a:round/>
                  <a:headEnd/>
                  <a:tailEnd/>
                </a:ln>
              </p:spPr>
              <p:txBody>
                <a:bodyPr wrap="none" anchor="ctr"/>
                <a:lstStyle/>
                <a:p>
                  <a:pPr eaLnBrk="1" hangingPunct="1"/>
                  <a:endParaRPr lang="ru-RU"/>
                </a:p>
              </p:txBody>
            </p:sp>
          </p:grpSp>
          <p:grpSp>
            <p:nvGrpSpPr>
              <p:cNvPr id="3085" name="Group 16"/>
              <p:cNvGrpSpPr>
                <a:grpSpLocks/>
              </p:cNvGrpSpPr>
              <p:nvPr/>
            </p:nvGrpSpPr>
            <p:grpSpPr bwMode="auto">
              <a:xfrm>
                <a:off x="3115" y="0"/>
                <a:ext cx="2145" cy="1702"/>
                <a:chOff x="3115" y="0"/>
                <a:chExt cx="2145" cy="1702"/>
              </a:xfrm>
            </p:grpSpPr>
            <p:grpSp>
              <p:nvGrpSpPr>
                <p:cNvPr id="3108" name="Group 17"/>
                <p:cNvGrpSpPr>
                  <a:grpSpLocks/>
                </p:cNvGrpSpPr>
                <p:nvPr/>
              </p:nvGrpSpPr>
              <p:grpSpPr bwMode="auto">
                <a:xfrm>
                  <a:off x="4505" y="589"/>
                  <a:ext cx="493" cy="912"/>
                  <a:chOff x="3471" y="1530"/>
                  <a:chExt cx="1258" cy="2327"/>
                </a:xfrm>
              </p:grpSpPr>
              <p:sp>
                <p:nvSpPr>
                  <p:cNvPr id="3204" name="Freeform 18"/>
                  <p:cNvSpPr>
                    <a:spLocks/>
                  </p:cNvSpPr>
                  <p:nvPr/>
                </p:nvSpPr>
                <p:spPr bwMode="hidden">
                  <a:xfrm rot="2711884">
                    <a:off x="2773" y="2235"/>
                    <a:ext cx="1708"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endParaRPr lang="ru-RU"/>
                  </a:p>
                </p:txBody>
              </p:sp>
              <p:sp>
                <p:nvSpPr>
                  <p:cNvPr id="3205" name="Freeform 19"/>
                  <p:cNvSpPr>
                    <a:spLocks/>
                  </p:cNvSpPr>
                  <p:nvPr/>
                </p:nvSpPr>
                <p:spPr bwMode="hidden">
                  <a:xfrm rot="2711884">
                    <a:off x="4025" y="3143"/>
                    <a:ext cx="913" cy="4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3109" name="Group 20"/>
                <p:cNvGrpSpPr>
                  <a:grpSpLocks/>
                </p:cNvGrpSpPr>
                <p:nvPr/>
              </p:nvGrpSpPr>
              <p:grpSpPr bwMode="auto">
                <a:xfrm>
                  <a:off x="4267" y="781"/>
                  <a:ext cx="966" cy="522"/>
                  <a:chOff x="2864" y="2019"/>
                  <a:chExt cx="2463" cy="1332"/>
                </a:xfrm>
              </p:grpSpPr>
              <p:sp>
                <p:nvSpPr>
                  <p:cNvPr id="3202" name="Freeform 21"/>
                  <p:cNvSpPr>
                    <a:spLocks/>
                  </p:cNvSpPr>
                  <p:nvPr/>
                </p:nvSpPr>
                <p:spPr bwMode="hidden">
                  <a:xfrm rot="2104081">
                    <a:off x="2865" y="2019"/>
                    <a:ext cx="1812"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203" name="Freeform 22"/>
                  <p:cNvSpPr>
                    <a:spLocks/>
                  </p:cNvSpPr>
                  <p:nvPr/>
                </p:nvSpPr>
                <p:spPr bwMode="hidden">
                  <a:xfrm rot="2104081">
                    <a:off x="4352" y="2805"/>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110" name="Group 23"/>
                <p:cNvGrpSpPr>
                  <a:grpSpLocks/>
                </p:cNvGrpSpPr>
                <p:nvPr/>
              </p:nvGrpSpPr>
              <p:grpSpPr bwMode="auto">
                <a:xfrm>
                  <a:off x="4280" y="707"/>
                  <a:ext cx="971" cy="417"/>
                  <a:chOff x="2897" y="1832"/>
                  <a:chExt cx="2477" cy="1064"/>
                </a:xfrm>
              </p:grpSpPr>
              <p:sp>
                <p:nvSpPr>
                  <p:cNvPr id="3200" name="Freeform 24"/>
                  <p:cNvSpPr>
                    <a:spLocks/>
                  </p:cNvSpPr>
                  <p:nvPr/>
                </p:nvSpPr>
                <p:spPr bwMode="hidden">
                  <a:xfrm rot="1582915">
                    <a:off x="2896" y="1832"/>
                    <a:ext cx="1736" cy="30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201" name="Freeform 25"/>
                  <p:cNvSpPr>
                    <a:spLocks/>
                  </p:cNvSpPr>
                  <p:nvPr/>
                </p:nvSpPr>
                <p:spPr bwMode="hidden">
                  <a:xfrm rot="1582915">
                    <a:off x="4443" y="2420"/>
                    <a:ext cx="931" cy="47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111" name="Group 26"/>
                <p:cNvGrpSpPr>
                  <a:grpSpLocks/>
                </p:cNvGrpSpPr>
                <p:nvPr/>
              </p:nvGrpSpPr>
              <p:grpSpPr bwMode="auto">
                <a:xfrm>
                  <a:off x="4291" y="630"/>
                  <a:ext cx="969" cy="364"/>
                  <a:chOff x="2924" y="1636"/>
                  <a:chExt cx="2472" cy="927"/>
                </a:xfrm>
              </p:grpSpPr>
              <p:sp>
                <p:nvSpPr>
                  <p:cNvPr id="3198" name="Freeform 27"/>
                  <p:cNvSpPr>
                    <a:spLocks/>
                  </p:cNvSpPr>
                  <p:nvPr/>
                </p:nvSpPr>
                <p:spPr bwMode="hidden">
                  <a:xfrm rot="1080363">
                    <a:off x="2910" y="1622"/>
                    <a:ext cx="1677" cy="34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199" name="Freeform 28"/>
                  <p:cNvSpPr>
                    <a:spLocks/>
                  </p:cNvSpPr>
                  <p:nvPr/>
                </p:nvSpPr>
                <p:spPr bwMode="hidden">
                  <a:xfrm rot="1080363">
                    <a:off x="4488" y="2030"/>
                    <a:ext cx="894" cy="51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112" name="Group 29"/>
                <p:cNvGrpSpPr>
                  <a:grpSpLocks/>
                </p:cNvGrpSpPr>
                <p:nvPr/>
              </p:nvGrpSpPr>
              <p:grpSpPr bwMode="auto">
                <a:xfrm>
                  <a:off x="4304" y="543"/>
                  <a:ext cx="918" cy="258"/>
                  <a:chOff x="2958" y="1414"/>
                  <a:chExt cx="2342" cy="657"/>
                </a:xfrm>
              </p:grpSpPr>
              <p:sp>
                <p:nvSpPr>
                  <p:cNvPr id="3196" name="Freeform 30"/>
                  <p:cNvSpPr>
                    <a:spLocks/>
                  </p:cNvSpPr>
                  <p:nvPr/>
                </p:nvSpPr>
                <p:spPr bwMode="hidden">
                  <a:xfrm rot="463793">
                    <a:off x="2957" y="1415"/>
                    <a:ext cx="154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197" name="Freeform 31"/>
                  <p:cNvSpPr>
                    <a:spLocks/>
                  </p:cNvSpPr>
                  <p:nvPr/>
                </p:nvSpPr>
                <p:spPr bwMode="hidden">
                  <a:xfrm rot="463793">
                    <a:off x="4470" y="1581"/>
                    <a:ext cx="829"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113" name="Group 32"/>
                <p:cNvGrpSpPr>
                  <a:grpSpLocks/>
                </p:cNvGrpSpPr>
                <p:nvPr/>
              </p:nvGrpSpPr>
              <p:grpSpPr bwMode="auto">
                <a:xfrm>
                  <a:off x="4314" y="487"/>
                  <a:ext cx="843" cy="134"/>
                  <a:chOff x="2983" y="1269"/>
                  <a:chExt cx="2150" cy="343"/>
                </a:xfrm>
              </p:grpSpPr>
              <p:sp>
                <p:nvSpPr>
                  <p:cNvPr id="3194" name="Freeform 33"/>
                  <p:cNvSpPr>
                    <a:spLocks/>
                  </p:cNvSpPr>
                  <p:nvPr/>
                </p:nvSpPr>
                <p:spPr bwMode="hidden">
                  <a:xfrm rot="-84182">
                    <a:off x="2982" y="1286"/>
                    <a:ext cx="1404" cy="22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195" name="Freeform 34"/>
                  <p:cNvSpPr>
                    <a:spLocks/>
                  </p:cNvSpPr>
                  <p:nvPr/>
                </p:nvSpPr>
                <p:spPr bwMode="hidden">
                  <a:xfrm rot="-84182">
                    <a:off x="4377" y="1255"/>
                    <a:ext cx="755" cy="35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114" name="Group 35"/>
                <p:cNvGrpSpPr>
                  <a:grpSpLocks/>
                </p:cNvGrpSpPr>
                <p:nvPr/>
              </p:nvGrpSpPr>
              <p:grpSpPr bwMode="auto">
                <a:xfrm>
                  <a:off x="4296" y="349"/>
                  <a:ext cx="737" cy="167"/>
                  <a:chOff x="2938" y="917"/>
                  <a:chExt cx="1879" cy="427"/>
                </a:xfrm>
              </p:grpSpPr>
              <p:sp>
                <p:nvSpPr>
                  <p:cNvPr id="3192" name="Freeform 36"/>
                  <p:cNvSpPr>
                    <a:spLocks/>
                  </p:cNvSpPr>
                  <p:nvPr/>
                </p:nvSpPr>
                <p:spPr bwMode="hidden">
                  <a:xfrm rot="-802576">
                    <a:off x="2924" y="1128"/>
                    <a:ext cx="1246" cy="20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193" name="Freeform 37"/>
                  <p:cNvSpPr>
                    <a:spLocks/>
                  </p:cNvSpPr>
                  <p:nvPr/>
                </p:nvSpPr>
                <p:spPr bwMode="hidden">
                  <a:xfrm rot="-802576">
                    <a:off x="4148" y="918"/>
                    <a:ext cx="668"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115" name="Group 38"/>
                <p:cNvGrpSpPr>
                  <a:grpSpLocks/>
                </p:cNvGrpSpPr>
                <p:nvPr/>
              </p:nvGrpSpPr>
              <p:grpSpPr bwMode="auto">
                <a:xfrm>
                  <a:off x="3394" y="637"/>
                  <a:ext cx="493" cy="912"/>
                  <a:chOff x="637" y="1653"/>
                  <a:chExt cx="1257" cy="2326"/>
                </a:xfrm>
              </p:grpSpPr>
              <p:sp>
                <p:nvSpPr>
                  <p:cNvPr id="3190" name="Freeform 39"/>
                  <p:cNvSpPr>
                    <a:spLocks/>
                  </p:cNvSpPr>
                  <p:nvPr/>
                </p:nvSpPr>
                <p:spPr bwMode="hidden">
                  <a:xfrm rot="18888116" flipH="1">
                    <a:off x="875" y="2345"/>
                    <a:ext cx="1723"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91" name="Freeform 40"/>
                  <p:cNvSpPr>
                    <a:spLocks/>
                  </p:cNvSpPr>
                  <p:nvPr/>
                </p:nvSpPr>
                <p:spPr bwMode="hidden">
                  <a:xfrm rot="18888116" flipH="1">
                    <a:off x="419" y="3271"/>
                    <a:ext cx="925"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3116" name="Group 41"/>
                <p:cNvGrpSpPr>
                  <a:grpSpLocks/>
                </p:cNvGrpSpPr>
                <p:nvPr/>
              </p:nvGrpSpPr>
              <p:grpSpPr bwMode="auto">
                <a:xfrm>
                  <a:off x="3142" y="850"/>
                  <a:ext cx="966" cy="522"/>
                  <a:chOff x="-5" y="2196"/>
                  <a:chExt cx="2463" cy="1332"/>
                </a:xfrm>
              </p:grpSpPr>
              <p:sp>
                <p:nvSpPr>
                  <p:cNvPr id="3188" name="Freeform 42"/>
                  <p:cNvSpPr>
                    <a:spLocks/>
                  </p:cNvSpPr>
                  <p:nvPr/>
                </p:nvSpPr>
                <p:spPr bwMode="hidden">
                  <a:xfrm rot="19495919" flipH="1">
                    <a:off x="644" y="2196"/>
                    <a:ext cx="1800"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89" name="Freeform 43"/>
                  <p:cNvSpPr>
                    <a:spLocks/>
                  </p:cNvSpPr>
                  <p:nvPr/>
                </p:nvSpPr>
                <p:spPr bwMode="hidden">
                  <a:xfrm rot="19495919" flipH="1">
                    <a:off x="-6" y="2982"/>
                    <a:ext cx="968"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3117" name="Group 44"/>
                <p:cNvGrpSpPr>
                  <a:grpSpLocks/>
                </p:cNvGrpSpPr>
                <p:nvPr/>
              </p:nvGrpSpPr>
              <p:grpSpPr bwMode="auto">
                <a:xfrm>
                  <a:off x="3124" y="777"/>
                  <a:ext cx="971" cy="417"/>
                  <a:chOff x="-52" y="2009"/>
                  <a:chExt cx="2477" cy="1064"/>
                </a:xfrm>
              </p:grpSpPr>
              <p:sp>
                <p:nvSpPr>
                  <p:cNvPr id="3186" name="Freeform 45"/>
                  <p:cNvSpPr>
                    <a:spLocks/>
                  </p:cNvSpPr>
                  <p:nvPr/>
                </p:nvSpPr>
                <p:spPr bwMode="hidden">
                  <a:xfrm rot="20017085" flipH="1">
                    <a:off x="689" y="2010"/>
                    <a:ext cx="1736" cy="30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87" name="Freeform 46"/>
                  <p:cNvSpPr>
                    <a:spLocks/>
                  </p:cNvSpPr>
                  <p:nvPr/>
                </p:nvSpPr>
                <p:spPr bwMode="hidden">
                  <a:xfrm rot="20017085" flipH="1">
                    <a:off x="-53" y="2598"/>
                    <a:ext cx="931" cy="46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grpSp>
            <p:grpSp>
              <p:nvGrpSpPr>
                <p:cNvPr id="3118" name="Group 47"/>
                <p:cNvGrpSpPr>
                  <a:grpSpLocks/>
                </p:cNvGrpSpPr>
                <p:nvPr/>
              </p:nvGrpSpPr>
              <p:grpSpPr bwMode="auto">
                <a:xfrm>
                  <a:off x="3115" y="700"/>
                  <a:ext cx="969" cy="363"/>
                  <a:chOff x="-74" y="1813"/>
                  <a:chExt cx="2472" cy="927"/>
                </a:xfrm>
              </p:grpSpPr>
              <p:sp>
                <p:nvSpPr>
                  <p:cNvPr id="3184" name="Freeform 48"/>
                  <p:cNvSpPr>
                    <a:spLocks/>
                  </p:cNvSpPr>
                  <p:nvPr/>
                </p:nvSpPr>
                <p:spPr bwMode="hidden">
                  <a:xfrm rot="20519637" flipH="1">
                    <a:off x="721" y="1812"/>
                    <a:ext cx="1677" cy="32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85" name="Freeform 49"/>
                  <p:cNvSpPr>
                    <a:spLocks/>
                  </p:cNvSpPr>
                  <p:nvPr/>
                </p:nvSpPr>
                <p:spPr bwMode="hidden">
                  <a:xfrm rot="20519637" flipH="1">
                    <a:off x="-74" y="2212"/>
                    <a:ext cx="900" cy="51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grpSp>
            <p:grpSp>
              <p:nvGrpSpPr>
                <p:cNvPr id="3119" name="Group 50"/>
                <p:cNvGrpSpPr>
                  <a:grpSpLocks/>
                </p:cNvGrpSpPr>
                <p:nvPr/>
              </p:nvGrpSpPr>
              <p:grpSpPr bwMode="auto">
                <a:xfrm>
                  <a:off x="3153" y="613"/>
                  <a:ext cx="918" cy="257"/>
                  <a:chOff x="22" y="1591"/>
                  <a:chExt cx="2342" cy="657"/>
                </a:xfrm>
              </p:grpSpPr>
              <p:sp>
                <p:nvSpPr>
                  <p:cNvPr id="3182" name="Freeform 51"/>
                  <p:cNvSpPr>
                    <a:spLocks/>
                  </p:cNvSpPr>
                  <p:nvPr/>
                </p:nvSpPr>
                <p:spPr bwMode="hidden">
                  <a:xfrm rot="21136207" flipH="1">
                    <a:off x="819" y="1577"/>
                    <a:ext cx="154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83" name="Freeform 52"/>
                  <p:cNvSpPr>
                    <a:spLocks/>
                  </p:cNvSpPr>
                  <p:nvPr/>
                </p:nvSpPr>
                <p:spPr bwMode="hidden">
                  <a:xfrm rot="21136207" flipH="1">
                    <a:off x="21" y="1757"/>
                    <a:ext cx="829"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grpSp>
            <p:grpSp>
              <p:nvGrpSpPr>
                <p:cNvPr id="3120" name="Group 53"/>
                <p:cNvGrpSpPr>
                  <a:grpSpLocks/>
                </p:cNvGrpSpPr>
                <p:nvPr/>
              </p:nvGrpSpPr>
              <p:grpSpPr bwMode="auto">
                <a:xfrm>
                  <a:off x="3218" y="556"/>
                  <a:ext cx="843" cy="134"/>
                  <a:chOff x="189" y="1446"/>
                  <a:chExt cx="2150" cy="343"/>
                </a:xfrm>
              </p:grpSpPr>
              <p:sp>
                <p:nvSpPr>
                  <p:cNvPr id="3180" name="Freeform 54"/>
                  <p:cNvSpPr>
                    <a:spLocks/>
                  </p:cNvSpPr>
                  <p:nvPr/>
                </p:nvSpPr>
                <p:spPr bwMode="hidden">
                  <a:xfrm rot="84182" flipH="1">
                    <a:off x="935" y="1463"/>
                    <a:ext cx="1404" cy="22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81" name="Freeform 55"/>
                  <p:cNvSpPr>
                    <a:spLocks/>
                  </p:cNvSpPr>
                  <p:nvPr/>
                </p:nvSpPr>
                <p:spPr bwMode="hidden">
                  <a:xfrm rot="84182" flipH="1">
                    <a:off x="189" y="1432"/>
                    <a:ext cx="755" cy="35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grpSp>
            <p:grpSp>
              <p:nvGrpSpPr>
                <p:cNvPr id="3121" name="Group 56"/>
                <p:cNvGrpSpPr>
                  <a:grpSpLocks/>
                </p:cNvGrpSpPr>
                <p:nvPr/>
              </p:nvGrpSpPr>
              <p:grpSpPr bwMode="auto">
                <a:xfrm>
                  <a:off x="3342" y="418"/>
                  <a:ext cx="737" cy="167"/>
                  <a:chOff x="505" y="1094"/>
                  <a:chExt cx="1879" cy="427"/>
                </a:xfrm>
              </p:grpSpPr>
              <p:sp>
                <p:nvSpPr>
                  <p:cNvPr id="3178" name="Freeform 57"/>
                  <p:cNvSpPr>
                    <a:spLocks/>
                  </p:cNvSpPr>
                  <p:nvPr/>
                </p:nvSpPr>
                <p:spPr bwMode="hidden">
                  <a:xfrm rot="802576" flipH="1">
                    <a:off x="1151" y="1306"/>
                    <a:ext cx="1234" cy="2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79" name="Freeform 58"/>
                  <p:cNvSpPr>
                    <a:spLocks/>
                  </p:cNvSpPr>
                  <p:nvPr/>
                </p:nvSpPr>
                <p:spPr bwMode="hidden">
                  <a:xfrm rot="802576" flipH="1">
                    <a:off x="505" y="1095"/>
                    <a:ext cx="662"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3122" name="Group 59"/>
                <p:cNvGrpSpPr>
                  <a:grpSpLocks/>
                </p:cNvGrpSpPr>
                <p:nvPr/>
              </p:nvGrpSpPr>
              <p:grpSpPr bwMode="auto">
                <a:xfrm>
                  <a:off x="3386" y="341"/>
                  <a:ext cx="725" cy="218"/>
                  <a:chOff x="616" y="899"/>
                  <a:chExt cx="1850" cy="554"/>
                </a:xfrm>
              </p:grpSpPr>
              <p:sp>
                <p:nvSpPr>
                  <p:cNvPr id="3176" name="Freeform 60"/>
                  <p:cNvSpPr>
                    <a:spLocks/>
                  </p:cNvSpPr>
                  <p:nvPr/>
                </p:nvSpPr>
                <p:spPr bwMode="hidden">
                  <a:xfrm rot="1277471" flipH="1">
                    <a:off x="1231" y="1237"/>
                    <a:ext cx="1235"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77" name="Freeform 61"/>
                  <p:cNvSpPr>
                    <a:spLocks/>
                  </p:cNvSpPr>
                  <p:nvPr/>
                </p:nvSpPr>
                <p:spPr bwMode="hidden">
                  <a:xfrm rot="1277471" flipH="1">
                    <a:off x="615" y="898"/>
                    <a:ext cx="662"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3123" name="Group 62"/>
                <p:cNvGrpSpPr>
                  <a:grpSpLocks/>
                </p:cNvGrpSpPr>
                <p:nvPr/>
              </p:nvGrpSpPr>
              <p:grpSpPr bwMode="auto">
                <a:xfrm>
                  <a:off x="3472" y="231"/>
                  <a:ext cx="693" cy="291"/>
                  <a:chOff x="3472" y="231"/>
                  <a:chExt cx="693" cy="291"/>
                </a:xfrm>
              </p:grpSpPr>
              <p:sp>
                <p:nvSpPr>
                  <p:cNvPr id="3174" name="Freeform 63"/>
                  <p:cNvSpPr>
                    <a:spLocks/>
                  </p:cNvSpPr>
                  <p:nvPr/>
                </p:nvSpPr>
                <p:spPr bwMode="hidden">
                  <a:xfrm rot="2028410" flipH="1">
                    <a:off x="3679" y="438"/>
                    <a:ext cx="483"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75" name="Freeform 64"/>
                  <p:cNvSpPr>
                    <a:spLocks/>
                  </p:cNvSpPr>
                  <p:nvPr/>
                </p:nvSpPr>
                <p:spPr bwMode="hidden">
                  <a:xfrm rot="2028410" flipH="1">
                    <a:off x="3472" y="228"/>
                    <a:ext cx="260" cy="13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3124" name="Group 65"/>
                <p:cNvGrpSpPr>
                  <a:grpSpLocks/>
                </p:cNvGrpSpPr>
                <p:nvPr/>
              </p:nvGrpSpPr>
              <p:grpSpPr bwMode="auto">
                <a:xfrm>
                  <a:off x="3554" y="118"/>
                  <a:ext cx="664" cy="349"/>
                  <a:chOff x="3554" y="118"/>
                  <a:chExt cx="664" cy="349"/>
                </a:xfrm>
              </p:grpSpPr>
              <p:sp>
                <p:nvSpPr>
                  <p:cNvPr id="3172" name="Freeform 66"/>
                  <p:cNvSpPr>
                    <a:spLocks/>
                  </p:cNvSpPr>
                  <p:nvPr/>
                </p:nvSpPr>
                <p:spPr bwMode="hidden">
                  <a:xfrm rot="2664424" flipH="1">
                    <a:off x="3728" y="383"/>
                    <a:ext cx="490"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73" name="Freeform 67"/>
                  <p:cNvSpPr>
                    <a:spLocks/>
                  </p:cNvSpPr>
                  <p:nvPr/>
                </p:nvSpPr>
                <p:spPr bwMode="hidden">
                  <a:xfrm rot="2664424" flipH="1">
                    <a:off x="3554" y="118"/>
                    <a:ext cx="263" cy="13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3125" name="Group 68"/>
                <p:cNvGrpSpPr>
                  <a:grpSpLocks/>
                </p:cNvGrpSpPr>
                <p:nvPr/>
              </p:nvGrpSpPr>
              <p:grpSpPr bwMode="auto">
                <a:xfrm>
                  <a:off x="3784" y="30"/>
                  <a:ext cx="305" cy="593"/>
                  <a:chOff x="1633" y="104"/>
                  <a:chExt cx="778" cy="1512"/>
                </a:xfrm>
              </p:grpSpPr>
              <p:sp>
                <p:nvSpPr>
                  <p:cNvPr id="3170" name="Freeform 69"/>
                  <p:cNvSpPr>
                    <a:spLocks/>
                  </p:cNvSpPr>
                  <p:nvPr/>
                </p:nvSpPr>
                <p:spPr bwMode="hidden">
                  <a:xfrm rot="3473776" flipH="1">
                    <a:off x="1752" y="958"/>
                    <a:ext cx="1101"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71" name="Freeform 70"/>
                  <p:cNvSpPr>
                    <a:spLocks/>
                  </p:cNvSpPr>
                  <p:nvPr/>
                </p:nvSpPr>
                <p:spPr bwMode="hidden">
                  <a:xfrm rot="3473776" flipH="1">
                    <a:off x="1505" y="231"/>
                    <a:ext cx="591"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3126" name="Group 71"/>
                <p:cNvGrpSpPr>
                  <a:grpSpLocks/>
                </p:cNvGrpSpPr>
                <p:nvPr/>
              </p:nvGrpSpPr>
              <p:grpSpPr bwMode="auto">
                <a:xfrm>
                  <a:off x="3903" y="0"/>
                  <a:ext cx="248" cy="601"/>
                  <a:chOff x="1935" y="28"/>
                  <a:chExt cx="634" cy="1534"/>
                </a:xfrm>
              </p:grpSpPr>
              <p:sp>
                <p:nvSpPr>
                  <p:cNvPr id="3168" name="Freeform 72"/>
                  <p:cNvSpPr>
                    <a:spLocks/>
                  </p:cNvSpPr>
                  <p:nvPr/>
                </p:nvSpPr>
                <p:spPr bwMode="hidden">
                  <a:xfrm rot="4126480" flipH="1">
                    <a:off x="1939" y="918"/>
                    <a:ext cx="1046" cy="2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69" name="Freeform 73"/>
                  <p:cNvSpPr>
                    <a:spLocks/>
                  </p:cNvSpPr>
                  <p:nvPr/>
                </p:nvSpPr>
                <p:spPr bwMode="hidden">
                  <a:xfrm rot="4126480" flipH="1">
                    <a:off x="1820" y="144"/>
                    <a:ext cx="570"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grpSp>
              <p:nvGrpSpPr>
                <p:cNvPr id="3127" name="Group 74"/>
                <p:cNvGrpSpPr>
                  <a:grpSpLocks/>
                </p:cNvGrpSpPr>
                <p:nvPr/>
              </p:nvGrpSpPr>
              <p:grpSpPr bwMode="auto">
                <a:xfrm>
                  <a:off x="4251" y="252"/>
                  <a:ext cx="723" cy="222"/>
                  <a:chOff x="2822" y="672"/>
                  <a:chExt cx="1845" cy="566"/>
                </a:xfrm>
              </p:grpSpPr>
              <p:sp>
                <p:nvSpPr>
                  <p:cNvPr id="3166" name="Freeform 75"/>
                  <p:cNvSpPr>
                    <a:spLocks/>
                  </p:cNvSpPr>
                  <p:nvPr/>
                </p:nvSpPr>
                <p:spPr bwMode="hidden">
                  <a:xfrm rot="-1325434">
                    <a:off x="2808" y="1022"/>
                    <a:ext cx="1232"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167" name="Freeform 76"/>
                  <p:cNvSpPr>
                    <a:spLocks/>
                  </p:cNvSpPr>
                  <p:nvPr/>
                </p:nvSpPr>
                <p:spPr bwMode="hidden">
                  <a:xfrm rot="-1325434">
                    <a:off x="4003" y="673"/>
                    <a:ext cx="650"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128" name="Group 77"/>
                <p:cNvGrpSpPr>
                  <a:grpSpLocks/>
                </p:cNvGrpSpPr>
                <p:nvPr/>
              </p:nvGrpSpPr>
              <p:grpSpPr bwMode="auto">
                <a:xfrm>
                  <a:off x="4196" y="163"/>
                  <a:ext cx="699" cy="282"/>
                  <a:chOff x="2683" y="445"/>
                  <a:chExt cx="1781" cy="717"/>
                </a:xfrm>
              </p:grpSpPr>
              <p:sp>
                <p:nvSpPr>
                  <p:cNvPr id="3164" name="Freeform 78"/>
                  <p:cNvSpPr>
                    <a:spLocks/>
                  </p:cNvSpPr>
                  <p:nvPr/>
                </p:nvSpPr>
                <p:spPr bwMode="hidden">
                  <a:xfrm rot="-1921064">
                    <a:off x="2682" y="946"/>
                    <a:ext cx="1227"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165" name="Freeform 79"/>
                  <p:cNvSpPr>
                    <a:spLocks/>
                  </p:cNvSpPr>
                  <p:nvPr/>
                </p:nvSpPr>
                <p:spPr bwMode="hidden">
                  <a:xfrm rot="-1921064">
                    <a:off x="3801" y="444"/>
                    <a:ext cx="649"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sp>
              <p:nvSpPr>
                <p:cNvPr id="3129" name="Freeform 80"/>
                <p:cNvSpPr>
                  <a:spLocks/>
                </p:cNvSpPr>
                <p:nvPr/>
              </p:nvSpPr>
              <p:spPr bwMode="hidden">
                <a:xfrm rot="4578755" flipH="1">
                  <a:off x="3968" y="372"/>
                  <a:ext cx="403" cy="5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p:spPr>
              <p:txBody>
                <a:bodyPr wrap="none" anchor="ctr"/>
                <a:lstStyle/>
                <a:p>
                  <a:endParaRPr lang="ru-RU"/>
                </a:p>
              </p:txBody>
            </p:sp>
            <p:sp>
              <p:nvSpPr>
                <p:cNvPr id="3130" name="Freeform 81"/>
                <p:cNvSpPr>
                  <a:spLocks/>
                </p:cNvSpPr>
                <p:nvPr/>
              </p:nvSpPr>
              <p:spPr bwMode="hidden">
                <a:xfrm rot="4578755" flipH="1">
                  <a:off x="3977" y="77"/>
                  <a:ext cx="216" cy="9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p:spPr>
              <p:txBody>
                <a:bodyPr wrap="none" anchor="ctr"/>
                <a:lstStyle/>
                <a:p>
                  <a:endParaRPr lang="ru-RU"/>
                </a:p>
              </p:txBody>
            </p:sp>
            <p:grpSp>
              <p:nvGrpSpPr>
                <p:cNvPr id="3131" name="Group 82"/>
                <p:cNvGrpSpPr>
                  <a:grpSpLocks/>
                </p:cNvGrpSpPr>
                <p:nvPr/>
              </p:nvGrpSpPr>
              <p:grpSpPr bwMode="auto">
                <a:xfrm>
                  <a:off x="4242" y="5"/>
                  <a:ext cx="251" cy="596"/>
                  <a:chOff x="2800" y="41"/>
                  <a:chExt cx="640" cy="1520"/>
                </a:xfrm>
              </p:grpSpPr>
              <p:sp>
                <p:nvSpPr>
                  <p:cNvPr id="3162" name="Freeform 83"/>
                  <p:cNvSpPr>
                    <a:spLocks/>
                  </p:cNvSpPr>
                  <p:nvPr/>
                </p:nvSpPr>
                <p:spPr bwMode="hidden">
                  <a:xfrm rot="-3857755">
                    <a:off x="2368" y="930"/>
                    <a:ext cx="1048" cy="1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163" name="Freeform 84"/>
                  <p:cNvSpPr>
                    <a:spLocks/>
                  </p:cNvSpPr>
                  <p:nvPr/>
                </p:nvSpPr>
                <p:spPr bwMode="hidden">
                  <a:xfrm rot="-3857755">
                    <a:off x="3013" y="180"/>
                    <a:ext cx="566" cy="2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132" name="Group 85"/>
                <p:cNvGrpSpPr>
                  <a:grpSpLocks/>
                </p:cNvGrpSpPr>
                <p:nvPr/>
              </p:nvGrpSpPr>
              <p:grpSpPr bwMode="auto">
                <a:xfrm>
                  <a:off x="4295" y="53"/>
                  <a:ext cx="398" cy="574"/>
                  <a:chOff x="2934" y="163"/>
                  <a:chExt cx="1017" cy="1464"/>
                </a:xfrm>
              </p:grpSpPr>
              <p:sp>
                <p:nvSpPr>
                  <p:cNvPr id="3160" name="Freeform 86"/>
                  <p:cNvSpPr>
                    <a:spLocks/>
                  </p:cNvSpPr>
                  <p:nvPr/>
                </p:nvSpPr>
                <p:spPr bwMode="hidden">
                  <a:xfrm rot="-2777260">
                    <a:off x="2493" y="915"/>
                    <a:ext cx="1154"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161" name="Freeform 87"/>
                  <p:cNvSpPr>
                    <a:spLocks/>
                  </p:cNvSpPr>
                  <p:nvPr/>
                </p:nvSpPr>
                <p:spPr bwMode="hidden">
                  <a:xfrm rot="-2777260">
                    <a:off x="3431" y="262"/>
                    <a:ext cx="619" cy="42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133" name="Group 88"/>
                <p:cNvGrpSpPr>
                  <a:grpSpLocks/>
                </p:cNvGrpSpPr>
                <p:nvPr/>
              </p:nvGrpSpPr>
              <p:grpSpPr bwMode="auto">
                <a:xfrm>
                  <a:off x="4215" y="2"/>
                  <a:ext cx="95" cy="567"/>
                  <a:chOff x="2730" y="32"/>
                  <a:chExt cx="243" cy="1448"/>
                </a:xfrm>
              </p:grpSpPr>
              <p:sp>
                <p:nvSpPr>
                  <p:cNvPr id="3158" name="Freeform 89"/>
                  <p:cNvSpPr>
                    <a:spLocks/>
                  </p:cNvSpPr>
                  <p:nvPr/>
                </p:nvSpPr>
                <p:spPr bwMode="hidden">
                  <a:xfrm rot="-4903748">
                    <a:off x="2297" y="959"/>
                    <a:ext cx="954" cy="8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p:spPr>
                <p:txBody>
                  <a:bodyPr wrap="none" anchor="ctr"/>
                  <a:lstStyle/>
                  <a:p>
                    <a:endParaRPr lang="ru-RU"/>
                  </a:p>
                </p:txBody>
              </p:sp>
              <p:sp>
                <p:nvSpPr>
                  <p:cNvPr id="3159" name="Freeform 90"/>
                  <p:cNvSpPr>
                    <a:spLocks/>
                  </p:cNvSpPr>
                  <p:nvPr/>
                </p:nvSpPr>
                <p:spPr bwMode="hidden">
                  <a:xfrm rot="-4903748">
                    <a:off x="2650" y="222"/>
                    <a:ext cx="511" cy="13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p:spPr>
                <p:txBody>
                  <a:bodyPr wrap="none" anchor="ctr"/>
                  <a:lstStyle/>
                  <a:p>
                    <a:endParaRPr lang="ru-RU"/>
                  </a:p>
                </p:txBody>
              </p:sp>
            </p:grpSp>
            <p:grpSp>
              <p:nvGrpSpPr>
                <p:cNvPr id="3134" name="Group 91"/>
                <p:cNvGrpSpPr>
                  <a:grpSpLocks/>
                </p:cNvGrpSpPr>
                <p:nvPr/>
              </p:nvGrpSpPr>
              <p:grpSpPr bwMode="auto">
                <a:xfrm>
                  <a:off x="3514" y="683"/>
                  <a:ext cx="425" cy="960"/>
                  <a:chOff x="943" y="1769"/>
                  <a:chExt cx="1085" cy="2450"/>
                </a:xfrm>
              </p:grpSpPr>
              <p:sp>
                <p:nvSpPr>
                  <p:cNvPr id="3156" name="Freeform 92"/>
                  <p:cNvSpPr>
                    <a:spLocks/>
                  </p:cNvSpPr>
                  <p:nvPr/>
                </p:nvSpPr>
                <p:spPr bwMode="hidden">
                  <a:xfrm rot="18335692" flipH="1">
                    <a:off x="1009" y="2474"/>
                    <a:ext cx="172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57" name="Freeform 93"/>
                  <p:cNvSpPr>
                    <a:spLocks/>
                  </p:cNvSpPr>
                  <p:nvPr/>
                </p:nvSpPr>
                <p:spPr bwMode="hidden">
                  <a:xfrm rot="18335692" flipH="1">
                    <a:off x="725" y="3497"/>
                    <a:ext cx="925"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3135" name="Group 94"/>
                <p:cNvGrpSpPr>
                  <a:grpSpLocks/>
                </p:cNvGrpSpPr>
                <p:nvPr/>
              </p:nvGrpSpPr>
              <p:grpSpPr bwMode="auto">
                <a:xfrm>
                  <a:off x="3715" y="748"/>
                  <a:ext cx="300" cy="930"/>
                  <a:chOff x="1455" y="1936"/>
                  <a:chExt cx="766" cy="2373"/>
                </a:xfrm>
              </p:grpSpPr>
              <p:sp>
                <p:nvSpPr>
                  <p:cNvPr id="3154" name="Freeform 95"/>
                  <p:cNvSpPr>
                    <a:spLocks/>
                  </p:cNvSpPr>
                  <p:nvPr/>
                </p:nvSpPr>
                <p:spPr bwMode="hidden">
                  <a:xfrm rot="17542885" flipH="1">
                    <a:off x="1268" y="2577"/>
                    <a:ext cx="159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55" name="Freeform 96"/>
                  <p:cNvSpPr>
                    <a:spLocks/>
                  </p:cNvSpPr>
                  <p:nvPr/>
                </p:nvSpPr>
                <p:spPr bwMode="hidden">
                  <a:xfrm rot="17542885" flipH="1">
                    <a:off x="1278" y="3627"/>
                    <a:ext cx="845"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3136" name="Group 97"/>
                <p:cNvGrpSpPr>
                  <a:grpSpLocks/>
                </p:cNvGrpSpPr>
                <p:nvPr/>
              </p:nvGrpSpPr>
              <p:grpSpPr bwMode="auto">
                <a:xfrm rot="88588">
                  <a:off x="3923" y="769"/>
                  <a:ext cx="180" cy="913"/>
                  <a:chOff x="1956" y="1990"/>
                  <a:chExt cx="492" cy="2604"/>
                </a:xfrm>
              </p:grpSpPr>
              <p:sp>
                <p:nvSpPr>
                  <p:cNvPr id="3152" name="Freeform 98"/>
                  <p:cNvSpPr>
                    <a:spLocks/>
                  </p:cNvSpPr>
                  <p:nvPr/>
                </p:nvSpPr>
                <p:spPr bwMode="hidden">
                  <a:xfrm rot="16782062" flipH="1">
                    <a:off x="1425" y="2679"/>
                    <a:ext cx="1712" cy="30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p:spPr>
                <p:txBody>
                  <a:bodyPr wrap="none" anchor="ctr"/>
                  <a:lstStyle/>
                  <a:p>
                    <a:endParaRPr lang="ru-RU"/>
                  </a:p>
                </p:txBody>
              </p:sp>
              <p:sp>
                <p:nvSpPr>
                  <p:cNvPr id="3153" name="Freeform 99"/>
                  <p:cNvSpPr>
                    <a:spLocks/>
                  </p:cNvSpPr>
                  <p:nvPr/>
                </p:nvSpPr>
                <p:spPr bwMode="hidden">
                  <a:xfrm rot="16782062" flipH="1">
                    <a:off x="1717" y="3884"/>
                    <a:ext cx="917" cy="47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3137" name="Group 100"/>
                <p:cNvGrpSpPr>
                  <a:grpSpLocks/>
                </p:cNvGrpSpPr>
                <p:nvPr/>
              </p:nvGrpSpPr>
              <p:grpSpPr bwMode="auto">
                <a:xfrm>
                  <a:off x="4451" y="662"/>
                  <a:ext cx="442" cy="951"/>
                  <a:chOff x="3334" y="1717"/>
                  <a:chExt cx="1125" cy="2426"/>
                </a:xfrm>
              </p:grpSpPr>
              <p:sp>
                <p:nvSpPr>
                  <p:cNvPr id="3150" name="Freeform 101"/>
                  <p:cNvSpPr>
                    <a:spLocks/>
                  </p:cNvSpPr>
                  <p:nvPr/>
                </p:nvSpPr>
                <p:spPr bwMode="hidden">
                  <a:xfrm rot="3144576">
                    <a:off x="2627" y="2423"/>
                    <a:ext cx="1723"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endParaRPr lang="ru-RU"/>
                  </a:p>
                </p:txBody>
              </p:sp>
              <p:sp>
                <p:nvSpPr>
                  <p:cNvPr id="3151" name="Freeform 102"/>
                  <p:cNvSpPr>
                    <a:spLocks/>
                  </p:cNvSpPr>
                  <p:nvPr/>
                </p:nvSpPr>
                <p:spPr bwMode="hidden">
                  <a:xfrm rot="3144576">
                    <a:off x="3752" y="3435"/>
                    <a:ext cx="925" cy="49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3138" name="Group 103"/>
                <p:cNvGrpSpPr>
                  <a:grpSpLocks/>
                </p:cNvGrpSpPr>
                <p:nvPr/>
              </p:nvGrpSpPr>
              <p:grpSpPr bwMode="auto">
                <a:xfrm>
                  <a:off x="4391" y="721"/>
                  <a:ext cx="347" cy="951"/>
                  <a:chOff x="3181" y="1866"/>
                  <a:chExt cx="883" cy="2426"/>
                </a:xfrm>
              </p:grpSpPr>
              <p:sp>
                <p:nvSpPr>
                  <p:cNvPr id="3148" name="Freeform 104"/>
                  <p:cNvSpPr>
                    <a:spLocks/>
                  </p:cNvSpPr>
                  <p:nvPr/>
                </p:nvSpPr>
                <p:spPr bwMode="hidden">
                  <a:xfrm rot="3745735">
                    <a:off x="2506" y="2527"/>
                    <a:ext cx="1649" cy="29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endParaRPr lang="ru-RU"/>
                  </a:p>
                </p:txBody>
              </p:sp>
              <p:sp>
                <p:nvSpPr>
                  <p:cNvPr id="3149" name="Freeform 105"/>
                  <p:cNvSpPr>
                    <a:spLocks/>
                  </p:cNvSpPr>
                  <p:nvPr/>
                </p:nvSpPr>
                <p:spPr bwMode="hidden">
                  <a:xfrm rot="3745735">
                    <a:off x="3387" y="3600"/>
                    <a:ext cx="885" cy="46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p:spPr>
                <p:txBody>
                  <a:bodyPr wrap="none" anchor="ctr"/>
                  <a:lstStyle/>
                  <a:p>
                    <a:endParaRPr lang="ru-RU"/>
                  </a:p>
                </p:txBody>
              </p:sp>
            </p:grpSp>
            <p:grpSp>
              <p:nvGrpSpPr>
                <p:cNvPr id="3139" name="Group 106"/>
                <p:cNvGrpSpPr>
                  <a:grpSpLocks/>
                </p:cNvGrpSpPr>
                <p:nvPr/>
              </p:nvGrpSpPr>
              <p:grpSpPr bwMode="auto">
                <a:xfrm>
                  <a:off x="4323" y="767"/>
                  <a:ext cx="243" cy="935"/>
                  <a:chOff x="3006" y="1983"/>
                  <a:chExt cx="619" cy="2386"/>
                </a:xfrm>
              </p:grpSpPr>
              <p:sp>
                <p:nvSpPr>
                  <p:cNvPr id="3146" name="Freeform 107"/>
                  <p:cNvSpPr>
                    <a:spLocks/>
                  </p:cNvSpPr>
                  <p:nvPr/>
                </p:nvSpPr>
                <p:spPr bwMode="hidden">
                  <a:xfrm rot="4286818">
                    <a:off x="2328" y="2647"/>
                    <a:ext cx="1600" cy="24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endParaRPr lang="ru-RU"/>
                  </a:p>
                </p:txBody>
              </p:sp>
              <p:sp>
                <p:nvSpPr>
                  <p:cNvPr id="3147" name="Freeform 108"/>
                  <p:cNvSpPr>
                    <a:spLocks/>
                  </p:cNvSpPr>
                  <p:nvPr/>
                </p:nvSpPr>
                <p:spPr bwMode="hidden">
                  <a:xfrm rot="4286818">
                    <a:off x="3003" y="3733"/>
                    <a:ext cx="857"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endParaRPr lang="ru-RU"/>
                  </a:p>
                </p:txBody>
              </p:sp>
            </p:grpSp>
            <p:grpSp>
              <p:nvGrpSpPr>
                <p:cNvPr id="3140" name="Group 109"/>
                <p:cNvGrpSpPr>
                  <a:grpSpLocks/>
                </p:cNvGrpSpPr>
                <p:nvPr/>
              </p:nvGrpSpPr>
              <p:grpSpPr bwMode="auto">
                <a:xfrm>
                  <a:off x="4249" y="813"/>
                  <a:ext cx="159" cy="870"/>
                  <a:chOff x="2819" y="2101"/>
                  <a:chExt cx="405" cy="2219"/>
                </a:xfrm>
              </p:grpSpPr>
              <p:sp>
                <p:nvSpPr>
                  <p:cNvPr id="3144" name="Freeform 110"/>
                  <p:cNvSpPr>
                    <a:spLocks/>
                  </p:cNvSpPr>
                  <p:nvPr/>
                </p:nvSpPr>
                <p:spPr bwMode="hidden">
                  <a:xfrm rot="4898956">
                    <a:off x="2214" y="2705"/>
                    <a:ext cx="1457" cy="2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p:spPr>
                <p:txBody>
                  <a:bodyPr wrap="none" anchor="ctr"/>
                  <a:lstStyle/>
                  <a:p>
                    <a:endParaRPr lang="ru-RU"/>
                  </a:p>
                </p:txBody>
              </p:sp>
              <p:sp>
                <p:nvSpPr>
                  <p:cNvPr id="3145" name="Freeform 111"/>
                  <p:cNvSpPr>
                    <a:spLocks/>
                  </p:cNvSpPr>
                  <p:nvPr/>
                </p:nvSpPr>
                <p:spPr bwMode="hidden">
                  <a:xfrm rot="4898956">
                    <a:off x="2637" y="3718"/>
                    <a:ext cx="789"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endParaRPr lang="ru-RU"/>
                  </a:p>
                </p:txBody>
              </p:sp>
            </p:grpSp>
            <p:grpSp>
              <p:nvGrpSpPr>
                <p:cNvPr id="3141" name="Group 112"/>
                <p:cNvGrpSpPr>
                  <a:grpSpLocks/>
                </p:cNvGrpSpPr>
                <p:nvPr/>
              </p:nvGrpSpPr>
              <p:grpSpPr bwMode="auto">
                <a:xfrm>
                  <a:off x="4045" y="826"/>
                  <a:ext cx="167" cy="857"/>
                  <a:chOff x="2287" y="2135"/>
                  <a:chExt cx="426" cy="2185"/>
                </a:xfrm>
              </p:grpSpPr>
              <p:sp>
                <p:nvSpPr>
                  <p:cNvPr id="3142" name="Freeform 113"/>
                  <p:cNvSpPr>
                    <a:spLocks/>
                  </p:cNvSpPr>
                  <p:nvPr/>
                </p:nvSpPr>
                <p:spPr bwMode="hidden">
                  <a:xfrm rot="5755659">
                    <a:off x="1903" y="2758"/>
                    <a:ext cx="1432" cy="1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p:spPr>
                <p:txBody>
                  <a:bodyPr wrap="none" anchor="ctr"/>
                  <a:lstStyle/>
                  <a:p>
                    <a:endParaRPr lang="ru-RU"/>
                  </a:p>
                </p:txBody>
              </p:sp>
              <p:sp>
                <p:nvSpPr>
                  <p:cNvPr id="3143" name="Freeform 114"/>
                  <p:cNvSpPr>
                    <a:spLocks/>
                  </p:cNvSpPr>
                  <p:nvPr/>
                </p:nvSpPr>
                <p:spPr bwMode="hidden">
                  <a:xfrm rot="5755659">
                    <a:off x="2051" y="3775"/>
                    <a:ext cx="767" cy="29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p:spPr>
                <p:txBody>
                  <a:bodyPr wrap="none" anchor="ctr"/>
                  <a:lstStyle/>
                  <a:p>
                    <a:endParaRPr lang="ru-RU"/>
                  </a:p>
                </p:txBody>
              </p:sp>
            </p:grpSp>
          </p:grpSp>
          <p:sp>
            <p:nvSpPr>
              <p:cNvPr id="3086" name="Freeform 115"/>
              <p:cNvSpPr>
                <a:spLocks/>
              </p:cNvSpPr>
              <p:nvPr/>
            </p:nvSpPr>
            <p:spPr bwMode="hidden">
              <a:xfrm flipH="1">
                <a:off x="3873" y="934"/>
                <a:ext cx="190"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endParaRPr lang="ru-RU"/>
              </a:p>
            </p:txBody>
          </p:sp>
          <p:sp>
            <p:nvSpPr>
              <p:cNvPr id="3087" name="Arc 116"/>
              <p:cNvSpPr>
                <a:spLocks/>
              </p:cNvSpPr>
              <p:nvPr/>
            </p:nvSpPr>
            <p:spPr bwMode="hidden">
              <a:xfrm flipH="1">
                <a:off x="3527" y="725"/>
                <a:ext cx="832" cy="900"/>
              </a:xfrm>
              <a:custGeom>
                <a:avLst/>
                <a:gdLst>
                  <a:gd name="T0" fmla="*/ 211 w 21600"/>
                  <a:gd name="T1" fmla="*/ 0 h 21602"/>
                  <a:gd name="T2" fmla="*/ 832 w 21600"/>
                  <a:gd name="T3" fmla="*/ 900 h 21602"/>
                  <a:gd name="T4" fmla="*/ 0 w 21600"/>
                  <a:gd name="T5" fmla="*/ 871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p:spPr>
            <p:txBody>
              <a:bodyPr wrap="none" anchor="ctr"/>
              <a:lstStyle/>
              <a:p>
                <a:endParaRPr lang="ru-RU"/>
              </a:p>
            </p:txBody>
          </p:sp>
          <p:sp>
            <p:nvSpPr>
              <p:cNvPr id="3088" name="Arc 117"/>
              <p:cNvSpPr>
                <a:spLocks/>
              </p:cNvSpPr>
              <p:nvPr/>
            </p:nvSpPr>
            <p:spPr bwMode="hidden">
              <a:xfrm flipV="1">
                <a:off x="4278" y="179"/>
                <a:ext cx="1007" cy="802"/>
              </a:xfrm>
              <a:custGeom>
                <a:avLst/>
                <a:gdLst>
                  <a:gd name="T0" fmla="*/ 1007 w 36729"/>
                  <a:gd name="T1" fmla="*/ 388 h 21600"/>
                  <a:gd name="T2" fmla="*/ 0 w 36729"/>
                  <a:gd name="T3" fmla="*/ 453 h 21600"/>
                  <a:gd name="T4" fmla="*/ 489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p:spPr>
            <p:txBody>
              <a:bodyPr wrap="none" anchor="ctr"/>
              <a:lstStyle/>
              <a:p>
                <a:endParaRPr lang="ru-RU"/>
              </a:p>
            </p:txBody>
          </p:sp>
          <p:sp>
            <p:nvSpPr>
              <p:cNvPr id="3089" name="Arc 118"/>
              <p:cNvSpPr>
                <a:spLocks/>
              </p:cNvSpPr>
              <p:nvPr/>
            </p:nvSpPr>
            <p:spPr bwMode="hidden">
              <a:xfrm flipH="1">
                <a:off x="3612" y="580"/>
                <a:ext cx="485" cy="933"/>
              </a:xfrm>
              <a:custGeom>
                <a:avLst/>
                <a:gdLst>
                  <a:gd name="T0" fmla="*/ 0 w 28940"/>
                  <a:gd name="T1" fmla="*/ 54 h 22305"/>
                  <a:gd name="T2" fmla="*/ 485 w 28940"/>
                  <a:gd name="T3" fmla="*/ 933 h 22305"/>
                  <a:gd name="T4" fmla="*/ 123 w 28940"/>
                  <a:gd name="T5" fmla="*/ 904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p:spPr>
            <p:txBody>
              <a:bodyPr wrap="none" anchor="ctr"/>
              <a:lstStyle/>
              <a:p>
                <a:endParaRPr lang="ru-RU"/>
              </a:p>
            </p:txBody>
          </p:sp>
          <p:sp>
            <p:nvSpPr>
              <p:cNvPr id="3090" name="Arc 119"/>
              <p:cNvSpPr>
                <a:spLocks/>
              </p:cNvSpPr>
              <p:nvPr/>
            </p:nvSpPr>
            <p:spPr bwMode="hidden">
              <a:xfrm flipH="1">
                <a:off x="3267" y="628"/>
                <a:ext cx="791" cy="928"/>
              </a:xfrm>
              <a:custGeom>
                <a:avLst/>
                <a:gdLst>
                  <a:gd name="T0" fmla="*/ 0 w 30473"/>
                  <a:gd name="T1" fmla="*/ 79 h 22305"/>
                  <a:gd name="T2" fmla="*/ 791 w 30473"/>
                  <a:gd name="T3" fmla="*/ 928 h 22305"/>
                  <a:gd name="T4" fmla="*/ 230 w 30473"/>
                  <a:gd name="T5" fmla="*/ 899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p:spPr>
            <p:txBody>
              <a:bodyPr wrap="none" anchor="ctr"/>
              <a:lstStyle/>
              <a:p>
                <a:endParaRPr lang="ru-RU"/>
              </a:p>
            </p:txBody>
          </p:sp>
          <p:sp>
            <p:nvSpPr>
              <p:cNvPr id="3091" name="Arc 120"/>
              <p:cNvSpPr>
                <a:spLocks/>
              </p:cNvSpPr>
              <p:nvPr/>
            </p:nvSpPr>
            <p:spPr bwMode="hidden">
              <a:xfrm flipH="1">
                <a:off x="3197" y="458"/>
                <a:ext cx="932" cy="933"/>
              </a:xfrm>
              <a:custGeom>
                <a:avLst/>
                <a:gdLst>
                  <a:gd name="T0" fmla="*/ 0 w 34455"/>
                  <a:gd name="T1" fmla="*/ 177 h 22305"/>
                  <a:gd name="T2" fmla="*/ 932 w 34455"/>
                  <a:gd name="T3" fmla="*/ 933 h 22305"/>
                  <a:gd name="T4" fmla="*/ 348 w 34455"/>
                  <a:gd name="T5" fmla="*/ 904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p:spPr>
            <p:txBody>
              <a:bodyPr wrap="none" anchor="ctr"/>
              <a:lstStyle/>
              <a:p>
                <a:endParaRPr lang="ru-RU"/>
              </a:p>
            </p:txBody>
          </p:sp>
          <p:sp>
            <p:nvSpPr>
              <p:cNvPr id="3092" name="Arc 121"/>
              <p:cNvSpPr>
                <a:spLocks/>
              </p:cNvSpPr>
              <p:nvPr/>
            </p:nvSpPr>
            <p:spPr bwMode="hidden">
              <a:xfrm>
                <a:off x="4229" y="589"/>
                <a:ext cx="149" cy="933"/>
              </a:xfrm>
              <a:custGeom>
                <a:avLst/>
                <a:gdLst>
                  <a:gd name="T0" fmla="*/ 0 w 34812"/>
                  <a:gd name="T1" fmla="*/ 189 h 22305"/>
                  <a:gd name="T2" fmla="*/ 149 w 34812"/>
                  <a:gd name="T3" fmla="*/ 933 h 22305"/>
                  <a:gd name="T4" fmla="*/ 57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endParaRPr lang="ru-RU"/>
              </a:p>
            </p:txBody>
          </p:sp>
          <p:sp>
            <p:nvSpPr>
              <p:cNvPr id="3093" name="Arc 122"/>
              <p:cNvSpPr>
                <a:spLocks/>
              </p:cNvSpPr>
              <p:nvPr/>
            </p:nvSpPr>
            <p:spPr bwMode="hidden">
              <a:xfrm>
                <a:off x="4269" y="585"/>
                <a:ext cx="393" cy="933"/>
              </a:xfrm>
              <a:custGeom>
                <a:avLst/>
                <a:gdLst>
                  <a:gd name="T0" fmla="*/ 0 w 34812"/>
                  <a:gd name="T1" fmla="*/ 189 h 22305"/>
                  <a:gd name="T2" fmla="*/ 393 w 34812"/>
                  <a:gd name="T3" fmla="*/ 933 h 22305"/>
                  <a:gd name="T4" fmla="*/ 149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p:spPr>
            <p:txBody>
              <a:bodyPr wrap="none" anchor="ctr"/>
              <a:lstStyle/>
              <a:p>
                <a:endParaRPr lang="ru-RU"/>
              </a:p>
            </p:txBody>
          </p:sp>
          <p:sp>
            <p:nvSpPr>
              <p:cNvPr id="3094" name="Arc 123"/>
              <p:cNvSpPr>
                <a:spLocks/>
              </p:cNvSpPr>
              <p:nvPr/>
            </p:nvSpPr>
            <p:spPr bwMode="hidden">
              <a:xfrm>
                <a:off x="4302" y="463"/>
                <a:ext cx="558" cy="933"/>
              </a:xfrm>
              <a:custGeom>
                <a:avLst/>
                <a:gdLst>
                  <a:gd name="T0" fmla="*/ 0 w 34812"/>
                  <a:gd name="T1" fmla="*/ 189 h 22305"/>
                  <a:gd name="T2" fmla="*/ 558 w 34812"/>
                  <a:gd name="T3" fmla="*/ 933 h 22305"/>
                  <a:gd name="T4" fmla="*/ 212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p:spPr>
            <p:txBody>
              <a:bodyPr wrap="none" anchor="ctr"/>
              <a:lstStyle/>
              <a:p>
                <a:endParaRPr lang="ru-RU"/>
              </a:p>
            </p:txBody>
          </p:sp>
          <p:sp>
            <p:nvSpPr>
              <p:cNvPr id="3095" name="Freeform 124"/>
              <p:cNvSpPr>
                <a:spLocks/>
              </p:cNvSpPr>
              <p:nvPr/>
            </p:nvSpPr>
            <p:spPr bwMode="hidden">
              <a:xfrm>
                <a:off x="4410" y="1033"/>
                <a:ext cx="188"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endParaRPr lang="ru-RU"/>
              </a:p>
            </p:txBody>
          </p:sp>
          <p:sp>
            <p:nvSpPr>
              <p:cNvPr id="3096" name="Freeform 125"/>
              <p:cNvSpPr>
                <a:spLocks/>
              </p:cNvSpPr>
              <p:nvPr/>
            </p:nvSpPr>
            <p:spPr bwMode="hidden">
              <a:xfrm rot="19660755" flipV="1">
                <a:off x="4114" y="843"/>
                <a:ext cx="171" cy="326"/>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endParaRPr lang="ru-RU"/>
              </a:p>
            </p:txBody>
          </p:sp>
          <p:sp>
            <p:nvSpPr>
              <p:cNvPr id="3097" name="Arc 126"/>
              <p:cNvSpPr>
                <a:spLocks/>
              </p:cNvSpPr>
              <p:nvPr/>
            </p:nvSpPr>
            <p:spPr bwMode="hidden">
              <a:xfrm flipH="1">
                <a:off x="3144" y="319"/>
                <a:ext cx="996" cy="933"/>
              </a:xfrm>
              <a:custGeom>
                <a:avLst/>
                <a:gdLst>
                  <a:gd name="T0" fmla="*/ 0 w 36830"/>
                  <a:gd name="T1" fmla="*/ 263 h 22305"/>
                  <a:gd name="T2" fmla="*/ 996 w 36830"/>
                  <a:gd name="T3" fmla="*/ 933 h 22305"/>
                  <a:gd name="T4" fmla="*/ 412 w 36830"/>
                  <a:gd name="T5" fmla="*/ 904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p:spPr>
            <p:txBody>
              <a:bodyPr wrap="none" anchor="ctr"/>
              <a:lstStyle/>
              <a:p>
                <a:endParaRPr lang="ru-RU"/>
              </a:p>
            </p:txBody>
          </p:sp>
          <p:sp>
            <p:nvSpPr>
              <p:cNvPr id="3098" name="Arc 127"/>
              <p:cNvSpPr>
                <a:spLocks/>
              </p:cNvSpPr>
              <p:nvPr/>
            </p:nvSpPr>
            <p:spPr bwMode="hidden">
              <a:xfrm flipH="1">
                <a:off x="3426" y="122"/>
                <a:ext cx="724" cy="899"/>
              </a:xfrm>
              <a:custGeom>
                <a:avLst/>
                <a:gdLst>
                  <a:gd name="T0" fmla="*/ 0 w 31881"/>
                  <a:gd name="T1" fmla="*/ 417 h 21600"/>
                  <a:gd name="T2" fmla="*/ 724 w 31881"/>
                  <a:gd name="T3" fmla="*/ 202 h 21600"/>
                  <a:gd name="T4" fmla="*/ 414 w 31881"/>
                  <a:gd name="T5" fmla="*/ 899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p:spPr>
            <p:txBody>
              <a:bodyPr wrap="none" anchor="ctr"/>
              <a:lstStyle/>
              <a:p>
                <a:endParaRPr lang="ru-RU"/>
              </a:p>
            </p:txBody>
          </p:sp>
          <p:sp>
            <p:nvSpPr>
              <p:cNvPr id="3099" name="Arc 128"/>
              <p:cNvSpPr>
                <a:spLocks/>
              </p:cNvSpPr>
              <p:nvPr/>
            </p:nvSpPr>
            <p:spPr bwMode="hidden">
              <a:xfrm>
                <a:off x="4199" y="502"/>
                <a:ext cx="297" cy="901"/>
              </a:xfrm>
              <a:custGeom>
                <a:avLst/>
                <a:gdLst>
                  <a:gd name="T0" fmla="*/ 0 w 31146"/>
                  <a:gd name="T1" fmla="*/ 188 h 21600"/>
                  <a:gd name="T2" fmla="*/ 297 w 31146"/>
                  <a:gd name="T3" fmla="*/ 399 h 21600"/>
                  <a:gd name="T4" fmla="*/ 126 w 31146"/>
                  <a:gd name="T5" fmla="*/ 901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p:spPr>
            <p:txBody>
              <a:bodyPr wrap="none" anchor="ctr"/>
              <a:lstStyle/>
              <a:p>
                <a:endParaRPr lang="ru-RU"/>
              </a:p>
            </p:txBody>
          </p:sp>
          <p:sp>
            <p:nvSpPr>
              <p:cNvPr id="3100" name="Freeform 129"/>
              <p:cNvSpPr>
                <a:spLocks/>
              </p:cNvSpPr>
              <p:nvPr/>
            </p:nvSpPr>
            <p:spPr bwMode="hidden">
              <a:xfrm flipH="1">
                <a:off x="3307" y="981"/>
                <a:ext cx="426" cy="59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endParaRPr lang="ru-RU"/>
              </a:p>
            </p:txBody>
          </p:sp>
          <p:sp>
            <p:nvSpPr>
              <p:cNvPr id="3101" name="Freeform 130"/>
              <p:cNvSpPr>
                <a:spLocks/>
              </p:cNvSpPr>
              <p:nvPr/>
            </p:nvSpPr>
            <p:spPr bwMode="hidden">
              <a:xfrm flipH="1">
                <a:off x="3507" y="350"/>
                <a:ext cx="273"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endParaRPr lang="ru-RU"/>
              </a:p>
            </p:txBody>
          </p:sp>
          <p:sp>
            <p:nvSpPr>
              <p:cNvPr id="3102" name="Freeform 131"/>
              <p:cNvSpPr>
                <a:spLocks/>
              </p:cNvSpPr>
              <p:nvPr/>
            </p:nvSpPr>
            <p:spPr bwMode="hidden">
              <a:xfrm flipH="1">
                <a:off x="3821" y="172"/>
                <a:ext cx="164"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endParaRPr lang="ru-RU"/>
              </a:p>
            </p:txBody>
          </p:sp>
          <p:sp>
            <p:nvSpPr>
              <p:cNvPr id="3103" name="Freeform 132"/>
              <p:cNvSpPr>
                <a:spLocks/>
              </p:cNvSpPr>
              <p:nvPr/>
            </p:nvSpPr>
            <p:spPr bwMode="hidden">
              <a:xfrm>
                <a:off x="4841" y="894"/>
                <a:ext cx="395" cy="62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p:spPr>
            <p:txBody>
              <a:bodyPr wrap="none" anchor="ctr"/>
              <a:lstStyle/>
              <a:p>
                <a:endParaRPr lang="ru-RU"/>
              </a:p>
            </p:txBody>
          </p:sp>
          <p:sp>
            <p:nvSpPr>
              <p:cNvPr id="3104" name="Freeform 133"/>
              <p:cNvSpPr>
                <a:spLocks/>
              </p:cNvSpPr>
              <p:nvPr/>
            </p:nvSpPr>
            <p:spPr bwMode="hidden">
              <a:xfrm>
                <a:off x="4636" y="576"/>
                <a:ext cx="594" cy="41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endParaRPr lang="ru-RU"/>
              </a:p>
            </p:txBody>
          </p:sp>
          <p:sp>
            <p:nvSpPr>
              <p:cNvPr id="3105" name="Freeform 134"/>
              <p:cNvSpPr>
                <a:spLocks/>
              </p:cNvSpPr>
              <p:nvPr/>
            </p:nvSpPr>
            <p:spPr bwMode="hidden">
              <a:xfrm>
                <a:off x="4658" y="132"/>
                <a:ext cx="260" cy="55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p:spPr>
            <p:txBody>
              <a:bodyPr wrap="none" anchor="ctr"/>
              <a:lstStyle/>
              <a:p>
                <a:endParaRPr lang="ru-RU"/>
              </a:p>
            </p:txBody>
          </p:sp>
          <p:sp>
            <p:nvSpPr>
              <p:cNvPr id="3106" name="Freeform 135"/>
              <p:cNvSpPr>
                <a:spLocks/>
              </p:cNvSpPr>
              <p:nvPr/>
            </p:nvSpPr>
            <p:spPr bwMode="hidden">
              <a:xfrm rot="-1346631">
                <a:off x="4401" y="599"/>
                <a:ext cx="175" cy="32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endParaRPr lang="ru-RU"/>
              </a:p>
            </p:txBody>
          </p:sp>
          <p:sp>
            <p:nvSpPr>
              <p:cNvPr id="3107" name="Freeform 136"/>
              <p:cNvSpPr>
                <a:spLocks/>
              </p:cNvSpPr>
              <p:nvPr/>
            </p:nvSpPr>
            <p:spPr bwMode="hidden">
              <a:xfrm rot="1346631" flipH="1">
                <a:off x="3783" y="589"/>
                <a:ext cx="172" cy="33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p:spPr>
            <p:txBody>
              <a:bodyPr wrap="none" anchor="ctr"/>
              <a:lstStyle/>
              <a:p>
                <a:endParaRPr lang="ru-RU"/>
              </a:p>
            </p:txBody>
          </p:sp>
        </p:grpSp>
      </p:grpSp>
      <p:sp>
        <p:nvSpPr>
          <p:cNvPr id="3075" name="Rectangle 137"/>
          <p:cNvSpPr>
            <a:spLocks noGrp="1" noChangeArrowheads="1"/>
          </p:cNvSpPr>
          <p:nvPr>
            <p:ph type="title"/>
          </p:nvPr>
        </p:nvSpPr>
        <p:spPr bwMode="auto">
          <a:xfrm>
            <a:off x="685800" y="301625"/>
            <a:ext cx="7772400" cy="146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3076" name="Rectangle 13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54763" name="Rectangle 13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ru-RU"/>
          </a:p>
        </p:txBody>
      </p:sp>
      <p:sp>
        <p:nvSpPr>
          <p:cNvPr id="154764" name="Rectangle 14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ru-RU"/>
          </a:p>
        </p:txBody>
      </p:sp>
      <p:sp>
        <p:nvSpPr>
          <p:cNvPr id="154765" name="Rectangle 14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Black" pitchFamily="34" charset="0"/>
              </a:defRPr>
            </a:lvl1pPr>
          </a:lstStyle>
          <a:p>
            <a:fld id="{53F281FA-B08E-419A-B7F9-52938970F716}" type="slidenum">
              <a:rPr lang="ru-RU" altLang="ru-RU"/>
              <a:pPr/>
              <a:t>‹#›</a:t>
            </a:fld>
            <a:endParaRPr lang="ru-RU" altLang="ru-RU"/>
          </a:p>
        </p:txBody>
      </p:sp>
    </p:spTree>
  </p:cSld>
  <p:clrMap bg1="dk2" tx1="lt1" bg2="dk1" tx2="lt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Black" pitchFamily="34" charset="0"/>
        </a:defRPr>
      </a:lvl2pPr>
      <a:lvl3pPr algn="l" rtl="0" eaLnBrk="0" fontAlgn="base" hangingPunct="0">
        <a:spcBef>
          <a:spcPct val="0"/>
        </a:spcBef>
        <a:spcAft>
          <a:spcPct val="0"/>
        </a:spcAft>
        <a:defRPr sz="4400">
          <a:solidFill>
            <a:schemeClr val="tx2"/>
          </a:solidFill>
          <a:latin typeface="Arial Black" pitchFamily="34" charset="0"/>
        </a:defRPr>
      </a:lvl3pPr>
      <a:lvl4pPr algn="l" rtl="0" eaLnBrk="0" fontAlgn="base" hangingPunct="0">
        <a:spcBef>
          <a:spcPct val="0"/>
        </a:spcBef>
        <a:spcAft>
          <a:spcPct val="0"/>
        </a:spcAft>
        <a:defRPr sz="4400">
          <a:solidFill>
            <a:schemeClr val="tx2"/>
          </a:solidFill>
          <a:latin typeface="Arial Black" pitchFamily="34" charset="0"/>
        </a:defRPr>
      </a:lvl4pPr>
      <a:lvl5pPr algn="l" rtl="0" eaLnBrk="0" fontAlgn="base" hangingPunct="0">
        <a:spcBef>
          <a:spcPct val="0"/>
        </a:spcBef>
        <a:spcAft>
          <a:spcPct val="0"/>
        </a:spcAft>
        <a:defRPr sz="4400">
          <a:solidFill>
            <a:schemeClr val="tx2"/>
          </a:solidFill>
          <a:latin typeface="Arial Black" pitchFamily="34" charset="0"/>
        </a:defRPr>
      </a:lvl5pPr>
      <a:lvl6pPr marL="457200" algn="l" rtl="0" fontAlgn="base">
        <a:spcBef>
          <a:spcPct val="0"/>
        </a:spcBef>
        <a:spcAft>
          <a:spcPct val="0"/>
        </a:spcAft>
        <a:defRPr sz="4400">
          <a:solidFill>
            <a:schemeClr val="tx2"/>
          </a:solidFill>
          <a:latin typeface="Arial Black" pitchFamily="34" charset="0"/>
        </a:defRPr>
      </a:lvl6pPr>
      <a:lvl7pPr marL="914400" algn="l" rtl="0" fontAlgn="base">
        <a:spcBef>
          <a:spcPct val="0"/>
        </a:spcBef>
        <a:spcAft>
          <a:spcPct val="0"/>
        </a:spcAft>
        <a:defRPr sz="4400">
          <a:solidFill>
            <a:schemeClr val="tx2"/>
          </a:solidFill>
          <a:latin typeface="Arial Black" pitchFamily="34" charset="0"/>
        </a:defRPr>
      </a:lvl7pPr>
      <a:lvl8pPr marL="1371600" algn="l" rtl="0" fontAlgn="base">
        <a:spcBef>
          <a:spcPct val="0"/>
        </a:spcBef>
        <a:spcAft>
          <a:spcPct val="0"/>
        </a:spcAft>
        <a:defRPr sz="4400">
          <a:solidFill>
            <a:schemeClr val="tx2"/>
          </a:solidFill>
          <a:latin typeface="Arial Black" pitchFamily="34" charset="0"/>
        </a:defRPr>
      </a:lvl8pPr>
      <a:lvl9pPr marL="1828800" algn="l"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hlink"/>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Times New Roman" pitchFamily="18" charset="0"/>
        <a:buChar char="−"/>
        <a:defRPr sz="2000">
          <a:solidFill>
            <a:schemeClr val="tx1"/>
          </a:solidFill>
          <a:latin typeface="+mn-lt"/>
        </a:defRPr>
      </a:lvl4pPr>
      <a:lvl5pPr marL="2057400" indent="-228600" algn="l" rtl="0" eaLnBrk="0" fontAlgn="base" hangingPunct="0">
        <a:spcBef>
          <a:spcPct val="20000"/>
        </a:spcBef>
        <a:spcAft>
          <a:spcPct val="0"/>
        </a:spcAft>
        <a:buFont typeface="Times New Roman" pitchFamily="18" charset="0"/>
        <a:buChar char="–"/>
        <a:defRPr sz="2000">
          <a:solidFill>
            <a:schemeClr val="tx1"/>
          </a:solidFill>
          <a:latin typeface="+mn-lt"/>
        </a:defRPr>
      </a:lvl5pPr>
      <a:lvl6pPr marL="2514600" indent="-228600" algn="l" rtl="0" fontAlgn="base">
        <a:spcBef>
          <a:spcPct val="20000"/>
        </a:spcBef>
        <a:spcAft>
          <a:spcPct val="0"/>
        </a:spcAft>
        <a:buFont typeface="Times New Roman" pitchFamily="18" charset="0"/>
        <a:buChar char="–"/>
        <a:defRPr sz="2000">
          <a:solidFill>
            <a:schemeClr val="tx1"/>
          </a:solidFill>
          <a:latin typeface="+mn-lt"/>
        </a:defRPr>
      </a:lvl6pPr>
      <a:lvl7pPr marL="2971800" indent="-228600" algn="l" rtl="0" fontAlgn="base">
        <a:spcBef>
          <a:spcPct val="20000"/>
        </a:spcBef>
        <a:spcAft>
          <a:spcPct val="0"/>
        </a:spcAft>
        <a:buFont typeface="Times New Roman" pitchFamily="18" charset="0"/>
        <a:buChar char="–"/>
        <a:defRPr sz="2000">
          <a:solidFill>
            <a:schemeClr val="tx1"/>
          </a:solidFill>
          <a:latin typeface="+mn-lt"/>
        </a:defRPr>
      </a:lvl7pPr>
      <a:lvl8pPr marL="3429000" indent="-228600" algn="l" rtl="0" fontAlgn="base">
        <a:spcBef>
          <a:spcPct val="20000"/>
        </a:spcBef>
        <a:spcAft>
          <a:spcPct val="0"/>
        </a:spcAft>
        <a:buFont typeface="Times New Roman" pitchFamily="18" charset="0"/>
        <a:buChar char="–"/>
        <a:defRPr sz="2000">
          <a:solidFill>
            <a:schemeClr val="tx1"/>
          </a:solidFill>
          <a:latin typeface="+mn-lt"/>
        </a:defRPr>
      </a:lvl8pPr>
      <a:lvl9pPr marL="3886200" indent="-228600" algn="l" rtl="0" fontAlgn="base">
        <a:spcBef>
          <a:spcPct val="20000"/>
        </a:spcBef>
        <a:spcAft>
          <a:spcPct val="0"/>
        </a:spcAft>
        <a:buFont typeface="Times New Roman" pitchFamily="18" charset="0"/>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FF9933"/>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627313" y="2924175"/>
            <a:ext cx="5883275" cy="1325563"/>
          </a:xfrm>
        </p:spPr>
        <p:txBody>
          <a:bodyPr/>
          <a:lstStyle/>
          <a:p>
            <a:pPr eaLnBrk="1" hangingPunct="1">
              <a:defRPr/>
            </a:pPr>
            <a:r>
              <a:rPr lang="ru-RU" sz="6000" b="1" u="sng">
                <a:solidFill>
                  <a:srgbClr val="FFFF00"/>
                </a:solidFill>
                <a:effectLst>
                  <a:outerShdw blurRad="38100" dist="38100" dir="2700000" algn="tl">
                    <a:srgbClr val="000000"/>
                  </a:outerShdw>
                </a:effectLst>
              </a:rPr>
              <a:t>Лекция 14</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p:cTn id="7" dur="1000" fill="hold"/>
                                        <p:tgtEl>
                                          <p:spTgt spid="57346"/>
                                        </p:tgtEl>
                                        <p:attrNameLst>
                                          <p:attrName>ppt_w</p:attrName>
                                        </p:attrNameLst>
                                      </p:cBhvr>
                                      <p:tavLst>
                                        <p:tav tm="0">
                                          <p:val>
                                            <p:strVal val="#ppt_w+.3"/>
                                          </p:val>
                                        </p:tav>
                                        <p:tav tm="100000">
                                          <p:val>
                                            <p:strVal val="#ppt_w"/>
                                          </p:val>
                                        </p:tav>
                                      </p:tavLst>
                                    </p:anim>
                                    <p:anim calcmode="lin" valueType="num">
                                      <p:cBhvr>
                                        <p:cTn id="8" dur="1000" fill="hold"/>
                                        <p:tgtEl>
                                          <p:spTgt spid="57346"/>
                                        </p:tgtEl>
                                        <p:attrNameLst>
                                          <p:attrName>ppt_h</p:attrName>
                                        </p:attrNameLst>
                                      </p:cBhvr>
                                      <p:tavLst>
                                        <p:tav tm="0">
                                          <p:val>
                                            <p:strVal val="#ppt_h"/>
                                          </p:val>
                                        </p:tav>
                                        <p:tav tm="100000">
                                          <p:val>
                                            <p:strVal val="#ppt_h"/>
                                          </p:val>
                                        </p:tav>
                                      </p:tavLst>
                                    </p:anim>
                                    <p:animEffect transition="in" filter="fade">
                                      <p:cBhvr>
                                        <p:cTn id="9" dur="10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0" y="188913"/>
            <a:ext cx="8964613" cy="6480175"/>
          </a:xfrm>
        </p:spPr>
        <p:txBody>
          <a:bodyPr/>
          <a:lstStyle/>
          <a:p>
            <a:pPr marL="0" indent="0" algn="just" eaLnBrk="1" hangingPunct="1">
              <a:lnSpc>
                <a:spcPct val="90000"/>
              </a:lnSpc>
              <a:spcBef>
                <a:spcPct val="0"/>
              </a:spcBef>
              <a:buFontTx/>
              <a:buNone/>
              <a:defRPr/>
            </a:pPr>
            <a:r>
              <a:rPr lang="ru-RU" sz="2400" dirty="0"/>
              <a:t>  </a:t>
            </a:r>
            <a:r>
              <a:rPr lang="ru-RU" sz="2000" dirty="0"/>
              <a:t>В модуле </a:t>
            </a:r>
            <a:r>
              <a:rPr lang="en-US" sz="2000" b="1" dirty="0"/>
              <a:t>Classification Trees</a:t>
            </a:r>
            <a:r>
              <a:rPr lang="ru-RU" sz="2000" dirty="0"/>
              <a:t> предусмотрено два варианта задания цены неправильной классификации объектов </a:t>
            </a:r>
            <a:r>
              <a:rPr lang="en-US" sz="2000" i="1" dirty="0" err="1"/>
              <a:t>Misclassif</a:t>
            </a:r>
            <a:r>
              <a:rPr lang="ru-RU" sz="2000" i="1" dirty="0"/>
              <a:t>. </a:t>
            </a:r>
            <a:r>
              <a:rPr lang="en-US" sz="2000" i="1" dirty="0"/>
              <a:t>costs</a:t>
            </a:r>
            <a:r>
              <a:rPr lang="en-US" sz="2000" b="1" dirty="0"/>
              <a:t> </a:t>
            </a:r>
            <a:r>
              <a:rPr lang="ru-RU" sz="2000" dirty="0"/>
              <a:t>(цена ошибок классификации), т.е. отнесения объекта, принадлежащего одному классу, к какому-то другому классу.  Выборы этих вариантов задаются при помощи опций в рамке </a:t>
            </a:r>
            <a:r>
              <a:rPr lang="en-US" sz="2000" b="1" dirty="0" err="1"/>
              <a:t>Misclassif</a:t>
            </a:r>
            <a:r>
              <a:rPr lang="ru-RU" sz="2000" b="1" dirty="0"/>
              <a:t>. </a:t>
            </a:r>
            <a:r>
              <a:rPr lang="en-US" sz="2000" b="1" dirty="0"/>
              <a:t>Costs </a:t>
            </a:r>
            <a:r>
              <a:rPr lang="ru-RU" sz="2000" dirty="0"/>
              <a:t>на вкладке </a:t>
            </a:r>
            <a:r>
              <a:rPr lang="en-US" sz="2000" b="1" dirty="0"/>
              <a:t>Methods </a:t>
            </a:r>
            <a:r>
              <a:rPr lang="ru-RU" sz="2000" dirty="0"/>
              <a:t>(методы) (рис. 1). </a:t>
            </a:r>
          </a:p>
          <a:p>
            <a:pPr marL="0" indent="0" algn="just" eaLnBrk="1" hangingPunct="1">
              <a:lnSpc>
                <a:spcPct val="80000"/>
              </a:lnSpc>
              <a:spcBef>
                <a:spcPct val="0"/>
              </a:spcBef>
              <a:buFontTx/>
              <a:buNone/>
              <a:defRPr/>
            </a:pPr>
            <a:r>
              <a:rPr lang="ru-RU" sz="2000" dirty="0"/>
              <a:t>  В первом варианте, цены берутся одинаковые</a:t>
            </a:r>
            <a:r>
              <a:rPr lang="ru-RU" sz="2000" b="1" dirty="0"/>
              <a:t> </a:t>
            </a:r>
            <a:r>
              <a:rPr lang="ru-RU" sz="2000" i="1" dirty="0"/>
              <a:t>(</a:t>
            </a:r>
            <a:r>
              <a:rPr lang="en-US" sz="2000" i="1" dirty="0"/>
              <a:t>Equal</a:t>
            </a:r>
            <a:r>
              <a:rPr lang="ru-RU" sz="2000" i="1" dirty="0"/>
              <a:t>).</a:t>
            </a:r>
            <a:r>
              <a:rPr lang="ru-RU" sz="2000" dirty="0"/>
              <a:t> Во втором варианте по причинам, не связанным с размерами классов, для одних классов требуется более точный прогноз, чем для других.  Например, гораздо важнее выявить переносчиков инфекционного заболевания, постоянно контактирующих с другими людьми, чем тех же переносчиков, не имеющих постоянных контактов. </a:t>
            </a:r>
          </a:p>
          <a:p>
            <a:pPr marL="0" indent="0" algn="just" eaLnBrk="1" hangingPunct="1">
              <a:lnSpc>
                <a:spcPct val="80000"/>
              </a:lnSpc>
              <a:spcBef>
                <a:spcPct val="0"/>
              </a:spcBef>
              <a:buFontTx/>
              <a:buNone/>
              <a:defRPr/>
            </a:pPr>
            <a:r>
              <a:rPr lang="ru-RU" sz="2000" b="1" dirty="0"/>
              <a:t>  Априорные вероятности</a:t>
            </a:r>
            <a:r>
              <a:rPr lang="ru-RU" sz="2000" dirty="0"/>
              <a:t> показывают, насколько мы, не зная ничего о значениях предикторных переменных, считаем вероятным, что объект будет принадлежать определенному классу. </a:t>
            </a:r>
          </a:p>
          <a:p>
            <a:pPr marL="0" indent="0" algn="just" eaLnBrk="1" hangingPunct="1">
              <a:lnSpc>
                <a:spcPct val="80000"/>
              </a:lnSpc>
              <a:spcBef>
                <a:spcPct val="0"/>
              </a:spcBef>
              <a:buFontTx/>
              <a:buNone/>
              <a:defRPr/>
            </a:pPr>
            <a:r>
              <a:rPr lang="ru-RU" sz="2000" dirty="0"/>
              <a:t>  Если различия между исходными частотами не считаются существенными или если мы знаем заранее, что классы содержат примерно одинаковое количество наблюдений, то можно взять одинаковые априорные вероятности (</a:t>
            </a:r>
            <a:r>
              <a:rPr lang="en-US" sz="2000" i="1" dirty="0"/>
              <a:t>Equal</a:t>
            </a:r>
            <a:r>
              <a:rPr lang="ru-RU" sz="2000" dirty="0"/>
              <a:t>).  </a:t>
            </a:r>
          </a:p>
          <a:p>
            <a:pPr marL="0" indent="0" algn="just" eaLnBrk="1" hangingPunct="1">
              <a:lnSpc>
                <a:spcPct val="80000"/>
              </a:lnSpc>
              <a:spcBef>
                <a:spcPct val="0"/>
              </a:spcBef>
              <a:buFontTx/>
              <a:buNone/>
              <a:defRPr/>
            </a:pPr>
            <a:r>
              <a:rPr lang="ru-RU" sz="2000" dirty="0"/>
              <a:t> В случаях, когда исходные частоты связаны с размерами классов (например, при работе со случайной выборкой), следует в качестве оценок для априорных вероятностей взять относительные размеры классов в выборке (</a:t>
            </a:r>
            <a:r>
              <a:rPr lang="en-US" sz="2000" i="1" dirty="0"/>
              <a:t>Estimated</a:t>
            </a:r>
            <a:r>
              <a:rPr lang="ru-RU" sz="2000" i="1" dirty="0"/>
              <a:t>).</a:t>
            </a:r>
            <a:r>
              <a:rPr lang="ru-RU" sz="2000" dirty="0"/>
              <a:t>     </a:t>
            </a:r>
          </a:p>
          <a:p>
            <a:pPr marL="0" indent="0" algn="just" eaLnBrk="1" hangingPunct="1">
              <a:lnSpc>
                <a:spcPct val="80000"/>
              </a:lnSpc>
              <a:spcBef>
                <a:spcPct val="0"/>
              </a:spcBef>
              <a:buFontTx/>
              <a:buNone/>
              <a:defRPr/>
            </a:pPr>
            <a:r>
              <a:rPr lang="ru-RU" sz="2000" dirty="0"/>
              <a:t> Если (на основании данных предыдущих исследований) располагаем какой-то информацией об исходных частотах, то априорные вероятности нужно выбирать с учетом этой информации</a:t>
            </a:r>
            <a:r>
              <a:rPr lang="ru-RU" sz="2000" b="1" dirty="0"/>
              <a:t> </a:t>
            </a:r>
            <a:r>
              <a:rPr lang="ru-RU" sz="2000" dirty="0"/>
              <a:t>(</a:t>
            </a:r>
            <a:r>
              <a:rPr lang="en-US" sz="2000" i="1" dirty="0"/>
              <a:t>User spec</a:t>
            </a:r>
            <a:r>
              <a:rPr lang="ru-RU" sz="2000" dirty="0"/>
              <a:t>). В модуле предусмотрено задание трех вариантов априорных вероятностей при помощи соответствующих опций в рамке </a:t>
            </a:r>
            <a:r>
              <a:rPr lang="en-US" sz="2000" b="1" dirty="0"/>
              <a:t>Prior probabilities </a:t>
            </a:r>
            <a:r>
              <a:rPr lang="ru-RU" sz="2000" dirty="0"/>
              <a:t>на вкладке </a:t>
            </a:r>
            <a:r>
              <a:rPr lang="en-US" sz="2000" b="1" dirty="0"/>
              <a:t>Methods </a:t>
            </a:r>
            <a:r>
              <a:rPr lang="ru-RU" sz="2000" dirty="0"/>
              <a:t>(методы) (рис.1): </a:t>
            </a:r>
          </a:p>
          <a:p>
            <a:pPr algn="just" eaLnBrk="1" hangingPunct="1">
              <a:lnSpc>
                <a:spcPct val="90000"/>
              </a:lnSpc>
              <a:spcBef>
                <a:spcPct val="0"/>
              </a:spcBef>
              <a:buFontTx/>
              <a:buNone/>
              <a:defRPr/>
            </a:pPr>
            <a:endParaRPr lang="ru-RU" sz="2000" dirty="0"/>
          </a:p>
          <a:p>
            <a:pPr algn="just" eaLnBrk="1" hangingPunct="1">
              <a:lnSpc>
                <a:spcPct val="90000"/>
              </a:lnSpc>
              <a:spcBef>
                <a:spcPct val="0"/>
              </a:spcBef>
              <a:buFontTx/>
              <a:buNone/>
              <a:defRPr/>
            </a:pPr>
            <a:endParaRPr lang="ru-RU" sz="24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a:xfrm>
            <a:off x="179512" y="99434"/>
            <a:ext cx="5491571" cy="3401574"/>
          </a:xfrm>
          <a:noFill/>
        </p:spPr>
      </p:pic>
      <p:sp>
        <p:nvSpPr>
          <p:cNvPr id="13315" name="Text Box 3"/>
          <p:cNvSpPr txBox="1">
            <a:spLocks noChangeArrowheads="1"/>
          </p:cNvSpPr>
          <p:nvPr/>
        </p:nvSpPr>
        <p:spPr bwMode="auto">
          <a:xfrm>
            <a:off x="395536" y="3429000"/>
            <a:ext cx="1008063" cy="400110"/>
          </a:xfrm>
          <a:prstGeom prst="rect">
            <a:avLst/>
          </a:prstGeom>
          <a:noFill/>
          <a:ln w="9525">
            <a:noFill/>
            <a:miter lim="800000"/>
            <a:headEnd/>
            <a:tailEnd/>
          </a:ln>
        </p:spPr>
        <p:txBody>
          <a:bodyPr>
            <a:spAutoFit/>
          </a:bodyPr>
          <a:lstStyle/>
          <a:p>
            <a:pPr eaLnBrk="1" hangingPunct="1">
              <a:spcBef>
                <a:spcPct val="50000"/>
              </a:spcBef>
            </a:pPr>
            <a:r>
              <a:rPr lang="ru-RU" altLang="ru-RU" sz="2000" b="1" dirty="0"/>
              <a:t>Рис. 1</a:t>
            </a:r>
          </a:p>
        </p:txBody>
      </p:sp>
      <p:pic>
        <p:nvPicPr>
          <p:cNvPr id="13316" name="Picture 4"/>
          <p:cNvPicPr>
            <a:picLocks noChangeAspect="1" noChangeArrowheads="1"/>
          </p:cNvPicPr>
          <p:nvPr/>
        </p:nvPicPr>
        <p:blipFill>
          <a:blip r:embed="rId3" cstate="print"/>
          <a:srcRect/>
          <a:stretch>
            <a:fillRect/>
          </a:stretch>
        </p:blipFill>
        <p:spPr bwMode="auto">
          <a:xfrm>
            <a:off x="1932832" y="3573016"/>
            <a:ext cx="7077844" cy="3284984"/>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107504" y="188913"/>
            <a:ext cx="8857109" cy="6480175"/>
          </a:xfrm>
        </p:spPr>
        <p:txBody>
          <a:bodyPr/>
          <a:lstStyle/>
          <a:p>
            <a:pPr marL="0" indent="0" algn="just" eaLnBrk="1" hangingPunct="1">
              <a:lnSpc>
                <a:spcPct val="90000"/>
              </a:lnSpc>
              <a:spcBef>
                <a:spcPct val="0"/>
              </a:spcBef>
              <a:buFontTx/>
              <a:buNone/>
              <a:defRPr/>
            </a:pPr>
            <a:r>
              <a:rPr lang="ru-RU" sz="2000" dirty="0"/>
              <a:t>     </a:t>
            </a:r>
            <a:r>
              <a:rPr lang="ru-RU" sz="2000" b="1" dirty="0"/>
              <a:t>Этап 2</a:t>
            </a:r>
            <a:r>
              <a:rPr lang="ru-RU" sz="2000" dirty="0"/>
              <a:t> анализа с помощью деревьев классификации заключается в том, чтобы выбрать способ или тип ветвления по значениям предикторных переменных. В соответствии с иерархической природой деревьев классификации такие ветвления производятся последовательно, начиная с </a:t>
            </a:r>
            <a:r>
              <a:rPr lang="ru-RU" sz="2000" b="1" dirty="0"/>
              <a:t>корневой вершины</a:t>
            </a:r>
            <a:r>
              <a:rPr lang="ru-RU" sz="2000" dirty="0"/>
              <a:t>, затем переходят к </a:t>
            </a:r>
            <a:r>
              <a:rPr lang="ru-RU" sz="2000" b="1" dirty="0"/>
              <a:t>вершинам потомкам</a:t>
            </a:r>
            <a:r>
              <a:rPr lang="ru-RU" sz="2000" dirty="0"/>
              <a:t>, пока дальнейшее ветвление не прекратится и «неразветвленные» вершины потомки окажутся </a:t>
            </a:r>
            <a:r>
              <a:rPr lang="ru-RU" sz="2000" b="1" dirty="0"/>
              <a:t>терминальными</a:t>
            </a:r>
            <a:r>
              <a:rPr lang="ru-RU" sz="2000" dirty="0"/>
              <a:t>. Терминальные вершины (или, как их иногда называют, </a:t>
            </a:r>
            <a:r>
              <a:rPr lang="ru-RU" sz="2000" b="1" dirty="0"/>
              <a:t>листья</a:t>
            </a:r>
            <a:r>
              <a:rPr lang="ru-RU" sz="2000" dirty="0"/>
              <a:t>) – это узлы дерева, начиная с которых никакие решения больше не принимаются. На рисунках терминальные вершины показываются программой красными пунктирными линиями, а остальные – так называемые решающие вершины, или вершины ветвления, – сплошными черными линиями. Началом дерева считается самая верхняя решающая вершина, которую иногда также называют </a:t>
            </a:r>
            <a:r>
              <a:rPr lang="ru-RU" sz="2000" b="1" dirty="0"/>
              <a:t>корнем дерева</a:t>
            </a:r>
            <a:r>
              <a:rPr lang="ru-RU" sz="2000" dirty="0"/>
              <a:t>. </a:t>
            </a:r>
          </a:p>
          <a:p>
            <a:pPr marL="0" indent="0" algn="just" eaLnBrk="1" hangingPunct="1">
              <a:lnSpc>
                <a:spcPct val="90000"/>
              </a:lnSpc>
              <a:spcBef>
                <a:spcPct val="0"/>
              </a:spcBef>
              <a:buFontTx/>
              <a:buNone/>
              <a:defRPr/>
            </a:pPr>
            <a:r>
              <a:rPr lang="ru-RU" sz="2000" dirty="0"/>
              <a:t>     Различные типы ветвления реализованы в рамке </a:t>
            </a:r>
            <a:r>
              <a:rPr lang="en-US" sz="2000" b="1" dirty="0"/>
              <a:t>Split selection methods</a:t>
            </a:r>
            <a:r>
              <a:rPr lang="ru-RU" sz="2000" dirty="0"/>
              <a:t> (выбор типа ветвления)</a:t>
            </a:r>
            <a:r>
              <a:rPr lang="ru-RU" sz="2000" b="1" dirty="0"/>
              <a:t> </a:t>
            </a:r>
            <a:r>
              <a:rPr lang="ru-RU" sz="2000" dirty="0"/>
              <a:t>на вкладке</a:t>
            </a:r>
            <a:r>
              <a:rPr lang="ru-RU" sz="2000" b="1" dirty="0"/>
              <a:t> </a:t>
            </a:r>
            <a:r>
              <a:rPr lang="en-US" sz="2000" b="1" dirty="0"/>
              <a:t>Methods</a:t>
            </a:r>
            <a:r>
              <a:rPr lang="en-US" sz="2000" dirty="0"/>
              <a:t> </a:t>
            </a:r>
            <a:r>
              <a:rPr lang="ru-RU" sz="2000" dirty="0"/>
              <a:t> (рис.1). </a:t>
            </a:r>
          </a:p>
          <a:p>
            <a:pPr marL="0" indent="0" algn="just" eaLnBrk="1" hangingPunct="1">
              <a:lnSpc>
                <a:spcPct val="80000"/>
              </a:lnSpc>
              <a:spcBef>
                <a:spcPct val="0"/>
              </a:spcBef>
              <a:buFontTx/>
              <a:buNone/>
              <a:defRPr/>
            </a:pPr>
            <a:r>
              <a:rPr lang="ru-RU" sz="2000" b="1" dirty="0"/>
              <a:t>    Первый тип </a:t>
            </a:r>
            <a:r>
              <a:rPr lang="ru-RU" sz="2000" dirty="0"/>
              <a:t>– дискриминантное одномерное ветвление – можно использовать для предикторных переменных, измеренных в различных шкалах: номинальной, порядковой, интервальной, в шкале отношений.  </a:t>
            </a:r>
          </a:p>
          <a:p>
            <a:pPr marL="0" indent="0" algn="just" eaLnBrk="1" hangingPunct="1">
              <a:lnSpc>
                <a:spcPct val="80000"/>
              </a:lnSpc>
              <a:spcBef>
                <a:spcPct val="0"/>
              </a:spcBef>
              <a:buFontTx/>
              <a:buNone/>
              <a:defRPr/>
            </a:pPr>
            <a:r>
              <a:rPr lang="ru-RU" sz="2000" b="1" dirty="0"/>
              <a:t>    Второй тип </a:t>
            </a:r>
            <a:r>
              <a:rPr lang="ru-RU" sz="2000" dirty="0"/>
              <a:t>дискриминантное многомерное ветвление по линейной комбинации требует, чтобы предикторы были измерены как минимум в интервальной шкале. </a:t>
            </a:r>
          </a:p>
          <a:p>
            <a:pPr marL="0" indent="0" algn="just" eaLnBrk="1" hangingPunct="1">
              <a:lnSpc>
                <a:spcPct val="80000"/>
              </a:lnSpc>
              <a:spcBef>
                <a:spcPct val="0"/>
              </a:spcBef>
              <a:buFontTx/>
              <a:buNone/>
              <a:defRPr/>
            </a:pPr>
            <a:r>
              <a:rPr lang="ru-RU" sz="2000" dirty="0"/>
              <a:t>   </a:t>
            </a:r>
            <a:r>
              <a:rPr lang="ru-RU" sz="2000" b="1" dirty="0"/>
              <a:t>Третий тип ветвления </a:t>
            </a:r>
            <a:r>
              <a:rPr lang="ru-RU" sz="2000" dirty="0"/>
              <a:t>– полный перебор вариантов одномерного ветвления методом</a:t>
            </a:r>
            <a:r>
              <a:rPr lang="ru-RU" sz="2000" b="1" dirty="0"/>
              <a:t> </a:t>
            </a:r>
            <a:r>
              <a:rPr lang="ru-RU" sz="2000" i="1" dirty="0"/>
              <a:t>CART</a:t>
            </a:r>
            <a:r>
              <a:rPr lang="ru-RU" sz="2000" dirty="0"/>
              <a:t>. Его, как и первый метод, можно использовать для всех типов предикторных переменных.</a:t>
            </a:r>
          </a:p>
          <a:p>
            <a:pPr algn="just" eaLnBrk="1" hangingPunct="1">
              <a:lnSpc>
                <a:spcPct val="90000"/>
              </a:lnSpc>
              <a:spcBef>
                <a:spcPct val="0"/>
              </a:spcBef>
              <a:buFontTx/>
              <a:buNone/>
              <a:defRPr/>
            </a:pPr>
            <a:endParaRPr lang="ru-RU" sz="20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0" y="188913"/>
            <a:ext cx="8964613" cy="5761037"/>
          </a:xfrm>
        </p:spPr>
        <p:txBody>
          <a:bodyPr/>
          <a:lstStyle/>
          <a:p>
            <a:pPr algn="just" eaLnBrk="1" hangingPunct="1">
              <a:lnSpc>
                <a:spcPct val="90000"/>
              </a:lnSpc>
              <a:spcBef>
                <a:spcPct val="0"/>
              </a:spcBef>
              <a:buFontTx/>
              <a:buNone/>
            </a:pPr>
            <a:r>
              <a:rPr lang="ru-RU" altLang="ru-RU" sz="2400" dirty="0"/>
              <a:t>	</a:t>
            </a:r>
            <a:r>
              <a:rPr lang="ru-RU" altLang="ru-RU" sz="2000" dirty="0"/>
              <a:t>    После выбора 3-го метода активируется рамка </a:t>
            </a:r>
            <a:r>
              <a:rPr lang="en-US" altLang="ru-RU" sz="2000" b="1" dirty="0"/>
              <a:t>Goodness of fit </a:t>
            </a:r>
            <a:r>
              <a:rPr lang="ru-RU" altLang="ru-RU" sz="2000" dirty="0"/>
              <a:t>(рис. 1), где в качестве критерия согласия может быть выбрана одна из трех возможных мер:</a:t>
            </a:r>
            <a:r>
              <a:rPr lang="ru-RU" altLang="ru-RU" sz="2000" b="1" dirty="0"/>
              <a:t> </a:t>
            </a:r>
            <a:r>
              <a:rPr lang="en-US" altLang="ru-RU" sz="2000" i="1" dirty="0"/>
              <a:t>Gini measure</a:t>
            </a:r>
            <a:r>
              <a:rPr lang="en-US" altLang="ru-RU" sz="2000" b="1" dirty="0"/>
              <a:t> </a:t>
            </a:r>
            <a:r>
              <a:rPr lang="ru-RU" altLang="ru-RU" sz="2000" dirty="0"/>
              <a:t>(мера Джини), </a:t>
            </a:r>
            <a:r>
              <a:rPr lang="en-US" altLang="ru-RU" sz="2000" i="1" dirty="0"/>
              <a:t>Chi</a:t>
            </a:r>
            <a:r>
              <a:rPr lang="ru-RU" altLang="ru-RU" sz="2000" i="1" dirty="0"/>
              <a:t>–</a:t>
            </a:r>
            <a:r>
              <a:rPr lang="en-US" altLang="ru-RU" sz="2000" i="1" dirty="0"/>
              <a:t>square</a:t>
            </a:r>
            <a:r>
              <a:rPr lang="en-US" altLang="ru-RU" sz="2000" b="1" dirty="0"/>
              <a:t> </a:t>
            </a:r>
            <a:r>
              <a:rPr lang="ru-RU" altLang="ru-RU" sz="2000" dirty="0"/>
              <a:t>(χ</a:t>
            </a:r>
            <a:r>
              <a:rPr lang="ru-RU" altLang="ru-RU" sz="2000" baseline="30000" dirty="0"/>
              <a:t>2</a:t>
            </a:r>
            <a:r>
              <a:rPr lang="ru-RU" altLang="ru-RU" sz="2000" dirty="0"/>
              <a:t>) и </a:t>
            </a:r>
            <a:r>
              <a:rPr lang="en-US" altLang="ru-RU" sz="2000" i="1" dirty="0"/>
              <a:t>G</a:t>
            </a:r>
            <a:r>
              <a:rPr lang="ru-RU" altLang="ru-RU" sz="2000" i="1" dirty="0"/>
              <a:t>–</a:t>
            </a:r>
            <a:r>
              <a:rPr lang="en-US" altLang="ru-RU" sz="2000" i="1" dirty="0"/>
              <a:t>square</a:t>
            </a:r>
            <a:r>
              <a:rPr lang="en-US" altLang="ru-RU" sz="2000" b="1" i="1" dirty="0"/>
              <a:t> </a:t>
            </a:r>
            <a:r>
              <a:rPr lang="ru-RU" altLang="ru-RU" sz="2000" dirty="0"/>
              <a:t>(</a:t>
            </a:r>
            <a:r>
              <a:rPr lang="en-US" altLang="ru-RU" sz="2000" i="1" dirty="0"/>
              <a:t>G</a:t>
            </a:r>
            <a:r>
              <a:rPr lang="ru-RU" altLang="ru-RU" sz="2000" i="1" baseline="30000" dirty="0"/>
              <a:t>2</a:t>
            </a:r>
            <a:r>
              <a:rPr lang="ru-RU" altLang="ru-RU" sz="2000" dirty="0"/>
              <a:t>). Критерии согласия используются для выбора наилучшего из всех возможных вариантов ветвления. </a:t>
            </a:r>
          </a:p>
          <a:p>
            <a:pPr algn="just" eaLnBrk="1" hangingPunct="1">
              <a:lnSpc>
                <a:spcPct val="90000"/>
              </a:lnSpc>
              <a:spcBef>
                <a:spcPct val="0"/>
              </a:spcBef>
              <a:buFontTx/>
              <a:buNone/>
            </a:pPr>
            <a:r>
              <a:rPr lang="ru-RU" altLang="ru-RU" sz="2000" dirty="0"/>
              <a:t>         </a:t>
            </a:r>
            <a:r>
              <a:rPr lang="ru-RU" altLang="ru-RU" sz="2000" b="1" dirty="0"/>
              <a:t>Этап 3 </a:t>
            </a:r>
            <a:r>
              <a:rPr lang="ru-RU" altLang="ru-RU" sz="2000" dirty="0"/>
              <a:t>анализа</a:t>
            </a:r>
            <a:r>
              <a:rPr lang="ru-RU" altLang="ru-RU" sz="2000" b="1" dirty="0"/>
              <a:t> </a:t>
            </a:r>
            <a:r>
              <a:rPr lang="ru-RU" altLang="ru-RU" sz="2000" dirty="0"/>
              <a:t>заключается в выборе момента, когда следует прекратить дальнейшие ветвления. Метод </a:t>
            </a:r>
            <a:r>
              <a:rPr lang="ru-RU" altLang="ru-RU" sz="2000" i="1" dirty="0"/>
              <a:t>Деревья классификации</a:t>
            </a:r>
            <a:r>
              <a:rPr lang="ru-RU" altLang="ru-RU" sz="2000" dirty="0"/>
              <a:t> обладает тем свойством, что если не установлено ограничение на число ветвлений, то можно прийти к «чистой» классификации, когда каждая терминальная вершина содержит только один класс наблюдений (объектов).        </a:t>
            </a:r>
          </a:p>
          <a:p>
            <a:pPr algn="just" eaLnBrk="1" hangingPunct="1">
              <a:lnSpc>
                <a:spcPct val="90000"/>
              </a:lnSpc>
              <a:spcBef>
                <a:spcPct val="0"/>
              </a:spcBef>
              <a:buFontTx/>
              <a:buNone/>
            </a:pPr>
            <a:r>
              <a:rPr lang="ru-RU" altLang="ru-RU" sz="2000" dirty="0"/>
              <a:t>         Как правило, при анализе с помощью деревьев классификации данные о классификации зависимой переменной или уровни значений предикторных переменных содержат ошибки измерений или составляющую белого шума. Поэтому было бы нереально пытаться продолжать сортировку до тех пор, пока каждая терминальная вершина не станет «чистой». </a:t>
            </a:r>
          </a:p>
          <a:p>
            <a:pPr algn="just" eaLnBrk="1" hangingPunct="1">
              <a:lnSpc>
                <a:spcPct val="90000"/>
              </a:lnSpc>
              <a:spcBef>
                <a:spcPct val="0"/>
              </a:spcBef>
              <a:buFontTx/>
              <a:buNone/>
            </a:pPr>
            <a:r>
              <a:rPr lang="ru-RU" altLang="ru-RU" sz="2000" dirty="0"/>
              <a:t>          В модуле на вкладке </a:t>
            </a:r>
            <a:r>
              <a:rPr lang="en-US" altLang="ru-RU" sz="2000" b="1" dirty="0"/>
              <a:t>Stopping options </a:t>
            </a:r>
            <a:r>
              <a:rPr lang="ru-RU" altLang="ru-RU" sz="2000" dirty="0"/>
              <a:t>(</a:t>
            </a:r>
            <a:r>
              <a:rPr lang="ru-RU" altLang="ru-RU" sz="2000" b="1" dirty="0"/>
              <a:t>Параметры остановки</a:t>
            </a:r>
            <a:r>
              <a:rPr lang="ru-RU" altLang="ru-RU" sz="2000" dirty="0"/>
              <a:t>, рис. 2) в рамке </a:t>
            </a:r>
            <a:r>
              <a:rPr lang="en-US" altLang="ru-RU" sz="2000" b="1" dirty="0"/>
              <a:t>Stopping rule</a:t>
            </a:r>
            <a:r>
              <a:rPr lang="ru-RU" altLang="ru-RU" sz="2000" dirty="0"/>
              <a:t> (правило остановки) реализованы три варианта остановки:  </a:t>
            </a:r>
            <a:r>
              <a:rPr lang="en-US" altLang="ru-RU" sz="2000" i="1" dirty="0"/>
              <a:t>Prune on misclassification error </a:t>
            </a:r>
            <a:r>
              <a:rPr lang="ru-RU" altLang="ru-RU" sz="2000" dirty="0"/>
              <a:t>(</a:t>
            </a:r>
            <a:r>
              <a:rPr lang="ru-RU" altLang="ru-RU" sz="2000" i="1" dirty="0"/>
              <a:t>Отсечение по ошибке классификации</a:t>
            </a:r>
            <a:r>
              <a:rPr lang="ru-RU" altLang="ru-RU" sz="2000" dirty="0"/>
              <a:t>), </a:t>
            </a:r>
            <a:r>
              <a:rPr lang="en-US" altLang="ru-RU" sz="2000" i="1" dirty="0"/>
              <a:t>Prune on deviance </a:t>
            </a:r>
            <a:r>
              <a:rPr lang="ru-RU" altLang="ru-RU" sz="2000" dirty="0"/>
              <a:t>(</a:t>
            </a:r>
            <a:r>
              <a:rPr lang="ru-RU" altLang="ru-RU" sz="2000" i="1" dirty="0"/>
              <a:t>Отсечение по вариации</a:t>
            </a:r>
            <a:r>
              <a:rPr lang="ru-RU" altLang="ru-RU" sz="2000" dirty="0"/>
              <a:t>), и </a:t>
            </a:r>
            <a:r>
              <a:rPr lang="en-US" altLang="ru-RU" sz="2000" i="1" dirty="0"/>
              <a:t>Fact</a:t>
            </a:r>
            <a:r>
              <a:rPr lang="ru-RU" altLang="ru-RU" sz="2000" i="1" dirty="0"/>
              <a:t>–</a:t>
            </a:r>
            <a:r>
              <a:rPr lang="en-US" altLang="ru-RU" sz="2000" i="1" dirty="0"/>
              <a:t>style direct stopping </a:t>
            </a:r>
            <a:r>
              <a:rPr lang="ru-RU" altLang="ru-RU" sz="2000" dirty="0"/>
              <a:t>(</a:t>
            </a:r>
            <a:r>
              <a:rPr lang="ru-RU" altLang="ru-RU" sz="2000" i="1" dirty="0"/>
              <a:t>Прямая остановка по методу FACT</a:t>
            </a:r>
            <a:r>
              <a:rPr lang="ru-RU" altLang="ru-RU" sz="2000" dirty="0"/>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srcRect/>
          <a:stretch>
            <a:fillRect/>
          </a:stretch>
        </p:blipFill>
        <p:spPr bwMode="auto">
          <a:xfrm>
            <a:off x="179512" y="188640"/>
            <a:ext cx="6192688" cy="3207276"/>
          </a:xfrm>
          <a:prstGeom prst="rect">
            <a:avLst/>
          </a:prstGeom>
          <a:noFill/>
          <a:ln w="9525">
            <a:noFill/>
            <a:miter lim="800000"/>
            <a:headEnd/>
            <a:tailEnd/>
          </a:ln>
        </p:spPr>
      </p:pic>
      <p:sp>
        <p:nvSpPr>
          <p:cNvPr id="5" name="Прямоугольник 4"/>
          <p:cNvSpPr/>
          <p:nvPr/>
        </p:nvSpPr>
        <p:spPr>
          <a:xfrm>
            <a:off x="251520" y="3356992"/>
            <a:ext cx="864095" cy="400110"/>
          </a:xfrm>
          <a:prstGeom prst="rect">
            <a:avLst/>
          </a:prstGeom>
        </p:spPr>
        <p:txBody>
          <a:bodyPr wrap="square">
            <a:spAutoFit/>
          </a:bodyPr>
          <a:lstStyle/>
          <a:p>
            <a:r>
              <a:rPr lang="ru-RU" altLang="ru-RU" sz="2000" dirty="0"/>
              <a:t>Рис.2</a:t>
            </a:r>
            <a:endParaRPr lang="ru-RU" sz="2000" dirty="0"/>
          </a:p>
        </p:txBody>
      </p:sp>
      <p:pic>
        <p:nvPicPr>
          <p:cNvPr id="16389" name="Picture 5"/>
          <p:cNvPicPr>
            <a:picLocks noChangeAspect="1" noChangeArrowheads="1"/>
          </p:cNvPicPr>
          <p:nvPr/>
        </p:nvPicPr>
        <p:blipFill>
          <a:blip r:embed="rId3" cstate="print"/>
          <a:srcRect/>
          <a:stretch>
            <a:fillRect/>
          </a:stretch>
        </p:blipFill>
        <p:spPr bwMode="auto">
          <a:xfrm>
            <a:off x="1907704" y="3356992"/>
            <a:ext cx="7125950" cy="3312368"/>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251520" y="188913"/>
            <a:ext cx="8713093" cy="6480175"/>
          </a:xfrm>
        </p:spPr>
        <p:txBody>
          <a:bodyPr/>
          <a:lstStyle/>
          <a:p>
            <a:pPr marL="0" indent="0" algn="just" eaLnBrk="1" hangingPunct="1">
              <a:lnSpc>
                <a:spcPct val="80000"/>
              </a:lnSpc>
              <a:spcBef>
                <a:spcPct val="0"/>
              </a:spcBef>
              <a:buFontTx/>
              <a:buNone/>
            </a:pPr>
            <a:r>
              <a:rPr lang="ru-RU" altLang="ru-RU" sz="2800" dirty="0"/>
              <a:t>   </a:t>
            </a:r>
            <a:r>
              <a:rPr lang="ru-RU" altLang="ru-RU" sz="2000" dirty="0"/>
              <a:t>При выборе первых двух правил в рамке </a:t>
            </a:r>
            <a:r>
              <a:rPr lang="en-US" altLang="ru-RU" sz="2000" b="1" dirty="0"/>
              <a:t>Stopping parameters</a:t>
            </a:r>
            <a:r>
              <a:rPr lang="ru-RU" altLang="ru-RU" sz="2000" dirty="0"/>
              <a:t> (параметры остановки) активизированы опции </a:t>
            </a:r>
            <a:r>
              <a:rPr lang="en-US" altLang="ru-RU" sz="2000" i="1" dirty="0"/>
              <a:t>Minimum n</a:t>
            </a:r>
            <a:r>
              <a:rPr lang="en-US" altLang="ru-RU" sz="2000" b="1" dirty="0"/>
              <a:t> </a:t>
            </a:r>
            <a:r>
              <a:rPr lang="ru-RU" altLang="ru-RU" sz="2000" dirty="0"/>
              <a:t>(минимальное n-количество неверных классификаций в терминальной вершине) и </a:t>
            </a:r>
            <a:r>
              <a:rPr lang="en-US" altLang="ru-RU" sz="2000" i="1" dirty="0"/>
              <a:t>Standard error rule</a:t>
            </a:r>
            <a:r>
              <a:rPr lang="en-US" altLang="ru-RU" sz="2000" b="1" dirty="0"/>
              <a:t> </a:t>
            </a:r>
            <a:r>
              <a:rPr lang="ru-RU" altLang="ru-RU" sz="2000" dirty="0"/>
              <a:t>(правило стандартной ошибки). </a:t>
            </a:r>
          </a:p>
          <a:p>
            <a:pPr marL="0" indent="0" algn="just" eaLnBrk="1" hangingPunct="1">
              <a:lnSpc>
                <a:spcPct val="80000"/>
              </a:lnSpc>
              <a:spcBef>
                <a:spcPct val="0"/>
              </a:spcBef>
              <a:buFontTx/>
              <a:buNone/>
            </a:pPr>
            <a:r>
              <a:rPr lang="ru-RU" altLang="ru-RU" sz="2000" dirty="0"/>
              <a:t>    В опции </a:t>
            </a:r>
            <a:r>
              <a:rPr lang="ru-RU" altLang="ru-RU" sz="2000" i="1" dirty="0"/>
              <a:t>Прямая остановка по методу </a:t>
            </a:r>
            <a:r>
              <a:rPr lang="en-US" altLang="ru-RU" sz="2000" i="1" dirty="0"/>
              <a:t>FACT </a:t>
            </a:r>
            <a:r>
              <a:rPr lang="ru-RU" altLang="ru-RU" sz="2000" dirty="0"/>
              <a:t>надо определить момент прекращения ветвлений, задавая значение в поле ввода </a:t>
            </a:r>
            <a:r>
              <a:rPr lang="en-US" altLang="ru-RU" sz="2000" b="1" dirty="0"/>
              <a:t>Fraction of objects </a:t>
            </a:r>
            <a:r>
              <a:rPr lang="ru-RU" altLang="ru-RU" sz="2000" dirty="0"/>
              <a:t>(доля неклассифицированных объектов). Ветвление по предикторным переменным продолжается до тех пор, пока каждая терминальная вершина дерева классификации или не станет «чистой» (т.е. не будет содержать неправильно классифицированных объектов-наблюдений), или количество отнесенных к этой вершине объектов из одного или нескольких классов не станет меньше заданной доли от общей численности соответствующего класса (классов).</a:t>
            </a:r>
            <a:r>
              <a:rPr lang="ru-RU" altLang="ru-RU" sz="2400" dirty="0"/>
              <a:t> </a:t>
            </a:r>
          </a:p>
          <a:p>
            <a:pPr marL="0" indent="0" algn="just" eaLnBrk="1" hangingPunct="1">
              <a:lnSpc>
                <a:spcPct val="80000"/>
              </a:lnSpc>
              <a:spcBef>
                <a:spcPct val="0"/>
              </a:spcBef>
              <a:buFontTx/>
              <a:buNone/>
            </a:pPr>
            <a:r>
              <a:rPr lang="ru-RU" altLang="ru-RU" sz="2000" dirty="0"/>
              <a:t>   С определением момента, когда дальнейшие ветвления следует прекратить, непосредственно связан этап определение «подходящих размеров» дерева.</a:t>
            </a:r>
            <a:r>
              <a:rPr lang="ru-RU" altLang="ru-RU" sz="2000" b="1" dirty="0"/>
              <a:t> </a:t>
            </a:r>
            <a:r>
              <a:rPr lang="ru-RU" altLang="ru-RU" sz="2000" dirty="0"/>
              <a:t>Очевидно, что чем больше размерность дерева классификации, тем точнее прогноз. Но сложнее интерпретация результатов и решающие правила, поэтому пользователю труднее сделать прогноз о принадлежности к классу нового наблюдения. </a:t>
            </a:r>
            <a:r>
              <a:rPr lang="ru-RU" altLang="ru-RU" sz="2000" b="1" dirty="0"/>
              <a:t>Дерево классификации должно быть достаточно сложным для того, чтобы учитывать имеющуюся информацию, и в то же время оно должно быть как можно более простым для возможности интерпретировать результаты. </a:t>
            </a:r>
            <a:r>
              <a:rPr lang="ru-RU" altLang="ru-RU" sz="2000" dirty="0"/>
              <a:t>Дерево должно уметь использовать ту информацию, которая улучшает точность прогноза, и игнорировать ту, которая прогноза не улучшает. </a:t>
            </a:r>
          </a:p>
          <a:p>
            <a:pPr marL="0" indent="0" algn="just" eaLnBrk="1" hangingPunct="1">
              <a:lnSpc>
                <a:spcPct val="80000"/>
              </a:lnSpc>
              <a:spcBef>
                <a:spcPct val="0"/>
              </a:spcBef>
              <a:buFontTx/>
              <a:buNone/>
            </a:pPr>
            <a:r>
              <a:rPr lang="ru-RU" altLang="ru-RU" sz="2000" dirty="0"/>
              <a: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179512" y="188913"/>
            <a:ext cx="8785101" cy="719807"/>
          </a:xfrm>
        </p:spPr>
        <p:txBody>
          <a:bodyPr/>
          <a:lstStyle/>
          <a:p>
            <a:pPr marL="0" indent="0" algn="just" eaLnBrk="1" hangingPunct="1">
              <a:lnSpc>
                <a:spcPct val="80000"/>
              </a:lnSpc>
              <a:spcBef>
                <a:spcPct val="0"/>
              </a:spcBef>
              <a:buFontTx/>
              <a:buNone/>
            </a:pPr>
            <a:r>
              <a:rPr lang="ru-RU" altLang="ru-RU" sz="2400" b="1" dirty="0"/>
              <a:t>   </a:t>
            </a:r>
            <a:r>
              <a:rPr lang="ru-RU" altLang="ru-RU" sz="2000" dirty="0"/>
              <a:t>В программе предусмотрено 2 варианта кросс-проверки, которые доступны, если перейти на вкладку </a:t>
            </a:r>
            <a:r>
              <a:rPr lang="ru-RU" altLang="ru-RU" sz="2000" b="1" dirty="0"/>
              <a:t>Опции выбора</a:t>
            </a:r>
            <a:r>
              <a:rPr lang="ru-RU" altLang="ru-RU" sz="2000" dirty="0"/>
              <a:t>: </a:t>
            </a:r>
          </a:p>
        </p:txBody>
      </p:sp>
      <p:pic>
        <p:nvPicPr>
          <p:cNvPr id="3" name="Picture 3"/>
          <p:cNvPicPr>
            <a:picLocks noChangeAspect="1" noChangeArrowheads="1"/>
          </p:cNvPicPr>
          <p:nvPr/>
        </p:nvPicPr>
        <p:blipFill>
          <a:blip r:embed="rId2" cstate="print"/>
          <a:srcRect/>
          <a:stretch>
            <a:fillRect/>
          </a:stretch>
        </p:blipFill>
        <p:spPr bwMode="auto">
          <a:xfrm>
            <a:off x="539552" y="836712"/>
            <a:ext cx="7980293" cy="3686019"/>
          </a:xfrm>
          <a:prstGeom prst="rect">
            <a:avLst/>
          </a:prstGeom>
          <a:noFill/>
          <a:ln w="9525">
            <a:noFill/>
            <a:miter lim="800000"/>
            <a:headEnd/>
            <a:tailEnd/>
          </a:ln>
        </p:spPr>
      </p:pic>
      <p:sp>
        <p:nvSpPr>
          <p:cNvPr id="4" name="Прямоугольник 3"/>
          <p:cNvSpPr/>
          <p:nvPr/>
        </p:nvSpPr>
        <p:spPr>
          <a:xfrm>
            <a:off x="359024" y="4509121"/>
            <a:ext cx="8533456" cy="1951303"/>
          </a:xfrm>
          <a:prstGeom prst="rect">
            <a:avLst/>
          </a:prstGeom>
        </p:spPr>
        <p:txBody>
          <a:bodyPr wrap="square">
            <a:spAutoFit/>
          </a:bodyPr>
          <a:lstStyle/>
          <a:p>
            <a:pPr algn="just" eaLnBrk="1" hangingPunct="1">
              <a:lnSpc>
                <a:spcPct val="80000"/>
              </a:lnSpc>
            </a:pPr>
            <a:r>
              <a:rPr lang="ru-RU" altLang="ru-RU" dirty="0"/>
              <a:t> 1</a:t>
            </a:r>
            <a:r>
              <a:rPr lang="ru-RU" altLang="ru-RU" sz="2000" dirty="0"/>
              <a:t>.</a:t>
            </a:r>
            <a:r>
              <a:rPr lang="ru-RU" altLang="ru-RU" sz="2000" b="1" dirty="0"/>
              <a:t> Кросс-проверка на обучающей выборке,</a:t>
            </a:r>
            <a:r>
              <a:rPr lang="ru-RU" altLang="ru-RU" sz="2000" dirty="0"/>
              <a:t> выполняется если при помощи кнопки </a:t>
            </a:r>
            <a:r>
              <a:rPr lang="en-US" altLang="ru-RU" sz="2000" b="1" dirty="0"/>
              <a:t>Variables</a:t>
            </a:r>
            <a:r>
              <a:rPr lang="en-US" altLang="ru-RU" sz="2000" dirty="0"/>
              <a:t> </a:t>
            </a:r>
            <a:r>
              <a:rPr lang="ru-RU" altLang="ru-RU" sz="2000" dirty="0"/>
              <a:t>указана переменная идентификатор, содержащая код выборки (обучающая или тестовая); </a:t>
            </a:r>
          </a:p>
          <a:p>
            <a:pPr algn="just" eaLnBrk="1" hangingPunct="1">
              <a:lnSpc>
                <a:spcPct val="80000"/>
              </a:lnSpc>
            </a:pPr>
            <a:r>
              <a:rPr lang="ru-RU" altLang="ru-RU" sz="2000" dirty="0"/>
              <a:t>2. </a:t>
            </a:r>
            <a:r>
              <a:rPr lang="ru-RU" altLang="ru-RU" sz="2000" b="1" dirty="0"/>
              <a:t>Кросс-проверка на всей выборке, в</a:t>
            </a:r>
            <a:r>
              <a:rPr lang="ru-RU" altLang="ru-RU" sz="2000" dirty="0"/>
              <a:t>ыполняется, если переменная идентификатор не задана. </a:t>
            </a:r>
            <a:endParaRPr lang="ru-RU" altLang="ru-RU" sz="2000" b="1" dirty="0"/>
          </a:p>
          <a:p>
            <a:pPr algn="just" eaLnBrk="1" hangingPunct="1">
              <a:lnSpc>
                <a:spcPct val="80000"/>
              </a:lnSpc>
            </a:pPr>
            <a:r>
              <a:rPr lang="ru-RU" altLang="ru-RU" sz="2000" dirty="0"/>
              <a:t>Оба варианта кросс-проверки завершаются глобальной кросс-проверкой</a:t>
            </a:r>
          </a:p>
          <a:p>
            <a:pPr algn="just" eaLnBrk="1" hangingPunct="1">
              <a:lnSpc>
                <a:spcPct val="90000"/>
              </a:lnSpc>
            </a:pPr>
            <a:r>
              <a:rPr lang="ru-RU" altLang="ru-RU" i="1" dirty="0"/>
              <a:t>  </a:t>
            </a:r>
            <a:endParaRPr lang="ru-RU"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a:xfrm>
            <a:off x="251520" y="332656"/>
            <a:ext cx="8640960" cy="6001643"/>
          </a:xfrm>
          <a:prstGeom prst="rect">
            <a:avLst/>
          </a:prstGeom>
        </p:spPr>
        <p:txBody>
          <a:bodyPr wrap="square">
            <a:spAutoFit/>
          </a:bodyPr>
          <a:lstStyle/>
          <a:p>
            <a:pPr algn="just" eaLnBrk="1" hangingPunct="1">
              <a:lnSpc>
                <a:spcPct val="80000"/>
              </a:lnSpc>
            </a:pPr>
            <a:r>
              <a:rPr lang="ru-RU" altLang="ru-RU" sz="2000" dirty="0"/>
              <a:t>     В </a:t>
            </a:r>
            <a:r>
              <a:rPr lang="ru-RU" altLang="ru-RU" sz="2000" b="1" dirty="0"/>
              <a:t>первом варианте </a:t>
            </a:r>
            <a:r>
              <a:rPr lang="ru-RU" altLang="ru-RU" sz="2000" dirty="0"/>
              <a:t>кросс-проверки дерево классификации строится по исходной – обучающей выборке, а его способность к прогнозированию проверяется путем предсказания принадлежности элементов тестовой выборки. </a:t>
            </a:r>
          </a:p>
          <a:p>
            <a:pPr algn="just" eaLnBrk="1" hangingPunct="1">
              <a:lnSpc>
                <a:spcPct val="80000"/>
              </a:lnSpc>
            </a:pPr>
            <a:r>
              <a:rPr lang="ru-RU" altLang="ru-RU" sz="2000" dirty="0"/>
              <a:t>      Положительное целое число, которое вводится в поле </a:t>
            </a:r>
            <a:r>
              <a:rPr lang="en-US" altLang="ru-RU" sz="2000" b="1" dirty="0"/>
              <a:t>Seed for random number generator </a:t>
            </a:r>
            <a:r>
              <a:rPr lang="ru-RU" altLang="ru-RU" sz="2000" dirty="0"/>
              <a:t>(начальное значение датчика случайных чисел), является начальным значением для датчика случайных чисел, порождающего заданное число случайных выборок из обучающей выборки. </a:t>
            </a:r>
          </a:p>
          <a:p>
            <a:pPr algn="just" eaLnBrk="1" hangingPunct="1">
              <a:lnSpc>
                <a:spcPct val="80000"/>
              </a:lnSpc>
            </a:pPr>
            <a:r>
              <a:rPr lang="ru-RU" altLang="ru-RU" sz="2000" dirty="0"/>
              <a:t>   Задаваемое пользователем значение </a:t>
            </a:r>
            <a:r>
              <a:rPr lang="en-US" altLang="ru-RU" sz="2000" i="1" dirty="0"/>
              <a:t>v </a:t>
            </a:r>
            <a:r>
              <a:rPr lang="ru-RU" altLang="ru-RU" sz="2000" i="1" dirty="0"/>
              <a:t>(</a:t>
            </a:r>
            <a:r>
              <a:rPr lang="en-US" altLang="ru-RU" sz="2000" i="1" dirty="0"/>
              <a:t>v</a:t>
            </a:r>
            <a:r>
              <a:rPr lang="ru-RU" altLang="ru-RU" sz="2000" i="1" dirty="0"/>
              <a:t>-</a:t>
            </a:r>
            <a:r>
              <a:rPr lang="en-US" altLang="ru-RU" sz="2000" i="1" dirty="0"/>
              <a:t>fold cross validation</a:t>
            </a:r>
            <a:r>
              <a:rPr lang="ru-RU" altLang="ru-RU" sz="2000" i="1" dirty="0"/>
              <a:t>)</a:t>
            </a:r>
            <a:r>
              <a:rPr lang="ru-RU" altLang="ru-RU" sz="2000" dirty="0"/>
              <a:t> (</a:t>
            </a:r>
            <a:r>
              <a:rPr lang="en-US" altLang="ru-RU" sz="2000" i="1" dirty="0"/>
              <a:t>v</a:t>
            </a:r>
            <a:r>
              <a:rPr lang="ru-RU" altLang="ru-RU" sz="2000" i="1" dirty="0"/>
              <a:t>-кратной</a:t>
            </a:r>
            <a:r>
              <a:rPr lang="ru-RU" altLang="ru-RU" sz="2000" dirty="0"/>
              <a:t> кросс-проверки) по умолчанию равно 3, определяет число случайных выборок – по возможности одинакового объема, которые формируются из обучающей выборки. Дерево классификации нужного размера строится </a:t>
            </a:r>
            <a:r>
              <a:rPr lang="en-US" altLang="ru-RU" sz="2000" i="1" dirty="0"/>
              <a:t>v</a:t>
            </a:r>
            <a:r>
              <a:rPr lang="en-US" altLang="ru-RU" sz="2000" dirty="0"/>
              <a:t> </a:t>
            </a:r>
            <a:r>
              <a:rPr lang="ru-RU" altLang="ru-RU" sz="2000" dirty="0"/>
              <a:t>раз, причем каждый раз поочередно одна из выборок не используется в его построении, но затем используется как тестовая выборка для кросс-проверки. </a:t>
            </a:r>
          </a:p>
          <a:p>
            <a:pPr algn="just" eaLnBrk="1" hangingPunct="1">
              <a:lnSpc>
                <a:spcPct val="80000"/>
              </a:lnSpc>
            </a:pPr>
            <a:r>
              <a:rPr lang="ru-RU" altLang="ru-RU" sz="2000" dirty="0"/>
              <a:t>   Таким образом, каждая подвыборка </a:t>
            </a:r>
            <a:r>
              <a:rPr lang="en-US" altLang="ru-RU" sz="2000" i="1" dirty="0"/>
              <a:t>v</a:t>
            </a:r>
            <a:r>
              <a:rPr lang="ru-RU" altLang="ru-RU" sz="2000" i="1" dirty="0"/>
              <a:t>-1 </a:t>
            </a:r>
            <a:r>
              <a:rPr lang="ru-RU" altLang="ru-RU" sz="2000" dirty="0"/>
              <a:t>раз участвует в обучающей выборке и ровно один раз служит тестовой выборкой.  Цены кросс-проверки, вычисленные для всех </a:t>
            </a:r>
            <a:r>
              <a:rPr lang="en-US" altLang="ru-RU" sz="2000" i="1" dirty="0"/>
              <a:t>v</a:t>
            </a:r>
            <a:r>
              <a:rPr lang="ru-RU" altLang="ru-RU" sz="2000" dirty="0"/>
              <a:t> тестовых выборок, затем усредняются, и в результате получается  </a:t>
            </a:r>
            <a:r>
              <a:rPr lang="en-US" altLang="ru-RU" sz="2000" i="1" dirty="0"/>
              <a:t>v</a:t>
            </a:r>
            <a:r>
              <a:rPr lang="ru-RU" altLang="ru-RU" sz="2000" i="1" dirty="0"/>
              <a:t>-кратная </a:t>
            </a:r>
            <a:r>
              <a:rPr lang="ru-RU" altLang="ru-RU" sz="2000" dirty="0"/>
              <a:t>оценка для цены кросс-проверки, которая вместе со своей стандартной ошибкой доступна в таблице результатов. </a:t>
            </a:r>
          </a:p>
          <a:p>
            <a:pPr algn="just" eaLnBrk="1" hangingPunct="1">
              <a:lnSpc>
                <a:spcPct val="80000"/>
              </a:lnSpc>
            </a:pPr>
            <a:r>
              <a:rPr lang="ru-RU" altLang="ru-RU" sz="2000" dirty="0"/>
              <a:t>    После построения дерева классификации посредством кросс-проверки его прогностические свойства проверяются на тестовой выборке.</a:t>
            </a:r>
          </a:p>
          <a:p>
            <a:pPr algn="just" eaLnBrk="1" hangingPunct="1">
              <a:lnSpc>
                <a:spcPct val="80000"/>
              </a:lnSpc>
            </a:pPr>
            <a:r>
              <a:rPr lang="ru-RU" altLang="ru-RU" sz="2000" dirty="0"/>
              <a:t>    Заметим, что опция </a:t>
            </a:r>
            <a:r>
              <a:rPr lang="ru-RU" altLang="ru-RU" sz="2000" b="1" dirty="0"/>
              <a:t>р-уровень для выбора переменной </a:t>
            </a:r>
            <a:r>
              <a:rPr lang="ru-RU" altLang="ru-RU" sz="2000" dirty="0"/>
              <a:t>ветвления активна только при выборе 1-го типа ветвления.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179512" y="260648"/>
            <a:ext cx="8784976" cy="4524315"/>
          </a:xfrm>
          <a:prstGeom prst="rect">
            <a:avLst/>
          </a:prstGeom>
        </p:spPr>
        <p:txBody>
          <a:bodyPr wrap="square">
            <a:spAutoFit/>
          </a:bodyPr>
          <a:lstStyle/>
          <a:p>
            <a:pPr algn="just">
              <a:lnSpc>
                <a:spcPct val="90000"/>
              </a:lnSpc>
            </a:pPr>
            <a:r>
              <a:rPr lang="ru-RU" altLang="ru-RU" sz="2000" dirty="0"/>
              <a:t>    Если значение цены на тестовой выборке окажется больше, чем на обучающей выборке, то это свидетельствует о плохом результате классификации</a:t>
            </a:r>
            <a:r>
              <a:rPr lang="ru-RU" altLang="ru-RU" sz="2000" i="1" dirty="0"/>
              <a:t>.</a:t>
            </a:r>
            <a:r>
              <a:rPr lang="ru-RU" altLang="ru-RU" sz="2000" b="1" dirty="0"/>
              <a:t> </a:t>
            </a:r>
            <a:r>
              <a:rPr lang="ru-RU" altLang="ru-RU" sz="2000" dirty="0"/>
              <a:t>В машинном обучении такую модель называют переобученной. Возможно, в этом случае следует поискать дерево другого размера, которое бы лучше выдерживало кросс-проверку. Напомним, что цена – это доля неправильно классифицированных наблюдений. Тестовая и обучающая выборки могут быть образованы из двух независимых наборов данных, или, если в нашем распоряжении имеется большая обучающая выборка, мы можем случайным образом отобрать часть (например, треть или половину) наблюдений и использовать ее в качестве тестовой выборки. </a:t>
            </a:r>
          </a:p>
          <a:p>
            <a:pPr algn="just" eaLnBrk="1" hangingPunct="1">
              <a:lnSpc>
                <a:spcPct val="90000"/>
              </a:lnSpc>
            </a:pPr>
            <a:r>
              <a:rPr lang="ru-RU" altLang="ru-RU" sz="2000" dirty="0"/>
              <a:t>  Если в </a:t>
            </a:r>
            <a:r>
              <a:rPr lang="en-US" altLang="ru-RU" sz="2000" b="1" dirty="0"/>
              <a:t>Variables </a:t>
            </a:r>
            <a:r>
              <a:rPr lang="ru-RU" altLang="ru-RU" sz="2000" dirty="0"/>
              <a:t>была указана переменная идентификатор, т.е. при первом способе кросс-проверки, то после нажатия на ОК на вкладке </a:t>
            </a:r>
            <a:r>
              <a:rPr lang="ru-RU" altLang="ru-RU" sz="2000" b="1" dirty="0"/>
              <a:t>Опции выбора </a:t>
            </a:r>
            <a:r>
              <a:rPr lang="ru-RU" altLang="ru-RU" sz="2000" dirty="0"/>
              <a:t>в окне результатов </a:t>
            </a:r>
            <a:r>
              <a:rPr lang="en-US" altLang="ru-RU" sz="2000" b="1" dirty="0"/>
              <a:t>Classification Trees Results</a:t>
            </a:r>
            <a:r>
              <a:rPr lang="en-US" altLang="ru-RU" sz="2000" dirty="0"/>
              <a:t> </a:t>
            </a:r>
            <a:r>
              <a:rPr lang="ru-RU" altLang="ru-RU" sz="2000" dirty="0"/>
              <a:t>на вкладке </a:t>
            </a:r>
            <a:r>
              <a:rPr lang="en-US" altLang="ru-RU" sz="2000" b="1" dirty="0"/>
              <a:t>Cross</a:t>
            </a:r>
            <a:r>
              <a:rPr lang="ru-RU" altLang="ru-RU" sz="2000" b="1" dirty="0"/>
              <a:t>-</a:t>
            </a:r>
            <a:r>
              <a:rPr lang="en-US" altLang="ru-RU" sz="2000" b="1" dirty="0"/>
              <a:t>validation</a:t>
            </a:r>
            <a:r>
              <a:rPr lang="en-US" altLang="ru-RU" sz="2000" dirty="0"/>
              <a:t> </a:t>
            </a:r>
            <a:r>
              <a:rPr lang="ru-RU" altLang="ru-RU" sz="2000" dirty="0"/>
              <a:t>в рамке </a:t>
            </a:r>
            <a:r>
              <a:rPr lang="en-US" altLang="ru-RU" sz="2000" b="1" dirty="0"/>
              <a:t>Test sample </a:t>
            </a:r>
            <a:r>
              <a:rPr lang="ru-RU" altLang="ru-RU" sz="2000" dirty="0"/>
              <a:t>будут активны 2 кнопки: </a:t>
            </a:r>
            <a:r>
              <a:rPr lang="en-US" altLang="ru-RU" sz="2000" b="1" dirty="0"/>
              <a:t>Misclassification matrix</a:t>
            </a:r>
            <a:r>
              <a:rPr lang="ru-RU" altLang="ru-RU" sz="2000" b="1" dirty="0"/>
              <a:t> (</a:t>
            </a:r>
            <a:r>
              <a:rPr lang="ru-RU" altLang="ru-RU" sz="2000" dirty="0"/>
              <a:t>Матрица ошибок классификации</a:t>
            </a:r>
            <a:r>
              <a:rPr lang="ru-RU" altLang="ru-RU" sz="2000" b="1" dirty="0"/>
              <a:t>) и </a:t>
            </a:r>
            <a:r>
              <a:rPr lang="en-US" altLang="ru-RU" sz="2000" b="1" dirty="0"/>
              <a:t>Predicted cases</a:t>
            </a:r>
            <a:r>
              <a:rPr lang="ru-RU" altLang="ru-RU" sz="2000" dirty="0"/>
              <a:t> (Предсказанные классы). </a:t>
            </a:r>
          </a:p>
          <a:p>
            <a:pPr algn="just">
              <a:lnSpc>
                <a:spcPct val="90000"/>
              </a:lnSpc>
            </a:pPr>
            <a:r>
              <a:rPr lang="ru-RU" altLang="ru-RU" sz="2000" dirty="0"/>
              <a:t>    </a:t>
            </a:r>
            <a:endParaRPr lang="ru-RU"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0" y="0"/>
            <a:ext cx="8964613" cy="1268760"/>
          </a:xfrm>
        </p:spPr>
        <p:txBody>
          <a:bodyPr/>
          <a:lstStyle/>
          <a:p>
            <a:pPr marL="0" indent="0" algn="just" eaLnBrk="1" hangingPunct="1">
              <a:lnSpc>
                <a:spcPct val="90000"/>
              </a:lnSpc>
              <a:spcBef>
                <a:spcPct val="0"/>
              </a:spcBef>
              <a:buFontTx/>
              <a:buNone/>
              <a:defRPr/>
            </a:pPr>
            <a:r>
              <a:rPr lang="ru-RU" sz="2000" dirty="0"/>
              <a:t>       </a:t>
            </a:r>
          </a:p>
          <a:p>
            <a:pPr algn="just" eaLnBrk="1" hangingPunct="1">
              <a:lnSpc>
                <a:spcPct val="90000"/>
              </a:lnSpc>
              <a:spcBef>
                <a:spcPct val="0"/>
              </a:spcBef>
              <a:buFontTx/>
              <a:buNone/>
              <a:defRPr/>
            </a:pPr>
            <a:r>
              <a:rPr lang="ru-RU" sz="2000" dirty="0"/>
              <a:t>  </a:t>
            </a:r>
          </a:p>
        </p:txBody>
      </p:sp>
      <p:pic>
        <p:nvPicPr>
          <p:cNvPr id="19459" name="Picture 2"/>
          <p:cNvPicPr>
            <a:picLocks noChangeAspect="1" noChangeArrowheads="1"/>
          </p:cNvPicPr>
          <p:nvPr/>
        </p:nvPicPr>
        <p:blipFill>
          <a:blip r:embed="rId2" cstate="print"/>
          <a:srcRect/>
          <a:stretch>
            <a:fillRect/>
          </a:stretch>
        </p:blipFill>
        <p:spPr bwMode="auto">
          <a:xfrm>
            <a:off x="179512" y="1268760"/>
            <a:ext cx="5256584" cy="3457560"/>
          </a:xfrm>
          <a:prstGeom prst="rect">
            <a:avLst/>
          </a:prstGeom>
          <a:noFill/>
          <a:ln w="9525">
            <a:noFill/>
            <a:miter lim="800000"/>
            <a:headEnd/>
            <a:tailEnd/>
          </a:ln>
        </p:spPr>
      </p:pic>
      <p:sp>
        <p:nvSpPr>
          <p:cNvPr id="19460" name="Text Box 3"/>
          <p:cNvSpPr txBox="1">
            <a:spLocks noChangeArrowheads="1"/>
          </p:cNvSpPr>
          <p:nvPr/>
        </p:nvSpPr>
        <p:spPr bwMode="auto">
          <a:xfrm>
            <a:off x="179512" y="4797152"/>
            <a:ext cx="1223963" cy="400050"/>
          </a:xfrm>
          <a:prstGeom prst="rect">
            <a:avLst/>
          </a:prstGeom>
          <a:noFill/>
          <a:ln w="9525">
            <a:noFill/>
            <a:miter lim="800000"/>
            <a:headEnd/>
            <a:tailEnd/>
          </a:ln>
        </p:spPr>
        <p:txBody>
          <a:bodyPr>
            <a:spAutoFit/>
          </a:bodyPr>
          <a:lstStyle/>
          <a:p>
            <a:pPr eaLnBrk="1" hangingPunct="1">
              <a:spcBef>
                <a:spcPct val="50000"/>
              </a:spcBef>
            </a:pPr>
            <a:r>
              <a:rPr lang="ru-RU" altLang="ru-RU" sz="2000" dirty="0"/>
              <a:t>Рис. 3</a:t>
            </a:r>
          </a:p>
        </p:txBody>
      </p:sp>
      <p:pic>
        <p:nvPicPr>
          <p:cNvPr id="19461" name="Picture 5"/>
          <p:cNvPicPr>
            <a:picLocks noChangeAspect="1" noChangeArrowheads="1"/>
          </p:cNvPicPr>
          <p:nvPr/>
        </p:nvPicPr>
        <p:blipFill>
          <a:blip r:embed="rId3" cstate="print"/>
          <a:srcRect/>
          <a:stretch>
            <a:fillRect/>
          </a:stretch>
        </p:blipFill>
        <p:spPr bwMode="auto">
          <a:xfrm>
            <a:off x="2339752" y="3605342"/>
            <a:ext cx="6552728" cy="3252657"/>
          </a:xfrm>
          <a:prstGeom prst="rect">
            <a:avLst/>
          </a:prstGeom>
          <a:noFill/>
          <a:ln w="9525">
            <a:noFill/>
            <a:miter lim="800000"/>
            <a:headEnd/>
            <a:tailEnd/>
          </a:ln>
        </p:spPr>
      </p:pic>
      <p:sp>
        <p:nvSpPr>
          <p:cNvPr id="6" name="Прямоугольник 5"/>
          <p:cNvSpPr/>
          <p:nvPr/>
        </p:nvSpPr>
        <p:spPr>
          <a:xfrm>
            <a:off x="179512" y="0"/>
            <a:ext cx="8712968" cy="1631216"/>
          </a:xfrm>
          <a:prstGeom prst="rect">
            <a:avLst/>
          </a:prstGeom>
        </p:spPr>
        <p:txBody>
          <a:bodyPr wrap="square">
            <a:spAutoFit/>
          </a:bodyPr>
          <a:lstStyle/>
          <a:p>
            <a:pPr algn="just"/>
            <a:r>
              <a:rPr lang="ru-RU" sz="2000" dirty="0"/>
              <a:t>Таблица </a:t>
            </a:r>
            <a:r>
              <a:rPr lang="ru-RU" sz="2000" b="1" dirty="0"/>
              <a:t>Матрица ошибок классификации </a:t>
            </a:r>
            <a:r>
              <a:rPr lang="ru-RU" sz="2000" dirty="0"/>
              <a:t>содержит количество объектов каждого класса ошибочно отнесенных к другому классу. Таблица также содержит цену кросс-проверки и стандартное отклонение цены кросс-проверки, вычисленные по результатам классификации на тестовой выборке (рис.3).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3500438"/>
            <a:ext cx="9144000" cy="3097212"/>
          </a:xfrm>
        </p:spPr>
        <p:txBody>
          <a:bodyPr/>
          <a:lstStyle/>
          <a:p>
            <a:pPr eaLnBrk="1" hangingPunct="1"/>
            <a:r>
              <a:rPr lang="ru-RU" altLang="ru-RU" b="1">
                <a:solidFill>
                  <a:srgbClr val="CCFFFF"/>
                </a:solidFill>
              </a:rPr>
              <a:t>Деревья классификации и их свойства</a:t>
            </a:r>
            <a:r>
              <a:rPr lang="ru-RU" altLang="ru-RU"/>
              <a:t> </a:t>
            </a:r>
            <a:r>
              <a:rPr lang="ru-RU" altLang="ru-RU" b="1">
                <a:solidFill>
                  <a:srgbClr val="CCFFFF"/>
                </a:solidFill>
              </a:rPr>
              <a:t>.</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fade">
                                      <p:cBhvr>
                                        <p:cTn id="7" dur="800" decel="100000"/>
                                        <p:tgtEl>
                                          <p:spTgt spid="58370"/>
                                        </p:tgtEl>
                                      </p:cBhvr>
                                    </p:animEffect>
                                    <p:anim calcmode="lin" valueType="num">
                                      <p:cBhvr>
                                        <p:cTn id="8" dur="800" decel="100000" fill="hold"/>
                                        <p:tgtEl>
                                          <p:spTgt spid="58370"/>
                                        </p:tgtEl>
                                        <p:attrNameLst>
                                          <p:attrName>style.rotation</p:attrName>
                                        </p:attrNameLst>
                                      </p:cBhvr>
                                      <p:tavLst>
                                        <p:tav tm="0">
                                          <p:val>
                                            <p:fltVal val="-90"/>
                                          </p:val>
                                        </p:tav>
                                        <p:tav tm="100000">
                                          <p:val>
                                            <p:fltVal val="0"/>
                                          </p:val>
                                        </p:tav>
                                      </p:tavLst>
                                    </p:anim>
                                    <p:anim calcmode="lin" valueType="num">
                                      <p:cBhvr>
                                        <p:cTn id="9" dur="800" decel="100000" fill="hold"/>
                                        <p:tgtEl>
                                          <p:spTgt spid="58370"/>
                                        </p:tgtEl>
                                        <p:attrNameLst>
                                          <p:attrName>ppt_x</p:attrName>
                                        </p:attrNameLst>
                                      </p:cBhvr>
                                      <p:tavLst>
                                        <p:tav tm="0">
                                          <p:val>
                                            <p:strVal val="#ppt_x+0.4"/>
                                          </p:val>
                                        </p:tav>
                                        <p:tav tm="100000">
                                          <p:val>
                                            <p:strVal val="#ppt_x-0.05"/>
                                          </p:val>
                                        </p:tav>
                                      </p:tavLst>
                                    </p:anim>
                                    <p:anim calcmode="lin" valueType="num">
                                      <p:cBhvr>
                                        <p:cTn id="10" dur="800" decel="100000" fill="hold"/>
                                        <p:tgtEl>
                                          <p:spTgt spid="5837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837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837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179512" y="260350"/>
            <a:ext cx="8785101" cy="2808610"/>
          </a:xfrm>
        </p:spPr>
        <p:txBody>
          <a:bodyPr/>
          <a:lstStyle/>
          <a:p>
            <a:pPr marL="0" indent="0" algn="just" eaLnBrk="1" hangingPunct="1">
              <a:lnSpc>
                <a:spcPct val="80000"/>
              </a:lnSpc>
              <a:spcBef>
                <a:spcPct val="0"/>
              </a:spcBef>
              <a:buFontTx/>
              <a:buNone/>
            </a:pPr>
            <a:r>
              <a:rPr lang="ru-RU" sz="2800" dirty="0"/>
              <a:t>   </a:t>
            </a:r>
            <a:r>
              <a:rPr lang="ru-RU" sz="2000" dirty="0"/>
              <a:t>Таблица </a:t>
            </a:r>
            <a:r>
              <a:rPr lang="ru-RU" altLang="ru-RU" sz="2000" b="1" dirty="0"/>
              <a:t>Предсказанные классы </a:t>
            </a:r>
            <a:r>
              <a:rPr lang="ru-RU" sz="2000" dirty="0"/>
              <a:t>для каждого объекта (наблюдения) из тестовой выборки показывает его номер (или имя объекта, если оно используется), его исходный класс, предсказанный класс и терминальную вершину дерева классификации, к которой приписан этот объект.</a:t>
            </a:r>
          </a:p>
          <a:p>
            <a:pPr marL="0" indent="0" algn="just" eaLnBrk="1" hangingPunct="1">
              <a:lnSpc>
                <a:spcPct val="80000"/>
              </a:lnSpc>
              <a:spcBef>
                <a:spcPct val="0"/>
              </a:spcBef>
              <a:buFontTx/>
              <a:buNone/>
            </a:pPr>
            <a:r>
              <a:rPr lang="ru-RU" altLang="ru-RU" sz="2000" dirty="0"/>
              <a:t>    Во </a:t>
            </a:r>
            <a:r>
              <a:rPr lang="ru-RU" altLang="ru-RU" sz="2000" b="1" dirty="0"/>
              <a:t>втором варианте </a:t>
            </a:r>
            <a:r>
              <a:rPr lang="ru-RU" altLang="ru-RU" sz="2000" dirty="0"/>
              <a:t>кросс-проверки – по всей выборке все аналогично, но отсутствует проверка модели на тестовой выборке. </a:t>
            </a:r>
          </a:p>
          <a:p>
            <a:pPr marL="0" indent="0" algn="just" eaLnBrk="1" hangingPunct="1">
              <a:lnSpc>
                <a:spcPct val="80000"/>
              </a:lnSpc>
              <a:spcBef>
                <a:spcPct val="0"/>
              </a:spcBef>
              <a:buFontTx/>
              <a:buNone/>
            </a:pPr>
            <a:r>
              <a:rPr lang="ru-RU" sz="2000" dirty="0"/>
              <a:t>    Если нажать на кнопку </a:t>
            </a:r>
            <a:r>
              <a:rPr lang="ru-RU" sz="2000" b="1" dirty="0"/>
              <a:t>Выполнить кросс-проверку </a:t>
            </a:r>
            <a:r>
              <a:rPr lang="ru-RU" sz="2000" dirty="0"/>
              <a:t>(</a:t>
            </a:r>
            <a:r>
              <a:rPr lang="en-US" sz="2000" b="1" dirty="0"/>
              <a:t>Perfom global CV</a:t>
            </a:r>
            <a:r>
              <a:rPr lang="ru-RU" sz="2000" dirty="0"/>
              <a:t>) появится окно, в котором следует нажать на кнопку </a:t>
            </a:r>
            <a:r>
              <a:rPr lang="ru-RU" sz="2000" b="1" dirty="0"/>
              <a:t>Матрица ошибок </a:t>
            </a:r>
            <a:r>
              <a:rPr lang="ru-RU" sz="2000" dirty="0"/>
              <a:t>классификации ГКП, появится таблица с количеством ошибочных классификаций по группам в соответствии с ГКП. </a:t>
            </a:r>
          </a:p>
        </p:txBody>
      </p:sp>
      <p:pic>
        <p:nvPicPr>
          <p:cNvPr id="36865" name="Picture 1"/>
          <p:cNvPicPr>
            <a:picLocks noChangeAspect="1" noChangeArrowheads="1"/>
          </p:cNvPicPr>
          <p:nvPr/>
        </p:nvPicPr>
        <p:blipFill>
          <a:blip r:embed="rId2" cstate="print"/>
          <a:srcRect/>
          <a:stretch>
            <a:fillRect/>
          </a:stretch>
        </p:blipFill>
        <p:spPr bwMode="auto">
          <a:xfrm>
            <a:off x="2195736" y="3432206"/>
            <a:ext cx="5270867" cy="1669568"/>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cstate="print"/>
          <a:srcRect/>
          <a:stretch>
            <a:fillRect/>
          </a:stretch>
        </p:blipFill>
        <p:spPr>
          <a:xfrm>
            <a:off x="179512" y="1215305"/>
            <a:ext cx="5281544" cy="3509840"/>
          </a:xfrm>
          <a:noFill/>
        </p:spPr>
      </p:pic>
      <p:sp>
        <p:nvSpPr>
          <p:cNvPr id="29699" name="Text Box 3"/>
          <p:cNvSpPr txBox="1">
            <a:spLocks noChangeArrowheads="1"/>
          </p:cNvSpPr>
          <p:nvPr/>
        </p:nvSpPr>
        <p:spPr bwMode="auto">
          <a:xfrm>
            <a:off x="611560" y="4725145"/>
            <a:ext cx="1079872" cy="400050"/>
          </a:xfrm>
          <a:prstGeom prst="rect">
            <a:avLst/>
          </a:prstGeom>
          <a:noFill/>
          <a:ln w="9525">
            <a:noFill/>
            <a:miter lim="800000"/>
            <a:headEnd/>
            <a:tailEnd/>
          </a:ln>
        </p:spPr>
        <p:txBody>
          <a:bodyPr wrap="square">
            <a:spAutoFit/>
          </a:bodyPr>
          <a:lstStyle/>
          <a:p>
            <a:pPr eaLnBrk="1" hangingPunct="1">
              <a:spcBef>
                <a:spcPct val="50000"/>
              </a:spcBef>
            </a:pPr>
            <a:r>
              <a:rPr lang="ru-RU" altLang="ru-RU" sz="2000" b="1" dirty="0"/>
              <a:t>Рис. 6</a:t>
            </a:r>
          </a:p>
        </p:txBody>
      </p:sp>
      <p:sp>
        <p:nvSpPr>
          <p:cNvPr id="2" name="Прямоугольник 1">
            <a:extLst>
              <a:ext uri="{FF2B5EF4-FFF2-40B4-BE49-F238E27FC236}">
                <a16:creationId xmlns:a16="http://schemas.microsoft.com/office/drawing/2014/main" id="{59E90E8C-5530-43EF-A3FE-A40783E32A79}"/>
              </a:ext>
            </a:extLst>
          </p:cNvPr>
          <p:cNvSpPr/>
          <p:nvPr/>
        </p:nvSpPr>
        <p:spPr>
          <a:xfrm>
            <a:off x="179512" y="199641"/>
            <a:ext cx="8784976" cy="1015663"/>
          </a:xfrm>
          <a:prstGeom prst="rect">
            <a:avLst/>
          </a:prstGeom>
        </p:spPr>
        <p:txBody>
          <a:bodyPr wrap="square">
            <a:spAutoFit/>
          </a:bodyPr>
          <a:lstStyle/>
          <a:p>
            <a:r>
              <a:rPr lang="ru-RU" sz="2000" dirty="0"/>
              <a:t>Сохраним все установки модуля по умолчанию и в стартовом диалоге щелкнем по ОК. Появится окно результатов на вкладке </a:t>
            </a:r>
            <a:r>
              <a:rPr lang="en-US" sz="2000" dirty="0"/>
              <a:t>Quick</a:t>
            </a:r>
            <a:r>
              <a:rPr lang="ru-RU" sz="2000" dirty="0"/>
              <a:t>, на которой можно посмотреть итоговую таблицу и граф дерева классификации </a:t>
            </a:r>
          </a:p>
        </p:txBody>
      </p:sp>
      <p:pic>
        <p:nvPicPr>
          <p:cNvPr id="3" name="Рисунок 2">
            <a:extLst>
              <a:ext uri="{FF2B5EF4-FFF2-40B4-BE49-F238E27FC236}">
                <a16:creationId xmlns:a16="http://schemas.microsoft.com/office/drawing/2014/main" id="{FBCEEBE3-BFD7-455A-B4A9-5FAD05EBDF4B}"/>
              </a:ext>
            </a:extLst>
          </p:cNvPr>
          <p:cNvPicPr>
            <a:picLocks noChangeAspect="1"/>
          </p:cNvPicPr>
          <p:nvPr/>
        </p:nvPicPr>
        <p:blipFill>
          <a:blip r:embed="rId3"/>
          <a:stretch>
            <a:fillRect/>
          </a:stretch>
        </p:blipFill>
        <p:spPr>
          <a:xfrm>
            <a:off x="2524303" y="3520232"/>
            <a:ext cx="6438900" cy="320992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0" y="188913"/>
            <a:ext cx="8964613" cy="2592387"/>
          </a:xfrm>
        </p:spPr>
        <p:txBody>
          <a:bodyPr/>
          <a:lstStyle/>
          <a:p>
            <a:pPr marL="0" indent="0" algn="just" eaLnBrk="1" hangingPunct="1">
              <a:lnSpc>
                <a:spcPct val="80000"/>
              </a:lnSpc>
              <a:spcBef>
                <a:spcPct val="0"/>
              </a:spcBef>
              <a:buFontTx/>
              <a:buNone/>
            </a:pPr>
            <a:r>
              <a:rPr lang="ru-RU" altLang="ru-RU" sz="2800"/>
              <a:t>  </a:t>
            </a:r>
            <a:r>
              <a:rPr lang="ru-RU" altLang="ru-RU" sz="2000"/>
              <a:t>В информационной части окна</a:t>
            </a:r>
            <a:r>
              <a:rPr lang="ru-RU" altLang="ru-RU" sz="2000" b="1"/>
              <a:t> </a:t>
            </a:r>
            <a:r>
              <a:rPr lang="ru-RU" altLang="ru-RU" sz="2000"/>
              <a:t>указано название зависимой переменной, количество интервальных переменных (2), объем обучающей выборки (37), объем тестовой выборки (0). На</a:t>
            </a:r>
            <a:r>
              <a:rPr lang="en-US" altLang="ru-RU" sz="2000"/>
              <a:t> </a:t>
            </a:r>
            <a:r>
              <a:rPr lang="ru-RU" altLang="ru-RU" sz="2000"/>
              <a:t>вкладке</a:t>
            </a:r>
            <a:r>
              <a:rPr lang="en-US" altLang="ru-RU" sz="2000"/>
              <a:t> </a:t>
            </a:r>
            <a:r>
              <a:rPr lang="en-US" altLang="ru-RU" sz="2000" i="1"/>
              <a:t>Quick</a:t>
            </a:r>
            <a:r>
              <a:rPr lang="en-US" altLang="ru-RU" sz="2000"/>
              <a:t> </a:t>
            </a:r>
            <a:r>
              <a:rPr lang="ru-RU" altLang="ru-RU" sz="2000"/>
              <a:t>представлены</a:t>
            </a:r>
            <a:r>
              <a:rPr lang="en-US" altLang="ru-RU" sz="2000"/>
              <a:t> </a:t>
            </a:r>
            <a:r>
              <a:rPr lang="ru-RU" altLang="ru-RU" sz="2000"/>
              <a:t>две</a:t>
            </a:r>
            <a:r>
              <a:rPr lang="en-US" altLang="ru-RU" sz="2000"/>
              <a:t> </a:t>
            </a:r>
            <a:r>
              <a:rPr lang="ru-RU" altLang="ru-RU" sz="2000"/>
              <a:t>кнопки</a:t>
            </a:r>
            <a:r>
              <a:rPr lang="en-US" altLang="ru-RU" sz="2000"/>
              <a:t> – </a:t>
            </a:r>
            <a:r>
              <a:rPr lang="en-US" altLang="ru-RU" sz="2000" b="1"/>
              <a:t>Summary. Tree structure</a:t>
            </a:r>
            <a:r>
              <a:rPr lang="en-US" altLang="ru-RU" sz="2000"/>
              <a:t>  </a:t>
            </a:r>
            <a:r>
              <a:rPr lang="ru-RU" altLang="ru-RU" sz="2000"/>
              <a:t>и</a:t>
            </a:r>
            <a:r>
              <a:rPr lang="en-US" altLang="ru-RU" sz="2000"/>
              <a:t> </a:t>
            </a:r>
            <a:r>
              <a:rPr lang="en-US" altLang="ru-RU" sz="2000" b="1"/>
              <a:t>Classification tree plot.</a:t>
            </a:r>
            <a:r>
              <a:rPr lang="en-US" altLang="ru-RU" sz="2000"/>
              <a:t> </a:t>
            </a:r>
            <a:endParaRPr lang="ru-RU" altLang="ru-RU" sz="2000"/>
          </a:p>
          <a:p>
            <a:pPr marL="0" indent="0" algn="just" eaLnBrk="1" hangingPunct="1">
              <a:lnSpc>
                <a:spcPct val="80000"/>
              </a:lnSpc>
              <a:spcBef>
                <a:spcPct val="0"/>
              </a:spcBef>
              <a:buFontTx/>
              <a:buNone/>
            </a:pPr>
            <a:r>
              <a:rPr lang="ru-RU" altLang="ru-RU" sz="2000"/>
              <a:t>  Нажмите последовательно на каждую из них. На рис. 7 в таблице представлены номера узлов (вершин) (</a:t>
            </a:r>
            <a:r>
              <a:rPr lang="en-US" altLang="ru-RU" sz="2000" i="1"/>
              <a:t>Node</a:t>
            </a:r>
            <a:r>
              <a:rPr lang="ru-RU" altLang="ru-RU" sz="2000"/>
              <a:t>); номера дочерних вершин</a:t>
            </a:r>
            <a:r>
              <a:rPr lang="ru-RU" altLang="ru-RU" sz="2000" b="1"/>
              <a:t> </a:t>
            </a:r>
            <a:r>
              <a:rPr lang="ru-RU" altLang="ru-RU" sz="2000"/>
              <a:t>(</a:t>
            </a:r>
            <a:r>
              <a:rPr lang="en-US" altLang="ru-RU" sz="2000" i="1"/>
              <a:t>Child nodes</a:t>
            </a:r>
            <a:r>
              <a:rPr lang="ru-RU" altLang="ru-RU" sz="2000"/>
              <a:t>) на левой и правой ветвях (</a:t>
            </a:r>
            <a:r>
              <a:rPr lang="en-US" altLang="ru-RU" sz="2000" i="1"/>
              <a:t>Left</a:t>
            </a:r>
            <a:r>
              <a:rPr lang="ru-RU" altLang="ru-RU" sz="2000" i="1"/>
              <a:t>, </a:t>
            </a:r>
            <a:r>
              <a:rPr lang="en-US" altLang="ru-RU" sz="2000" i="1"/>
              <a:t>Right branch</a:t>
            </a:r>
            <a:r>
              <a:rPr lang="ru-RU" altLang="ru-RU" sz="2000"/>
              <a:t>); исходное количество объектов (</a:t>
            </a:r>
            <a:r>
              <a:rPr lang="en-US" altLang="ru-RU" sz="2000" i="1"/>
              <a:t>Observed</a:t>
            </a:r>
            <a:r>
              <a:rPr lang="ru-RU" altLang="ru-RU" sz="2000"/>
              <a:t>) в классах; предсказанные классы (</a:t>
            </a:r>
            <a:r>
              <a:rPr lang="en-US" altLang="ru-RU" sz="2000" i="1"/>
              <a:t>Predicted classes</a:t>
            </a:r>
            <a:r>
              <a:rPr lang="ru-RU" altLang="ru-RU" sz="2000" i="1"/>
              <a:t>);</a:t>
            </a:r>
            <a:r>
              <a:rPr lang="ru-RU" altLang="ru-RU" sz="2000"/>
              <a:t> условия ветвления</a:t>
            </a:r>
            <a:r>
              <a:rPr lang="ru-RU" altLang="ru-RU" sz="2000" b="1" i="1"/>
              <a:t> </a:t>
            </a:r>
            <a:r>
              <a:rPr lang="ru-RU" altLang="ru-RU" sz="2000"/>
              <a:t>(</a:t>
            </a:r>
            <a:r>
              <a:rPr lang="en-US" altLang="ru-RU" sz="2000" i="1"/>
              <a:t>Split conditions</a:t>
            </a:r>
            <a:r>
              <a:rPr lang="ru-RU" altLang="ru-RU" sz="2000" i="1"/>
              <a:t>).</a:t>
            </a:r>
            <a:r>
              <a:rPr lang="ru-RU" altLang="ru-RU" sz="2000"/>
              <a:t> </a:t>
            </a:r>
          </a:p>
        </p:txBody>
      </p:sp>
      <p:sp>
        <p:nvSpPr>
          <p:cNvPr id="30723" name="Rectangle 3"/>
          <p:cNvSpPr>
            <a:spLocks noChangeArrowheads="1"/>
          </p:cNvSpPr>
          <p:nvPr/>
        </p:nvSpPr>
        <p:spPr bwMode="auto">
          <a:xfrm>
            <a:off x="0" y="2638425"/>
            <a:ext cx="9144000" cy="0"/>
          </a:xfrm>
          <a:prstGeom prst="rect">
            <a:avLst/>
          </a:prstGeom>
          <a:noFill/>
          <a:ln w="9525">
            <a:noFill/>
            <a:miter lim="800000"/>
            <a:headEnd/>
            <a:tailEnd/>
          </a:ln>
        </p:spPr>
        <p:txBody>
          <a:bodyPr wrap="none" anchor="ctr">
            <a:spAutoFit/>
          </a:bodyPr>
          <a:lstStyle/>
          <a:p>
            <a:pPr eaLnBrk="1" hangingPunct="1"/>
            <a:endParaRPr lang="ru-RU" altLang="ru-RU"/>
          </a:p>
        </p:txBody>
      </p:sp>
      <p:sp>
        <p:nvSpPr>
          <p:cNvPr id="30725" name="Text Box 3"/>
          <p:cNvSpPr txBox="1">
            <a:spLocks noChangeArrowheads="1"/>
          </p:cNvSpPr>
          <p:nvPr/>
        </p:nvSpPr>
        <p:spPr bwMode="auto">
          <a:xfrm>
            <a:off x="3393459" y="4887913"/>
            <a:ext cx="1208088" cy="400050"/>
          </a:xfrm>
          <a:prstGeom prst="rect">
            <a:avLst/>
          </a:prstGeom>
          <a:noFill/>
          <a:ln w="9525">
            <a:noFill/>
            <a:miter lim="800000"/>
            <a:headEnd/>
            <a:tailEnd/>
          </a:ln>
        </p:spPr>
        <p:txBody>
          <a:bodyPr>
            <a:spAutoFit/>
          </a:bodyPr>
          <a:lstStyle/>
          <a:p>
            <a:pPr eaLnBrk="1" hangingPunct="1">
              <a:spcBef>
                <a:spcPct val="50000"/>
              </a:spcBef>
            </a:pPr>
            <a:r>
              <a:rPr lang="ru-RU" altLang="ru-RU" sz="2000" b="1" dirty="0"/>
              <a:t>Рис. 7</a:t>
            </a:r>
          </a:p>
        </p:txBody>
      </p:sp>
      <p:pic>
        <p:nvPicPr>
          <p:cNvPr id="2" name="Рисунок 1">
            <a:extLst>
              <a:ext uri="{FF2B5EF4-FFF2-40B4-BE49-F238E27FC236}">
                <a16:creationId xmlns:a16="http://schemas.microsoft.com/office/drawing/2014/main" id="{A3A9656A-D4B5-4819-91D6-AFC737E00ECA}"/>
              </a:ext>
            </a:extLst>
          </p:cNvPr>
          <p:cNvPicPr>
            <a:picLocks noChangeAspect="1"/>
          </p:cNvPicPr>
          <p:nvPr/>
        </p:nvPicPr>
        <p:blipFill>
          <a:blip r:embed="rId2"/>
          <a:stretch>
            <a:fillRect/>
          </a:stretch>
        </p:blipFill>
        <p:spPr>
          <a:xfrm>
            <a:off x="612814" y="2595562"/>
            <a:ext cx="7199545" cy="2226008"/>
          </a:xfrm>
          <a:prstGeom prst="rect">
            <a:avLst/>
          </a:prstGeom>
        </p:spPr>
      </p:pic>
      <p:sp>
        <p:nvSpPr>
          <p:cNvPr id="3" name="Прямоугольник 2">
            <a:extLst>
              <a:ext uri="{FF2B5EF4-FFF2-40B4-BE49-F238E27FC236}">
                <a16:creationId xmlns:a16="http://schemas.microsoft.com/office/drawing/2014/main" id="{1221DBEF-F191-40EC-A46D-64869A5C087C}"/>
              </a:ext>
            </a:extLst>
          </p:cNvPr>
          <p:cNvSpPr/>
          <p:nvPr/>
        </p:nvSpPr>
        <p:spPr>
          <a:xfrm>
            <a:off x="306406" y="5468758"/>
            <a:ext cx="8351799" cy="1200329"/>
          </a:xfrm>
          <a:prstGeom prst="rect">
            <a:avLst/>
          </a:prstGeom>
        </p:spPr>
        <p:txBody>
          <a:bodyPr wrap="square">
            <a:spAutoFit/>
          </a:bodyPr>
          <a:lstStyle/>
          <a:p>
            <a:pPr algn="just"/>
            <a:r>
              <a:rPr lang="ru-RU" altLang="ru-RU" dirty="0"/>
              <a:t>Интерпретация результатов таблицы значительно упрощается, если воспользоваться графом дерева классификации, изображенным на рис. 8. </a:t>
            </a:r>
            <a:endParaRPr lang="ru-RU"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0" y="1"/>
            <a:ext cx="8964613" cy="1770504"/>
          </a:xfrm>
        </p:spPr>
        <p:txBody>
          <a:bodyPr/>
          <a:lstStyle/>
          <a:p>
            <a:pPr marL="0" indent="0" algn="just" eaLnBrk="1" hangingPunct="1">
              <a:spcBef>
                <a:spcPct val="0"/>
              </a:spcBef>
              <a:buFontTx/>
              <a:buNone/>
            </a:pPr>
            <a:r>
              <a:rPr lang="ru-RU" altLang="ru-RU" sz="2000" dirty="0"/>
              <a:t>Красным пунктиром (на мониторе) обозначены терминальные вершины (листья) дерева (</a:t>
            </a:r>
            <a:r>
              <a:rPr lang="en-US" altLang="ru-RU" sz="2000" dirty="0"/>
              <a:t>2, 4, 5</a:t>
            </a:r>
            <a:r>
              <a:rPr lang="ru-RU" altLang="ru-RU" sz="2000" dirty="0"/>
              <a:t>), дальнейшее ветвление из которых невозможно. Внутри больших прямоугольников, изображающих вершины дерева, нарисованы гистограммы, высота которых соответствует количеству ураганов определенного класса в данной вершине.</a:t>
            </a:r>
          </a:p>
        </p:txBody>
      </p:sp>
      <p:sp>
        <p:nvSpPr>
          <p:cNvPr id="32771" name="Rectangle 3"/>
          <p:cNvSpPr>
            <a:spLocks noChangeArrowheads="1"/>
          </p:cNvSpPr>
          <p:nvPr/>
        </p:nvSpPr>
        <p:spPr bwMode="auto">
          <a:xfrm>
            <a:off x="0" y="2043113"/>
            <a:ext cx="9144000" cy="0"/>
          </a:xfrm>
          <a:prstGeom prst="rect">
            <a:avLst/>
          </a:prstGeom>
          <a:noFill/>
          <a:ln w="9525">
            <a:noFill/>
            <a:miter lim="800000"/>
            <a:headEnd/>
            <a:tailEnd/>
          </a:ln>
        </p:spPr>
        <p:txBody>
          <a:bodyPr wrap="none" anchor="ctr">
            <a:spAutoFit/>
          </a:bodyPr>
          <a:lstStyle/>
          <a:p>
            <a:pPr eaLnBrk="1" hangingPunct="1"/>
            <a:endParaRPr lang="ru-RU" altLang="ru-RU"/>
          </a:p>
        </p:txBody>
      </p:sp>
      <p:sp>
        <p:nvSpPr>
          <p:cNvPr id="32773" name="Text Box 5"/>
          <p:cNvSpPr txBox="1">
            <a:spLocks noChangeArrowheads="1"/>
          </p:cNvSpPr>
          <p:nvPr/>
        </p:nvSpPr>
        <p:spPr bwMode="auto">
          <a:xfrm>
            <a:off x="5508104" y="6457950"/>
            <a:ext cx="1152525" cy="400050"/>
          </a:xfrm>
          <a:prstGeom prst="rect">
            <a:avLst/>
          </a:prstGeom>
          <a:noFill/>
          <a:ln w="9525">
            <a:noFill/>
            <a:miter lim="800000"/>
            <a:headEnd/>
            <a:tailEnd/>
          </a:ln>
        </p:spPr>
        <p:txBody>
          <a:bodyPr>
            <a:spAutoFit/>
          </a:bodyPr>
          <a:lstStyle/>
          <a:p>
            <a:pPr eaLnBrk="1" hangingPunct="1">
              <a:spcBef>
                <a:spcPct val="50000"/>
              </a:spcBef>
            </a:pPr>
            <a:r>
              <a:rPr lang="ru-RU" altLang="ru-RU" sz="2000" dirty="0"/>
              <a:t>Рис. 8</a:t>
            </a:r>
          </a:p>
        </p:txBody>
      </p:sp>
      <p:pic>
        <p:nvPicPr>
          <p:cNvPr id="2" name="Рисунок 1">
            <a:extLst>
              <a:ext uri="{FF2B5EF4-FFF2-40B4-BE49-F238E27FC236}">
                <a16:creationId xmlns:a16="http://schemas.microsoft.com/office/drawing/2014/main" id="{1DF2D9B6-C8B7-4FBD-82E7-2C1523543555}"/>
              </a:ext>
            </a:extLst>
          </p:cNvPr>
          <p:cNvPicPr>
            <a:picLocks noChangeAspect="1"/>
          </p:cNvPicPr>
          <p:nvPr/>
        </p:nvPicPr>
        <p:blipFill>
          <a:blip r:embed="rId2"/>
          <a:stretch>
            <a:fillRect/>
          </a:stretch>
        </p:blipFill>
        <p:spPr>
          <a:xfrm>
            <a:off x="1691680" y="1645025"/>
            <a:ext cx="6337777" cy="4814886"/>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cstate="print"/>
          <a:srcRect/>
          <a:stretch>
            <a:fillRect/>
          </a:stretch>
        </p:blipFill>
        <p:spPr>
          <a:xfrm>
            <a:off x="1085625" y="895350"/>
            <a:ext cx="6678697" cy="4405858"/>
          </a:xfrm>
          <a:noFill/>
        </p:spPr>
      </p:pic>
      <p:sp>
        <p:nvSpPr>
          <p:cNvPr id="33795" name="Text Box 3"/>
          <p:cNvSpPr txBox="1">
            <a:spLocks noChangeArrowheads="1"/>
          </p:cNvSpPr>
          <p:nvPr/>
        </p:nvSpPr>
        <p:spPr bwMode="auto">
          <a:xfrm>
            <a:off x="3671094" y="5301208"/>
            <a:ext cx="1152525" cy="400110"/>
          </a:xfrm>
          <a:prstGeom prst="rect">
            <a:avLst/>
          </a:prstGeom>
          <a:noFill/>
          <a:ln w="9525">
            <a:noFill/>
            <a:miter lim="800000"/>
            <a:headEnd/>
            <a:tailEnd/>
          </a:ln>
        </p:spPr>
        <p:txBody>
          <a:bodyPr>
            <a:spAutoFit/>
          </a:bodyPr>
          <a:lstStyle/>
          <a:p>
            <a:pPr eaLnBrk="1" hangingPunct="1">
              <a:spcBef>
                <a:spcPct val="50000"/>
              </a:spcBef>
            </a:pPr>
            <a:r>
              <a:rPr lang="ru-RU" altLang="ru-RU" sz="2000" b="1" dirty="0"/>
              <a:t>Рис. 9</a:t>
            </a:r>
          </a:p>
        </p:txBody>
      </p:sp>
      <p:sp>
        <p:nvSpPr>
          <p:cNvPr id="33796" name="Прямоугольник 3"/>
          <p:cNvSpPr>
            <a:spLocks noChangeArrowheads="1"/>
          </p:cNvSpPr>
          <p:nvPr/>
        </p:nvSpPr>
        <p:spPr bwMode="auto">
          <a:xfrm>
            <a:off x="503238" y="260350"/>
            <a:ext cx="8640762" cy="635000"/>
          </a:xfrm>
          <a:prstGeom prst="rect">
            <a:avLst/>
          </a:prstGeom>
          <a:noFill/>
          <a:ln w="9525">
            <a:noFill/>
            <a:miter lim="800000"/>
            <a:headEnd/>
            <a:tailEnd/>
          </a:ln>
        </p:spPr>
        <p:txBody>
          <a:bodyPr>
            <a:spAutoFit/>
          </a:bodyPr>
          <a:lstStyle/>
          <a:p>
            <a:pPr algn="just" eaLnBrk="1" hangingPunct="1">
              <a:lnSpc>
                <a:spcPct val="80000"/>
              </a:lnSpc>
            </a:pPr>
            <a:r>
              <a:rPr lang="ru-RU" altLang="ru-RU" sz="2200"/>
              <a:t>На вкладке </a:t>
            </a:r>
            <a:r>
              <a:rPr lang="en-US" altLang="ru-RU" sz="2200" b="1"/>
              <a:t>Tree plot </a:t>
            </a:r>
            <a:r>
              <a:rPr lang="ru-RU" altLang="ru-RU" sz="2200"/>
              <a:t>пользователь по своему усмотрению может выбрать те или иные параметры графа дерева (рис. 9).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26C3B42E-FBE9-4420-9FC5-F22CA67347C0}"/>
              </a:ext>
            </a:extLst>
          </p:cNvPr>
          <p:cNvPicPr>
            <a:picLocks noChangeAspect="1"/>
          </p:cNvPicPr>
          <p:nvPr/>
        </p:nvPicPr>
        <p:blipFill>
          <a:blip r:embed="rId2"/>
          <a:stretch>
            <a:fillRect/>
          </a:stretch>
        </p:blipFill>
        <p:spPr>
          <a:xfrm>
            <a:off x="644885" y="1268760"/>
            <a:ext cx="8029052" cy="4038071"/>
          </a:xfrm>
          <a:prstGeom prst="rect">
            <a:avLst/>
          </a:prstGeom>
        </p:spPr>
      </p:pic>
    </p:spTree>
    <p:extLst>
      <p:ext uri="{BB962C8B-B14F-4D97-AF65-F5344CB8AC3E}">
        <p14:creationId xmlns:p14="http://schemas.microsoft.com/office/powerpoint/2010/main" val="1426152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250825" y="0"/>
            <a:ext cx="8713788" cy="6858000"/>
          </a:xfrm>
        </p:spPr>
        <p:txBody>
          <a:bodyPr/>
          <a:lstStyle/>
          <a:p>
            <a:pPr marL="0" indent="0" algn="just" eaLnBrk="1" hangingPunct="1">
              <a:lnSpc>
                <a:spcPct val="80000"/>
              </a:lnSpc>
              <a:spcBef>
                <a:spcPct val="0"/>
              </a:spcBef>
              <a:buFontTx/>
              <a:buNone/>
              <a:defRPr/>
            </a:pPr>
            <a:r>
              <a:rPr lang="ru-RU" sz="2800" dirty="0"/>
              <a:t>    </a:t>
            </a:r>
            <a:r>
              <a:rPr lang="ru-RU" sz="2000" dirty="0"/>
              <a:t>Рассмотрим основные установки этого окна </a:t>
            </a:r>
          </a:p>
          <a:p>
            <a:pPr marL="0" indent="0" algn="just" eaLnBrk="1" hangingPunct="1">
              <a:lnSpc>
                <a:spcPct val="80000"/>
              </a:lnSpc>
              <a:spcBef>
                <a:spcPct val="0"/>
              </a:spcBef>
              <a:buFontTx/>
              <a:buNone/>
              <a:defRPr/>
            </a:pPr>
            <a:r>
              <a:rPr lang="ru-RU" sz="2000" dirty="0"/>
              <a:t>    – если на вкладке </a:t>
            </a:r>
            <a:r>
              <a:rPr lang="en-US" sz="2000" b="1" dirty="0"/>
              <a:t>Tree plot</a:t>
            </a:r>
            <a:r>
              <a:rPr lang="ru-RU" sz="2000" dirty="0"/>
              <a:t> в рамке </a:t>
            </a:r>
            <a:r>
              <a:rPr lang="en-US" sz="2000" b="1" dirty="0"/>
              <a:t>Tree graph options </a:t>
            </a:r>
            <a:r>
              <a:rPr lang="ru-RU" sz="2000" dirty="0"/>
              <a:t>(опции графа дерева классификации) отмечена галочкой  позиция</a:t>
            </a:r>
            <a:r>
              <a:rPr lang="ru-RU" sz="2000" b="1" dirty="0"/>
              <a:t> </a:t>
            </a:r>
            <a:r>
              <a:rPr lang="en-US" sz="2000" i="1" dirty="0"/>
              <a:t>Angled branches</a:t>
            </a:r>
            <a:r>
              <a:rPr lang="en-US" sz="2000" dirty="0"/>
              <a:t> </a:t>
            </a:r>
            <a:r>
              <a:rPr lang="ru-RU" sz="2000" dirty="0"/>
              <a:t>(диагональные ветви), то граф дерева изображается с диагональными ветвями.  В противном случае линии ребер (ветвей) графа проводятся по горизонталям и вертикалям</a:t>
            </a:r>
          </a:p>
          <a:p>
            <a:pPr marL="0" indent="0" algn="just" eaLnBrk="1" hangingPunct="1">
              <a:lnSpc>
                <a:spcPct val="80000"/>
              </a:lnSpc>
              <a:spcBef>
                <a:spcPct val="0"/>
              </a:spcBef>
              <a:buFontTx/>
              <a:buNone/>
              <a:defRPr/>
            </a:pPr>
            <a:r>
              <a:rPr lang="ru-RU" sz="2000" dirty="0"/>
              <a:t>     – если обозначена опция  </a:t>
            </a:r>
            <a:r>
              <a:rPr lang="en-US" sz="2000" i="1" dirty="0"/>
              <a:t>Node number</a:t>
            </a:r>
            <a:r>
              <a:rPr lang="en-US" sz="2000" b="1" dirty="0"/>
              <a:t> </a:t>
            </a:r>
            <a:r>
              <a:rPr lang="ru-RU" sz="2000" dirty="0"/>
              <a:t>(номера вершин), то около каждой вершины графа дерева пишется номер вершины в качестве метки;</a:t>
            </a:r>
          </a:p>
          <a:p>
            <a:pPr marL="0" indent="0" algn="just" eaLnBrk="1" hangingPunct="1">
              <a:lnSpc>
                <a:spcPct val="80000"/>
              </a:lnSpc>
              <a:spcBef>
                <a:spcPct val="0"/>
              </a:spcBef>
              <a:buFontTx/>
              <a:buNone/>
              <a:defRPr/>
            </a:pPr>
            <a:r>
              <a:rPr lang="ru-RU" sz="2000" dirty="0"/>
              <a:t>     – если обозначена опция  </a:t>
            </a:r>
            <a:r>
              <a:rPr lang="en-US" sz="2000" i="1" dirty="0"/>
              <a:t>Split conditions</a:t>
            </a:r>
            <a:r>
              <a:rPr lang="en-US" sz="2000" b="1" dirty="0"/>
              <a:t> </a:t>
            </a:r>
            <a:r>
              <a:rPr lang="ru-RU" sz="2000" dirty="0"/>
              <a:t>(условия ветвления), то около каждой нетерминальной вершины пишется соответствующее ей условие ветвления. В случае одномерного ветвления по порядковой предикторной переменной условие записывается так: имя переменной, знак «меньше или равно» и взятая с обратным знаком константа функции ветвления.  </a:t>
            </a:r>
          </a:p>
          <a:p>
            <a:pPr marL="0" indent="0" algn="just" eaLnBrk="1" hangingPunct="1">
              <a:lnSpc>
                <a:spcPct val="80000"/>
              </a:lnSpc>
              <a:spcBef>
                <a:spcPct val="0"/>
              </a:spcBef>
              <a:buFontTx/>
              <a:buNone/>
              <a:defRPr/>
            </a:pPr>
            <a:r>
              <a:rPr lang="ru-RU" sz="2000" dirty="0"/>
              <a:t>     – если обозначена опция  </a:t>
            </a:r>
            <a:r>
              <a:rPr lang="en-US" sz="2000" i="1" dirty="0"/>
              <a:t>Node assignments </a:t>
            </a:r>
            <a:r>
              <a:rPr lang="ru-RU" sz="2000" dirty="0"/>
              <a:t>(приписанные классы), то граф дерева изображается с метками классов, приписанных вершинам, которые указывают прогнозируемый класс для объектов этой вершины; </a:t>
            </a:r>
          </a:p>
          <a:p>
            <a:pPr marL="0" indent="0" algn="just" eaLnBrk="1" hangingPunct="1">
              <a:lnSpc>
                <a:spcPct val="80000"/>
              </a:lnSpc>
              <a:spcBef>
                <a:spcPct val="0"/>
              </a:spcBef>
              <a:buFontTx/>
              <a:buNone/>
              <a:defRPr/>
            </a:pPr>
            <a:r>
              <a:rPr lang="ru-RU" sz="2000" dirty="0"/>
              <a:t>     – если обозначена опция </a:t>
            </a:r>
            <a:r>
              <a:rPr lang="en-US" sz="2000" i="1" dirty="0"/>
              <a:t>Node n</a:t>
            </a:r>
            <a:r>
              <a:rPr lang="ru-RU" sz="2000" i="1" dirty="0"/>
              <a:t>’</a:t>
            </a:r>
            <a:r>
              <a:rPr lang="en-US" sz="2000" i="1" dirty="0"/>
              <a:t>s </a:t>
            </a:r>
            <a:r>
              <a:rPr lang="ru-RU" sz="2000" dirty="0"/>
              <a:t>(</a:t>
            </a:r>
            <a:r>
              <a:rPr lang="ru-RU" sz="2000" i="1" dirty="0"/>
              <a:t>n</a:t>
            </a:r>
            <a:r>
              <a:rPr lang="ru-RU" sz="2000" dirty="0"/>
              <a:t> вершины), то  около каждой ветви графа дерева в виде пользовательского текста выводится информация о количестве наблюдений (объектов), направленных по этой ветви;</a:t>
            </a:r>
          </a:p>
          <a:p>
            <a:pPr marL="0" indent="0" algn="just" eaLnBrk="1" hangingPunct="1">
              <a:lnSpc>
                <a:spcPct val="80000"/>
              </a:lnSpc>
              <a:spcBef>
                <a:spcPct val="0"/>
              </a:spcBef>
              <a:buFontTx/>
              <a:buNone/>
              <a:defRPr/>
            </a:pPr>
            <a:r>
              <a:rPr lang="ru-RU" sz="2000" dirty="0"/>
              <a:t>     – если в рамке </a:t>
            </a:r>
            <a:r>
              <a:rPr lang="en-US" sz="2000" i="1" dirty="0"/>
              <a:t>Node plot type </a:t>
            </a:r>
            <a:r>
              <a:rPr lang="ru-RU" sz="2000" dirty="0"/>
              <a:t>(тип диаграммы для вершин дерева классификации) обозначена опция</a:t>
            </a:r>
            <a:r>
              <a:rPr lang="ru-RU" sz="2000" b="1" dirty="0"/>
              <a:t> </a:t>
            </a:r>
            <a:r>
              <a:rPr lang="en-US" sz="2000" i="1" dirty="0"/>
              <a:t>Deviation plots </a:t>
            </a:r>
            <a:r>
              <a:rPr lang="ru-RU" sz="2000" dirty="0"/>
              <a:t>(диаграммы отклонений), то внутри каждой вершины графа дерева рисуется диаграмма, аналогичная двумерной столбчатой диаграмме. Столбик, соответствующий прогнозируемому классу, будет направлен вверх, а столбики остальных классов – вниз, так что удачную классификацию легко можно распознать визуально. </a:t>
            </a:r>
          </a:p>
          <a:p>
            <a:pPr marL="0" indent="0" algn="just" eaLnBrk="1" hangingPunct="1">
              <a:lnSpc>
                <a:spcPct val="80000"/>
              </a:lnSpc>
              <a:spcBef>
                <a:spcPct val="0"/>
              </a:spcBef>
              <a:buFontTx/>
              <a:buNone/>
              <a:defRPr/>
            </a:pPr>
            <a:r>
              <a:rPr lang="ru-RU" sz="2000" dirty="0"/>
              <a:t>      Кнопка </a:t>
            </a:r>
            <a:r>
              <a:rPr lang="en-US" sz="2000" b="1" dirty="0"/>
              <a:t>Reset to defaults</a:t>
            </a:r>
            <a:r>
              <a:rPr lang="en-US" sz="2000" i="1" dirty="0"/>
              <a:t> </a:t>
            </a:r>
            <a:r>
              <a:rPr lang="ru-RU" sz="2000" dirty="0"/>
              <a:t>(</a:t>
            </a:r>
            <a:r>
              <a:rPr lang="ru-RU" sz="2000" b="1" dirty="0"/>
              <a:t>Значения по умолчанию</a:t>
            </a:r>
            <a:r>
              <a:rPr lang="ru-RU" sz="2000" dirty="0"/>
              <a:t>) восстанавливает значения опций графа дерева, принятых по умолчанию.</a:t>
            </a:r>
          </a:p>
          <a:p>
            <a:pPr algn="just" eaLnBrk="1" hangingPunct="1">
              <a:lnSpc>
                <a:spcPct val="80000"/>
              </a:lnSpc>
              <a:spcBef>
                <a:spcPct val="0"/>
              </a:spcBef>
              <a:buFontTx/>
              <a:buNone/>
              <a:defRPr/>
            </a:pPr>
            <a:endParaRPr lang="ru-RU" sz="2000" dirty="0"/>
          </a:p>
          <a:p>
            <a:pPr marL="457200" indent="-457200" algn="just" eaLnBrk="1" hangingPunct="1">
              <a:lnSpc>
                <a:spcPct val="80000"/>
              </a:lnSpc>
              <a:spcBef>
                <a:spcPct val="0"/>
              </a:spcBef>
              <a:buFontTx/>
              <a:buNone/>
              <a:defRPr/>
            </a:pPr>
            <a:endParaRPr lang="ru-RU" sz="2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79388" y="188913"/>
            <a:ext cx="8785225" cy="6119812"/>
          </a:xfrm>
        </p:spPr>
        <p:txBody>
          <a:bodyPr/>
          <a:lstStyle/>
          <a:p>
            <a:pPr algn="just" eaLnBrk="1" hangingPunct="1">
              <a:lnSpc>
                <a:spcPct val="80000"/>
              </a:lnSpc>
              <a:spcBef>
                <a:spcPct val="0"/>
              </a:spcBef>
              <a:buFontTx/>
              <a:buNone/>
            </a:pPr>
            <a:r>
              <a:rPr lang="ru-RU" altLang="ru-RU" sz="2800"/>
              <a:t>	    </a:t>
            </a:r>
            <a:r>
              <a:rPr lang="ru-RU" altLang="ru-RU" sz="2000"/>
              <a:t>На вкладке </a:t>
            </a:r>
            <a:r>
              <a:rPr lang="en-US" altLang="ru-RU" sz="2000" b="1"/>
              <a:t>Tree structure </a:t>
            </a:r>
            <a:r>
              <a:rPr lang="ru-RU" altLang="ru-RU" sz="2000"/>
              <a:t>расположены следующие опции (рис. 10). </a:t>
            </a:r>
            <a:endParaRPr lang="en-US" altLang="ru-RU" sz="2000" i="1"/>
          </a:p>
          <a:p>
            <a:pPr algn="just" eaLnBrk="1" hangingPunct="1">
              <a:lnSpc>
                <a:spcPct val="80000"/>
              </a:lnSpc>
              <a:spcBef>
                <a:spcPct val="0"/>
              </a:spcBef>
              <a:buFontTx/>
              <a:buNone/>
            </a:pPr>
            <a:r>
              <a:rPr lang="ru-RU" altLang="ru-RU" sz="2000" i="1"/>
              <a:t>	      </a:t>
            </a:r>
            <a:r>
              <a:rPr lang="en-US" altLang="ru-RU" sz="2000" i="1"/>
              <a:t>Classification tree structure</a:t>
            </a:r>
            <a:r>
              <a:rPr lang="en-US" altLang="ru-RU" sz="2000" b="1" i="1"/>
              <a:t> </a:t>
            </a:r>
            <a:r>
              <a:rPr lang="ru-RU" altLang="ru-RU" sz="2000"/>
              <a:t>– таблица результатов, в которой выведена вся информация о графе дерева (была на вкладке </a:t>
            </a:r>
            <a:r>
              <a:rPr lang="ru-RU" altLang="ru-RU" sz="2000" i="1"/>
              <a:t>Быстрый</a:t>
            </a:r>
            <a:r>
              <a:rPr lang="ru-RU" altLang="ru-RU" sz="2000"/>
              <a:t>)</a:t>
            </a:r>
          </a:p>
          <a:p>
            <a:pPr algn="just" eaLnBrk="1" hangingPunct="1">
              <a:lnSpc>
                <a:spcPct val="80000"/>
              </a:lnSpc>
              <a:spcBef>
                <a:spcPct val="0"/>
              </a:spcBef>
              <a:buFontTx/>
              <a:buNone/>
            </a:pPr>
            <a:r>
              <a:rPr lang="ru-RU" altLang="ru-RU" sz="2000"/>
              <a:t>           </a:t>
            </a:r>
            <a:r>
              <a:rPr lang="ru-RU" altLang="ru-RU" sz="2000" b="1"/>
              <a:t>Остальные опции по частям выводят информацию, которая содержалась в таблице результатов инициированной  предыдущей опцией!!!</a:t>
            </a:r>
            <a:endParaRPr lang="en-US" altLang="ru-RU" sz="2000" b="1" i="1"/>
          </a:p>
          <a:p>
            <a:pPr algn="just" eaLnBrk="1" hangingPunct="1">
              <a:lnSpc>
                <a:spcPct val="80000"/>
              </a:lnSpc>
              <a:spcBef>
                <a:spcPct val="0"/>
              </a:spcBef>
              <a:buFontTx/>
              <a:buNone/>
            </a:pPr>
            <a:r>
              <a:rPr lang="ru-RU" altLang="ru-RU" sz="2000" i="1"/>
              <a:t>	      </a:t>
            </a:r>
            <a:r>
              <a:rPr lang="en-US" altLang="ru-RU" sz="2000" i="1"/>
              <a:t>Child nodes</a:t>
            </a:r>
            <a:r>
              <a:rPr lang="ru-RU" altLang="ru-RU" sz="2000"/>
              <a:t> – таблица результатов, где для каждой вершины ветвления в выбранном дереве указаны соответствующая левая и правая дочерние вершины, к которым относятся объекты (наблюдения), если они соответственно удовлетворяют или не удовлетворяют условию ветвления в данной вершине. Для терминальных вершин дерева дочерние вершины не указываются. </a:t>
            </a:r>
          </a:p>
          <a:p>
            <a:pPr algn="just" eaLnBrk="1" hangingPunct="1">
              <a:lnSpc>
                <a:spcPct val="80000"/>
              </a:lnSpc>
              <a:spcBef>
                <a:spcPct val="0"/>
              </a:spcBef>
              <a:buFontTx/>
              <a:buNone/>
            </a:pPr>
            <a:r>
              <a:rPr lang="ru-RU" altLang="ru-RU" sz="2000" i="1"/>
              <a:t>          </a:t>
            </a:r>
            <a:r>
              <a:rPr lang="en-US" altLang="ru-RU" sz="2000" i="1"/>
              <a:t>Class compositions</a:t>
            </a:r>
            <a:r>
              <a:rPr lang="en-US" altLang="ru-RU" sz="2000" b="1" i="1"/>
              <a:t> </a:t>
            </a:r>
            <a:r>
              <a:rPr lang="ru-RU" altLang="ru-RU" sz="2000"/>
              <a:t>(структура классов)</a:t>
            </a:r>
            <a:r>
              <a:rPr lang="ru-RU" altLang="ru-RU" sz="2000" b="1" i="1"/>
              <a:t> </a:t>
            </a:r>
            <a:r>
              <a:rPr lang="ru-RU" altLang="ru-RU" sz="2000" b="1"/>
              <a:t>–</a:t>
            </a:r>
            <a:r>
              <a:rPr lang="ru-RU" altLang="ru-RU" sz="2000"/>
              <a:t> таблица результатов, в которой для каждой вершины выбранного дерева приводится та же информация, что и в таблице результатов </a:t>
            </a:r>
            <a:r>
              <a:rPr lang="en-US" altLang="ru-RU" sz="2000" i="1"/>
              <a:t>Child nodes</a:t>
            </a:r>
            <a:r>
              <a:rPr lang="ru-RU" altLang="ru-RU" sz="2000" b="1"/>
              <a:t>,</a:t>
            </a:r>
            <a:r>
              <a:rPr lang="ru-RU" altLang="ru-RU" sz="2000"/>
              <a:t> и дополнительно – данные о числе объектов каждого класса, отнесенных к этой вершине.  </a:t>
            </a:r>
            <a:endParaRPr lang="en-US" altLang="ru-RU" sz="2000" i="1"/>
          </a:p>
          <a:p>
            <a:pPr algn="just" eaLnBrk="1" hangingPunct="1">
              <a:lnSpc>
                <a:spcPct val="80000"/>
              </a:lnSpc>
              <a:spcBef>
                <a:spcPct val="0"/>
              </a:spcBef>
              <a:buFontTx/>
              <a:buNone/>
            </a:pPr>
            <a:r>
              <a:rPr lang="ru-RU" altLang="ru-RU" sz="2000" i="1"/>
              <a:t>	     </a:t>
            </a:r>
            <a:r>
              <a:rPr lang="en-US" altLang="ru-RU" sz="2000" i="1"/>
              <a:t>Predicted classes</a:t>
            </a:r>
            <a:r>
              <a:rPr lang="ru-RU" altLang="ru-RU" sz="2000"/>
              <a:t> – таблица результатов, в которой для каждой вершины выбранного дерева приводится та же информация, что и в таблице результатов </a:t>
            </a:r>
            <a:r>
              <a:rPr lang="en-US" altLang="ru-RU" sz="2000" i="1"/>
              <a:t>Class compositions</a:t>
            </a:r>
            <a:r>
              <a:rPr lang="ru-RU" altLang="ru-RU" sz="2000"/>
              <a:t>, и дополнительно (появляется новый столбец </a:t>
            </a:r>
            <a:r>
              <a:rPr lang="en-US" altLang="ru-RU" sz="2000" i="1"/>
              <a:t>Predicted classes</a:t>
            </a:r>
            <a:r>
              <a:rPr lang="ru-RU" altLang="ru-RU" sz="2000"/>
              <a:t> ) – название класса, к которому приписываются объекты (наблюдения), попавшие в эту вершину. </a:t>
            </a:r>
          </a:p>
          <a:p>
            <a:pPr algn="just" eaLnBrk="1" hangingPunct="1">
              <a:lnSpc>
                <a:spcPct val="80000"/>
              </a:lnSpc>
              <a:spcBef>
                <a:spcPct val="0"/>
              </a:spcBef>
              <a:buFontTx/>
              <a:buNone/>
            </a:pPr>
            <a:r>
              <a:rPr lang="ru-RU" altLang="ru-RU" sz="2000" i="1"/>
              <a:t>	      </a:t>
            </a:r>
            <a:r>
              <a:rPr lang="en-US" altLang="ru-RU" sz="2000" i="1"/>
              <a:t>Split conditions</a:t>
            </a:r>
            <a:r>
              <a:rPr lang="ru-RU" altLang="ru-RU" sz="2000"/>
              <a:t> (условия ветвления) – таблица результатов, в которой для каждой вершины ветвления в выбранном дереве указано соответствующее ей условие ветвления.</a:t>
            </a:r>
          </a:p>
          <a:p>
            <a:pPr algn="just" eaLnBrk="1" hangingPunct="1">
              <a:lnSpc>
                <a:spcPct val="80000"/>
              </a:lnSpc>
              <a:spcBef>
                <a:spcPct val="0"/>
              </a:spcBef>
              <a:buFontTx/>
              <a:buNone/>
            </a:pPr>
            <a:endParaRPr lang="ru-RU" altLang="ru-RU" sz="20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cstate="print"/>
          <a:srcRect/>
          <a:stretch>
            <a:fillRect/>
          </a:stretch>
        </p:blipFill>
        <p:spPr>
          <a:xfrm>
            <a:off x="395288" y="692150"/>
            <a:ext cx="8172450" cy="4725988"/>
          </a:xfrm>
          <a:noFill/>
        </p:spPr>
      </p:pic>
      <p:sp>
        <p:nvSpPr>
          <p:cNvPr id="36867" name="Text Box 3"/>
          <p:cNvSpPr txBox="1">
            <a:spLocks noChangeArrowheads="1"/>
          </p:cNvSpPr>
          <p:nvPr/>
        </p:nvSpPr>
        <p:spPr bwMode="auto">
          <a:xfrm>
            <a:off x="4140200" y="5445125"/>
            <a:ext cx="1150938" cy="457200"/>
          </a:xfrm>
          <a:prstGeom prst="rect">
            <a:avLst/>
          </a:prstGeom>
          <a:noFill/>
          <a:ln w="9525">
            <a:noFill/>
            <a:miter lim="800000"/>
            <a:headEnd/>
            <a:tailEnd/>
          </a:ln>
        </p:spPr>
        <p:txBody>
          <a:bodyPr>
            <a:spAutoFit/>
          </a:bodyPr>
          <a:lstStyle/>
          <a:p>
            <a:pPr eaLnBrk="1" hangingPunct="1">
              <a:spcBef>
                <a:spcPct val="50000"/>
              </a:spcBef>
            </a:pPr>
            <a:r>
              <a:rPr lang="ru-RU" altLang="ru-RU" b="1"/>
              <a:t>Рис. 10</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461D42F-8126-4B3B-BBC6-34A83960A74F}"/>
              </a:ext>
            </a:extLst>
          </p:cNvPr>
          <p:cNvPicPr>
            <a:picLocks noChangeAspect="1"/>
          </p:cNvPicPr>
          <p:nvPr/>
        </p:nvPicPr>
        <p:blipFill>
          <a:blip r:embed="rId2"/>
          <a:stretch>
            <a:fillRect/>
          </a:stretch>
        </p:blipFill>
        <p:spPr>
          <a:xfrm>
            <a:off x="617630" y="1196752"/>
            <a:ext cx="8017733" cy="4032448"/>
          </a:xfrm>
          <a:prstGeom prst="rect">
            <a:avLst/>
          </a:prstGeom>
        </p:spPr>
      </p:pic>
    </p:spTree>
    <p:extLst>
      <p:ext uri="{BB962C8B-B14F-4D97-AF65-F5344CB8AC3E}">
        <p14:creationId xmlns:p14="http://schemas.microsoft.com/office/powerpoint/2010/main" val="163186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0" y="188913"/>
            <a:ext cx="8964613" cy="6480175"/>
          </a:xfrm>
        </p:spPr>
        <p:txBody>
          <a:bodyPr/>
          <a:lstStyle/>
          <a:p>
            <a:pPr algn="just" eaLnBrk="1" hangingPunct="1">
              <a:lnSpc>
                <a:spcPct val="90000"/>
              </a:lnSpc>
              <a:spcBef>
                <a:spcPct val="0"/>
              </a:spcBef>
              <a:buFontTx/>
              <a:buNone/>
            </a:pPr>
            <a:r>
              <a:rPr lang="ru-RU" altLang="ru-RU" sz="2400" dirty="0"/>
              <a:t>        </a:t>
            </a:r>
            <a:r>
              <a:rPr lang="ru-RU" altLang="ru-RU" sz="2000" dirty="0"/>
              <a:t>Деревья классификации – это метод, позволяющий предсказывать принадлежность наблюдений или объектов к тому или иному классу категориальной зависимой переменной в зависимости от соответствующих значений одной или нескольких независимых (предикторных) переменных. Чтобы понять основную идею данного метода, рассмотрим пример. Представим, что нужно придумать устройство, которое отсортирует коллекцию монет по их достоинству (например, 1, 2, 3 и 5 к.). Предположим, что какое-то измерение монет, например диаметр, известно и поэтому может быть использовано для построения иерархического устройства сортировки монет. Заставим монеты катиться по узкому желобу, в котором прорезана щель размером с однокопеечную монету. Если монета провалилась в щель, то это 1 к.; в противном случае она продолжает катиться дальше по желобу и натыкается на щель для двухкопеечной монеты; если она туда провалится, то это 2 к., если нет – значит, это 3 или 5 к., и т.д. Таким образом, построено дерево классификации. Решающее правило, реализованное в этом дереве классификации, позволяет эффективно рассортировать горсть монет. </a:t>
            </a:r>
          </a:p>
          <a:p>
            <a:pPr algn="just" eaLnBrk="1" hangingPunct="1">
              <a:lnSpc>
                <a:spcPct val="90000"/>
              </a:lnSpc>
              <a:spcBef>
                <a:spcPct val="0"/>
              </a:spcBef>
              <a:buFontTx/>
              <a:buNone/>
            </a:pPr>
            <a:r>
              <a:rPr lang="ru-RU" altLang="ru-RU" sz="2000" dirty="0"/>
              <a:t>      В модуле </a:t>
            </a:r>
            <a:r>
              <a:rPr lang="en-US" altLang="ru-RU" sz="2000" b="1" dirty="0"/>
              <a:t>Classification Trees</a:t>
            </a:r>
            <a:r>
              <a:rPr lang="en-US" altLang="ru-RU" sz="2000" dirty="0"/>
              <a:t> </a:t>
            </a:r>
            <a:r>
              <a:rPr lang="ru-RU" altLang="ru-RU" sz="2000" dirty="0"/>
              <a:t>программы </a:t>
            </a:r>
            <a:r>
              <a:rPr lang="en-US" altLang="ru-RU" sz="2000" i="1" dirty="0"/>
              <a:t>STATISTICA</a:t>
            </a:r>
            <a:r>
              <a:rPr lang="ru-RU" altLang="ru-RU" sz="2000" dirty="0"/>
              <a:t> с исчерпывающей полнотой реализованы методы построения </a:t>
            </a:r>
            <a:r>
              <a:rPr lang="ru-RU" altLang="ru-RU" sz="2000" b="1" dirty="0"/>
              <a:t>бинарных</a:t>
            </a:r>
            <a:r>
              <a:rPr lang="ru-RU" altLang="ru-RU" sz="2000" dirty="0"/>
              <a:t> деревьев классификации,    основанных на ветвлении по одной предикторной переменной. Цель построения дерева классификации заключается в предсказании значений категориальной зависимой переменной.</a:t>
            </a:r>
          </a:p>
          <a:p>
            <a:pPr algn="just" eaLnBrk="1" hangingPunct="1">
              <a:lnSpc>
                <a:spcPct val="90000"/>
              </a:lnSpc>
              <a:spcBef>
                <a:spcPct val="0"/>
              </a:spcBef>
              <a:buFontTx/>
              <a:buNone/>
            </a:pPr>
            <a:endParaRPr lang="ru-RU" altLang="ru-RU" sz="20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0" y="188913"/>
            <a:ext cx="8964613" cy="1871661"/>
          </a:xfrm>
        </p:spPr>
        <p:txBody>
          <a:bodyPr/>
          <a:lstStyle/>
          <a:p>
            <a:pPr marL="0" indent="0" algn="just" eaLnBrk="1" hangingPunct="1">
              <a:lnSpc>
                <a:spcPct val="80000"/>
              </a:lnSpc>
              <a:spcBef>
                <a:spcPct val="0"/>
              </a:spcBef>
              <a:buFontTx/>
              <a:buNone/>
            </a:pPr>
            <a:r>
              <a:rPr lang="ru-RU" altLang="ru-RU" sz="2800"/>
              <a:t>   </a:t>
            </a:r>
            <a:r>
              <a:rPr lang="ru-RU" altLang="ru-RU" sz="2000"/>
              <a:t>Больший интерес представляют опции, расположенные в правой части окна на рис.10. При ранее принятых установках по умолчанию, если нажать на кнопку </a:t>
            </a:r>
            <a:r>
              <a:rPr lang="en-US" altLang="ru-RU" sz="2000" b="1"/>
              <a:t>Tree Sequence </a:t>
            </a:r>
            <a:r>
              <a:rPr lang="ru-RU" altLang="ru-RU" sz="2000"/>
              <a:t>появится таблица с указанием номера дерева, </a:t>
            </a:r>
            <a:r>
              <a:rPr lang="en-US" altLang="ru-RU" sz="2000" i="1"/>
              <a:t>Terminal nodes</a:t>
            </a:r>
            <a:r>
              <a:rPr lang="ru-RU" altLang="ru-RU" sz="2000"/>
              <a:t> (число терминальных вершин); </a:t>
            </a:r>
            <a:r>
              <a:rPr lang="en-US" altLang="ru-RU" sz="2000" i="1"/>
              <a:t>CV cost</a:t>
            </a:r>
            <a:r>
              <a:rPr lang="ru-RU" altLang="ru-RU" sz="2000"/>
              <a:t> (цена кросс-проверки</a:t>
            </a:r>
            <a:r>
              <a:rPr lang="ru-RU" altLang="ru-RU" sz="2000" i="1"/>
              <a:t>); </a:t>
            </a:r>
            <a:r>
              <a:rPr lang="en-US" altLang="ru-RU" sz="2000" i="1"/>
              <a:t>Std</a:t>
            </a:r>
            <a:r>
              <a:rPr lang="ru-RU" altLang="ru-RU" sz="2000" i="1"/>
              <a:t>. </a:t>
            </a:r>
            <a:r>
              <a:rPr lang="en-US" altLang="ru-RU" sz="2000" i="1"/>
              <a:t>error</a:t>
            </a:r>
            <a:r>
              <a:rPr lang="ru-RU" altLang="ru-RU" sz="2000"/>
              <a:t> (ее стандартная ошибка); </a:t>
            </a:r>
            <a:r>
              <a:rPr lang="en-US" altLang="ru-RU" sz="2000" i="1"/>
              <a:t>Resub</a:t>
            </a:r>
            <a:r>
              <a:rPr lang="ru-RU" altLang="ru-RU" sz="2000" i="1"/>
              <a:t>. </a:t>
            </a:r>
            <a:r>
              <a:rPr lang="en-US" altLang="ru-RU" sz="2000" i="1"/>
              <a:t>Cost</a:t>
            </a:r>
            <a:r>
              <a:rPr lang="ru-RU" altLang="ru-RU" sz="2000"/>
              <a:t> (цена обучения); </a:t>
            </a:r>
            <a:r>
              <a:rPr lang="en-US" altLang="ru-RU" sz="2000" i="1"/>
              <a:t>Node complexity</a:t>
            </a:r>
            <a:r>
              <a:rPr lang="ru-RU" altLang="ru-RU" sz="2000"/>
              <a:t> (сложность каждого из усеченных деревьев) (рис. 11). Выбранное программой дерево обозначено *</a:t>
            </a:r>
          </a:p>
        </p:txBody>
      </p:sp>
      <p:sp>
        <p:nvSpPr>
          <p:cNvPr id="37891" name="Rectangle 3"/>
          <p:cNvSpPr>
            <a:spLocks noChangeArrowheads="1"/>
          </p:cNvSpPr>
          <p:nvPr/>
        </p:nvSpPr>
        <p:spPr bwMode="auto">
          <a:xfrm>
            <a:off x="0" y="2919413"/>
            <a:ext cx="9144000" cy="0"/>
          </a:xfrm>
          <a:prstGeom prst="rect">
            <a:avLst/>
          </a:prstGeom>
          <a:noFill/>
          <a:ln w="9525">
            <a:noFill/>
            <a:miter lim="800000"/>
            <a:headEnd/>
            <a:tailEnd/>
          </a:ln>
        </p:spPr>
        <p:txBody>
          <a:bodyPr wrap="none" anchor="ctr">
            <a:spAutoFit/>
          </a:bodyPr>
          <a:lstStyle/>
          <a:p>
            <a:pPr eaLnBrk="1" hangingPunct="1"/>
            <a:endParaRPr lang="ru-RU" altLang="ru-RU"/>
          </a:p>
        </p:txBody>
      </p:sp>
      <p:sp>
        <p:nvSpPr>
          <p:cNvPr id="37893" name="Text Box 5"/>
          <p:cNvSpPr txBox="1">
            <a:spLocks noChangeArrowheads="1"/>
          </p:cNvSpPr>
          <p:nvPr/>
        </p:nvSpPr>
        <p:spPr bwMode="auto">
          <a:xfrm>
            <a:off x="3924300" y="4221163"/>
            <a:ext cx="1368425" cy="400050"/>
          </a:xfrm>
          <a:prstGeom prst="rect">
            <a:avLst/>
          </a:prstGeom>
          <a:noFill/>
          <a:ln w="9525">
            <a:noFill/>
            <a:miter lim="800000"/>
            <a:headEnd/>
            <a:tailEnd/>
          </a:ln>
        </p:spPr>
        <p:txBody>
          <a:bodyPr>
            <a:spAutoFit/>
          </a:bodyPr>
          <a:lstStyle/>
          <a:p>
            <a:pPr eaLnBrk="1" hangingPunct="1">
              <a:spcBef>
                <a:spcPct val="50000"/>
              </a:spcBef>
            </a:pPr>
            <a:r>
              <a:rPr lang="ru-RU" altLang="ru-RU" sz="2000"/>
              <a:t>Рис. 11</a:t>
            </a:r>
          </a:p>
        </p:txBody>
      </p:sp>
      <p:pic>
        <p:nvPicPr>
          <p:cNvPr id="2" name="Рисунок 1">
            <a:extLst>
              <a:ext uri="{FF2B5EF4-FFF2-40B4-BE49-F238E27FC236}">
                <a16:creationId xmlns:a16="http://schemas.microsoft.com/office/drawing/2014/main" id="{EF944CE3-E539-4E6E-B41B-301E713A23A9}"/>
              </a:ext>
            </a:extLst>
          </p:cNvPr>
          <p:cNvPicPr>
            <a:picLocks noChangeAspect="1"/>
          </p:cNvPicPr>
          <p:nvPr/>
        </p:nvPicPr>
        <p:blipFill>
          <a:blip r:embed="rId2"/>
          <a:stretch>
            <a:fillRect/>
          </a:stretch>
        </p:blipFill>
        <p:spPr>
          <a:xfrm>
            <a:off x="733304" y="2144712"/>
            <a:ext cx="7727128" cy="1997826"/>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179388" y="0"/>
            <a:ext cx="8785225" cy="1728788"/>
          </a:xfrm>
        </p:spPr>
        <p:txBody>
          <a:bodyPr/>
          <a:lstStyle/>
          <a:p>
            <a:pPr algn="just" eaLnBrk="1" hangingPunct="1">
              <a:lnSpc>
                <a:spcPct val="80000"/>
              </a:lnSpc>
              <a:spcBef>
                <a:spcPct val="0"/>
              </a:spcBef>
              <a:buFontTx/>
              <a:buNone/>
            </a:pPr>
            <a:r>
              <a:rPr lang="ru-RU" altLang="ru-RU" sz="2800" i="1"/>
              <a:t>	    </a:t>
            </a:r>
            <a:r>
              <a:rPr lang="en-US" altLang="ru-RU" sz="2000" i="1"/>
              <a:t>Cost sequence</a:t>
            </a:r>
            <a:r>
              <a:rPr lang="ru-RU" altLang="ru-RU" sz="2000"/>
              <a:t> (график последовательности цен) –</a:t>
            </a:r>
            <a:r>
              <a:rPr lang="ru-RU" altLang="ru-RU" sz="2000" b="1" i="1"/>
              <a:t> </a:t>
            </a:r>
            <a:r>
              <a:rPr lang="ru-RU" altLang="ru-RU" sz="2000"/>
              <a:t>раскрывается окно с графиком последовательности цен.  Если было выбрано правило остановки отсечением по ошибке классификации или по вариации, на графике изображаются цена кросс-проверки и цена обучения для каждого дерева из последовательности усеченных деревьев.  Выбранное усеченное дерево «подходящего размера» помечено звездочкой . </a:t>
            </a:r>
          </a:p>
        </p:txBody>
      </p:sp>
      <p:sp>
        <p:nvSpPr>
          <p:cNvPr id="38915"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a:p>
        </p:txBody>
      </p:sp>
      <p:sp>
        <p:nvSpPr>
          <p:cNvPr id="3891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a:p>
        </p:txBody>
      </p:sp>
      <p:pic>
        <p:nvPicPr>
          <p:cNvPr id="2" name="Рисунок 1">
            <a:extLst>
              <a:ext uri="{FF2B5EF4-FFF2-40B4-BE49-F238E27FC236}">
                <a16:creationId xmlns:a16="http://schemas.microsoft.com/office/drawing/2014/main" id="{AE0D4061-E4F5-48EE-B316-3C2964906941}"/>
              </a:ext>
            </a:extLst>
          </p:cNvPr>
          <p:cNvPicPr>
            <a:picLocks noChangeAspect="1"/>
          </p:cNvPicPr>
          <p:nvPr/>
        </p:nvPicPr>
        <p:blipFill>
          <a:blip r:embed="rId2"/>
          <a:stretch>
            <a:fillRect/>
          </a:stretch>
        </p:blipFill>
        <p:spPr>
          <a:xfrm>
            <a:off x="1403648" y="1728788"/>
            <a:ext cx="6686550" cy="504825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23850" y="115888"/>
            <a:ext cx="8496300" cy="3313112"/>
          </a:xfrm>
        </p:spPr>
        <p:txBody>
          <a:bodyPr/>
          <a:lstStyle/>
          <a:p>
            <a:pPr marL="0" indent="0" algn="just" eaLnBrk="1" hangingPunct="1">
              <a:lnSpc>
                <a:spcPct val="80000"/>
              </a:lnSpc>
              <a:spcBef>
                <a:spcPct val="0"/>
              </a:spcBef>
              <a:buFontTx/>
              <a:buNone/>
            </a:pPr>
            <a:r>
              <a:rPr lang="ru-RU" altLang="ru-RU" sz="2800"/>
              <a:t>   </a:t>
            </a:r>
            <a:r>
              <a:rPr lang="en-US" altLang="ru-RU" sz="2000" i="1"/>
              <a:t>Predictor importance</a:t>
            </a:r>
            <a:r>
              <a:rPr lang="ru-RU" altLang="ru-RU" sz="2000"/>
              <a:t> (значимость предикторов) доступна, когда выбрано дискриминантное одномерное ветвление или полный перебор деревьев с одномерным ветвлением по методу </a:t>
            </a:r>
            <a:r>
              <a:rPr lang="ru-RU" altLang="ru-RU" sz="2000" i="1"/>
              <a:t>CART.</a:t>
            </a:r>
            <a:r>
              <a:rPr lang="ru-RU" altLang="ru-RU" sz="2000"/>
              <a:t>  При нажатии этой кнопки раскрывается таблица результатов, в которой для каждой из анализируемых предикторных переменных устанавливается ранг ее значимости по 100-балльной шкале (рис. 15). Из данной таблицы и решающих правил на графе дерева классификации (рис. 11) следует, что долгота циклонов (</a:t>
            </a:r>
            <a:r>
              <a:rPr lang="ru-RU" altLang="ru-RU" sz="2000" i="1"/>
              <a:t>Longitude</a:t>
            </a:r>
            <a:r>
              <a:rPr lang="ru-RU" altLang="ru-RU" sz="2000"/>
              <a:t>)  является значимой предикторной переменной, определяющей принадлежность циклонов к классам </a:t>
            </a:r>
            <a:r>
              <a:rPr lang="en-US" altLang="ru-RU" sz="2000" i="1"/>
              <a:t>Baro</a:t>
            </a:r>
            <a:r>
              <a:rPr lang="ru-RU" altLang="ru-RU" sz="2000"/>
              <a:t> и </a:t>
            </a:r>
            <a:r>
              <a:rPr lang="en-US" altLang="ru-RU" sz="2000" i="1"/>
              <a:t>Trop</a:t>
            </a:r>
            <a:r>
              <a:rPr lang="ru-RU" altLang="ru-RU" sz="2000" i="1"/>
              <a:t>.</a:t>
            </a:r>
            <a:r>
              <a:rPr lang="en-US" altLang="ru-RU" sz="2000" i="1"/>
              <a:t> </a:t>
            </a:r>
            <a:endParaRPr lang="ru-RU" altLang="ru-RU" sz="2000" i="1"/>
          </a:p>
          <a:p>
            <a:pPr marL="0" indent="0" algn="just" eaLnBrk="1" hangingPunct="1">
              <a:lnSpc>
                <a:spcPct val="80000"/>
              </a:lnSpc>
              <a:spcBef>
                <a:spcPct val="0"/>
              </a:spcBef>
              <a:buFontTx/>
              <a:buNone/>
            </a:pPr>
            <a:r>
              <a:rPr lang="ru-RU" altLang="ru-RU" sz="2000" i="1"/>
              <a:t>    </a:t>
            </a:r>
            <a:r>
              <a:rPr lang="en-US" altLang="ru-RU" sz="2000" i="1"/>
              <a:t>Importance plot</a:t>
            </a:r>
            <a:r>
              <a:rPr lang="ru-RU" altLang="ru-RU" sz="2000"/>
              <a:t> (диаграмма значимости предикторов)</a:t>
            </a:r>
            <a:r>
              <a:rPr lang="ru-RU" altLang="ru-RU" sz="2000" b="1" i="1"/>
              <a:t> </a:t>
            </a:r>
            <a:r>
              <a:rPr lang="ru-RU" altLang="ru-RU" sz="2000"/>
              <a:t>изображает столбчатую диаграмму значимости предикторов, где для каждой предикторной переменной показан ее ранг значимости по 100-балльной шкале.</a:t>
            </a:r>
            <a:endParaRPr lang="ru-RU" altLang="ru-RU" sz="2000" i="1"/>
          </a:p>
        </p:txBody>
      </p:sp>
      <p:sp>
        <p:nvSpPr>
          <p:cNvPr id="3993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a:p>
        </p:txBody>
      </p:sp>
      <p:pic>
        <p:nvPicPr>
          <p:cNvPr id="2" name="Рисунок 1">
            <a:extLst>
              <a:ext uri="{FF2B5EF4-FFF2-40B4-BE49-F238E27FC236}">
                <a16:creationId xmlns:a16="http://schemas.microsoft.com/office/drawing/2014/main" id="{32B9A3BD-EA33-42C1-B1F3-A44755368B4B}"/>
              </a:ext>
            </a:extLst>
          </p:cNvPr>
          <p:cNvPicPr>
            <a:picLocks noChangeAspect="1"/>
          </p:cNvPicPr>
          <p:nvPr/>
        </p:nvPicPr>
        <p:blipFill>
          <a:blip r:embed="rId2"/>
          <a:stretch>
            <a:fillRect/>
          </a:stretch>
        </p:blipFill>
        <p:spPr>
          <a:xfrm>
            <a:off x="32725" y="3933064"/>
            <a:ext cx="3767878" cy="1135824"/>
          </a:xfrm>
          <a:prstGeom prst="rect">
            <a:avLst/>
          </a:prstGeom>
        </p:spPr>
      </p:pic>
      <p:pic>
        <p:nvPicPr>
          <p:cNvPr id="3" name="Рисунок 2">
            <a:extLst>
              <a:ext uri="{FF2B5EF4-FFF2-40B4-BE49-F238E27FC236}">
                <a16:creationId xmlns:a16="http://schemas.microsoft.com/office/drawing/2014/main" id="{67B011A0-E0BD-456B-9E04-9ED5402755BB}"/>
              </a:ext>
            </a:extLst>
          </p:cNvPr>
          <p:cNvPicPr>
            <a:picLocks noChangeAspect="1"/>
          </p:cNvPicPr>
          <p:nvPr/>
        </p:nvPicPr>
        <p:blipFill>
          <a:blip r:embed="rId3"/>
          <a:stretch>
            <a:fillRect/>
          </a:stretch>
        </p:blipFill>
        <p:spPr>
          <a:xfrm>
            <a:off x="3995936" y="3336465"/>
            <a:ext cx="4536504" cy="3405647"/>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cstate="print"/>
          <a:srcRect/>
          <a:stretch>
            <a:fillRect/>
          </a:stretch>
        </p:blipFill>
        <p:spPr>
          <a:xfrm>
            <a:off x="1331640" y="1507653"/>
            <a:ext cx="6646081" cy="3842693"/>
          </a:xfrm>
          <a:noFill/>
        </p:spPr>
      </p:pic>
      <p:sp>
        <p:nvSpPr>
          <p:cNvPr id="40963" name="Прямоугольник 3"/>
          <p:cNvSpPr>
            <a:spLocks noChangeArrowheads="1"/>
          </p:cNvSpPr>
          <p:nvPr/>
        </p:nvSpPr>
        <p:spPr bwMode="auto">
          <a:xfrm>
            <a:off x="179388" y="188913"/>
            <a:ext cx="8153400" cy="1630362"/>
          </a:xfrm>
          <a:prstGeom prst="rect">
            <a:avLst/>
          </a:prstGeom>
          <a:noFill/>
          <a:ln w="9525">
            <a:noFill/>
            <a:miter lim="800000"/>
            <a:headEnd/>
            <a:tailEnd/>
          </a:ln>
        </p:spPr>
        <p:txBody>
          <a:bodyPr>
            <a:spAutoFit/>
          </a:bodyPr>
          <a:lstStyle/>
          <a:p>
            <a:pPr algn="just" eaLnBrk="1" hangingPunct="1"/>
            <a:r>
              <a:rPr lang="ru-RU" altLang="ru-RU" sz="2000" dirty="0"/>
              <a:t>На вкладке </a:t>
            </a:r>
            <a:r>
              <a:rPr lang="en-US" altLang="ru-RU" sz="2000" b="1" dirty="0"/>
              <a:t>Predicted classes</a:t>
            </a:r>
            <a:r>
              <a:rPr lang="ru-RU" altLang="ru-RU" sz="2000" b="1" dirty="0"/>
              <a:t> </a:t>
            </a:r>
            <a:r>
              <a:rPr lang="ru-RU" altLang="ru-RU" sz="2000" dirty="0"/>
              <a:t>наибольший интерес представляет кнопка</a:t>
            </a:r>
            <a:r>
              <a:rPr lang="en-US" altLang="ru-RU" sz="2000" dirty="0"/>
              <a:t> </a:t>
            </a:r>
            <a:r>
              <a:rPr lang="en-US" altLang="ru-RU" sz="2000" b="1" dirty="0"/>
              <a:t>Misclassification matrix</a:t>
            </a:r>
            <a:r>
              <a:rPr lang="ru-RU" altLang="ru-RU" sz="2000" b="1" dirty="0"/>
              <a:t>  </a:t>
            </a:r>
            <a:r>
              <a:rPr lang="ru-RU" altLang="ru-RU" sz="2000" dirty="0"/>
              <a:t>(</a:t>
            </a:r>
            <a:r>
              <a:rPr lang="ru-RU" altLang="ru-RU" sz="2000" b="1" dirty="0"/>
              <a:t>Матрица ошибок классификации</a:t>
            </a:r>
            <a:r>
              <a:rPr lang="ru-RU" altLang="ru-RU" sz="2000" dirty="0"/>
              <a:t>). Кнопка </a:t>
            </a:r>
            <a:r>
              <a:rPr lang="en-US" altLang="ru-RU" sz="2000" b="1" dirty="0"/>
              <a:t>Misclassification costs</a:t>
            </a:r>
            <a:r>
              <a:rPr lang="ru-RU" altLang="ru-RU" sz="2000" b="1" dirty="0"/>
              <a:t> </a:t>
            </a:r>
            <a:r>
              <a:rPr lang="ru-RU" altLang="ru-RU" sz="2000" dirty="0"/>
              <a:t>(</a:t>
            </a:r>
            <a:r>
              <a:rPr lang="ru-RU" altLang="ru-RU" sz="2000" b="1" dirty="0"/>
              <a:t>Цена ошибочной классификации</a:t>
            </a:r>
            <a:r>
              <a:rPr lang="ru-RU" altLang="ru-RU" sz="2000" dirty="0"/>
              <a:t>) была бы активна, если бы на вкладке </a:t>
            </a:r>
            <a:r>
              <a:rPr lang="ru-RU" altLang="ru-RU" sz="2000" b="1" dirty="0"/>
              <a:t>Методы</a:t>
            </a:r>
            <a:r>
              <a:rPr lang="ru-RU" altLang="ru-RU" sz="2000" dirty="0"/>
              <a:t> были бы заданы пользовательские цены. </a:t>
            </a:r>
            <a:endParaRPr lang="ru-RU" altLang="ru-RU" sz="2000" b="1" dirty="0"/>
          </a:p>
        </p:txBody>
      </p:sp>
      <p:sp>
        <p:nvSpPr>
          <p:cNvPr id="5" name="Прямоугольник 4">
            <a:extLst>
              <a:ext uri="{FF2B5EF4-FFF2-40B4-BE49-F238E27FC236}">
                <a16:creationId xmlns:a16="http://schemas.microsoft.com/office/drawing/2014/main" id="{288C8676-F1FF-4A3F-82DE-DD55979B7513}"/>
              </a:ext>
            </a:extLst>
          </p:cNvPr>
          <p:cNvSpPr/>
          <p:nvPr/>
        </p:nvSpPr>
        <p:spPr>
          <a:xfrm>
            <a:off x="179388" y="5350346"/>
            <a:ext cx="8569076" cy="707886"/>
          </a:xfrm>
          <a:prstGeom prst="rect">
            <a:avLst/>
          </a:prstGeom>
        </p:spPr>
        <p:txBody>
          <a:bodyPr wrap="square">
            <a:spAutoFit/>
          </a:bodyPr>
          <a:lstStyle/>
          <a:p>
            <a:pPr algn="just"/>
            <a:r>
              <a:rPr lang="ru-RU" altLang="ru-RU" sz="2000" dirty="0"/>
              <a:t>На сле6дующем слайде приведены таблицы построенные при помощи кнопки </a:t>
            </a:r>
            <a:r>
              <a:rPr lang="ru-RU" altLang="ru-RU" sz="2000" b="1" dirty="0"/>
              <a:t>Матрицы ошибок классификации</a:t>
            </a:r>
            <a:endParaRPr lang="ru-RU" sz="2000" b="1"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092F9876-6400-41E0-9A92-353520D4577C}"/>
              </a:ext>
            </a:extLst>
          </p:cNvPr>
          <p:cNvPicPr>
            <a:picLocks noChangeAspect="1"/>
          </p:cNvPicPr>
          <p:nvPr/>
        </p:nvPicPr>
        <p:blipFill>
          <a:blip r:embed="rId2"/>
          <a:stretch>
            <a:fillRect/>
          </a:stretch>
        </p:blipFill>
        <p:spPr>
          <a:xfrm>
            <a:off x="755576" y="260648"/>
            <a:ext cx="7811083" cy="3940002"/>
          </a:xfrm>
          <a:prstGeom prst="rect">
            <a:avLst/>
          </a:prstGeom>
        </p:spPr>
      </p:pic>
      <p:pic>
        <p:nvPicPr>
          <p:cNvPr id="5" name="Рисунок 4">
            <a:extLst>
              <a:ext uri="{FF2B5EF4-FFF2-40B4-BE49-F238E27FC236}">
                <a16:creationId xmlns:a16="http://schemas.microsoft.com/office/drawing/2014/main" id="{FACD22DA-1AA9-4DE8-845E-73FC28280F50}"/>
              </a:ext>
            </a:extLst>
          </p:cNvPr>
          <p:cNvPicPr>
            <a:picLocks noChangeAspect="1"/>
          </p:cNvPicPr>
          <p:nvPr/>
        </p:nvPicPr>
        <p:blipFill>
          <a:blip r:embed="rId3"/>
          <a:stretch>
            <a:fillRect/>
          </a:stretch>
        </p:blipFill>
        <p:spPr>
          <a:xfrm>
            <a:off x="2123728" y="4365103"/>
            <a:ext cx="3456386" cy="1843405"/>
          </a:xfrm>
          <a:prstGeom prst="rect">
            <a:avLst/>
          </a:prstGeom>
        </p:spPr>
      </p:pic>
    </p:spTree>
    <p:extLst>
      <p:ext uri="{BB962C8B-B14F-4D97-AF65-F5344CB8AC3E}">
        <p14:creationId xmlns:p14="http://schemas.microsoft.com/office/powerpoint/2010/main" val="1944791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ru-RU" altLang="ru-RU"/>
          </a:p>
        </p:txBody>
      </p:sp>
      <p:sp>
        <p:nvSpPr>
          <p:cNvPr id="41987" name="Содержимое 6"/>
          <p:cNvSpPr>
            <a:spLocks noGrp="1" noChangeArrowheads="1"/>
          </p:cNvSpPr>
          <p:nvPr>
            <p:ph/>
          </p:nvPr>
        </p:nvSpPr>
        <p:spPr>
          <a:xfrm>
            <a:off x="250825" y="188913"/>
            <a:ext cx="8785225" cy="719137"/>
          </a:xfrm>
        </p:spPr>
        <p:txBody>
          <a:bodyPr/>
          <a:lstStyle/>
          <a:p>
            <a:pPr marL="0" indent="0">
              <a:spcBef>
                <a:spcPct val="0"/>
              </a:spcBef>
              <a:buFontTx/>
              <a:buNone/>
            </a:pPr>
            <a:r>
              <a:rPr lang="en-US" altLang="ru-RU" sz="2000"/>
              <a:t>    </a:t>
            </a:r>
            <a:r>
              <a:rPr lang="ru-RU" altLang="ru-RU" sz="2000"/>
              <a:t>Кнопка </a:t>
            </a:r>
            <a:r>
              <a:rPr lang="en-US" altLang="ru-RU" sz="2000" b="1"/>
              <a:t>Predicted class….. </a:t>
            </a:r>
            <a:r>
              <a:rPr lang="en-US" altLang="ru-RU" sz="2000"/>
              <a:t>(</a:t>
            </a:r>
            <a:r>
              <a:rPr lang="ru-RU" altLang="ru-RU" sz="2000" b="1"/>
              <a:t>Объекты в классах</a:t>
            </a:r>
            <a:r>
              <a:rPr lang="en-US" altLang="ru-RU" sz="2000" b="1"/>
              <a:t>)</a:t>
            </a:r>
            <a:r>
              <a:rPr lang="ru-RU" altLang="ru-RU" sz="2000" b="1"/>
              <a:t> </a:t>
            </a:r>
            <a:r>
              <a:rPr lang="en-US" altLang="ru-RU" sz="2000"/>
              <a:t> </a:t>
            </a:r>
            <a:r>
              <a:rPr lang="ru-RU" altLang="ru-RU" sz="2000"/>
              <a:t>выводит таблицу с результатами классификации</a:t>
            </a:r>
          </a:p>
          <a:p>
            <a:pPr marL="0" indent="0">
              <a:spcBef>
                <a:spcPct val="0"/>
              </a:spcBef>
              <a:buFontTx/>
              <a:buNone/>
            </a:pPr>
            <a:endParaRPr lang="ru-RU" altLang="ru-RU" sz="2000"/>
          </a:p>
        </p:txBody>
      </p:sp>
      <p:sp>
        <p:nvSpPr>
          <p:cNvPr id="41988" name="Прямоугольник 10"/>
          <p:cNvSpPr>
            <a:spLocks noChangeArrowheads="1"/>
          </p:cNvSpPr>
          <p:nvPr/>
        </p:nvSpPr>
        <p:spPr bwMode="auto">
          <a:xfrm>
            <a:off x="107950" y="3357563"/>
            <a:ext cx="8785225" cy="768350"/>
          </a:xfrm>
          <a:prstGeom prst="rect">
            <a:avLst/>
          </a:prstGeom>
          <a:noFill/>
          <a:ln w="9525">
            <a:noFill/>
            <a:miter lim="800000"/>
            <a:headEnd/>
            <a:tailEnd/>
          </a:ln>
        </p:spPr>
        <p:txBody>
          <a:bodyPr>
            <a:spAutoFit/>
          </a:bodyPr>
          <a:lstStyle/>
          <a:p>
            <a:pPr eaLnBrk="1" hangingPunct="1"/>
            <a:r>
              <a:rPr lang="ru-RU" altLang="ru-RU" sz="2200"/>
              <a:t>Кнопка </a:t>
            </a:r>
            <a:r>
              <a:rPr lang="en-US" altLang="ru-RU" sz="2200" b="1"/>
              <a:t>Assigned node by</a:t>
            </a:r>
            <a:r>
              <a:rPr lang="ru-RU" altLang="ru-RU" sz="2200" b="1"/>
              <a:t>…</a:t>
            </a:r>
            <a:r>
              <a:rPr lang="en-US" altLang="ru-RU" sz="2200" b="1"/>
              <a:t> </a:t>
            </a:r>
            <a:r>
              <a:rPr lang="ru-RU" altLang="ru-RU" sz="2200" b="1"/>
              <a:t>(Вершины в классах) </a:t>
            </a:r>
            <a:r>
              <a:rPr lang="ru-RU" altLang="ru-RU" sz="2200"/>
              <a:t>выводит таблицу с количеством наблюдений каждого класса в терминальных вершинах</a:t>
            </a:r>
          </a:p>
        </p:txBody>
      </p:sp>
      <p:pic>
        <p:nvPicPr>
          <p:cNvPr id="7" name="Рисунок 6">
            <a:extLst>
              <a:ext uri="{FF2B5EF4-FFF2-40B4-BE49-F238E27FC236}">
                <a16:creationId xmlns:a16="http://schemas.microsoft.com/office/drawing/2014/main" id="{B0834CAE-9565-4A1F-8D72-EA532176A2E6}"/>
              </a:ext>
            </a:extLst>
          </p:cNvPr>
          <p:cNvPicPr>
            <a:picLocks noChangeAspect="1"/>
          </p:cNvPicPr>
          <p:nvPr/>
        </p:nvPicPr>
        <p:blipFill>
          <a:blip r:embed="rId2"/>
          <a:stretch>
            <a:fillRect/>
          </a:stretch>
        </p:blipFill>
        <p:spPr>
          <a:xfrm>
            <a:off x="2195736" y="1096962"/>
            <a:ext cx="3790726" cy="2053310"/>
          </a:xfrm>
          <a:prstGeom prst="rect">
            <a:avLst/>
          </a:prstGeom>
        </p:spPr>
      </p:pic>
      <p:pic>
        <p:nvPicPr>
          <p:cNvPr id="8" name="Рисунок 7">
            <a:extLst>
              <a:ext uri="{FF2B5EF4-FFF2-40B4-BE49-F238E27FC236}">
                <a16:creationId xmlns:a16="http://schemas.microsoft.com/office/drawing/2014/main" id="{18B8ECB0-E49E-43F4-AC0D-B4F626F1AC17}"/>
              </a:ext>
            </a:extLst>
          </p:cNvPr>
          <p:cNvPicPr>
            <a:picLocks noChangeAspect="1"/>
          </p:cNvPicPr>
          <p:nvPr/>
        </p:nvPicPr>
        <p:blipFill>
          <a:blip r:embed="rId3"/>
          <a:stretch>
            <a:fillRect/>
          </a:stretch>
        </p:blipFill>
        <p:spPr>
          <a:xfrm>
            <a:off x="2483768" y="4265612"/>
            <a:ext cx="3552052" cy="2112221"/>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3010" name="Picture 2"/>
          <p:cNvPicPr>
            <a:picLocks noGrp="1" noChangeAspect="1" noChangeArrowheads="1"/>
          </p:cNvPicPr>
          <p:nvPr>
            <p:ph idx="1"/>
          </p:nvPr>
        </p:nvPicPr>
        <p:blipFill>
          <a:blip r:embed="rId2" cstate="print"/>
          <a:srcRect/>
          <a:stretch>
            <a:fillRect/>
          </a:stretch>
        </p:blipFill>
        <p:spPr>
          <a:xfrm>
            <a:off x="539750" y="1268413"/>
            <a:ext cx="8064500" cy="5319712"/>
          </a:xfrm>
          <a:noFill/>
        </p:spPr>
      </p:pic>
      <p:sp>
        <p:nvSpPr>
          <p:cNvPr id="43011" name="Прямоугольник 3"/>
          <p:cNvSpPr>
            <a:spLocks noChangeArrowheads="1"/>
          </p:cNvSpPr>
          <p:nvPr/>
        </p:nvSpPr>
        <p:spPr bwMode="auto">
          <a:xfrm>
            <a:off x="539750" y="188913"/>
            <a:ext cx="8135938" cy="830262"/>
          </a:xfrm>
          <a:prstGeom prst="rect">
            <a:avLst/>
          </a:prstGeom>
          <a:noFill/>
          <a:ln w="9525">
            <a:noFill/>
            <a:miter lim="800000"/>
            <a:headEnd/>
            <a:tailEnd/>
          </a:ln>
        </p:spPr>
        <p:txBody>
          <a:bodyPr>
            <a:spAutoFit/>
          </a:bodyPr>
          <a:lstStyle/>
          <a:p>
            <a:pPr eaLnBrk="1" hangingPunct="1"/>
            <a:r>
              <a:rPr lang="ru-RU" altLang="ru-RU"/>
              <a:t>На последней вкладке можно посмотреть результаты кросс-проверки</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0" y="188913"/>
            <a:ext cx="8964613" cy="5400675"/>
          </a:xfrm>
        </p:spPr>
        <p:txBody>
          <a:bodyPr/>
          <a:lstStyle/>
          <a:p>
            <a:pPr algn="just" eaLnBrk="1" hangingPunct="1">
              <a:lnSpc>
                <a:spcPct val="80000"/>
              </a:lnSpc>
              <a:spcBef>
                <a:spcPct val="0"/>
              </a:spcBef>
              <a:buFontTx/>
              <a:buNone/>
            </a:pPr>
            <a:r>
              <a:rPr lang="ru-RU" altLang="ru-RU" sz="2800"/>
              <a:t>	 </a:t>
            </a:r>
            <a:r>
              <a:rPr lang="ru-RU" altLang="ru-RU" sz="2000"/>
              <a:t>Опции </a:t>
            </a:r>
            <a:r>
              <a:rPr lang="en-US" altLang="ru-RU" sz="2000" b="1" i="1"/>
              <a:t>Misclassification matrix</a:t>
            </a:r>
            <a:r>
              <a:rPr lang="ru-RU" altLang="ru-RU" sz="2000" b="1" i="1"/>
              <a:t> </a:t>
            </a:r>
            <a:r>
              <a:rPr lang="ru-RU" altLang="ru-RU" sz="2000" b="1"/>
              <a:t>и</a:t>
            </a:r>
            <a:r>
              <a:rPr lang="ru-RU" altLang="ru-RU" sz="2000" b="1" i="1"/>
              <a:t> </a:t>
            </a:r>
            <a:r>
              <a:rPr lang="en-US" altLang="ru-RU" sz="2000" b="1" i="1"/>
              <a:t>Misclassification matrix</a:t>
            </a:r>
            <a:r>
              <a:rPr lang="ru-RU" altLang="ru-RU" sz="2000" b="1" i="1"/>
              <a:t>  </a:t>
            </a:r>
            <a:r>
              <a:rPr lang="ru-RU" altLang="ru-RU" sz="2000"/>
              <a:t>были ранее детально описаны.</a:t>
            </a:r>
          </a:p>
          <a:p>
            <a:pPr algn="just" eaLnBrk="1" hangingPunct="1">
              <a:lnSpc>
                <a:spcPct val="80000"/>
              </a:lnSpc>
              <a:spcBef>
                <a:spcPct val="0"/>
              </a:spcBef>
              <a:buFontTx/>
              <a:buNone/>
            </a:pPr>
            <a:r>
              <a:rPr lang="ru-RU" altLang="ru-RU" sz="2800"/>
              <a:t>      </a:t>
            </a:r>
            <a:r>
              <a:rPr lang="ru-RU" altLang="ru-RU" sz="2000"/>
              <a:t>Опция</a:t>
            </a:r>
            <a:r>
              <a:rPr lang="ru-RU" altLang="ru-RU" sz="2000" b="1" i="1"/>
              <a:t> </a:t>
            </a:r>
            <a:r>
              <a:rPr lang="en-US" altLang="ru-RU" sz="2000" b="1" i="1"/>
              <a:t>Misclassification matrix</a:t>
            </a:r>
            <a:r>
              <a:rPr lang="ru-RU" altLang="ru-RU" sz="2000" b="1" i="1"/>
              <a:t>  </a:t>
            </a:r>
            <a:r>
              <a:rPr lang="ru-RU" altLang="ru-RU" sz="2000"/>
              <a:t>(матрица ошибок классификации) на тестовой выборке доступна, если  для анализа была выбрана тестовая выборка. При нажатии этой кнопки раскрывается таблица результатов, в которой выводится информация о том, сколько объектов каждого из наблюдаемых классов по результатам классификации было ошибочно отнесено к другому классу.  Исходные классы соответствуют столбцам матрицы, предсказанные классы – строкам. </a:t>
            </a:r>
          </a:p>
          <a:p>
            <a:pPr algn="just" eaLnBrk="1" hangingPunct="1">
              <a:lnSpc>
                <a:spcPct val="80000"/>
              </a:lnSpc>
              <a:spcBef>
                <a:spcPct val="0"/>
              </a:spcBef>
              <a:buFontTx/>
              <a:buNone/>
            </a:pPr>
            <a:r>
              <a:rPr lang="ru-RU" altLang="ru-RU" sz="2000"/>
              <a:t>          В поле сообщений выводятся </a:t>
            </a:r>
            <a:r>
              <a:rPr lang="en-US" altLang="ru-RU" sz="2000" i="1"/>
              <a:t>Global CV cost</a:t>
            </a:r>
            <a:r>
              <a:rPr lang="en-US" altLang="ru-RU" sz="2000" b="1"/>
              <a:t> </a:t>
            </a:r>
            <a:r>
              <a:rPr lang="ru-RU" altLang="ru-RU" sz="2000"/>
              <a:t>(цена кросс-проверки) и </a:t>
            </a:r>
            <a:r>
              <a:rPr lang="en-US" altLang="ru-RU" sz="2000" i="1"/>
              <a:t>s</a:t>
            </a:r>
            <a:r>
              <a:rPr lang="ru-RU" altLang="ru-RU" sz="2000" i="1"/>
              <a:t>.</a:t>
            </a:r>
            <a:r>
              <a:rPr lang="en-US" altLang="ru-RU" sz="2000" i="1"/>
              <a:t>d</a:t>
            </a:r>
            <a:r>
              <a:rPr lang="ru-RU" altLang="ru-RU" sz="2000" i="1"/>
              <a:t>.</a:t>
            </a:r>
            <a:r>
              <a:rPr lang="en-US" altLang="ru-RU" sz="2000" i="1"/>
              <a:t>Global CV cost</a:t>
            </a:r>
            <a:r>
              <a:rPr lang="ru-RU" altLang="ru-RU" sz="2000" i="1"/>
              <a:t> (</a:t>
            </a:r>
            <a:r>
              <a:rPr lang="ru-RU" altLang="ru-RU" sz="2000"/>
              <a:t>стандартное отклонение) цены кросс-проверки, вычисленные по данным классификации на тестовой выборке. </a:t>
            </a:r>
          </a:p>
          <a:p>
            <a:pPr algn="just" eaLnBrk="1" hangingPunct="1">
              <a:lnSpc>
                <a:spcPct val="80000"/>
              </a:lnSpc>
              <a:spcBef>
                <a:spcPct val="0"/>
              </a:spcBef>
              <a:buFontTx/>
              <a:buNone/>
            </a:pPr>
            <a:r>
              <a:rPr lang="ru-RU" altLang="ru-RU" sz="2000"/>
              <a:t>           Опция</a:t>
            </a:r>
            <a:r>
              <a:rPr lang="ru-RU" altLang="ru-RU" sz="2000" b="1" i="1"/>
              <a:t> </a:t>
            </a:r>
            <a:r>
              <a:rPr lang="en-US" altLang="ru-RU" sz="2000" b="1" i="1"/>
              <a:t>Predicted cases </a:t>
            </a:r>
            <a:r>
              <a:rPr lang="ru-RU" altLang="ru-RU" sz="2000"/>
              <a:t>(предсказанные классы) для тестовой выборки также доступна, если  для анализа была выбрана тестовая выборка. Для каждого объекта из тестовой выборки в таблице результатов выдаются его номер (или имя объекта, если оно используется), наблюдаемый класс, прогнозируемый класс и терминальная вершина, к которой этот объект был отнесен. Кроме того, для каждого объекта указаны категории (для категориальных предикторов) или значения (для порядковых предикторов) всех предикторных переменных.  </a:t>
            </a:r>
          </a:p>
          <a:p>
            <a:pPr algn="just" eaLnBrk="1" hangingPunct="1">
              <a:lnSpc>
                <a:spcPct val="80000"/>
              </a:lnSpc>
              <a:spcBef>
                <a:spcPct val="0"/>
              </a:spcBef>
              <a:buFontTx/>
              <a:buNone/>
            </a:pPr>
            <a:endParaRPr lang="ru-RU" altLang="ru-RU" sz="20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07950" y="188913"/>
            <a:ext cx="8785225" cy="936625"/>
          </a:xfrm>
        </p:spPr>
        <p:txBody>
          <a:bodyPr/>
          <a:lstStyle/>
          <a:p>
            <a:pPr algn="just" eaLnBrk="1" hangingPunct="1">
              <a:lnSpc>
                <a:spcPct val="80000"/>
              </a:lnSpc>
              <a:spcBef>
                <a:spcPct val="0"/>
              </a:spcBef>
              <a:buFontTx/>
              <a:buNone/>
            </a:pPr>
            <a:r>
              <a:rPr lang="ru-RU" altLang="ru-RU" sz="2800"/>
              <a:t>	   </a:t>
            </a:r>
            <a:r>
              <a:rPr lang="ru-RU" altLang="ru-RU" sz="2000"/>
              <a:t>Нажмите кнопку</a:t>
            </a:r>
            <a:r>
              <a:rPr lang="ru-RU" altLang="ru-RU" sz="2000" b="1"/>
              <a:t> </a:t>
            </a:r>
            <a:r>
              <a:rPr lang="en-US" altLang="ru-RU" sz="2000" b="1"/>
              <a:t>Perform global CV </a:t>
            </a:r>
            <a:r>
              <a:rPr lang="ru-RU" altLang="ru-RU" sz="2000"/>
              <a:t>(выполнить глобальную кросс-проверку).</a:t>
            </a:r>
            <a:r>
              <a:rPr lang="ru-RU" altLang="ru-RU" sz="2000" b="1"/>
              <a:t> </a:t>
            </a:r>
            <a:r>
              <a:rPr lang="ru-RU" altLang="ru-RU" sz="2000"/>
              <a:t>Запустится процедура глобальной кросс-проверки и откроется окно (Матрица ошибок….)</a:t>
            </a:r>
          </a:p>
          <a:p>
            <a:pPr eaLnBrk="1" hangingPunct="1">
              <a:lnSpc>
                <a:spcPct val="80000"/>
              </a:lnSpc>
            </a:pPr>
            <a:endParaRPr lang="ru-RU" altLang="ru-RU" sz="2000"/>
          </a:p>
        </p:txBody>
      </p:sp>
      <p:sp>
        <p:nvSpPr>
          <p:cNvPr id="45059" name="Прямоугольник 3"/>
          <p:cNvSpPr>
            <a:spLocks noChangeArrowheads="1"/>
          </p:cNvSpPr>
          <p:nvPr/>
        </p:nvSpPr>
        <p:spPr bwMode="auto">
          <a:xfrm>
            <a:off x="466725" y="2492375"/>
            <a:ext cx="8426450" cy="2247900"/>
          </a:xfrm>
          <a:prstGeom prst="rect">
            <a:avLst/>
          </a:prstGeom>
          <a:noFill/>
          <a:ln w="9525">
            <a:noFill/>
            <a:miter lim="800000"/>
            <a:headEnd/>
            <a:tailEnd/>
          </a:ln>
        </p:spPr>
        <p:txBody>
          <a:bodyPr>
            <a:spAutoFit/>
          </a:bodyPr>
          <a:lstStyle/>
          <a:p>
            <a:pPr algn="just" eaLnBrk="1" hangingPunct="1"/>
            <a:r>
              <a:rPr lang="ru-RU" altLang="ru-RU" sz="2000"/>
              <a:t>Нажмите кнопку </a:t>
            </a:r>
            <a:r>
              <a:rPr lang="en-US" altLang="ru-RU" sz="2000" b="1"/>
              <a:t>Global CV</a:t>
            </a:r>
            <a:r>
              <a:rPr lang="en-US" altLang="ru-RU" sz="2000" b="1" i="1"/>
              <a:t> </a:t>
            </a:r>
            <a:r>
              <a:rPr lang="en-US" altLang="ru-RU" sz="2000" b="1"/>
              <a:t>Misclassification matrix</a:t>
            </a:r>
            <a:r>
              <a:rPr lang="ru-RU" altLang="ru-RU" sz="2000"/>
              <a:t>, появится таблица ошибок классификации глобальной кросс-проверки (рис. 23). Из данной таблицы следует, что при глобальной кросс-проверке один ураган </a:t>
            </a:r>
            <a:r>
              <a:rPr lang="en-US" altLang="ru-RU" sz="2000" i="1"/>
              <a:t>Baro</a:t>
            </a:r>
            <a:r>
              <a:rPr lang="en-US" altLang="ru-RU" sz="2000"/>
              <a:t> </a:t>
            </a:r>
            <a:r>
              <a:rPr lang="ru-RU" altLang="ru-RU" sz="2000"/>
              <a:t>неверно классифицирован как ураган</a:t>
            </a:r>
            <a:r>
              <a:rPr lang="ru-RU" altLang="ru-RU" sz="2000" b="1"/>
              <a:t> </a:t>
            </a:r>
            <a:r>
              <a:rPr lang="en-US" altLang="ru-RU" sz="2000" i="1"/>
              <a:t>Trop</a:t>
            </a:r>
            <a:r>
              <a:rPr lang="ru-RU" altLang="ru-RU" sz="2000" i="1"/>
              <a:t>,</a:t>
            </a:r>
            <a:r>
              <a:rPr lang="ru-RU" altLang="ru-RU" sz="2000"/>
              <a:t> а все ураганы </a:t>
            </a:r>
            <a:r>
              <a:rPr lang="en-US" altLang="ru-RU" sz="2000" i="1"/>
              <a:t>Trop</a:t>
            </a:r>
            <a:r>
              <a:rPr lang="ru-RU" altLang="ru-RU" sz="2000"/>
              <a:t> классифицированы верно. При этом </a:t>
            </a:r>
            <a:r>
              <a:rPr lang="en-US" altLang="ru-RU" sz="2000" i="1"/>
              <a:t>Global CV cost</a:t>
            </a:r>
            <a:r>
              <a:rPr lang="en-US" altLang="ru-RU" sz="2000" b="1"/>
              <a:t> </a:t>
            </a:r>
            <a:r>
              <a:rPr lang="ru-RU" altLang="ru-RU" sz="2000"/>
              <a:t>(цена  глобальной кросс-проверки) составила 0,02703, </a:t>
            </a:r>
            <a:r>
              <a:rPr lang="en-US" altLang="ru-RU" sz="2000" i="1"/>
              <a:t>s</a:t>
            </a:r>
            <a:r>
              <a:rPr lang="ru-RU" altLang="ru-RU" sz="2000" i="1"/>
              <a:t>.</a:t>
            </a:r>
            <a:r>
              <a:rPr lang="en-US" altLang="ru-RU" sz="2000" i="1"/>
              <a:t>d</a:t>
            </a:r>
            <a:r>
              <a:rPr lang="ru-RU" altLang="ru-RU" sz="2000" i="1"/>
              <a:t>.</a:t>
            </a:r>
            <a:r>
              <a:rPr lang="en-US" altLang="ru-RU" sz="2000" i="1"/>
              <a:t>Global CV cost</a:t>
            </a:r>
            <a:r>
              <a:rPr lang="en-US" altLang="ru-RU" sz="2000" b="1"/>
              <a:t> </a:t>
            </a:r>
            <a:r>
              <a:rPr lang="ru-RU" altLang="ru-RU" sz="2000"/>
              <a:t>(стандартное отклонение) цены – 0,02666</a:t>
            </a:r>
          </a:p>
        </p:txBody>
      </p:sp>
      <p:pic>
        <p:nvPicPr>
          <p:cNvPr id="45060" name="Picture 2"/>
          <p:cNvPicPr>
            <a:picLocks noChangeAspect="1" noChangeArrowheads="1"/>
          </p:cNvPicPr>
          <p:nvPr/>
        </p:nvPicPr>
        <p:blipFill>
          <a:blip r:embed="rId2" cstate="print"/>
          <a:srcRect/>
          <a:stretch>
            <a:fillRect/>
          </a:stretch>
        </p:blipFill>
        <p:spPr bwMode="auto">
          <a:xfrm>
            <a:off x="1547813" y="1052513"/>
            <a:ext cx="6048375" cy="1414462"/>
          </a:xfrm>
          <a:prstGeom prst="rect">
            <a:avLst/>
          </a:prstGeom>
          <a:noFill/>
          <a:ln w="9525">
            <a:noFill/>
            <a:miter lim="800000"/>
            <a:headEnd/>
            <a:tailEnd/>
          </a:ln>
        </p:spPr>
      </p:pic>
      <p:pic>
        <p:nvPicPr>
          <p:cNvPr id="2" name="Рисунок 1">
            <a:extLst>
              <a:ext uri="{FF2B5EF4-FFF2-40B4-BE49-F238E27FC236}">
                <a16:creationId xmlns:a16="http://schemas.microsoft.com/office/drawing/2014/main" id="{125CE200-F381-470C-87E6-69D5C8C714AC}"/>
              </a:ext>
            </a:extLst>
          </p:cNvPr>
          <p:cNvPicPr>
            <a:picLocks noChangeAspect="1"/>
          </p:cNvPicPr>
          <p:nvPr/>
        </p:nvPicPr>
        <p:blipFill>
          <a:blip r:embed="rId3"/>
          <a:stretch>
            <a:fillRect/>
          </a:stretch>
        </p:blipFill>
        <p:spPr>
          <a:xfrm>
            <a:off x="2123728" y="4765675"/>
            <a:ext cx="4213436" cy="1903591"/>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323850" y="188913"/>
            <a:ext cx="8640763" cy="1079500"/>
          </a:xfrm>
        </p:spPr>
        <p:txBody>
          <a:bodyPr/>
          <a:lstStyle/>
          <a:p>
            <a:pPr marL="0" algn="just" eaLnBrk="1" hangingPunct="1">
              <a:spcBef>
                <a:spcPct val="0"/>
              </a:spcBef>
              <a:buFontTx/>
              <a:buNone/>
            </a:pPr>
            <a:r>
              <a:rPr lang="ru-RU" altLang="ru-RU" sz="2000"/>
              <a:t>Улучшить результат классификации можно легко за счет увеличения размеров дерева. Для этого достаточно выбрать правило остановки</a:t>
            </a:r>
            <a:r>
              <a:rPr lang="en-US" altLang="ru-RU" sz="2000" i="1"/>
              <a:t> Fact</a:t>
            </a:r>
            <a:r>
              <a:rPr lang="ru-RU" altLang="ru-RU" sz="2000" i="1"/>
              <a:t>–</a:t>
            </a:r>
            <a:r>
              <a:rPr lang="en-US" altLang="ru-RU" sz="2000" i="1"/>
              <a:t>style direct stopping </a:t>
            </a:r>
            <a:r>
              <a:rPr lang="ru-RU" altLang="ru-RU" sz="2000"/>
              <a:t>(</a:t>
            </a:r>
            <a:r>
              <a:rPr lang="ru-RU" altLang="ru-RU" sz="2000" b="1"/>
              <a:t>прямая остановка по методу </a:t>
            </a:r>
            <a:r>
              <a:rPr lang="ru-RU" altLang="ru-RU" sz="2000" b="1" i="1"/>
              <a:t>FACT</a:t>
            </a:r>
            <a:r>
              <a:rPr lang="ru-RU" altLang="ru-RU" sz="2000"/>
              <a:t>).</a:t>
            </a:r>
          </a:p>
        </p:txBody>
      </p:sp>
      <p:pic>
        <p:nvPicPr>
          <p:cNvPr id="46083" name="Picture 5"/>
          <p:cNvPicPr>
            <a:picLocks noChangeAspect="1" noChangeArrowheads="1"/>
          </p:cNvPicPr>
          <p:nvPr/>
        </p:nvPicPr>
        <p:blipFill>
          <a:blip r:embed="rId2" cstate="print"/>
          <a:srcRect/>
          <a:stretch>
            <a:fillRect/>
          </a:stretch>
        </p:blipFill>
        <p:spPr bwMode="auto">
          <a:xfrm>
            <a:off x="107950" y="1341438"/>
            <a:ext cx="6616700" cy="4967287"/>
          </a:xfrm>
          <a:prstGeom prst="rect">
            <a:avLst/>
          </a:prstGeom>
          <a:noFill/>
          <a:ln w="9525">
            <a:noFill/>
            <a:miter lim="800000"/>
            <a:headEnd/>
            <a:tailEnd/>
          </a:ln>
        </p:spPr>
      </p:pic>
      <p:pic>
        <p:nvPicPr>
          <p:cNvPr id="46084" name="Picture 6"/>
          <p:cNvPicPr>
            <a:picLocks noChangeAspect="1" noChangeArrowheads="1"/>
          </p:cNvPicPr>
          <p:nvPr/>
        </p:nvPicPr>
        <p:blipFill>
          <a:blip r:embed="rId3" cstate="print"/>
          <a:srcRect/>
          <a:stretch>
            <a:fillRect/>
          </a:stretch>
        </p:blipFill>
        <p:spPr bwMode="auto">
          <a:xfrm>
            <a:off x="6767513" y="1860550"/>
            <a:ext cx="2376487" cy="499745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0" y="260648"/>
            <a:ext cx="8964613" cy="6597352"/>
          </a:xfrm>
        </p:spPr>
        <p:txBody>
          <a:bodyPr/>
          <a:lstStyle/>
          <a:p>
            <a:pPr algn="just" eaLnBrk="1" hangingPunct="1">
              <a:lnSpc>
                <a:spcPct val="80000"/>
              </a:lnSpc>
              <a:spcBef>
                <a:spcPct val="0"/>
              </a:spcBef>
              <a:buFontTx/>
              <a:buNone/>
            </a:pPr>
            <a:r>
              <a:rPr lang="ru-RU" altLang="ru-RU" sz="2400" dirty="0"/>
              <a:t>          </a:t>
            </a:r>
            <a:r>
              <a:rPr lang="ru-RU" altLang="ru-RU" sz="2200" dirty="0"/>
              <a:t>Способность деревьев классификации выполнять одномерное ветвление с предикторными переменными различных типов (категориальных,  порядковых, интервальных) дает возможность анализировать вклады отдельных переменных в процедуру классификации. Понятно из написанного выше, что деревья классификации непараметрический метод классификации с учителем.</a:t>
            </a:r>
          </a:p>
          <a:p>
            <a:pPr algn="just" eaLnBrk="1" hangingPunct="1">
              <a:lnSpc>
                <a:spcPct val="80000"/>
              </a:lnSpc>
              <a:spcBef>
                <a:spcPct val="0"/>
              </a:spcBef>
              <a:buFontTx/>
              <a:buNone/>
            </a:pPr>
            <a:r>
              <a:rPr lang="ru-RU" altLang="ru-RU" sz="2200" dirty="0"/>
              <a:t>         Деревья классификации могут быть, а иногда и бывают, очень сложными. Однако использование специальных графических процедур позволяет упростить интерпретацию результатов даже для очень сложных деревьев.        </a:t>
            </a:r>
          </a:p>
          <a:p>
            <a:pPr algn="just" eaLnBrk="1" hangingPunct="1">
              <a:lnSpc>
                <a:spcPct val="80000"/>
              </a:lnSpc>
              <a:spcBef>
                <a:spcPct val="0"/>
              </a:spcBef>
              <a:buFontTx/>
              <a:buNone/>
            </a:pPr>
            <a:r>
              <a:rPr lang="ru-RU" altLang="ru-RU" sz="2200" dirty="0"/>
              <a:t>        Широкая сфера применимости деревьев классификации делает их весьма привлекательным инструментом анализа данных, но не следует поэтому полагать, что его рекомендуется использовать вместо традиционных методов статистики. </a:t>
            </a:r>
          </a:p>
          <a:p>
            <a:pPr algn="just" eaLnBrk="1" hangingPunct="1">
              <a:lnSpc>
                <a:spcPct val="80000"/>
              </a:lnSpc>
              <a:spcBef>
                <a:spcPct val="0"/>
              </a:spcBef>
              <a:buFontTx/>
              <a:buNone/>
            </a:pPr>
            <a:r>
              <a:rPr lang="ru-RU" altLang="ru-RU" sz="2200" dirty="0"/>
              <a:t>         Напротив, если </a:t>
            </a:r>
            <a:r>
              <a:rPr lang="ru-RU" altLang="ru-RU" sz="2200" b="1" dirty="0"/>
              <a:t>выполнены более строгие теоретические предположения</a:t>
            </a:r>
            <a:r>
              <a:rPr lang="ru-RU" altLang="ru-RU" sz="2200" dirty="0"/>
              <a:t>, налагаемые традиционными методами, и выборочное распределение обладает некоторыми специальными свойствами (например, соответствие распределения переменных нормальному закону), то более результативным будет использование именно традиционных методов. </a:t>
            </a:r>
          </a:p>
          <a:p>
            <a:pPr algn="just" eaLnBrk="1" hangingPunct="1">
              <a:lnSpc>
                <a:spcPct val="80000"/>
              </a:lnSpc>
              <a:spcBef>
                <a:spcPct val="0"/>
              </a:spcBef>
              <a:buFontTx/>
              <a:buNone/>
            </a:pPr>
            <a:endParaRPr lang="ru-RU" altLang="ru-RU" sz="2400" dirty="0"/>
          </a:p>
          <a:p>
            <a:pPr algn="just" eaLnBrk="1" hangingPunct="1">
              <a:lnSpc>
                <a:spcPct val="80000"/>
              </a:lnSpc>
              <a:spcBef>
                <a:spcPct val="0"/>
              </a:spcBef>
              <a:buFontTx/>
              <a:buNone/>
            </a:pPr>
            <a:r>
              <a:rPr lang="ru-RU" altLang="ru-RU" sz="2400" dirty="0"/>
              <a:t> </a:t>
            </a:r>
          </a:p>
          <a:p>
            <a:pPr algn="just" eaLnBrk="1" hangingPunct="1">
              <a:lnSpc>
                <a:spcPct val="80000"/>
              </a:lnSpc>
              <a:spcBef>
                <a:spcPct val="0"/>
              </a:spcBef>
            </a:pPr>
            <a:endParaRPr lang="ru-RU" altLang="ru-RU"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188641"/>
            <a:ext cx="8568952" cy="2012859"/>
          </a:xfrm>
          <a:prstGeom prst="rect">
            <a:avLst/>
          </a:prstGeom>
        </p:spPr>
        <p:txBody>
          <a:bodyPr wrap="square">
            <a:spAutoFit/>
          </a:bodyPr>
          <a:lstStyle/>
          <a:p>
            <a:pPr algn="just" eaLnBrk="1" hangingPunct="1">
              <a:lnSpc>
                <a:spcPct val="80000"/>
              </a:lnSpc>
            </a:pPr>
            <a:r>
              <a:rPr lang="ru-RU" altLang="ru-RU" sz="2200" i="1" dirty="0"/>
              <a:t> </a:t>
            </a:r>
            <a:r>
              <a:rPr lang="en-US" altLang="ru-RU" sz="2200" i="1" dirty="0"/>
              <a:t>     </a:t>
            </a:r>
            <a:r>
              <a:rPr lang="ru-RU" altLang="ru-RU" sz="2200" dirty="0"/>
              <a:t>Из библиотеки </a:t>
            </a:r>
            <a:r>
              <a:rPr lang="en-US" altLang="ru-RU" sz="2200" b="1" dirty="0"/>
              <a:t>Example</a:t>
            </a:r>
            <a:r>
              <a:rPr lang="ru-RU" altLang="ru-RU" sz="2200" dirty="0"/>
              <a:t> откройте файл данных  </a:t>
            </a:r>
            <a:r>
              <a:rPr lang="en-US" altLang="ru-RU" sz="2200" b="1" dirty="0" err="1"/>
              <a:t>Barotrop</a:t>
            </a:r>
            <a:r>
              <a:rPr lang="ru-RU" altLang="ru-RU" sz="2200" dirty="0"/>
              <a:t>. В файле приведены данные о координатах – долготе (</a:t>
            </a:r>
            <a:r>
              <a:rPr lang="ru-RU" altLang="ru-RU" sz="2200" i="1" dirty="0" err="1"/>
              <a:t>Longitude</a:t>
            </a:r>
            <a:r>
              <a:rPr lang="ru-RU" altLang="ru-RU" sz="2200" i="1" dirty="0"/>
              <a:t>)</a:t>
            </a:r>
            <a:r>
              <a:rPr lang="ru-RU" altLang="ru-RU" sz="2200" dirty="0"/>
              <a:t> и широте (</a:t>
            </a:r>
            <a:r>
              <a:rPr lang="ru-RU" altLang="ru-RU" sz="2200" i="1" dirty="0" err="1"/>
              <a:t>Latitude</a:t>
            </a:r>
            <a:r>
              <a:rPr lang="ru-RU" altLang="ru-RU" sz="2200" dirty="0"/>
              <a:t>) для 37 циклонов, достигающих силы урагана, по двум классификациям (</a:t>
            </a:r>
            <a:r>
              <a:rPr lang="en-US" altLang="ru-RU" sz="2200" i="1" dirty="0"/>
              <a:t>Class</a:t>
            </a:r>
            <a:r>
              <a:rPr lang="ru-RU" altLang="ru-RU" sz="2200" dirty="0"/>
              <a:t>) циклонов – </a:t>
            </a:r>
            <a:r>
              <a:rPr lang="ru-RU" altLang="ru-RU" sz="2200" dirty="0" err="1"/>
              <a:t>бароклинным</a:t>
            </a:r>
            <a:r>
              <a:rPr lang="ru-RU" altLang="ru-RU" sz="2200" dirty="0"/>
              <a:t> (</a:t>
            </a:r>
            <a:r>
              <a:rPr lang="ru-RU" altLang="ru-RU" sz="2200" i="1" dirty="0" err="1"/>
              <a:t>Baro</a:t>
            </a:r>
            <a:r>
              <a:rPr lang="ru-RU" altLang="ru-RU" sz="2200" dirty="0"/>
              <a:t>) и тропическим (</a:t>
            </a:r>
            <a:r>
              <a:rPr lang="ru-RU" altLang="ru-RU" sz="2200" i="1" dirty="0" err="1"/>
              <a:t>Trop</a:t>
            </a:r>
            <a:r>
              <a:rPr lang="ru-RU" altLang="ru-RU" sz="2200" dirty="0"/>
              <a:t>). Ниже приведен фрагмент таблицы из 20 наблюдений</a:t>
            </a:r>
          </a:p>
          <a:p>
            <a:pPr algn="just" eaLnBrk="1" hangingPunct="1">
              <a:lnSpc>
                <a:spcPct val="80000"/>
              </a:lnSpc>
            </a:pPr>
            <a:r>
              <a:rPr lang="ru-RU" altLang="ru-RU" dirty="0"/>
              <a:t>	</a:t>
            </a:r>
            <a:endParaRPr lang="ru-RU" dirty="0"/>
          </a:p>
        </p:txBody>
      </p:sp>
      <p:graphicFrame>
        <p:nvGraphicFramePr>
          <p:cNvPr id="5" name="Таблица 4"/>
          <p:cNvGraphicFramePr>
            <a:graphicFrameLocks noGrp="1"/>
          </p:cNvGraphicFramePr>
          <p:nvPr/>
        </p:nvGraphicFramePr>
        <p:xfrm>
          <a:off x="2915817" y="1772811"/>
          <a:ext cx="3254796" cy="4770166"/>
        </p:xfrm>
        <a:graphic>
          <a:graphicData uri="http://schemas.openxmlformats.org/drawingml/2006/table">
            <a:tbl>
              <a:tblPr/>
              <a:tblGrid>
                <a:gridCol w="1008067">
                  <a:extLst>
                    <a:ext uri="{9D8B030D-6E8A-4147-A177-3AD203B41FA5}">
                      <a16:colId xmlns:a16="http://schemas.microsoft.com/office/drawing/2014/main" val="20000"/>
                    </a:ext>
                  </a:extLst>
                </a:gridCol>
                <a:gridCol w="842959">
                  <a:extLst>
                    <a:ext uri="{9D8B030D-6E8A-4147-A177-3AD203B41FA5}">
                      <a16:colId xmlns:a16="http://schemas.microsoft.com/office/drawing/2014/main" val="20001"/>
                    </a:ext>
                  </a:extLst>
                </a:gridCol>
                <a:gridCol w="801159">
                  <a:extLst>
                    <a:ext uri="{9D8B030D-6E8A-4147-A177-3AD203B41FA5}">
                      <a16:colId xmlns:a16="http://schemas.microsoft.com/office/drawing/2014/main" val="20002"/>
                    </a:ext>
                  </a:extLst>
                </a:gridCol>
                <a:gridCol w="602611">
                  <a:extLst>
                    <a:ext uri="{9D8B030D-6E8A-4147-A177-3AD203B41FA5}">
                      <a16:colId xmlns:a16="http://schemas.microsoft.com/office/drawing/2014/main" val="20003"/>
                    </a:ext>
                  </a:extLst>
                </a:gridCol>
              </a:tblGrid>
              <a:tr h="397513">
                <a:tc rowSpan="2">
                  <a:txBody>
                    <a:bodyPr/>
                    <a:lstStyle/>
                    <a:p>
                      <a:pPr algn="just">
                        <a:lnSpc>
                          <a:spcPct val="115000"/>
                        </a:lnSpc>
                        <a:spcAft>
                          <a:spcPts val="0"/>
                        </a:spcAft>
                      </a:pPr>
                      <a:endParaRPr lang="ru-RU" sz="1100" dirty="0">
                        <a:latin typeface="Arial"/>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15000"/>
                        </a:lnSpc>
                        <a:spcAft>
                          <a:spcPts val="0"/>
                        </a:spcAft>
                      </a:pPr>
                      <a:r>
                        <a:rPr lang="en-US" sz="1100" dirty="0">
                          <a:latin typeface="Arial"/>
                          <a:ea typeface="Calibri"/>
                          <a:cs typeface="Times New Roman"/>
                        </a:rPr>
                        <a:t>Data from </a:t>
                      </a:r>
                      <a:r>
                        <a:rPr lang="en-US" sz="1100" dirty="0" err="1">
                          <a:latin typeface="Arial"/>
                          <a:ea typeface="Calibri"/>
                          <a:cs typeface="Times New Roman"/>
                        </a:rPr>
                        <a:t>Elsner</a:t>
                      </a:r>
                      <a:r>
                        <a:rPr lang="en-US" sz="1100" dirty="0">
                          <a:latin typeface="Arial"/>
                          <a:ea typeface="Calibri"/>
                          <a:cs typeface="Times New Roman"/>
                        </a:rPr>
                        <a:t>, </a:t>
                      </a:r>
                      <a:r>
                        <a:rPr lang="en-US" sz="1100" dirty="0" err="1">
                          <a:latin typeface="Arial"/>
                          <a:ea typeface="Calibri"/>
                          <a:cs typeface="Times New Roman"/>
                        </a:rPr>
                        <a:t>Lehmiller</a:t>
                      </a:r>
                      <a:r>
                        <a:rPr lang="en-US" sz="1100" dirty="0">
                          <a:latin typeface="Arial"/>
                          <a:ea typeface="Calibri"/>
                          <a:cs typeface="Times New Roman"/>
                        </a:rPr>
                        <a:t>, and </a:t>
                      </a:r>
                      <a:r>
                        <a:rPr lang="en-US" sz="1100" dirty="0" err="1">
                          <a:latin typeface="Arial"/>
                          <a:ea typeface="Calibri"/>
                          <a:cs typeface="Times New Roman"/>
                        </a:rPr>
                        <a:t>Kimberlain</a:t>
                      </a:r>
                      <a:r>
                        <a:rPr lang="en-US" sz="1100" dirty="0">
                          <a:latin typeface="Arial"/>
                          <a:ea typeface="Calibri"/>
                          <a:cs typeface="Times New Roman"/>
                        </a:rPr>
                        <a:t> (1996)</a:t>
                      </a:r>
                      <a:endParaRPr lang="ru-RU" sz="1100" dirty="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397513">
                <a:tc vMerge="1">
                  <a:txBody>
                    <a:bodyPr/>
                    <a:lstStyle/>
                    <a:p>
                      <a:endParaRPr lang="ru-RU"/>
                    </a:p>
                  </a:txBody>
                  <a:tcPr/>
                </a:tc>
                <a:tc>
                  <a:txBody>
                    <a:bodyPr/>
                    <a:lstStyle/>
                    <a:p>
                      <a:pPr algn="ctr">
                        <a:lnSpc>
                          <a:spcPct val="115000"/>
                        </a:lnSpc>
                        <a:spcAft>
                          <a:spcPts val="0"/>
                        </a:spcAft>
                      </a:pPr>
                      <a:r>
                        <a:rPr lang="ru-RU" sz="1100" dirty="0">
                          <a:latin typeface="Arial"/>
                          <a:ea typeface="Calibri"/>
                          <a:cs typeface="Times New Roman"/>
                        </a:rPr>
                        <a:t>LONGITUD</a:t>
                      </a:r>
                      <a:endParaRPr lang="ru-RU" sz="1100" dirty="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100">
                          <a:latin typeface="Arial"/>
                          <a:ea typeface="Calibri"/>
                          <a:cs typeface="Times New Roman"/>
                        </a:rPr>
                        <a:t>LATITUDE</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100">
                          <a:latin typeface="Arial"/>
                          <a:ea typeface="Calibri"/>
                          <a:cs typeface="Times New Roman"/>
                        </a:rPr>
                        <a:t>CLASS</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8757">
                <a:tc>
                  <a:txBody>
                    <a:bodyPr/>
                    <a:lstStyle/>
                    <a:p>
                      <a:pPr algn="just">
                        <a:lnSpc>
                          <a:spcPct val="115000"/>
                        </a:lnSpc>
                        <a:spcAft>
                          <a:spcPts val="0"/>
                        </a:spcAft>
                      </a:pPr>
                      <a:r>
                        <a:rPr lang="ru-RU" sz="1100">
                          <a:latin typeface="Arial"/>
                          <a:ea typeface="Calibri"/>
                          <a:cs typeface="Times New Roman"/>
                        </a:rPr>
                        <a:t>1</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59,00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17,00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BARO</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8757">
                <a:tc>
                  <a:txBody>
                    <a:bodyPr/>
                    <a:lstStyle/>
                    <a:p>
                      <a:pPr algn="just">
                        <a:lnSpc>
                          <a:spcPct val="115000"/>
                        </a:lnSpc>
                        <a:spcAft>
                          <a:spcPts val="0"/>
                        </a:spcAft>
                      </a:pPr>
                      <a:r>
                        <a:rPr lang="ru-RU" sz="1100">
                          <a:latin typeface="Arial"/>
                          <a:ea typeface="Calibri"/>
                          <a:cs typeface="Times New Roman"/>
                        </a:rPr>
                        <a:t>2</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59,50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21,00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BARO</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8757">
                <a:tc>
                  <a:txBody>
                    <a:bodyPr/>
                    <a:lstStyle/>
                    <a:p>
                      <a:pPr algn="just">
                        <a:lnSpc>
                          <a:spcPct val="115000"/>
                        </a:lnSpc>
                        <a:spcAft>
                          <a:spcPts val="0"/>
                        </a:spcAft>
                      </a:pPr>
                      <a:r>
                        <a:rPr lang="ru-RU" sz="1100">
                          <a:latin typeface="Arial"/>
                          <a:ea typeface="Calibri"/>
                          <a:cs typeface="Times New Roman"/>
                        </a:rPr>
                        <a:t>3</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60,00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12,00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BARO</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8757">
                <a:tc>
                  <a:txBody>
                    <a:bodyPr/>
                    <a:lstStyle/>
                    <a:p>
                      <a:pPr algn="just">
                        <a:lnSpc>
                          <a:spcPct val="115000"/>
                        </a:lnSpc>
                        <a:spcAft>
                          <a:spcPts val="0"/>
                        </a:spcAft>
                      </a:pPr>
                      <a:r>
                        <a:rPr lang="ru-RU" sz="1100">
                          <a:latin typeface="Arial"/>
                          <a:ea typeface="Calibri"/>
                          <a:cs typeface="Times New Roman"/>
                        </a:rPr>
                        <a:t>4</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60,50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16,00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BARO</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8757">
                <a:tc>
                  <a:txBody>
                    <a:bodyPr/>
                    <a:lstStyle/>
                    <a:p>
                      <a:pPr algn="just">
                        <a:lnSpc>
                          <a:spcPct val="115000"/>
                        </a:lnSpc>
                        <a:spcAft>
                          <a:spcPts val="0"/>
                        </a:spcAft>
                      </a:pPr>
                      <a:r>
                        <a:rPr lang="ru-RU" sz="1100" dirty="0">
                          <a:latin typeface="Arial"/>
                          <a:ea typeface="Calibri"/>
                          <a:cs typeface="Times New Roman"/>
                        </a:rPr>
                        <a:t>5</a:t>
                      </a:r>
                      <a:endParaRPr lang="ru-RU" sz="1100" dirty="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61,00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13,00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BARO</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8757">
                <a:tc>
                  <a:txBody>
                    <a:bodyPr/>
                    <a:lstStyle/>
                    <a:p>
                      <a:pPr algn="just">
                        <a:lnSpc>
                          <a:spcPct val="115000"/>
                        </a:lnSpc>
                        <a:spcAft>
                          <a:spcPts val="0"/>
                        </a:spcAft>
                      </a:pPr>
                      <a:r>
                        <a:rPr lang="ru-RU" sz="1100">
                          <a:latin typeface="Arial"/>
                          <a:ea typeface="Calibri"/>
                          <a:cs typeface="Times New Roman"/>
                        </a:rPr>
                        <a:t>6</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61,00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15,00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BARO</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8757">
                <a:tc>
                  <a:txBody>
                    <a:bodyPr/>
                    <a:lstStyle/>
                    <a:p>
                      <a:pPr algn="just">
                        <a:lnSpc>
                          <a:spcPct val="115000"/>
                        </a:lnSpc>
                        <a:spcAft>
                          <a:spcPts val="0"/>
                        </a:spcAft>
                      </a:pPr>
                      <a:r>
                        <a:rPr lang="ru-RU" sz="1100">
                          <a:latin typeface="Arial"/>
                          <a:ea typeface="Calibri"/>
                          <a:cs typeface="Times New Roman"/>
                        </a:rPr>
                        <a:t>7</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61,50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17,00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BARO</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8757">
                <a:tc>
                  <a:txBody>
                    <a:bodyPr/>
                    <a:lstStyle/>
                    <a:p>
                      <a:pPr algn="just">
                        <a:lnSpc>
                          <a:spcPct val="115000"/>
                        </a:lnSpc>
                        <a:spcAft>
                          <a:spcPts val="0"/>
                        </a:spcAft>
                      </a:pPr>
                      <a:r>
                        <a:rPr lang="ru-RU" sz="1100">
                          <a:latin typeface="Arial"/>
                          <a:ea typeface="Calibri"/>
                          <a:cs typeface="Times New Roman"/>
                        </a:rPr>
                        <a:t>8</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61,50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19,00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BARO</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8757">
                <a:tc>
                  <a:txBody>
                    <a:bodyPr/>
                    <a:lstStyle/>
                    <a:p>
                      <a:pPr algn="just">
                        <a:lnSpc>
                          <a:spcPct val="115000"/>
                        </a:lnSpc>
                        <a:spcAft>
                          <a:spcPts val="0"/>
                        </a:spcAft>
                      </a:pPr>
                      <a:r>
                        <a:rPr lang="ru-RU" sz="1100">
                          <a:latin typeface="Arial"/>
                          <a:ea typeface="Calibri"/>
                          <a:cs typeface="Times New Roman"/>
                        </a:rPr>
                        <a:t>9</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62,00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14,00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BARO</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8757">
                <a:tc>
                  <a:txBody>
                    <a:bodyPr/>
                    <a:lstStyle/>
                    <a:p>
                      <a:pPr algn="just">
                        <a:lnSpc>
                          <a:spcPct val="115000"/>
                        </a:lnSpc>
                        <a:spcAft>
                          <a:spcPts val="0"/>
                        </a:spcAft>
                      </a:pPr>
                      <a:r>
                        <a:rPr lang="ru-RU" sz="1100">
                          <a:latin typeface="Arial"/>
                          <a:ea typeface="Calibri"/>
                          <a:cs typeface="Times New Roman"/>
                        </a:rPr>
                        <a:t>10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63,00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15,00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TROP</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8757">
                <a:tc>
                  <a:txBody>
                    <a:bodyPr/>
                    <a:lstStyle/>
                    <a:p>
                      <a:pPr algn="just">
                        <a:lnSpc>
                          <a:spcPct val="115000"/>
                        </a:lnSpc>
                        <a:spcAft>
                          <a:spcPts val="0"/>
                        </a:spcAft>
                      </a:pPr>
                      <a:r>
                        <a:rPr lang="ru-RU" sz="1100">
                          <a:latin typeface="Arial"/>
                          <a:ea typeface="Calibri"/>
                          <a:cs typeface="Times New Roman"/>
                        </a:rPr>
                        <a:t>11</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63,50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19,00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TROP</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8757">
                <a:tc>
                  <a:txBody>
                    <a:bodyPr/>
                    <a:lstStyle/>
                    <a:p>
                      <a:pPr algn="just">
                        <a:lnSpc>
                          <a:spcPct val="115000"/>
                        </a:lnSpc>
                        <a:spcAft>
                          <a:spcPts val="0"/>
                        </a:spcAft>
                      </a:pPr>
                      <a:r>
                        <a:rPr lang="ru-RU" sz="1100">
                          <a:latin typeface="Arial"/>
                          <a:ea typeface="Calibri"/>
                          <a:cs typeface="Times New Roman"/>
                        </a:rPr>
                        <a:t>12</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64,00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12,00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TROP</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8757">
                <a:tc>
                  <a:txBody>
                    <a:bodyPr/>
                    <a:lstStyle/>
                    <a:p>
                      <a:pPr algn="just">
                        <a:lnSpc>
                          <a:spcPct val="115000"/>
                        </a:lnSpc>
                        <a:spcAft>
                          <a:spcPts val="0"/>
                        </a:spcAft>
                      </a:pPr>
                      <a:r>
                        <a:rPr lang="ru-RU" sz="1100">
                          <a:latin typeface="Arial"/>
                          <a:ea typeface="Calibri"/>
                          <a:cs typeface="Times New Roman"/>
                        </a:rPr>
                        <a:t>13</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64,50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16,00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TROP</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8757">
                <a:tc>
                  <a:txBody>
                    <a:bodyPr/>
                    <a:lstStyle/>
                    <a:p>
                      <a:pPr algn="just">
                        <a:lnSpc>
                          <a:spcPct val="115000"/>
                        </a:lnSpc>
                        <a:spcAft>
                          <a:spcPts val="0"/>
                        </a:spcAft>
                      </a:pPr>
                      <a:r>
                        <a:rPr lang="ru-RU" sz="1100">
                          <a:latin typeface="Arial"/>
                          <a:ea typeface="Calibri"/>
                          <a:cs typeface="Times New Roman"/>
                        </a:rPr>
                        <a:t>14</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65,00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12,00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TROP</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8757">
                <a:tc>
                  <a:txBody>
                    <a:bodyPr/>
                    <a:lstStyle/>
                    <a:p>
                      <a:pPr algn="just">
                        <a:lnSpc>
                          <a:spcPct val="115000"/>
                        </a:lnSpc>
                        <a:spcAft>
                          <a:spcPts val="0"/>
                        </a:spcAft>
                      </a:pPr>
                      <a:r>
                        <a:rPr lang="ru-RU" sz="1100">
                          <a:latin typeface="Arial"/>
                          <a:ea typeface="Calibri"/>
                          <a:cs typeface="Times New Roman"/>
                        </a:rPr>
                        <a:t>15</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65,00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15,00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TROP</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8757">
                <a:tc>
                  <a:txBody>
                    <a:bodyPr/>
                    <a:lstStyle/>
                    <a:p>
                      <a:pPr algn="just">
                        <a:lnSpc>
                          <a:spcPct val="115000"/>
                        </a:lnSpc>
                        <a:spcAft>
                          <a:spcPts val="0"/>
                        </a:spcAft>
                      </a:pPr>
                      <a:r>
                        <a:rPr lang="ru-RU" sz="1100">
                          <a:latin typeface="Arial"/>
                          <a:ea typeface="Calibri"/>
                          <a:cs typeface="Times New Roman"/>
                        </a:rPr>
                        <a:t>16</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65,00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17,00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TROP</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8757">
                <a:tc>
                  <a:txBody>
                    <a:bodyPr/>
                    <a:lstStyle/>
                    <a:p>
                      <a:pPr algn="just">
                        <a:lnSpc>
                          <a:spcPct val="115000"/>
                        </a:lnSpc>
                        <a:spcAft>
                          <a:spcPts val="0"/>
                        </a:spcAft>
                      </a:pPr>
                      <a:r>
                        <a:rPr lang="ru-RU" sz="1100">
                          <a:latin typeface="Arial"/>
                          <a:ea typeface="Calibri"/>
                          <a:cs typeface="Times New Roman"/>
                        </a:rPr>
                        <a:t>17</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65,50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16,00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TROP</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8757">
                <a:tc>
                  <a:txBody>
                    <a:bodyPr/>
                    <a:lstStyle/>
                    <a:p>
                      <a:pPr algn="just">
                        <a:lnSpc>
                          <a:spcPct val="115000"/>
                        </a:lnSpc>
                        <a:spcAft>
                          <a:spcPts val="0"/>
                        </a:spcAft>
                      </a:pPr>
                      <a:r>
                        <a:rPr lang="ru-RU" sz="1100">
                          <a:latin typeface="Arial"/>
                          <a:ea typeface="Calibri"/>
                          <a:cs typeface="Times New Roman"/>
                        </a:rPr>
                        <a:t>18</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65,50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19,00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TROP</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8757">
                <a:tc>
                  <a:txBody>
                    <a:bodyPr/>
                    <a:lstStyle/>
                    <a:p>
                      <a:pPr algn="just">
                        <a:lnSpc>
                          <a:spcPct val="115000"/>
                        </a:lnSpc>
                        <a:spcAft>
                          <a:spcPts val="0"/>
                        </a:spcAft>
                      </a:pPr>
                      <a:r>
                        <a:rPr lang="ru-RU" sz="1100">
                          <a:latin typeface="Arial"/>
                          <a:ea typeface="Calibri"/>
                          <a:cs typeface="Times New Roman"/>
                        </a:rPr>
                        <a:t>19</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65,50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21,00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a:latin typeface="Arial"/>
                          <a:ea typeface="Calibri"/>
                          <a:cs typeface="Times New Roman"/>
                        </a:rPr>
                        <a:t>TROP</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8757">
                <a:tc>
                  <a:txBody>
                    <a:bodyPr/>
                    <a:lstStyle/>
                    <a:p>
                      <a:pPr algn="just">
                        <a:lnSpc>
                          <a:spcPct val="115000"/>
                        </a:lnSpc>
                        <a:spcAft>
                          <a:spcPts val="0"/>
                        </a:spcAft>
                      </a:pPr>
                      <a:r>
                        <a:rPr lang="ru-RU" sz="1100">
                          <a:latin typeface="Arial"/>
                          <a:ea typeface="Calibri"/>
                          <a:cs typeface="Times New Roman"/>
                        </a:rPr>
                        <a:t>20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66,00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100">
                          <a:latin typeface="Arial"/>
                          <a:ea typeface="Calibri"/>
                          <a:cs typeface="Times New Roman"/>
                        </a:rPr>
                        <a:t>13,00</a:t>
                      </a:r>
                      <a:endParaRPr lang="ru-RU" sz="110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100" dirty="0">
                          <a:latin typeface="Arial"/>
                          <a:ea typeface="Calibri"/>
                          <a:cs typeface="Times New Roman"/>
                        </a:rPr>
                        <a:t>TROP</a:t>
                      </a:r>
                      <a:endParaRPr lang="ru-RU" sz="1100" dirty="0">
                        <a:latin typeface="Calibri"/>
                        <a:ea typeface="Calibri"/>
                        <a:cs typeface="Times New Roman"/>
                      </a:endParaRPr>
                    </a:p>
                  </a:txBody>
                  <a:tcPr marL="45725" marR="457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58847"/>
            <a:ext cx="8496944" cy="3139321"/>
          </a:xfrm>
          <a:prstGeom prst="rect">
            <a:avLst/>
          </a:prstGeom>
        </p:spPr>
        <p:txBody>
          <a:bodyPr wrap="square">
            <a:spAutoFit/>
          </a:bodyPr>
          <a:lstStyle/>
          <a:p>
            <a:pPr algn="just"/>
            <a:r>
              <a:rPr lang="ru-RU" altLang="ru-RU" sz="2200" dirty="0"/>
              <a:t>В верхнем меню </a:t>
            </a:r>
            <a:r>
              <a:rPr lang="en-US" altLang="ru-RU" sz="2200" b="1" dirty="0"/>
              <a:t>Statistics</a:t>
            </a:r>
            <a:r>
              <a:rPr lang="ru-RU" altLang="ru-RU" sz="2200" dirty="0"/>
              <a:t> щелкните по  </a:t>
            </a:r>
            <a:r>
              <a:rPr lang="en-US" altLang="ru-RU" sz="2200" b="1" dirty="0"/>
              <a:t>Multivariate Exploratory</a:t>
            </a:r>
            <a:r>
              <a:rPr lang="en-US" altLang="ru-RU" sz="2200" dirty="0"/>
              <a:t> </a:t>
            </a:r>
            <a:r>
              <a:rPr lang="en-US" altLang="ru-RU" sz="2200" b="1" dirty="0"/>
              <a:t>Techniques</a:t>
            </a:r>
            <a:r>
              <a:rPr lang="en-US" altLang="ru-RU" sz="2200" dirty="0"/>
              <a:t> </a:t>
            </a:r>
            <a:r>
              <a:rPr lang="ru-RU" altLang="ru-RU" sz="2200" dirty="0"/>
              <a:t>(многомерные исследовательские методы) и выберите команду</a:t>
            </a:r>
            <a:r>
              <a:rPr lang="ru-RU" altLang="ru-RU" sz="2200" b="1" dirty="0"/>
              <a:t> </a:t>
            </a:r>
            <a:r>
              <a:rPr lang="en-US" altLang="ru-RU" sz="2200" b="1" dirty="0"/>
              <a:t>Classification Trees</a:t>
            </a:r>
            <a:r>
              <a:rPr lang="ru-RU" altLang="ru-RU" sz="2200" dirty="0"/>
              <a:t>. Откроется стартовая панель модуля, в которой на вкладке </a:t>
            </a:r>
            <a:r>
              <a:rPr lang="en-US" altLang="ru-RU" sz="2200" b="1" dirty="0"/>
              <a:t>Advanced </a:t>
            </a:r>
            <a:r>
              <a:rPr lang="ru-RU" altLang="ru-RU" sz="2200" dirty="0"/>
              <a:t>нажмите кнопку</a:t>
            </a:r>
            <a:r>
              <a:rPr lang="en-US" altLang="ru-RU" sz="2200" b="1" dirty="0"/>
              <a:t>Variables</a:t>
            </a:r>
            <a:r>
              <a:rPr lang="ru-RU" altLang="ru-RU" sz="2200" dirty="0"/>
              <a:t>, во вновь открывшемся окне </a:t>
            </a:r>
            <a:r>
              <a:rPr lang="ru-RU" altLang="ru-RU" sz="2200" b="1" dirty="0"/>
              <a:t>  </a:t>
            </a:r>
            <a:r>
              <a:rPr lang="en-US" altLang="ru-RU" sz="2200" b="1" dirty="0"/>
              <a:t>Select the dependent</a:t>
            </a:r>
            <a:r>
              <a:rPr lang="ru-RU" altLang="ru-RU" sz="2200" b="1" dirty="0"/>
              <a:t>… </a:t>
            </a:r>
            <a:r>
              <a:rPr lang="ru-RU" altLang="ru-RU" sz="2200" dirty="0"/>
              <a:t>в поле </a:t>
            </a:r>
            <a:r>
              <a:rPr lang="en-US" altLang="ru-RU" sz="2200" b="1" dirty="0"/>
              <a:t>Dependent variable </a:t>
            </a:r>
            <a:r>
              <a:rPr lang="ru-RU" altLang="ru-RU" sz="2200" dirty="0"/>
              <a:t>высветите переменную </a:t>
            </a:r>
            <a:r>
              <a:rPr lang="en-US" altLang="ru-RU" sz="2200" i="1" dirty="0"/>
              <a:t>Class</a:t>
            </a:r>
            <a:r>
              <a:rPr lang="ru-RU" altLang="ru-RU" sz="2200" i="1" dirty="0"/>
              <a:t>,</a:t>
            </a:r>
            <a:r>
              <a:rPr lang="ru-RU" altLang="ru-RU" sz="2200" dirty="0"/>
              <a:t> в поле</a:t>
            </a:r>
            <a:r>
              <a:rPr lang="ru-RU" altLang="ru-RU" sz="2200" b="1" dirty="0"/>
              <a:t> </a:t>
            </a:r>
            <a:r>
              <a:rPr lang="en-US" altLang="ru-RU" sz="2200" b="1" dirty="0"/>
              <a:t>Ordered predictors </a:t>
            </a:r>
            <a:r>
              <a:rPr lang="ru-RU" altLang="ru-RU" sz="2200" dirty="0"/>
              <a:t>– </a:t>
            </a:r>
            <a:r>
              <a:rPr lang="en-US" altLang="ru-RU" sz="2200" i="1" dirty="0"/>
              <a:t>Longitude</a:t>
            </a:r>
            <a:r>
              <a:rPr lang="ru-RU" altLang="ru-RU" sz="2200" i="1" dirty="0"/>
              <a:t>,  </a:t>
            </a:r>
            <a:r>
              <a:rPr lang="en-US" altLang="ru-RU" sz="2200" i="1" dirty="0"/>
              <a:t>Latitude</a:t>
            </a:r>
            <a:r>
              <a:rPr lang="ru-RU" altLang="ru-RU" sz="2200" i="1" dirty="0"/>
              <a:t>.</a:t>
            </a:r>
            <a:r>
              <a:rPr lang="ru-RU" altLang="ru-RU" sz="2200" dirty="0"/>
              <a:t> Поля Категориальные и Идентификатор не содержат переменных, поэтому действий не производим. Щелкнем по ОК</a:t>
            </a:r>
            <a:endParaRPr lang="ru-RU"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505998" y="428164"/>
            <a:ext cx="8111896" cy="544910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cstate="print"/>
          <a:srcRect/>
          <a:stretch>
            <a:fillRect/>
          </a:stretch>
        </p:blipFill>
        <p:spPr bwMode="auto">
          <a:xfrm>
            <a:off x="251520" y="260648"/>
            <a:ext cx="6391275" cy="3048000"/>
          </a:xfrm>
          <a:prstGeom prst="rect">
            <a:avLst/>
          </a:prstGeom>
          <a:noFill/>
          <a:ln w="9525">
            <a:noFill/>
            <a:miter lim="800000"/>
            <a:headEnd/>
            <a:tailEnd/>
          </a:ln>
        </p:spPr>
      </p:pic>
      <p:pic>
        <p:nvPicPr>
          <p:cNvPr id="83971" name="Picture 3"/>
          <p:cNvPicPr>
            <a:picLocks noChangeAspect="1" noChangeArrowheads="1"/>
          </p:cNvPicPr>
          <p:nvPr/>
        </p:nvPicPr>
        <p:blipFill>
          <a:blip r:embed="rId3" cstate="print"/>
          <a:srcRect/>
          <a:stretch>
            <a:fillRect/>
          </a:stretch>
        </p:blipFill>
        <p:spPr bwMode="auto">
          <a:xfrm>
            <a:off x="1759874" y="3429000"/>
            <a:ext cx="7197844" cy="330859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179388" y="188913"/>
            <a:ext cx="8785225" cy="6480175"/>
          </a:xfrm>
        </p:spPr>
        <p:txBody>
          <a:bodyPr/>
          <a:lstStyle/>
          <a:p>
            <a:pPr algn="just" eaLnBrk="1" hangingPunct="1">
              <a:lnSpc>
                <a:spcPct val="90000"/>
              </a:lnSpc>
              <a:spcBef>
                <a:spcPct val="0"/>
              </a:spcBef>
              <a:buFontTx/>
              <a:buNone/>
            </a:pPr>
            <a:r>
              <a:rPr lang="ru-RU" altLang="ru-RU" sz="2400" dirty="0"/>
              <a:t>       </a:t>
            </a:r>
            <a:r>
              <a:rPr lang="ru-RU" altLang="ru-RU" sz="2200" dirty="0"/>
              <a:t>Для решения задачи прогнозирования принадлежности объекта (случая) к определенному классу значений зависимой категориальной переменной по данным измерений одной или нескольких предикторных переменных было разработано большое число программ, реализующих метод деревьев классификации.  </a:t>
            </a:r>
          </a:p>
          <a:p>
            <a:pPr algn="just" eaLnBrk="1" hangingPunct="1">
              <a:lnSpc>
                <a:spcPct val="90000"/>
              </a:lnSpc>
              <a:spcBef>
                <a:spcPct val="0"/>
              </a:spcBef>
              <a:buFontTx/>
              <a:buNone/>
            </a:pPr>
            <a:r>
              <a:rPr lang="ru-RU" altLang="ru-RU" sz="2200" dirty="0"/>
              <a:t>	Процесс вычисления (построения) дерева классификации состоит из </a:t>
            </a:r>
            <a:r>
              <a:rPr lang="en-US" altLang="ru-RU" sz="2200"/>
              <a:t>3</a:t>
            </a:r>
            <a:r>
              <a:rPr lang="ru-RU" altLang="ru-RU" sz="2200"/>
              <a:t> </a:t>
            </a:r>
            <a:r>
              <a:rPr lang="ru-RU" altLang="ru-RU" sz="2200" dirty="0"/>
              <a:t>основных этапов:</a:t>
            </a:r>
          </a:p>
          <a:p>
            <a:pPr algn="just" eaLnBrk="1" hangingPunct="1">
              <a:lnSpc>
                <a:spcPct val="90000"/>
              </a:lnSpc>
              <a:spcBef>
                <a:spcPct val="0"/>
              </a:spcBef>
              <a:buFontTx/>
              <a:buNone/>
            </a:pPr>
            <a:r>
              <a:rPr lang="ru-RU" altLang="ru-RU" sz="2200" dirty="0"/>
              <a:t>	1. Выбор критерия точности прогноза.</a:t>
            </a:r>
          </a:p>
          <a:p>
            <a:pPr algn="just" eaLnBrk="1" hangingPunct="1">
              <a:lnSpc>
                <a:spcPct val="90000"/>
              </a:lnSpc>
              <a:spcBef>
                <a:spcPct val="0"/>
              </a:spcBef>
              <a:buFontTx/>
              <a:buNone/>
            </a:pPr>
            <a:r>
              <a:rPr lang="ru-RU" altLang="ru-RU" sz="2200" dirty="0"/>
              <a:t>	2. Выбор вариантов ветвления.</a:t>
            </a:r>
          </a:p>
          <a:p>
            <a:pPr algn="just" eaLnBrk="1" hangingPunct="1">
              <a:lnSpc>
                <a:spcPct val="90000"/>
              </a:lnSpc>
              <a:spcBef>
                <a:spcPct val="0"/>
              </a:spcBef>
              <a:buFontTx/>
              <a:buNone/>
            </a:pPr>
            <a:r>
              <a:rPr lang="ru-RU" altLang="ru-RU" sz="2200" dirty="0"/>
              <a:t>	3. Определение момента, когда дальнейшие ветвления следует прекратить и определение «подходящего размера» дерева.</a:t>
            </a:r>
          </a:p>
          <a:p>
            <a:pPr algn="just" eaLnBrk="1" hangingPunct="1">
              <a:lnSpc>
                <a:spcPct val="90000"/>
              </a:lnSpc>
              <a:spcBef>
                <a:spcPct val="0"/>
              </a:spcBef>
              <a:buFontTx/>
              <a:buNone/>
            </a:pPr>
            <a:r>
              <a:rPr lang="ru-RU" altLang="ru-RU" sz="2200" dirty="0"/>
              <a:t>          Рассмотрим этап 1. Цель анализа с помощью деревьев      классификации в конечном счете состоит в том, чтобы получить максимально точный прогноз. Наиболее точным прогнозом считается такой, который связан с наименьшей ценой.</a:t>
            </a:r>
            <a:r>
              <a:rPr lang="ru-RU" altLang="ru-RU" sz="2400" dirty="0"/>
              <a:t> </a:t>
            </a:r>
          </a:p>
          <a:p>
            <a:pPr algn="just" eaLnBrk="1" hangingPunct="1">
              <a:lnSpc>
                <a:spcPct val="90000"/>
              </a:lnSpc>
              <a:spcBef>
                <a:spcPct val="0"/>
              </a:spcBef>
              <a:buFontTx/>
              <a:buNone/>
            </a:pPr>
            <a:r>
              <a:rPr lang="ru-RU" altLang="ru-RU" sz="2400" dirty="0"/>
              <a:t>         </a:t>
            </a:r>
            <a:r>
              <a:rPr lang="ru-RU" altLang="ru-RU" sz="2200" dirty="0"/>
              <a:t>В большинстве приложений цена – </a:t>
            </a:r>
            <a:r>
              <a:rPr lang="ru-RU" altLang="ru-RU" sz="2200" b="1" dirty="0"/>
              <a:t>это просто доля неправильно классифицированных наблюдений</a:t>
            </a:r>
            <a:r>
              <a:rPr lang="ru-RU" altLang="ru-RU" sz="2200" dirty="0"/>
              <a:t>. Поэтому, как правило, самый лучший прогноз – такой, который дает наименьший процент неправильных классификаций.</a:t>
            </a:r>
          </a:p>
        </p:txBody>
      </p:sp>
    </p:spTree>
  </p:cSld>
  <p:clrMapOvr>
    <a:masterClrMapping/>
  </p:clrMapOvr>
  <p:transition/>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Оформление по умолчанию">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План">
  <a:themeElements>
    <a:clrScheme name="План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План">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План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План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План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План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План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План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План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План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Салют">
  <a:themeElements>
    <a:clrScheme name="Салют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Салют">
      <a:majorFont>
        <a:latin typeface="Arial Black"/>
        <a:ea typeface=""/>
        <a:cs typeface=""/>
      </a:majorFont>
      <a:minorFont>
        <a:latin typeface="Arial Black"/>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алют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Салют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Салют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Салют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Салют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Салют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2475</TotalTime>
  <Words>3726</Words>
  <Application>Microsoft Office PowerPoint</Application>
  <PresentationFormat>Экран (4:3)</PresentationFormat>
  <Paragraphs>189</Paragraphs>
  <Slides>39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3</vt:i4>
      </vt:variant>
      <vt:variant>
        <vt:lpstr>Заголовки слайдов</vt:lpstr>
      </vt:variant>
      <vt:variant>
        <vt:i4>39</vt:i4>
      </vt:variant>
    </vt:vector>
  </HeadingPairs>
  <TitlesOfParts>
    <vt:vector size="47" baseType="lpstr">
      <vt:lpstr>Arial</vt:lpstr>
      <vt:lpstr>Arial Black</vt:lpstr>
      <vt:lpstr>Calibri</vt:lpstr>
      <vt:lpstr>Times New Roman</vt:lpstr>
      <vt:lpstr>Wingdings</vt:lpstr>
      <vt:lpstr>Оформление по умолчанию</vt:lpstr>
      <vt:lpstr>План</vt:lpstr>
      <vt:lpstr>Салют</vt:lpstr>
      <vt:lpstr>Лекция 14</vt:lpstr>
      <vt:lpstr>Деревья классификации и их свойства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Валерия Муранова</dc:creator>
  <cp:lastModifiedBy>Алексан Альбертович Халафян</cp:lastModifiedBy>
  <cp:revision>79</cp:revision>
  <dcterms:created xsi:type="dcterms:W3CDTF">1601-01-01T00:00:00Z</dcterms:created>
  <dcterms:modified xsi:type="dcterms:W3CDTF">2024-12-05T14:47:55Z</dcterms:modified>
</cp:coreProperties>
</file>