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321" r:id="rId3"/>
    <p:sldId id="322" r:id="rId4"/>
    <p:sldId id="362" r:id="rId5"/>
    <p:sldId id="324" r:id="rId6"/>
    <p:sldId id="325" r:id="rId7"/>
    <p:sldId id="326" r:id="rId8"/>
    <p:sldId id="369" r:id="rId9"/>
    <p:sldId id="350" r:id="rId10"/>
    <p:sldId id="363" r:id="rId11"/>
    <p:sldId id="359" r:id="rId12"/>
    <p:sldId id="364" r:id="rId13"/>
    <p:sldId id="331" r:id="rId14"/>
    <p:sldId id="357" r:id="rId15"/>
    <p:sldId id="370" r:id="rId16"/>
    <p:sldId id="365" r:id="rId17"/>
    <p:sldId id="334" r:id="rId18"/>
    <p:sldId id="356" r:id="rId19"/>
    <p:sldId id="366" r:id="rId20"/>
    <p:sldId id="368" r:id="rId21"/>
    <p:sldId id="355" r:id="rId22"/>
    <p:sldId id="336" r:id="rId23"/>
    <p:sldId id="34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7D095-39D3-4A75-8EE7-D822A0380F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3E09C-4727-49F8-8E20-B2698F2107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18640-35EE-4CFE-AEDE-A9CCE05F38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54950-D3E1-4FBD-9444-ADF9DD52D2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86151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6152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AB800A-6C67-427B-BBF8-A4D6B9AA21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382A8-D23C-4510-9E34-0D2DFAB2E7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A9E7F-58C9-45A6-88FD-49796DEE09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A966E-D760-4127-B274-7FC1B5B136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9B596-B197-4A6A-8473-182B590A10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BFFB9-8420-4592-8219-D23A6058DA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48B3-5633-41E0-98A9-D7CBD71231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B687D-57A0-4A7C-AD25-FBC9A9271C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FB2D9-FAED-4F51-9956-61E4CDD3A0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1C85-E18D-476D-83AD-678E8603A6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6A1B6-9C62-4F4B-8973-1D2A1A4F85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AFC6-0100-4707-B7B0-2A6C2489F6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044C5-2CF7-4B9B-BEEB-A67675799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BFFA-509A-44CE-A2E4-B2AEA3DCD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6B0AB-2140-486B-A46D-6DACA90D3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1BF2-083A-4356-AF88-C9931689E5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E8B7-46A4-486D-9EBB-78A6ABAB8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7ABA5-881A-40C2-8243-BD709DCE61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BC0C-422D-44AF-BD12-497310F5EC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8487255-19E6-49CB-8D83-DBCFD4F0C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8200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84996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4997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8201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84999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000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8202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85002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003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8203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8204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85006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85007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8205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8228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85010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11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29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85013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14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0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85016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17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1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85019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0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2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85022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3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3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85025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6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4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85028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9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5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85031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32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6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85034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35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7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85037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38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8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85040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41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9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85043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44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0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85046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47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1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85049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0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2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85052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3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3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85055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6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4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85058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9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5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85061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62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6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85064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65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7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85067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68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8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85070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71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8507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8507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8251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8507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7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2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85078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79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3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8508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8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4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85084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85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5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8508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8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6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85090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91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7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8509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9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8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85096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97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9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850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1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60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85102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103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61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8510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10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</p:grpSp>
          <p:sp>
            <p:nvSpPr>
              <p:cNvPr id="85107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08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09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0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1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2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3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4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5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6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7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8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9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0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1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2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3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4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5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6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7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8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8195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8196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85131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132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133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BC17E597-BAFB-42D4-AC2A-D301066AAC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800"/>
            <a:ext cx="9144000" cy="2736850"/>
          </a:xfrm>
        </p:spPr>
        <p:txBody>
          <a:bodyPr/>
          <a:lstStyle/>
          <a:p>
            <a:pPr eaLnBrk="1" hangingPunct="1"/>
            <a:r>
              <a:rPr lang="ru-RU" b="1" smtClean="0">
                <a:solidFill>
                  <a:srgbClr val="CCFFFF"/>
                </a:solidFill>
              </a:rPr>
              <a:t>Непараметрическая корреляция.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33375"/>
            <a:ext cx="8785101" cy="63357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   Для </a:t>
            </a:r>
            <a:r>
              <a:rPr lang="ru-RU" sz="2000" b="1" dirty="0" smtClean="0"/>
              <a:t>сравнения средних в двух </a:t>
            </a:r>
            <a:r>
              <a:rPr lang="ru-RU" sz="2000" dirty="0" smtClean="0"/>
              <a:t>группах </a:t>
            </a:r>
            <a:r>
              <a:rPr lang="ru-RU" sz="2000" dirty="0" smtClean="0"/>
              <a:t>данных используют критерии </a:t>
            </a:r>
            <a:r>
              <a:rPr lang="en-US" sz="2000" i="1" dirty="0" smtClean="0"/>
              <a:t>Wald </a:t>
            </a:r>
            <a:r>
              <a:rPr lang="ru-RU" sz="2000" i="1" dirty="0" smtClean="0"/>
              <a:t>– </a:t>
            </a:r>
            <a:r>
              <a:rPr lang="en-US" sz="2000" i="1" dirty="0" err="1" smtClean="0"/>
              <a:t>Wolfowoitz</a:t>
            </a:r>
            <a:r>
              <a:rPr lang="en-US" sz="2000" i="1" dirty="0" smtClean="0"/>
              <a:t> test</a:t>
            </a:r>
            <a:r>
              <a:rPr lang="ru-RU" sz="2000" dirty="0" smtClean="0"/>
              <a:t> (Вальда – Вольфовица), </a:t>
            </a:r>
            <a:r>
              <a:rPr lang="en-US" sz="2000" i="1" dirty="0" err="1" smtClean="0"/>
              <a:t>Kolmogorov</a:t>
            </a:r>
            <a:r>
              <a:rPr lang="en-US" sz="2000" i="1" dirty="0" smtClean="0"/>
              <a:t> </a:t>
            </a:r>
            <a:r>
              <a:rPr lang="ru-RU" sz="2000" i="1" dirty="0" smtClean="0"/>
              <a:t>– </a:t>
            </a:r>
            <a:r>
              <a:rPr lang="en-US" sz="2000" i="1" dirty="0" smtClean="0"/>
              <a:t>Smirnov test</a:t>
            </a:r>
            <a:r>
              <a:rPr lang="ru-RU" sz="2000" dirty="0" smtClean="0"/>
              <a:t> (Колмогорова – Смирнова),  </a:t>
            </a:r>
            <a:r>
              <a:rPr lang="en-US" sz="2000" i="1" dirty="0" smtClean="0"/>
              <a:t>Mann</a:t>
            </a:r>
            <a:r>
              <a:rPr lang="ru-RU" sz="2000" i="1" dirty="0" smtClean="0"/>
              <a:t> – </a:t>
            </a:r>
            <a:r>
              <a:rPr lang="en-US" sz="2000" i="1" dirty="0" smtClean="0"/>
              <a:t>Whitney test</a:t>
            </a:r>
            <a:r>
              <a:rPr lang="ru-RU" sz="2000" dirty="0" smtClean="0"/>
              <a:t> (Манна – Уитни), являющиеся непараметрическими альтернативами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-критерия</a:t>
            </a:r>
            <a:r>
              <a:rPr lang="ru-RU" sz="2000" dirty="0" smtClean="0"/>
              <a:t> для двух независимых выборок и </a:t>
            </a:r>
            <a:r>
              <a:rPr lang="ru-RU" sz="2000" dirty="0" smtClean="0"/>
              <a:t>проверяют </a:t>
            </a:r>
            <a:r>
              <a:rPr lang="ru-RU" sz="2000" dirty="0" smtClean="0"/>
              <a:t>нулевую </a:t>
            </a:r>
            <a:r>
              <a:rPr lang="ru-RU" sz="2000" dirty="0" smtClean="0"/>
              <a:t>гипотезу о равенстве средних в генеральных совокупностях при невыполнении условий применения параметрических методов. Файл </a:t>
            </a:r>
            <a:r>
              <a:rPr lang="ru-RU" sz="2000" dirty="0" smtClean="0"/>
              <a:t>должен содержать группирующую переменную.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   Критерий </a:t>
            </a:r>
            <a:r>
              <a:rPr lang="en-US" sz="2000" i="1" dirty="0" smtClean="0"/>
              <a:t>Wald</a:t>
            </a:r>
            <a:r>
              <a:rPr lang="ru-RU" sz="2000" i="1" dirty="0" smtClean="0"/>
              <a:t> – </a:t>
            </a:r>
            <a:r>
              <a:rPr lang="en-US" sz="2000" i="1" dirty="0" err="1" smtClean="0"/>
              <a:t>Wolfowoitz</a:t>
            </a:r>
            <a:r>
              <a:rPr lang="en-US" sz="2000" i="1" dirty="0" smtClean="0"/>
              <a:t> test</a:t>
            </a:r>
            <a:r>
              <a:rPr lang="en-US" sz="2000" b="1" dirty="0" smtClean="0"/>
              <a:t> </a:t>
            </a:r>
            <a:r>
              <a:rPr lang="ru-RU" sz="2000" dirty="0" smtClean="0"/>
              <a:t>упорядочивает наблюдения по возрастанию или убыванию признака и исследует распределение серий  (серией называется цепочка значений признака, соответствующих одной группе и примыкающих друг к другу в вариационном ряду) признака, относящихся к одной и той же группе. Если верна нулевая гипотеза, то число и длина серий, относящихся к одной и той же группе, будут более или менее случайными.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1800" dirty="0" smtClean="0"/>
              <a:t> </a:t>
            </a:r>
            <a:r>
              <a:rPr lang="ru-RU" sz="2000" dirty="0" smtClean="0"/>
              <a:t>Критерий</a:t>
            </a:r>
            <a:r>
              <a:rPr lang="ru-RU" sz="2000" b="1" dirty="0" smtClean="0"/>
              <a:t> </a:t>
            </a:r>
            <a:r>
              <a:rPr lang="en-US" sz="2000" i="1" dirty="0" smtClean="0"/>
              <a:t>Mann </a:t>
            </a:r>
            <a:r>
              <a:rPr lang="ru-RU" sz="2000" i="1" dirty="0" smtClean="0"/>
              <a:t>– </a:t>
            </a:r>
            <a:r>
              <a:rPr lang="en-US" sz="2000" i="1" dirty="0" smtClean="0"/>
              <a:t>Whitney test</a:t>
            </a:r>
            <a:r>
              <a:rPr lang="en-US" sz="2000" b="1" dirty="0" smtClean="0"/>
              <a:t> </a:t>
            </a:r>
            <a:r>
              <a:rPr lang="ru-RU" sz="2000" dirty="0" smtClean="0"/>
              <a:t>основан на подсчете общего числа наблюдений, для которых значения признака в одной выборке превосходят значения признака в другой выборке. Этот критерий – наиболее мощная непараметрическая альтернатива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-критерию</a:t>
            </a:r>
            <a:r>
              <a:rPr lang="ru-RU" sz="2000" dirty="0" smtClean="0"/>
              <a:t>, а в некоторых случаях он имеет даже большую мощность, чем 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-критерий</a:t>
            </a:r>
            <a:r>
              <a:rPr lang="ru-RU" sz="2000" dirty="0" smtClean="0"/>
              <a:t>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   Критерий</a:t>
            </a:r>
            <a:r>
              <a:rPr lang="ru-RU" sz="2000" b="1" dirty="0" smtClean="0"/>
              <a:t> </a:t>
            </a:r>
            <a:r>
              <a:rPr lang="en-US" sz="2000" i="1" dirty="0" err="1" smtClean="0"/>
              <a:t>Kolmogorov</a:t>
            </a:r>
            <a:r>
              <a:rPr lang="en-US" sz="2000" i="1" dirty="0" smtClean="0"/>
              <a:t> </a:t>
            </a:r>
            <a:r>
              <a:rPr lang="ru-RU" sz="2000" i="1" dirty="0" smtClean="0"/>
              <a:t>– </a:t>
            </a:r>
            <a:r>
              <a:rPr lang="en-US" sz="2000" i="1" dirty="0" smtClean="0"/>
              <a:t>Smirnov test</a:t>
            </a:r>
            <a:r>
              <a:rPr lang="en-US" sz="2000" b="1" dirty="0" smtClean="0"/>
              <a:t> </a:t>
            </a:r>
            <a:r>
              <a:rPr lang="ru-RU" sz="2000" dirty="0" smtClean="0"/>
              <a:t>основан на сравнении эмпирических функций распределения двух выборок, поэтому он чувствителен к различию форм распределений двух выборок (например, асимметрия, эксцесс).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9135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8496944" cy="16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573016"/>
            <a:ext cx="847889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95536" y="522920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Во всех случаях </a:t>
            </a:r>
            <a:r>
              <a:rPr lang="ru-RU" sz="2000" dirty="0" err="1" smtClean="0"/>
              <a:t>р-уров</a:t>
            </a:r>
            <a:r>
              <a:rPr lang="ru-RU" sz="2000" dirty="0" smtClean="0"/>
              <a:t>. критериев </a:t>
            </a:r>
            <a:r>
              <a:rPr lang="en-US" sz="2000" dirty="0" smtClean="0"/>
              <a:t>&lt;0,05, </a:t>
            </a:r>
            <a:r>
              <a:rPr lang="ru-RU" sz="2000" dirty="0" smtClean="0"/>
              <a:t>следовательно отличие пробегов в группах европейских и японских автомобилей статистически значимо. Для того чтобы определить где больше</a:t>
            </a:r>
            <a:r>
              <a:rPr lang="en-US" sz="2000" dirty="0" smtClean="0"/>
              <a:t>/</a:t>
            </a:r>
            <a:r>
              <a:rPr lang="ru-RU" sz="2000" dirty="0" smtClean="0"/>
              <a:t>меньше следует воспользоваться таблицами критериев Вальда – Вольфовица и Колмогорова – Смирнова, в которых отображены средние значения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350"/>
            <a:ext cx="8640960" cy="6337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  Для сравнения средних в более чем двух независимых группах применяют критерии </a:t>
            </a:r>
            <a:r>
              <a:rPr lang="en-US" sz="2000" i="1" dirty="0" err="1" smtClean="0"/>
              <a:t>Kruskal</a:t>
            </a:r>
            <a:r>
              <a:rPr lang="ru-RU" sz="2000" i="1" dirty="0" smtClean="0"/>
              <a:t> – </a:t>
            </a:r>
            <a:r>
              <a:rPr lang="en-US" sz="2000" i="1" dirty="0" smtClean="0"/>
              <a:t>Wallis test</a:t>
            </a:r>
            <a:r>
              <a:rPr lang="ru-RU" sz="2000" dirty="0" smtClean="0"/>
              <a:t> (Краскела – Уоллиса) и  </a:t>
            </a:r>
            <a:r>
              <a:rPr lang="ru-RU" sz="2000" i="1" dirty="0" smtClean="0"/>
              <a:t>Median test</a:t>
            </a:r>
            <a:r>
              <a:rPr lang="ru-RU" sz="2000" dirty="0" smtClean="0"/>
              <a:t> (медианный тест), которые являются непараметрическими альтернативами однофакторного дисперсионного анализа. Файл должен содержать группирующую переменную.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Критерий</a:t>
            </a:r>
            <a:r>
              <a:rPr lang="ru-RU" sz="2000" b="1" dirty="0" smtClean="0"/>
              <a:t> </a:t>
            </a:r>
            <a:r>
              <a:rPr lang="en-US" sz="2000" i="1" dirty="0" err="1" smtClean="0"/>
              <a:t>Kruskal</a:t>
            </a:r>
            <a:r>
              <a:rPr lang="ru-RU" sz="2000" i="1" dirty="0" smtClean="0"/>
              <a:t> – </a:t>
            </a:r>
            <a:r>
              <a:rPr lang="en-US" sz="2000" i="1" dirty="0" smtClean="0"/>
              <a:t>Wallis test</a:t>
            </a:r>
            <a:r>
              <a:rPr lang="en-US" sz="2000" b="1" dirty="0" smtClean="0"/>
              <a:t> </a:t>
            </a:r>
            <a:r>
              <a:rPr lang="ru-RU" sz="2000" dirty="0" smtClean="0"/>
              <a:t>основан на рангах и проверяет гипотезу, имеют ли сравниваемые выборки одно и тоже распределение или же распределения с одинаковыми медианами.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   В критерии</a:t>
            </a:r>
            <a:r>
              <a:rPr lang="ru-RU" sz="2000" b="1" dirty="0" smtClean="0"/>
              <a:t> </a:t>
            </a:r>
            <a:r>
              <a:rPr lang="ru-RU" sz="2000" i="1" dirty="0" smtClean="0"/>
              <a:t>Median test</a:t>
            </a:r>
            <a:r>
              <a:rPr lang="ru-RU" sz="2000" b="1" dirty="0" smtClean="0"/>
              <a:t> </a:t>
            </a:r>
            <a:r>
              <a:rPr lang="ru-RU" sz="2000" dirty="0" smtClean="0"/>
              <a:t>подсчитывается число наблюдений каждой группы, которые попадают правее или левее общей медианы выборок. При справедливости нулевой гипотезы – все группы извлечены из популяций с равными медианами, ожидается, что примерно половина всех наблюдений попадает левее (правее) общей медианы.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5544616" cy="36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9512" y="386104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Проверим, есть ли различие в пробегах автомобилей в зависимости от типа топлива. Так как сравниваются группы (более двух) различных автомобилей, необходимо использовать критерии сравнения средних для независимых групп. В окне  </a:t>
            </a:r>
            <a:r>
              <a:rPr lang="ru-RU" sz="2000" b="1" dirty="0" smtClean="0"/>
              <a:t>Непараметрическая статистика </a:t>
            </a:r>
            <a:r>
              <a:rPr lang="ru-RU" sz="2000" dirty="0" smtClean="0"/>
              <a:t>выберем процедуру </a:t>
            </a:r>
            <a:r>
              <a:rPr lang="ru-RU" sz="2000" b="1" dirty="0" smtClean="0"/>
              <a:t>Сравнение нескольких независимых групп, </a:t>
            </a:r>
            <a:r>
              <a:rPr lang="ru-RU" sz="2000" dirty="0" smtClean="0"/>
              <a:t>откроется окно критериев Краскела – Уоллиса и медианного теста. Укажем имена переменных: группирующая – </a:t>
            </a:r>
            <a:r>
              <a:rPr lang="ru-RU" sz="2000" i="1" dirty="0" smtClean="0"/>
              <a:t>Тип. </a:t>
            </a:r>
            <a:r>
              <a:rPr lang="ru-RU" sz="2000" i="1" dirty="0" err="1" smtClean="0"/>
              <a:t>топл</a:t>
            </a:r>
            <a:r>
              <a:rPr lang="ru-RU" sz="2000" i="1" dirty="0" smtClean="0"/>
              <a:t>.</a:t>
            </a:r>
            <a:r>
              <a:rPr lang="ru-RU" sz="2000" dirty="0" smtClean="0"/>
              <a:t>; зависимая – </a:t>
            </a:r>
            <a:r>
              <a:rPr lang="ru-RU" sz="2000" i="1" dirty="0" smtClean="0"/>
              <a:t>Пробег2.</a:t>
            </a:r>
            <a:r>
              <a:rPr lang="ru-RU" sz="2000" dirty="0" smtClean="0"/>
              <a:t> Из таблиц следует, что верна гипотеза о равенстве средних в трех группах (уровни значимости критериев </a:t>
            </a:r>
            <a:r>
              <a:rPr lang="ru-RU" sz="2000" i="1" dirty="0" smtClean="0"/>
              <a:t>р</a:t>
            </a:r>
            <a:r>
              <a:rPr lang="ru-RU" sz="2000" dirty="0" smtClean="0"/>
              <a:t> больше, чем 0,05).</a:t>
            </a:r>
            <a:endParaRPr 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6672"/>
            <a:ext cx="6560384" cy="402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одержимое 6"/>
          <p:cNvSpPr>
            <a:spLocks noGrp="1"/>
          </p:cNvSpPr>
          <p:nvPr>
            <p:ph idx="1"/>
          </p:nvPr>
        </p:nvSpPr>
        <p:spPr>
          <a:xfrm>
            <a:off x="179512" y="5013176"/>
            <a:ext cx="8568952" cy="864096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Если нажать на ОК, а потом на кнопку ДА Краскела-Уоллиса, то появятся 2 таблицы с результатами применения обоих критериев. </a:t>
            </a:r>
            <a:endParaRPr lang="ru-RU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187220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Уровни </a:t>
            </a:r>
            <a:r>
              <a:rPr lang="ru-RU" sz="2000" dirty="0" smtClean="0"/>
              <a:t>значимости р в обеих таблицах </a:t>
            </a:r>
            <a:r>
              <a:rPr lang="en-US" sz="2000" dirty="0" smtClean="0"/>
              <a:t>&gt;0,05</a:t>
            </a:r>
            <a:r>
              <a:rPr lang="ru-RU" sz="2000" dirty="0" smtClean="0"/>
              <a:t>, поэтому выполняется гипотеза о равенстве средних в 3 группах по типу топлива. </a:t>
            </a:r>
            <a:r>
              <a:rPr lang="ru-RU" sz="2000" dirty="0" smtClean="0"/>
              <a:t>Если нажать на кнопку Сравнение средних рангов для всех групп, то появится третья таблица, в которой приведены </a:t>
            </a:r>
            <a:r>
              <a:rPr lang="ru-RU" sz="2000" dirty="0" smtClean="0"/>
              <a:t>результаты парного сравнения между </a:t>
            </a:r>
            <a:r>
              <a:rPr lang="ru-RU" sz="2000" dirty="0" smtClean="0"/>
              <a:t>группами – уровни значимости р парных сравнений. Из таблицы  </a:t>
            </a:r>
            <a:r>
              <a:rPr lang="ru-RU" sz="2000" dirty="0" smtClean="0"/>
              <a:t>– также верна  гипотеза о равенстве средних  </a:t>
            </a:r>
            <a:r>
              <a:rPr lang="ru-RU" sz="2000" dirty="0" smtClean="0"/>
              <a:t>уже между всеми парами групп по типу топлива.</a:t>
            </a:r>
            <a:endParaRPr lang="ru-RU" sz="2000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816424" cy="2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41719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76872"/>
            <a:ext cx="329716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388815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sz="2000" dirty="0" smtClean="0"/>
              <a:t>Для сравнения средних в двух зависимых выборках (повторные измерения) используют критерии </a:t>
            </a:r>
            <a:r>
              <a:rPr lang="ru-RU" sz="2000" i="1" dirty="0" smtClean="0"/>
              <a:t>знаков   </a:t>
            </a:r>
            <a:r>
              <a:rPr lang="ru-RU" sz="2000" dirty="0" smtClean="0"/>
              <a:t>и</a:t>
            </a:r>
            <a:r>
              <a:rPr lang="ru-RU" sz="2000" i="1" dirty="0" smtClean="0"/>
              <a:t> </a:t>
            </a:r>
            <a:r>
              <a:rPr lang="ru-RU" sz="2000" dirty="0" smtClean="0"/>
              <a:t>критерий</a:t>
            </a:r>
            <a:r>
              <a:rPr lang="ru-RU" sz="2000" i="1" dirty="0" smtClean="0"/>
              <a:t> Вилкоксона</a:t>
            </a:r>
            <a:r>
              <a:rPr lang="ru-RU" sz="2000" dirty="0" smtClean="0"/>
              <a:t>, которые являются непараметрической альтернативой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-критерия</a:t>
            </a:r>
            <a:r>
              <a:rPr lang="ru-RU" sz="2000" dirty="0" smtClean="0"/>
              <a:t> сравнения средних в двух зависимых выборках. Критерий </a:t>
            </a:r>
            <a:r>
              <a:rPr lang="ru-RU" sz="2000" i="1" dirty="0" smtClean="0"/>
              <a:t>знаков </a:t>
            </a:r>
            <a:r>
              <a:rPr lang="ru-RU" sz="2000" dirty="0" smtClean="0"/>
              <a:t>основан на подсчете количества положительных разностей между значениями переменных до и после повторных измерений. Для применения этого критерия требуются очень слабые предположения, например об однозначной определенности медианы разностей.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000" dirty="0" smtClean="0"/>
              <a:t>Критерий </a:t>
            </a:r>
            <a:r>
              <a:rPr lang="ru-RU" sz="2000" i="1" dirty="0" smtClean="0"/>
              <a:t>Вилкоксона </a:t>
            </a:r>
            <a:r>
              <a:rPr lang="ru-RU" sz="2000" dirty="0" smtClean="0"/>
              <a:t>основан на ранжировании значений рассматриваемого признака. Подсчитывается сумма рангов значений второй выборки в общем вариационном ряду двух выборок. Требования к применимости этого критерия более строгие, чем для критерия знаков. Но если эти требования выполнены, то критерий </a:t>
            </a:r>
            <a:r>
              <a:rPr lang="ru-RU" sz="2000" i="1" dirty="0" smtClean="0"/>
              <a:t>Вилкоксона </a:t>
            </a:r>
            <a:r>
              <a:rPr lang="ru-RU" sz="2000" dirty="0" smtClean="0"/>
              <a:t>имеет большую мощность, чем критерий</a:t>
            </a:r>
            <a:r>
              <a:rPr lang="ru-RU" sz="2000" b="1" dirty="0" smtClean="0"/>
              <a:t> </a:t>
            </a:r>
            <a:r>
              <a:rPr lang="ru-RU" sz="2000" i="1" dirty="0" smtClean="0"/>
              <a:t>знаков.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712968" cy="244827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Для того чтобы определить, в каких группах средние неравны, воспользуемся критериями </a:t>
            </a:r>
            <a:r>
              <a:rPr lang="ru-RU" sz="2000" i="1" dirty="0" smtClean="0"/>
              <a:t>знаков</a:t>
            </a:r>
            <a:r>
              <a:rPr lang="ru-RU" sz="2000" dirty="0" smtClean="0"/>
              <a:t> и </a:t>
            </a:r>
            <a:r>
              <a:rPr lang="ru-RU" sz="2000" i="1" dirty="0" smtClean="0"/>
              <a:t>Вилкоксона</a:t>
            </a:r>
            <a:r>
              <a:rPr lang="ru-RU" sz="2000" dirty="0" smtClean="0"/>
              <a:t>. Для</a:t>
            </a:r>
            <a:r>
              <a:rPr lang="en-US" sz="2000" dirty="0" smtClean="0"/>
              <a:t> </a:t>
            </a:r>
            <a:r>
              <a:rPr lang="ru-RU" sz="2000" dirty="0" smtClean="0"/>
              <a:t>этого</a:t>
            </a:r>
            <a:r>
              <a:rPr lang="en-US" sz="2000" dirty="0" smtClean="0"/>
              <a:t> </a:t>
            </a:r>
            <a:r>
              <a:rPr lang="ru-RU" sz="2000" dirty="0" smtClean="0"/>
              <a:t>в</a:t>
            </a:r>
            <a:r>
              <a:rPr lang="en-US" sz="2000" dirty="0" smtClean="0"/>
              <a:t> </a:t>
            </a:r>
            <a:r>
              <a:rPr lang="ru-RU" sz="2000" dirty="0" smtClean="0"/>
              <a:t>окне</a:t>
            </a:r>
            <a:r>
              <a:rPr lang="en-US" sz="2000" dirty="0" smtClean="0"/>
              <a:t> </a:t>
            </a:r>
            <a:r>
              <a:rPr lang="ru-RU" sz="2000" b="1" dirty="0" smtClean="0"/>
              <a:t>Непараметрическая статистика </a:t>
            </a:r>
            <a:r>
              <a:rPr lang="ru-RU" sz="2000" dirty="0" smtClean="0"/>
              <a:t>выберем</a:t>
            </a:r>
            <a:r>
              <a:rPr lang="en-US" sz="2000" dirty="0" smtClean="0"/>
              <a:t> </a:t>
            </a:r>
            <a:r>
              <a:rPr lang="ru-RU" sz="2000" dirty="0" smtClean="0"/>
              <a:t>процедуру</a:t>
            </a:r>
            <a:r>
              <a:rPr lang="en-US" sz="2000" dirty="0" smtClean="0"/>
              <a:t> </a:t>
            </a:r>
            <a:r>
              <a:rPr lang="ru-RU" sz="2000" b="1" dirty="0" smtClean="0"/>
              <a:t>Сравнение двух зависимых переменных</a:t>
            </a:r>
            <a:endParaRPr lang="ru-RU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 Предположим, что все пробеги повторные измерения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В открывшемся окне после выбора имен переменных последовательно нажмем кнопки с названиями критериев. На следующем слайде приведены таблицы с результатами парного сравнения средних по критерию знаков.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  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56992"/>
            <a:ext cx="397965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356992"/>
            <a:ext cx="4660852" cy="285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1907704" y="2276872"/>
          <a:ext cx="4897437" cy="1079500"/>
        </p:xfrm>
        <a:graphic>
          <a:graphicData uri="http://schemas.openxmlformats.org/presentationml/2006/ole">
            <p:oleObj spid="_x0000_s58370" name="Spreadsheet" r:id="rId3" imgW="3629025" imgH="819150" progId="STATISTICA.Spreadsheet">
              <p:embed/>
            </p:oleObj>
          </a:graphicData>
        </a:graphic>
      </p:graphicFrame>
      <p:graphicFrame>
        <p:nvGraphicFramePr>
          <p:cNvPr id="58371" name="Object 6"/>
          <p:cNvGraphicFramePr>
            <a:graphicFrameLocks noChangeAspect="1"/>
          </p:cNvGraphicFramePr>
          <p:nvPr/>
        </p:nvGraphicFramePr>
        <p:xfrm>
          <a:off x="1835696" y="3645024"/>
          <a:ext cx="4968875" cy="1079500"/>
        </p:xfrm>
        <a:graphic>
          <a:graphicData uri="http://schemas.openxmlformats.org/presentationml/2006/ole">
            <p:oleObj spid="_x0000_s58371" name="Spreadsheet" r:id="rId4" imgW="3629025" imgH="819150" progId="STATISTICA.Spreadsheet">
              <p:embed/>
            </p:oleObj>
          </a:graphicData>
        </a:graphic>
      </p:graphicFrame>
      <p:graphicFrame>
        <p:nvGraphicFramePr>
          <p:cNvPr id="58372" name="Object 8"/>
          <p:cNvGraphicFramePr>
            <a:graphicFrameLocks noChangeAspect="1"/>
          </p:cNvGraphicFramePr>
          <p:nvPr/>
        </p:nvGraphicFramePr>
        <p:xfrm>
          <a:off x="1835696" y="5013176"/>
          <a:ext cx="4897437" cy="1079500"/>
        </p:xfrm>
        <a:graphic>
          <a:graphicData uri="http://schemas.openxmlformats.org/presentationml/2006/ole">
            <p:oleObj spid="_x0000_s58372" name="Spreadsheet" r:id="rId5" imgW="3629025" imgH="819150" progId="STATISTICA.Spreadsheet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188640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Так как во всех таблицах</a:t>
            </a:r>
            <a:r>
              <a:rPr lang="ru-RU" sz="2000" i="1" dirty="0" smtClean="0"/>
              <a:t> </a:t>
            </a:r>
            <a:r>
              <a:rPr lang="en-US" sz="2000" i="1" dirty="0" smtClean="0"/>
              <a:t>p</a:t>
            </a:r>
            <a:r>
              <a:rPr lang="ru-RU" sz="2000" dirty="0" smtClean="0"/>
              <a:t> меньше 0,05, можно утверждать, что  при парном сравнении средних в предположении, что все 3 пробега повторные измерения одной и той же величины, верна альтернативная гипотеза о неравенстве средних, причем  </a:t>
            </a:r>
            <a:r>
              <a:rPr lang="ru-RU" sz="2000" i="1" dirty="0" smtClean="0"/>
              <a:t>среднее</a:t>
            </a:r>
            <a:r>
              <a:rPr lang="ru-RU" sz="2000" dirty="0" smtClean="0"/>
              <a:t> </a:t>
            </a:r>
            <a:r>
              <a:rPr lang="ru-RU" sz="2000" i="1" dirty="0" smtClean="0"/>
              <a:t>Пробег2</a:t>
            </a:r>
            <a:r>
              <a:rPr lang="ru-RU" sz="2000" dirty="0" smtClean="0"/>
              <a:t> статистически значимо больше </a:t>
            </a:r>
            <a:r>
              <a:rPr lang="ru-RU" sz="2000" i="1" dirty="0" smtClean="0"/>
              <a:t>среднего Пробег3, которое </a:t>
            </a:r>
            <a:r>
              <a:rPr lang="ru-RU" sz="2000" dirty="0" smtClean="0"/>
              <a:t>статистически значимо больше</a:t>
            </a:r>
            <a:r>
              <a:rPr lang="ru-RU" sz="2000" i="1" dirty="0" smtClean="0"/>
              <a:t> среднего</a:t>
            </a:r>
            <a:r>
              <a:rPr lang="ru-RU" sz="2000" dirty="0" smtClean="0"/>
              <a:t> </a:t>
            </a:r>
            <a:r>
              <a:rPr lang="ru-RU" sz="2000" i="1" dirty="0" smtClean="0"/>
              <a:t>Пробег1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100811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Аналогичный результат получен критерием Вилкоксона. Между всем переменными отличие средних статистически значимо</a:t>
            </a:r>
            <a:endParaRPr lang="ru-RU" sz="20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616623" cy="44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88913"/>
            <a:ext cx="8785671" cy="5616351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       Если условия применения параметрических критериев не выполнены, необходимо воспользоваться непараметрическими критериями. Условия могут быть не выполнены, если закон распределения переменных не удается аппроксимировать нормальным законом либо из-за малого объема выборки, либо из-за свойств переменной. 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       Альтернативой коэффициента корреляции Пирсона  в непараметрической статистике являются </a:t>
            </a:r>
            <a:r>
              <a:rPr lang="ru-RU" sz="2000" dirty="0" smtClean="0"/>
              <a:t>коэффициенты </a:t>
            </a:r>
            <a:r>
              <a:rPr lang="ru-RU" sz="2000" dirty="0" smtClean="0"/>
              <a:t>Спирмена, </a:t>
            </a:r>
            <a:r>
              <a:rPr lang="ru-RU" sz="2000" dirty="0" err="1" smtClean="0"/>
              <a:t>тау</a:t>
            </a:r>
            <a:r>
              <a:rPr lang="ru-RU" sz="2000" dirty="0" smtClean="0"/>
              <a:t> Кендалла и Гамма. Возможность применения перечисленных коэффициентов связана со шкалой, в которой измерены признаки объектов. 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        Коэффициент Спирмена </a:t>
            </a:r>
            <a:r>
              <a:rPr lang="ru-RU" sz="2000" dirty="0" smtClean="0"/>
              <a:t>еще называют коэффициентом </a:t>
            </a:r>
            <a:r>
              <a:rPr lang="ru-RU" sz="2000" dirty="0" smtClean="0"/>
              <a:t>ранговой, т.е</a:t>
            </a:r>
            <a:r>
              <a:rPr lang="ru-RU" sz="2000" dirty="0" smtClean="0"/>
              <a:t>. порядковой  корреляции. </a:t>
            </a:r>
            <a:r>
              <a:rPr lang="ru-RU" sz="2000" dirty="0" smtClean="0"/>
              <a:t>Рекомендуется </a:t>
            </a:r>
            <a:r>
              <a:rPr lang="ru-RU" sz="2000" dirty="0" smtClean="0"/>
              <a:t>использовать, если переменные – количественные (закон распределения которых не известен или не является нормальным) и (или) </a:t>
            </a:r>
            <a:r>
              <a:rPr lang="ru-RU" sz="2000" dirty="0" smtClean="0"/>
              <a:t>категориальные –</a:t>
            </a:r>
            <a:r>
              <a:rPr lang="ru-RU" sz="2000" dirty="0" smtClean="0"/>
              <a:t> </a:t>
            </a:r>
            <a:r>
              <a:rPr lang="ru-RU" sz="2000" dirty="0" smtClean="0"/>
              <a:t> порядковые.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Коэффициент </a:t>
            </a:r>
            <a:r>
              <a:rPr lang="ru-RU" sz="2000" dirty="0" err="1" smtClean="0"/>
              <a:t>тау</a:t>
            </a:r>
            <a:r>
              <a:rPr lang="ru-RU" sz="2000" dirty="0" smtClean="0"/>
              <a:t> Кендалла рекомендуется использовать, если хотя бы одна переменная – </a:t>
            </a:r>
            <a:r>
              <a:rPr lang="ru-RU" sz="2000" dirty="0" smtClean="0"/>
              <a:t>категориальная, но установлен порядок ее значений.</a:t>
            </a:r>
            <a:endParaRPr lang="ru-RU" sz="2000" dirty="0" smtClean="0"/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    Коэффициент Гамма  рекомендуется использовать, если переменные </a:t>
            </a:r>
            <a:r>
              <a:rPr lang="ru-RU" sz="2000" dirty="0" smtClean="0"/>
              <a:t>количественные, или порядковые и содержат </a:t>
            </a:r>
            <a:r>
              <a:rPr lang="ru-RU" sz="2000" dirty="0" smtClean="0"/>
              <a:t>много повторяющихся значений.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12968" cy="1511498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ru-RU" sz="2400" dirty="0" smtClean="0"/>
              <a:t>     </a:t>
            </a:r>
            <a:r>
              <a:rPr lang="ru-RU" sz="2000" dirty="0" smtClean="0"/>
              <a:t>Для сравнения средних в более чем двух  зависимых группах используют критерий </a:t>
            </a:r>
            <a:r>
              <a:rPr lang="en-US" sz="2000" i="1" dirty="0" smtClean="0"/>
              <a:t>Friedman ANOVA test</a:t>
            </a:r>
            <a:r>
              <a:rPr lang="ru-RU" sz="2000" dirty="0" smtClean="0"/>
              <a:t> (Фридмана), который является непараметрической альтернативой однофакторному дисперсионному анализу с повторными измерениями.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832648" cy="396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350"/>
            <a:ext cx="8496944" cy="2160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sz="2000" dirty="0" smtClean="0"/>
              <a:t>   Проверим равенство средних пробега европейских и японских автомобилей до первого ремонта, до капитального ремонта и после капитального ремонта до очередной поломки двигателя. Так как число групп – более двух и группы зависимые (рассматриваются повторные пробеги одних и тех же автомобилей), в окне </a:t>
            </a:r>
            <a:r>
              <a:rPr lang="ru-RU" sz="2000" b="1" dirty="0" smtClean="0"/>
              <a:t>Непараметрическая статистика </a:t>
            </a:r>
            <a:r>
              <a:rPr lang="ru-RU" sz="2000" dirty="0" smtClean="0"/>
              <a:t>выберите команду </a:t>
            </a:r>
            <a:r>
              <a:rPr lang="ru-RU" sz="2000" b="1" dirty="0" smtClean="0"/>
              <a:t>Сравнение нескольких зависимых переменных</a:t>
            </a:r>
            <a:r>
              <a:rPr lang="ru-RU" sz="2000" dirty="0" smtClean="0"/>
              <a:t>,</a:t>
            </a:r>
            <a:r>
              <a:rPr lang="en-US" sz="2000" b="1" dirty="0" smtClean="0"/>
              <a:t> </a:t>
            </a:r>
            <a:r>
              <a:rPr lang="ru-RU" sz="2000" dirty="0" smtClean="0"/>
              <a:t>откроется</a:t>
            </a:r>
            <a:r>
              <a:rPr lang="en-US" sz="2000" dirty="0" smtClean="0"/>
              <a:t> </a:t>
            </a:r>
            <a:r>
              <a:rPr lang="ru-RU" sz="2000" dirty="0" smtClean="0"/>
              <a:t>рабочее</a:t>
            </a:r>
            <a:r>
              <a:rPr lang="en-US" sz="2000" dirty="0" smtClean="0"/>
              <a:t> </a:t>
            </a:r>
            <a:r>
              <a:rPr lang="ru-RU" sz="2000" dirty="0" smtClean="0"/>
              <a:t>окно</a:t>
            </a:r>
            <a:r>
              <a:rPr lang="en-US" sz="2000" b="1" dirty="0" smtClean="0"/>
              <a:t> </a:t>
            </a:r>
            <a:r>
              <a:rPr lang="ru-RU" sz="2000" b="1" dirty="0" smtClean="0"/>
              <a:t>Ранговый дисперсионный анализ</a:t>
            </a:r>
            <a:endParaRPr lang="ru-RU" sz="20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2400" dirty="0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07704" y="2564904"/>
            <a:ext cx="5954597" cy="3806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8172450" cy="21600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ru-RU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2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sz="1400" dirty="0" smtClean="0"/>
              <a:t>                                                    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200" dirty="0" smtClean="0"/>
              <a:t>                                  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73016"/>
            <a:ext cx="5532127" cy="221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51520" y="332656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ru-RU" sz="2000" dirty="0" smtClean="0"/>
              <a:t>После ввода имен анализируемых переменных щелкните кнопкой </a:t>
            </a:r>
            <a:r>
              <a:rPr lang="en-US" sz="2000" b="1" dirty="0" smtClean="0"/>
              <a:t>OK</a:t>
            </a:r>
            <a:r>
              <a:rPr lang="ru-RU" sz="2000" b="1" dirty="0" smtClean="0"/>
              <a:t>, </a:t>
            </a:r>
            <a:r>
              <a:rPr lang="ru-RU" sz="2000" dirty="0" smtClean="0"/>
              <a:t>появится таблица с результатами анализа (рис.9). Так как уровень значимости критерия </a:t>
            </a:r>
            <a:r>
              <a:rPr lang="en-US" sz="2000" i="1" dirty="0" smtClean="0"/>
              <a:t>p</a:t>
            </a:r>
            <a:r>
              <a:rPr lang="ru-RU" sz="2000" dirty="0" smtClean="0"/>
              <a:t> значительно меньше 0,05 (</a:t>
            </a:r>
            <a:r>
              <a:rPr lang="en-US" sz="2000" i="1" dirty="0" smtClean="0"/>
              <a:t>p</a:t>
            </a:r>
            <a:r>
              <a:rPr lang="ru-RU" sz="2000" i="1" dirty="0" smtClean="0"/>
              <a:t> &lt; 0,000</a:t>
            </a:r>
            <a:r>
              <a:rPr lang="ru-RU" sz="2000" dirty="0" smtClean="0"/>
              <a:t>), верна альтернативная гипотеза о неравенстве средних в трех группах. Чтобы выяснить между какими переменными отличие средних статистически значимо следует воспользоваться критерием знаков, либо критерием </a:t>
            </a:r>
            <a:r>
              <a:rPr lang="ru-RU" sz="2000" dirty="0" smtClean="0"/>
              <a:t>Вилкоксона. Если бы вместо Пробегов1,…3 были бы баллы, выставленные 3 экспертами маркам автомобилей, то коэффициент Конкордации характеризовал бы единодушие их мнений. Из значений коэффициента следовало бы, что единодушие высокое.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3384376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Идея </a:t>
            </a:r>
            <a:r>
              <a:rPr lang="ru-RU" sz="2000" dirty="0" smtClean="0"/>
              <a:t>вычисления </a:t>
            </a:r>
            <a:r>
              <a:rPr lang="ru-RU" sz="2000" dirty="0" smtClean="0"/>
              <a:t>коэффициента </a:t>
            </a:r>
            <a:r>
              <a:rPr lang="ru-RU" sz="2000" dirty="0" smtClean="0"/>
              <a:t>корреляции Спирмена проста </a:t>
            </a:r>
            <a:r>
              <a:rPr lang="ru-RU" sz="2000" dirty="0" smtClean="0"/>
              <a:t>– значения переменных упорядочиваются, посредством присвоения им ранга и далее вычисляется для рангов коэффициент корреляции Пирсона. Недостаток – потеря существенной информации о числовых величинах! Пример: надо вычислить коэффициент Спирмена для переменных Пер1 и Пер3. Если перевести их в порядковую шкалу,  присвоив им ранги, то получим переменные Пер2 и Пер4. Коэффициенты корреляции Спирмена между Пер1 и Пер3 равны коэффициенту корреляции Пирсона между Пер2 и Пер4.</a:t>
            </a:r>
            <a:endParaRPr lang="ru-RU" sz="20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068960"/>
            <a:ext cx="5528642" cy="1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5085184"/>
            <a:ext cx="3756955" cy="117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85184"/>
            <a:ext cx="3304052" cy="119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2375991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Рассмотрим </a:t>
            </a:r>
            <a:r>
              <a:rPr lang="ru-RU" sz="2000" dirty="0" smtClean="0"/>
              <a:t>процедуру вычисления коэффициентов корреляции на примере файла данных </a:t>
            </a:r>
            <a:r>
              <a:rPr lang="en-US" sz="2000" b="1" dirty="0" smtClean="0"/>
              <a:t>Auto</a:t>
            </a:r>
            <a:r>
              <a:rPr lang="ru-RU" sz="2000" dirty="0" smtClean="0"/>
              <a:t>, уже рассмотренного ранее. В файле приведены данные пробега пятнадцати автомобилей японского и европейского производства до и после капитального ремонта.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    Необходимо определить, есть ли зависимость </a:t>
            </a:r>
            <a:r>
              <a:rPr lang="ru-RU" sz="2000" i="1" dirty="0" smtClean="0"/>
              <a:t>Пробег1</a:t>
            </a:r>
            <a:r>
              <a:rPr lang="ru-RU" sz="2000" i="1" dirty="0" smtClean="0"/>
              <a:t>, Пробег2, Пробег3</a:t>
            </a:r>
            <a:r>
              <a:rPr lang="ru-RU" sz="2000" dirty="0" smtClean="0"/>
              <a:t>. Для этого в</a:t>
            </a:r>
            <a:r>
              <a:rPr lang="ru-RU" sz="2000" dirty="0" smtClean="0"/>
              <a:t> </a:t>
            </a:r>
            <a:r>
              <a:rPr lang="ru-RU" sz="2000" dirty="0" smtClean="0"/>
              <a:t>верхнем меню </a:t>
            </a:r>
            <a:r>
              <a:rPr lang="ru-RU" sz="2000" b="1" dirty="0" smtClean="0"/>
              <a:t>Анализ</a:t>
            </a:r>
            <a:r>
              <a:rPr lang="ru-RU" sz="2000" dirty="0" smtClean="0"/>
              <a:t> выберем команду </a:t>
            </a:r>
            <a:r>
              <a:rPr lang="ru-RU" sz="2000" b="1" dirty="0" smtClean="0"/>
              <a:t>Непараметрическая статистика, </a:t>
            </a:r>
            <a:r>
              <a:rPr lang="ru-RU" sz="2000" dirty="0" smtClean="0"/>
              <a:t>откроется окно с меню команды. После выбора команды </a:t>
            </a:r>
            <a:r>
              <a:rPr lang="ru-RU" sz="2000" b="1" dirty="0" smtClean="0"/>
              <a:t>Корреляция </a:t>
            </a:r>
            <a:r>
              <a:rPr lang="en-US" sz="2000" b="1" dirty="0" smtClean="0"/>
              <a:t>Spearman</a:t>
            </a:r>
            <a:r>
              <a:rPr lang="ru-RU" sz="2000" b="1" dirty="0" smtClean="0"/>
              <a:t>, Kendall </a:t>
            </a:r>
            <a:r>
              <a:rPr lang="en-US" sz="2000" b="1" dirty="0" smtClean="0"/>
              <a:t>tau</a:t>
            </a:r>
            <a:r>
              <a:rPr lang="ru-RU" sz="2000" b="1" dirty="0" smtClean="0"/>
              <a:t>, </a:t>
            </a:r>
            <a:r>
              <a:rPr lang="en-US" sz="2000" b="1" dirty="0" smtClean="0"/>
              <a:t>gamma</a:t>
            </a:r>
            <a:r>
              <a:rPr lang="ru-RU" sz="2000" b="1" dirty="0" smtClean="0"/>
              <a:t> </a:t>
            </a:r>
            <a:r>
              <a:rPr lang="ru-RU" sz="2000" dirty="0" smtClean="0"/>
              <a:t>откроется окно диалога</a:t>
            </a:r>
            <a:r>
              <a:rPr lang="ru-RU" sz="2000" b="1" dirty="0" smtClean="0"/>
              <a:t> </a:t>
            </a:r>
            <a:r>
              <a:rPr lang="ru-RU" sz="2000" dirty="0" smtClean="0"/>
              <a:t>(рис.1). В</a:t>
            </a:r>
            <a:r>
              <a:rPr lang="ru-RU" sz="2000" dirty="0" smtClean="0"/>
              <a:t>ыберем в стартовом окне квадратную матрицу </a:t>
            </a: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18127"/>
            <a:ext cx="3816424" cy="323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92280" y="6457890"/>
            <a:ext cx="936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1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2564904"/>
            <a:ext cx="480729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1224136"/>
          </a:xfrm>
        </p:spPr>
        <p:txBody>
          <a:bodyPr/>
          <a:lstStyle/>
          <a:p>
            <a:pPr algn="just"/>
            <a:r>
              <a:rPr lang="ru-RU" sz="2000" dirty="0" smtClean="0"/>
              <a:t>Щелкнем </a:t>
            </a:r>
            <a:r>
              <a:rPr lang="ru-RU" sz="2000" dirty="0" smtClean="0"/>
              <a:t>по кнопке </a:t>
            </a:r>
            <a:r>
              <a:rPr lang="ru-RU" sz="2000" b="1" dirty="0" smtClean="0"/>
              <a:t>Переменные</a:t>
            </a:r>
            <a:r>
              <a:rPr lang="ru-RU" sz="2000" dirty="0" smtClean="0"/>
              <a:t> и зададим имена анализируемых переменных одним списком: </a:t>
            </a:r>
            <a:r>
              <a:rPr lang="ru-RU" sz="2000" i="1" dirty="0" smtClean="0"/>
              <a:t>Пробег1 – Пробег3</a:t>
            </a:r>
            <a:r>
              <a:rPr lang="ru-RU" sz="2000" dirty="0" smtClean="0"/>
              <a:t>. Нажмем </a:t>
            </a:r>
            <a:r>
              <a:rPr lang="ru-RU" sz="2000" dirty="0" smtClean="0"/>
              <a:t>на кнопки</a:t>
            </a:r>
            <a:r>
              <a:rPr lang="ru-RU" sz="2000" b="1" dirty="0" smtClean="0"/>
              <a:t> с названиями методов, </a:t>
            </a:r>
            <a:r>
              <a:rPr lang="ru-RU" sz="2000" dirty="0" smtClean="0"/>
              <a:t>результаты анализа появятся в виде </a:t>
            </a:r>
            <a:r>
              <a:rPr lang="ru-RU" sz="2000" dirty="0" smtClean="0"/>
              <a:t>таблиц </a:t>
            </a:r>
            <a:r>
              <a:rPr lang="ru-RU" sz="2000" dirty="0" smtClean="0"/>
              <a:t>(рис. 2).</a:t>
            </a:r>
            <a:endParaRPr lang="ru-RU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2816"/>
            <a:ext cx="4032448" cy="348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4077400" cy="353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8680"/>
            <a:ext cx="8964613" cy="86382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</a:t>
            </a:r>
            <a:r>
              <a:rPr lang="ru-RU" sz="2000" dirty="0" smtClean="0"/>
              <a:t>Из рис. 2 видно, что между переменными </a:t>
            </a:r>
            <a:r>
              <a:rPr lang="ru-RU" sz="2000" i="1" dirty="0" smtClean="0"/>
              <a:t>Пробег1, Пробег2, Пробег3</a:t>
            </a:r>
            <a:r>
              <a:rPr lang="ru-RU" sz="2000" dirty="0" smtClean="0"/>
              <a:t> </a:t>
            </a:r>
            <a:r>
              <a:rPr lang="ru-RU" sz="2000" dirty="0" smtClean="0"/>
              <a:t>корреляции сильные и статистически значимые. </a:t>
            </a:r>
            <a:endParaRPr lang="ru-RU" sz="2000" dirty="0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660232" y="6021288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Рис. 2</a:t>
            </a: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3662930" cy="198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00808"/>
            <a:ext cx="3649512" cy="198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221088"/>
            <a:ext cx="3960440" cy="192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292858"/>
            <a:ext cx="4320480" cy="26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85184"/>
            <a:ext cx="2362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5085184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7" y="5085184"/>
            <a:ext cx="2483683" cy="147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15008" y="116632"/>
            <a:ext cx="8821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Предположим, что для типа топлива задан порядок посредством кодов: дизель лучше, чем бензин, а газ + бензин лучше, чем дизель. Выберем в стартовом окне модуля матрицу двух списков, укажем в каждом списке переменные и нажмем на ОК. Так как задан порядок между значениями типа топлива, то легко интерпретировать положительные корреляции, которые означают, что при переходе от кода 1, к кодам 2 и 3, т.е. от бензина к дизелю и к газ + бензину пробеги возрастают</a:t>
            </a:r>
            <a:endParaRPr lang="ru-RU" sz="2000" dirty="0"/>
          </a:p>
        </p:txBody>
      </p:sp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5" y="2322642"/>
            <a:ext cx="3600399" cy="26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420472" cy="1800200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ru-RU" sz="2000" dirty="0" smtClean="0"/>
              <a:t>Для анализа корреляционных связей между непорядковыми категориальными переменными предусмотрены статистики, которые приведены в модуле </a:t>
            </a:r>
            <a:r>
              <a:rPr lang="ru-RU" sz="2000" i="1" dirty="0" smtClean="0"/>
              <a:t>Таблицы сопряженности, флагов и заголовки</a:t>
            </a:r>
            <a:r>
              <a:rPr lang="ru-RU" sz="2000" dirty="0" smtClean="0"/>
              <a:t>. Сравнение </a:t>
            </a:r>
            <a:r>
              <a:rPr lang="ru-RU" sz="2000" dirty="0" smtClean="0"/>
              <a:t>средних непараметрическими методами </a:t>
            </a:r>
            <a:r>
              <a:rPr lang="ru-RU" sz="2000" dirty="0" smtClean="0"/>
              <a:t>можно провести при помощи 4 модулей, </a:t>
            </a:r>
            <a:r>
              <a:rPr lang="ru-RU" sz="2000" dirty="0" smtClean="0"/>
              <a:t>которые следуют за модулем корреляционного анализа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5688632" cy="41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912123" cy="48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51520" y="260648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ru-RU" sz="2000" dirty="0" smtClean="0"/>
              <a:t>Если щелкнуть по команде </a:t>
            </a:r>
            <a:r>
              <a:rPr lang="ru-RU" sz="2000" b="1" dirty="0" smtClean="0"/>
              <a:t>Сравнение двух независимых групп, </a:t>
            </a:r>
            <a:r>
              <a:rPr lang="ru-RU" sz="2000" dirty="0" smtClean="0"/>
              <a:t>то откроется соответствующее окно с 3 методами анализа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1531</Words>
  <Application>Microsoft Office PowerPoint</Application>
  <PresentationFormat>Экран (4:3)</PresentationFormat>
  <Paragraphs>57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Оформление по умолчанию</vt:lpstr>
      <vt:lpstr>Салют</vt:lpstr>
      <vt:lpstr>Spreadsheet</vt:lpstr>
      <vt:lpstr>Непараметрическая корреляция.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Khaliphyan</dc:creator>
  <cp:lastModifiedBy>Khaliphyan</cp:lastModifiedBy>
  <cp:revision>45</cp:revision>
  <dcterms:created xsi:type="dcterms:W3CDTF">1601-01-01T00:00:00Z</dcterms:created>
  <dcterms:modified xsi:type="dcterms:W3CDTF">2024-10-27T10:46:44Z</dcterms:modified>
</cp:coreProperties>
</file>