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700" r:id="rId1"/>
  </p:sldMasterIdLst>
  <p:notesMasterIdLst>
    <p:notesMasterId r:id="rId38"/>
  </p:notesMasterIdLst>
  <p:handoutMasterIdLst>
    <p:handoutMasterId r:id="rId39"/>
  </p:handoutMasterIdLst>
  <p:sldIdLst>
    <p:sldId id="518" r:id="rId2"/>
    <p:sldId id="559" r:id="rId3"/>
    <p:sldId id="555" r:id="rId4"/>
    <p:sldId id="637" r:id="rId5"/>
    <p:sldId id="561" r:id="rId6"/>
    <p:sldId id="621" r:id="rId7"/>
    <p:sldId id="579" r:id="rId8"/>
    <p:sldId id="573" r:id="rId9"/>
    <p:sldId id="508" r:id="rId10"/>
    <p:sldId id="564" r:id="rId11"/>
    <p:sldId id="610" r:id="rId12"/>
    <p:sldId id="611" r:id="rId13"/>
    <p:sldId id="612" r:id="rId14"/>
    <p:sldId id="615" r:id="rId15"/>
    <p:sldId id="613" r:id="rId16"/>
    <p:sldId id="616" r:id="rId17"/>
    <p:sldId id="617" r:id="rId18"/>
    <p:sldId id="618" r:id="rId19"/>
    <p:sldId id="589" r:id="rId20"/>
    <p:sldId id="588" r:id="rId21"/>
    <p:sldId id="590" r:id="rId22"/>
    <p:sldId id="619" r:id="rId23"/>
    <p:sldId id="626" r:id="rId24"/>
    <p:sldId id="627" r:id="rId25"/>
    <p:sldId id="628" r:id="rId26"/>
    <p:sldId id="629" r:id="rId27"/>
    <p:sldId id="630" r:id="rId28"/>
    <p:sldId id="592" r:id="rId29"/>
    <p:sldId id="634" r:id="rId30"/>
    <p:sldId id="635" r:id="rId31"/>
    <p:sldId id="636" r:id="rId32"/>
    <p:sldId id="631" r:id="rId33"/>
    <p:sldId id="632" r:id="rId34"/>
    <p:sldId id="633" r:id="rId35"/>
    <p:sldId id="623" r:id="rId36"/>
    <p:sldId id="560" r:id="rId37"/>
  </p:sldIdLst>
  <p:sldSz cx="9906000" cy="6858000" type="A4"/>
  <p:notesSz cx="6888163" cy="10020300"/>
  <p:defaultTextStyle>
    <a:defPPr>
      <a:defRPr lang="ru-RU"/>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4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CCFFEF"/>
    <a:srgbClr val="CCFFCC"/>
    <a:srgbClr val="99FFCC"/>
    <a:srgbClr val="99FF99"/>
    <a:srgbClr val="CC6600"/>
    <a:srgbClr val="FFCC66"/>
    <a:srgbClr val="FF9900"/>
    <a:srgbClr val="99CC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88889" autoAdjust="0"/>
  </p:normalViewPr>
  <p:slideViewPr>
    <p:cSldViewPr>
      <p:cViewPr varScale="1">
        <p:scale>
          <a:sx n="66" d="100"/>
          <a:sy n="66" d="100"/>
        </p:scale>
        <p:origin x="1766" y="38"/>
      </p:cViewPr>
      <p:guideLst>
        <p:guide orient="horz" pos="2160"/>
        <p:guide pos="3120"/>
      </p:guideLst>
    </p:cSldViewPr>
  </p:slideViewPr>
  <p:outlineViewPr>
    <p:cViewPr>
      <p:scale>
        <a:sx n="33" d="100"/>
        <a:sy n="33" d="100"/>
      </p:scale>
      <p:origin x="0" y="-84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en-US"/>
          </a:p>
        </p:txBody>
      </p:sp>
      <p:sp>
        <p:nvSpPr>
          <p:cNvPr id="3" name="Дата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A89EB379-D720-461B-A749-CE4B365CEBE1}" type="datetimeFigureOut">
              <a:rPr lang="en-US" smtClean="0"/>
              <a:pPr/>
              <a:t>9/25/2025</a:t>
            </a:fld>
            <a:endParaRPr lang="en-US"/>
          </a:p>
        </p:txBody>
      </p:sp>
      <p:sp>
        <p:nvSpPr>
          <p:cNvPr id="4" name="Нижний колонтитул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en-US"/>
          </a:p>
        </p:txBody>
      </p:sp>
      <p:sp>
        <p:nvSpPr>
          <p:cNvPr id="5" name="Номер слайда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76D69DC8-28EA-4D1E-8883-D14AEA556A41}" type="slidenum">
              <a:rPr lang="en-US" smtClean="0"/>
              <a:pPr/>
              <a:t>‹#›</a:t>
            </a:fld>
            <a:endParaRPr lang="en-US"/>
          </a:p>
        </p:txBody>
      </p:sp>
    </p:spTree>
    <p:extLst>
      <p:ext uri="{BB962C8B-B14F-4D97-AF65-F5344CB8AC3E}">
        <p14:creationId xmlns:p14="http://schemas.microsoft.com/office/powerpoint/2010/main" val="2479832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84871" cy="501015"/>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defRPr sz="1300">
                <a:latin typeface="Arial" charset="0"/>
              </a:defRPr>
            </a:lvl1pPr>
          </a:lstStyle>
          <a:p>
            <a:pPr>
              <a:defRPr/>
            </a:pPr>
            <a:endParaRPr lang="ru-RU"/>
          </a:p>
        </p:txBody>
      </p:sp>
      <p:sp>
        <p:nvSpPr>
          <p:cNvPr id="11267" name="Rectangle 3"/>
          <p:cNvSpPr>
            <a:spLocks noGrp="1" noChangeArrowheads="1"/>
          </p:cNvSpPr>
          <p:nvPr>
            <p:ph type="dt" idx="1"/>
          </p:nvPr>
        </p:nvSpPr>
        <p:spPr bwMode="auto">
          <a:xfrm>
            <a:off x="3901698" y="0"/>
            <a:ext cx="2984871" cy="501015"/>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lgn="r">
              <a:defRPr sz="1300">
                <a:latin typeface="Arial" charset="0"/>
              </a:defRPr>
            </a:lvl1pPr>
          </a:lstStyle>
          <a:p>
            <a:pPr>
              <a:defRPr/>
            </a:pPr>
            <a:endParaRPr lang="ru-RU"/>
          </a:p>
        </p:txBody>
      </p:sp>
      <p:sp>
        <p:nvSpPr>
          <p:cNvPr id="68612" name="Rectangle 4"/>
          <p:cNvSpPr>
            <a:spLocks noGrp="1" noRot="1" noChangeAspect="1" noChangeArrowheads="1" noTextEdit="1"/>
          </p:cNvSpPr>
          <p:nvPr>
            <p:ph type="sldImg" idx="2"/>
          </p:nvPr>
        </p:nvSpPr>
        <p:spPr bwMode="auto">
          <a:xfrm>
            <a:off x="730250" y="750888"/>
            <a:ext cx="5427663" cy="3757612"/>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8817" y="4759643"/>
            <a:ext cx="5510530" cy="4509135"/>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11270" name="Rectangle 6"/>
          <p:cNvSpPr>
            <a:spLocks noGrp="1" noChangeArrowheads="1"/>
          </p:cNvSpPr>
          <p:nvPr>
            <p:ph type="ftr" sz="quarter" idx="4"/>
          </p:nvPr>
        </p:nvSpPr>
        <p:spPr bwMode="auto">
          <a:xfrm>
            <a:off x="0" y="9517546"/>
            <a:ext cx="2984871" cy="501015"/>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defRPr sz="1300">
                <a:latin typeface="Arial" charset="0"/>
              </a:defRPr>
            </a:lvl1pPr>
          </a:lstStyle>
          <a:p>
            <a:pPr>
              <a:defRPr/>
            </a:pPr>
            <a:endParaRPr lang="ru-RU"/>
          </a:p>
        </p:txBody>
      </p:sp>
      <p:sp>
        <p:nvSpPr>
          <p:cNvPr id="11271" name="Rectangle 7"/>
          <p:cNvSpPr>
            <a:spLocks noGrp="1" noChangeArrowheads="1"/>
          </p:cNvSpPr>
          <p:nvPr>
            <p:ph type="sldNum" sz="quarter" idx="5"/>
          </p:nvPr>
        </p:nvSpPr>
        <p:spPr bwMode="auto">
          <a:xfrm>
            <a:off x="3901698" y="9517546"/>
            <a:ext cx="2984871" cy="501015"/>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lgn="r">
              <a:defRPr sz="1300">
                <a:latin typeface="Arial" charset="0"/>
              </a:defRPr>
            </a:lvl1pPr>
          </a:lstStyle>
          <a:p>
            <a:pPr>
              <a:defRPr/>
            </a:pPr>
            <a:fld id="{7C680882-5D7D-45A9-B0D8-7C13C25E68EE}" type="slidenum">
              <a:rPr lang="ru-RU"/>
              <a:pPr>
                <a:defRPr/>
              </a:pPr>
              <a:t>‹#›</a:t>
            </a:fld>
            <a:endParaRPr lang="ru-RU"/>
          </a:p>
        </p:txBody>
      </p:sp>
    </p:spTree>
    <p:extLst>
      <p:ext uri="{BB962C8B-B14F-4D97-AF65-F5344CB8AC3E}">
        <p14:creationId xmlns:p14="http://schemas.microsoft.com/office/powerpoint/2010/main" val="2923553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a:defRPr/>
            </a:pPr>
            <a:fld id="{7C680882-5D7D-45A9-B0D8-7C13C25E68EE}" type="slidenum">
              <a:rPr lang="ru-RU" smtClean="0"/>
              <a:pPr>
                <a:defRPr/>
              </a:pPr>
              <a:t>1</a:t>
            </a:fld>
            <a:endParaRPr lang="ru-RU"/>
          </a:p>
        </p:txBody>
      </p:sp>
    </p:spTree>
    <p:extLst>
      <p:ext uri="{BB962C8B-B14F-4D97-AF65-F5344CB8AC3E}">
        <p14:creationId xmlns:p14="http://schemas.microsoft.com/office/powerpoint/2010/main" val="3571841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a:defRPr/>
            </a:pPr>
            <a:fld id="{7C680882-5D7D-45A9-B0D8-7C13C25E68EE}" type="slidenum">
              <a:rPr lang="ru-RU" smtClean="0"/>
              <a:pPr>
                <a:defRPr/>
              </a:pPr>
              <a:t>3</a:t>
            </a:fld>
            <a:endParaRPr lang="ru-RU"/>
          </a:p>
        </p:txBody>
      </p:sp>
    </p:spTree>
    <p:extLst>
      <p:ext uri="{BB962C8B-B14F-4D97-AF65-F5344CB8AC3E}">
        <p14:creationId xmlns:p14="http://schemas.microsoft.com/office/powerpoint/2010/main" val="2938016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2290" name="Rectangle 1026"/>
          <p:cNvSpPr>
            <a:spLocks noGrp="1" noChangeArrowheads="1"/>
          </p:cNvSpPr>
          <p:nvPr>
            <p:ph type="ctrTitle"/>
          </p:nvPr>
        </p:nvSpPr>
        <p:spPr>
          <a:xfrm>
            <a:off x="742950" y="2174999"/>
            <a:ext cx="8420100" cy="1470025"/>
          </a:xfrm>
        </p:spPr>
        <p:txBody>
          <a:bodyPr/>
          <a:lstStyle>
            <a:lvl1pPr algn="ctr">
              <a:defRPr/>
            </a:lvl1pPr>
          </a:lstStyle>
          <a:p>
            <a:r>
              <a:rPr lang="ru-RU" dirty="0"/>
              <a:t>Образец заголовка</a:t>
            </a:r>
          </a:p>
        </p:txBody>
      </p:sp>
      <p:sp>
        <p:nvSpPr>
          <p:cNvPr id="12291" name="Rectangle 1027"/>
          <p:cNvSpPr>
            <a:spLocks noGrp="1" noChangeArrowheads="1"/>
          </p:cNvSpPr>
          <p:nvPr>
            <p:ph type="subTitle" idx="1"/>
          </p:nvPr>
        </p:nvSpPr>
        <p:spPr>
          <a:xfrm>
            <a:off x="1485900" y="3886200"/>
            <a:ext cx="6934200" cy="1752600"/>
          </a:xfrm>
        </p:spPr>
        <p:txBody>
          <a:bodyPr/>
          <a:lstStyle>
            <a:lvl1pPr marL="0" indent="0" algn="ctr">
              <a:buFont typeface="Wingdings" pitchFamily="2" charset="2"/>
              <a:buNone/>
              <a:defRPr/>
            </a:lvl1pPr>
          </a:lstStyle>
          <a:p>
            <a:r>
              <a:rPr lang="ru-RU"/>
              <a:t>Образец подзаголовка</a:t>
            </a:r>
          </a:p>
        </p:txBody>
      </p:sp>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2427" y="1073025"/>
            <a:ext cx="500093" cy="551103"/>
          </a:xfrm>
          <a:prstGeom prst="rect">
            <a:avLst/>
          </a:prstGeom>
        </p:spPr>
      </p:pic>
      <p:sp>
        <p:nvSpPr>
          <p:cNvPr id="8" name="Прямоугольник 7"/>
          <p:cNvSpPr/>
          <p:nvPr userDrawn="1"/>
        </p:nvSpPr>
        <p:spPr>
          <a:xfrm>
            <a:off x="5769227" y="764704"/>
            <a:ext cx="4136773" cy="369332"/>
          </a:xfrm>
          <a:prstGeom prst="rect">
            <a:avLst/>
          </a:prstGeom>
        </p:spPr>
        <p:txBody>
          <a:bodyPr wrap="none">
            <a:spAutoFit/>
          </a:bodyPr>
          <a:lstStyle/>
          <a:p>
            <a:r>
              <a:rPr lang="nb-NO" b="1" i="0" kern="1200">
                <a:solidFill>
                  <a:schemeClr val="bg1"/>
                </a:solidFill>
                <a:latin typeface="Times New Roman" pitchFamily="18" charset="0"/>
                <a:ea typeface="+mn-ea"/>
                <a:cs typeface="+mn-cs"/>
              </a:rPr>
              <a:t>Bialystok, Poland, September 8-11, </a:t>
            </a:r>
            <a:r>
              <a:rPr lang="nb-NO" b="1" i="0" kern="1200" dirty="0">
                <a:solidFill>
                  <a:schemeClr val="bg1"/>
                </a:solidFill>
                <a:latin typeface="Times New Roman" pitchFamily="18" charset="0"/>
                <a:ea typeface="+mn-ea"/>
                <a:cs typeface="+mn-cs"/>
              </a:rPr>
              <a:t>2019</a:t>
            </a:r>
            <a:endParaRPr lang="en-US" dirty="0">
              <a:solidFill>
                <a:schemeClr val="bg1"/>
              </a:solidFill>
            </a:endParaRPr>
          </a:p>
        </p:txBody>
      </p:sp>
      <p:sp>
        <p:nvSpPr>
          <p:cNvPr id="9" name="TextBox 8">
            <a:extLst>
              <a:ext uri="{FF2B5EF4-FFF2-40B4-BE49-F238E27FC236}">
                <a16:creationId xmlns:a16="http://schemas.microsoft.com/office/drawing/2014/main" id="{5FDDEC4A-B597-4717-B4D8-4D74E49B2D20}"/>
              </a:ext>
            </a:extLst>
          </p:cNvPr>
          <p:cNvSpPr txBox="1"/>
          <p:nvPr userDrawn="1"/>
        </p:nvSpPr>
        <p:spPr>
          <a:xfrm>
            <a:off x="58804" y="169104"/>
            <a:ext cx="9847196" cy="984885"/>
          </a:xfrm>
          <a:prstGeom prst="rect">
            <a:avLst/>
          </a:prstGeom>
          <a:noFill/>
        </p:spPr>
        <p:txBody>
          <a:bodyPr wrap="square">
            <a:spAutoFit/>
          </a:bodyPr>
          <a:lstStyle/>
          <a:p>
            <a:r>
              <a:rPr lang="en-US" sz="2000" b="1" i="0" dirty="0">
                <a:solidFill>
                  <a:schemeClr val="tx1"/>
                </a:solidFill>
                <a:effectLst/>
                <a:latin typeface="verdana" panose="020B0604030504040204" pitchFamily="34" charset="0"/>
              </a:rPr>
              <a:t>RSCD 2025</a:t>
            </a:r>
            <a:endParaRPr lang="en-US" sz="1800" b="1" i="0" dirty="0">
              <a:solidFill>
                <a:schemeClr val="tx1"/>
              </a:solidFill>
              <a:effectLst/>
              <a:latin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ru-RU" sz="2000" b="1" i="0" kern="1200" dirty="0">
                <a:solidFill>
                  <a:schemeClr val="tx1"/>
                </a:solidFill>
                <a:effectLst/>
                <a:latin typeface="verdana" panose="020B0604030504040204" pitchFamily="34" charset="0"/>
                <a:ea typeface="+mn-ea"/>
                <a:cs typeface="+mn-cs"/>
              </a:rPr>
              <a:t>Суперкомпьютерные дни в России</a:t>
            </a:r>
            <a:r>
              <a:rPr lang="en-US" sz="2000" b="1" i="0" kern="1200" dirty="0">
                <a:solidFill>
                  <a:schemeClr val="tx1"/>
                </a:solidFill>
                <a:effectLst/>
                <a:latin typeface="verdana" panose="020B0604030504040204" pitchFamily="34" charset="0"/>
                <a:ea typeface="+mn-ea"/>
                <a:cs typeface="+mn-cs"/>
              </a:rPr>
              <a:t> </a:t>
            </a:r>
            <a:r>
              <a:rPr lang="ru-RU" sz="2000" b="1" i="0" kern="1200" dirty="0">
                <a:solidFill>
                  <a:schemeClr val="tx1"/>
                </a:solidFill>
                <a:effectLst/>
                <a:latin typeface="verdana" panose="020B0604030504040204" pitchFamily="34" charset="0"/>
                <a:ea typeface="+mn-ea"/>
                <a:cs typeface="+mn-cs"/>
              </a:rPr>
              <a:t>2025</a:t>
            </a:r>
          </a:p>
          <a:p>
            <a:pPr marL="0" marR="0" lvl="0" indent="0" algn="l" defTabSz="914400" rtl="0" eaLnBrk="1" fontAlgn="base" latinLnBrk="0" hangingPunct="1">
              <a:lnSpc>
                <a:spcPct val="100000"/>
              </a:lnSpc>
              <a:spcBef>
                <a:spcPct val="0"/>
              </a:spcBef>
              <a:spcAft>
                <a:spcPct val="0"/>
              </a:spcAft>
              <a:buClrTx/>
              <a:buSzTx/>
              <a:buFontTx/>
              <a:buNone/>
              <a:tabLst/>
              <a:defRPr/>
            </a:pPr>
            <a:endParaRPr lang="ru-RU" sz="1800" b="1" dirty="0">
              <a:solidFill>
                <a:schemeClr val="tx1"/>
              </a:solidFill>
            </a:endParaRPr>
          </a:p>
        </p:txBody>
      </p:sp>
      <p:sp>
        <p:nvSpPr>
          <p:cNvPr id="11" name="Line 12">
            <a:extLst>
              <a:ext uri="{FF2B5EF4-FFF2-40B4-BE49-F238E27FC236}">
                <a16:creationId xmlns:a16="http://schemas.microsoft.com/office/drawing/2014/main" id="{BF58F654-B82D-4F2B-8CA9-C8B82B18EC05}"/>
              </a:ext>
            </a:extLst>
          </p:cNvPr>
          <p:cNvSpPr>
            <a:spLocks noChangeShapeType="1"/>
          </p:cNvSpPr>
          <p:nvPr userDrawn="1"/>
        </p:nvSpPr>
        <p:spPr bwMode="auto">
          <a:xfrm>
            <a:off x="132426" y="960438"/>
            <a:ext cx="9439936"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12" name="TextBox 11">
            <a:extLst>
              <a:ext uri="{FF2B5EF4-FFF2-40B4-BE49-F238E27FC236}">
                <a16:creationId xmlns:a16="http://schemas.microsoft.com/office/drawing/2014/main" id="{EC51141A-01F3-4FE8-9E54-91D694035F28}"/>
              </a:ext>
            </a:extLst>
          </p:cNvPr>
          <p:cNvSpPr txBox="1"/>
          <p:nvPr userDrawn="1"/>
        </p:nvSpPr>
        <p:spPr>
          <a:xfrm>
            <a:off x="848544" y="1062815"/>
            <a:ext cx="8291770" cy="782009"/>
          </a:xfrm>
          <a:prstGeom prst="rect">
            <a:avLst/>
          </a:prstGeom>
          <a:noFill/>
        </p:spPr>
        <p:txBody>
          <a:bodyPr wrap="square">
            <a:spAutoFit/>
          </a:bodyPr>
          <a:lstStyle/>
          <a:p>
            <a:pPr algn="ctr" eaLnBrk="1" hangingPunct="1">
              <a:lnSpc>
                <a:spcPct val="120000"/>
              </a:lnSpc>
              <a:spcAft>
                <a:spcPct val="20000"/>
              </a:spcAft>
              <a:defRPr/>
            </a:pPr>
            <a:r>
              <a:rPr lang="ru-RU" sz="1800" b="1" i="0" kern="1200" dirty="0">
                <a:solidFill>
                  <a:schemeClr val="tx1"/>
                </a:solidFill>
                <a:effectLst/>
                <a:latin typeface="Arial" panose="020B0604020202020204" pitchFamily="34" charset="0"/>
                <a:ea typeface="+mn-ea"/>
                <a:cs typeface="Arial" panose="020B0604020202020204" pitchFamily="34" charset="0"/>
              </a:rPr>
              <a:t>Нижегородский государственный университет им. Н.И. Лобачевского </a:t>
            </a:r>
            <a:endParaRPr lang="ru-RU" sz="2000" b="1" i="0" kern="1200" dirty="0">
              <a:solidFill>
                <a:schemeClr val="tx1"/>
              </a:solidFill>
              <a:effectLst/>
              <a:latin typeface="Arial" panose="020B0604020202020204" pitchFamily="34" charset="0"/>
              <a:ea typeface="+mn-ea"/>
              <a:cs typeface="Arial" panose="020B0604020202020204" pitchFamily="34" charset="0"/>
            </a:endParaRPr>
          </a:p>
          <a:p>
            <a:pPr algn="ctr" eaLnBrk="1" hangingPunct="1">
              <a:lnSpc>
                <a:spcPct val="120000"/>
              </a:lnSpc>
              <a:spcAft>
                <a:spcPct val="20000"/>
              </a:spcAft>
              <a:defRPr/>
            </a:pPr>
            <a:r>
              <a:rPr lang="ru-RU" sz="1800" b="1" i="0" kern="1200" dirty="0">
                <a:solidFill>
                  <a:schemeClr val="tx1"/>
                </a:solidFill>
                <a:effectLst/>
                <a:latin typeface="Arial" panose="020B0604020202020204" pitchFamily="34" charset="0"/>
                <a:ea typeface="+mn-ea"/>
                <a:cs typeface="Arial" panose="020B0604020202020204" pitchFamily="34" charset="0"/>
              </a:rPr>
              <a:t>Институт информационных технологий, математики и механики</a:t>
            </a:r>
          </a:p>
        </p:txBody>
      </p:sp>
      <p:sp>
        <p:nvSpPr>
          <p:cNvPr id="13" name="Line 12">
            <a:extLst>
              <a:ext uri="{FF2B5EF4-FFF2-40B4-BE49-F238E27FC236}">
                <a16:creationId xmlns:a16="http://schemas.microsoft.com/office/drawing/2014/main" id="{29431480-6F40-4035-BF1D-0203AE1AB5B6}"/>
              </a:ext>
            </a:extLst>
          </p:cNvPr>
          <p:cNvSpPr>
            <a:spLocks noChangeShapeType="1"/>
          </p:cNvSpPr>
          <p:nvPr userDrawn="1"/>
        </p:nvSpPr>
        <p:spPr bwMode="auto">
          <a:xfrm>
            <a:off x="58804" y="1844824"/>
            <a:ext cx="9439936"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Tree>
    <p:extLst>
      <p:ext uri="{BB962C8B-B14F-4D97-AF65-F5344CB8AC3E}">
        <p14:creationId xmlns:p14="http://schemas.microsoft.com/office/powerpoint/2010/main" val="178948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4" name="Line 9"/>
          <p:cNvSpPr>
            <a:spLocks noChangeShapeType="1"/>
          </p:cNvSpPr>
          <p:nvPr/>
        </p:nvSpPr>
        <p:spPr bwMode="auto">
          <a:xfrm>
            <a:off x="973402" y="6381750"/>
            <a:ext cx="8736542"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2" name="Заголовок 1"/>
          <p:cNvSpPr>
            <a:spLocks noGrp="1"/>
          </p:cNvSpPr>
          <p:nvPr>
            <p:ph type="title"/>
          </p:nvPr>
        </p:nvSpPr>
        <p:spPr/>
        <p:txBody>
          <a:bodyPr/>
          <a:lstStyle>
            <a:lvl1pPr>
              <a:defRPr sz="2600"/>
            </a:lvl1pPr>
          </a:lstStyle>
          <a:p>
            <a:r>
              <a:rPr lang="ru-RU" dirty="0"/>
              <a:t>Образец заголовка</a:t>
            </a:r>
          </a:p>
        </p:txBody>
      </p:sp>
      <p:sp>
        <p:nvSpPr>
          <p:cNvPr id="3" name="Содержимое 2"/>
          <p:cNvSpPr>
            <a:spLocks noGrp="1"/>
          </p:cNvSpPr>
          <p:nvPr>
            <p:ph idx="1"/>
          </p:nvPr>
        </p:nvSpPr>
        <p:spPr>
          <a:xfrm>
            <a:off x="238092" y="836712"/>
            <a:ext cx="9501254" cy="5214974"/>
          </a:xfrm>
        </p:spPr>
        <p:txBody>
          <a:bodyPr/>
          <a:lstStyle>
            <a:lvl1pPr>
              <a:defRPr>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2" name="Rectangle 4"/>
          <p:cNvSpPr>
            <a:spLocks noGrp="1" noChangeArrowheads="1"/>
          </p:cNvSpPr>
          <p:nvPr>
            <p:ph type="dt" sz="half" idx="2"/>
          </p:nvPr>
        </p:nvSpPr>
        <p:spPr bwMode="auto">
          <a:xfrm>
            <a:off x="882257" y="6453336"/>
            <a:ext cx="1982511" cy="381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lang="en-US" sz="1200" b="0" i="0" kern="1200" dirty="0" smtClean="0">
                <a:solidFill>
                  <a:schemeClr val="tx1"/>
                </a:solidFill>
                <a:effectLst/>
                <a:latin typeface="Times New Roman" panose="02020603050405020304" pitchFamily="18" charset="0"/>
                <a:ea typeface="+mn-ea"/>
                <a:cs typeface="Times New Roman" panose="02020603050405020304" pitchFamily="18" charset="0"/>
              </a:defRPr>
            </a:lvl1pPr>
          </a:lstStyle>
          <a:p>
            <a:pPr algn="ctr">
              <a:defRPr/>
            </a:pPr>
            <a:r>
              <a:rPr lang="ru-RU">
                <a:latin typeface="verdana" panose="020B0604030504040204" pitchFamily="34" charset="0"/>
              </a:rPr>
              <a:t>RSCD, 2025</a:t>
            </a:r>
            <a:endParaRPr lang="en-US" dirty="0"/>
          </a:p>
        </p:txBody>
      </p:sp>
      <p:sp>
        <p:nvSpPr>
          <p:cNvPr id="13" name="Rectangle 5"/>
          <p:cNvSpPr>
            <a:spLocks noGrp="1" noChangeArrowheads="1"/>
          </p:cNvSpPr>
          <p:nvPr>
            <p:ph type="ftr" sz="quarter" idx="3"/>
          </p:nvPr>
        </p:nvSpPr>
        <p:spPr bwMode="auto">
          <a:xfrm>
            <a:off x="2931006" y="6391646"/>
            <a:ext cx="5761302"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lang="en-US" b="0" i="0" u="none" strike="noStrike" smtClean="0">
                <a:effectLst/>
              </a:defRPr>
            </a:lvl1pPr>
          </a:lstStyle>
          <a:p>
            <a:pPr algn="ctr">
              <a:defRPr/>
            </a:pPr>
            <a:r>
              <a:rPr lang="en-US"/>
              <a:t>Parallel Algorithm for Solving Multicriterial Optimization Problems Using Elements of Machine Learning</a:t>
            </a:r>
            <a:endParaRPr lang="en-US" dirty="0"/>
          </a:p>
        </p:txBody>
      </p:sp>
      <p:sp>
        <p:nvSpPr>
          <p:cNvPr id="14" name="Rectangle 6"/>
          <p:cNvSpPr>
            <a:spLocks noGrp="1" noChangeArrowheads="1"/>
          </p:cNvSpPr>
          <p:nvPr>
            <p:ph type="sldNum" sz="quarter" idx="4"/>
          </p:nvPr>
        </p:nvSpPr>
        <p:spPr bwMode="auto">
          <a:xfrm>
            <a:off x="8843171" y="6429159"/>
            <a:ext cx="935567" cy="4084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lnSpc>
                <a:spcPct val="100000"/>
              </a:lnSpc>
              <a:spcBef>
                <a:spcPts val="0"/>
              </a:spcBef>
              <a:spcAft>
                <a:spcPts val="0"/>
              </a:spcAft>
              <a:defRPr sz="1200">
                <a:latin typeface="Times New Roman" panose="02020603050405020304" pitchFamily="18" charset="0"/>
                <a:cs typeface="Times New Roman" panose="02020603050405020304" pitchFamily="18" charset="0"/>
              </a:defRPr>
            </a:lvl1pPr>
          </a:lstStyle>
          <a:p>
            <a:pPr>
              <a:defRPr/>
            </a:pPr>
            <a:fld id="{4F2367BF-7A57-4F5A-B357-719264272D2E}" type="slidenum">
              <a:rPr lang="ru-RU" smtClean="0"/>
              <a:pPr>
                <a:defRPr/>
              </a:pPr>
              <a:t>‹#›</a:t>
            </a:fld>
            <a:r>
              <a:rPr lang="en-US" dirty="0"/>
              <a:t>/33</a:t>
            </a:r>
            <a:endParaRPr lang="ru-RU" dirty="0"/>
          </a:p>
        </p:txBody>
      </p:sp>
      <p:pic>
        <p:nvPicPr>
          <p:cNvPr id="11" name="Рисунок 10">
            <a:extLst>
              <a:ext uri="{FF2B5EF4-FFF2-40B4-BE49-F238E27FC236}">
                <a16:creationId xmlns:a16="http://schemas.microsoft.com/office/drawing/2014/main" id="{5AC27EA0-C8AE-44C7-80DF-19FA8AE6D4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72" y="6286372"/>
            <a:ext cx="504056" cy="555470"/>
          </a:xfrm>
          <a:prstGeom prst="rect">
            <a:avLst/>
          </a:prstGeom>
        </p:spPr>
      </p:pic>
      <p:sp>
        <p:nvSpPr>
          <p:cNvPr id="15" name="Line 12">
            <a:extLst>
              <a:ext uri="{FF2B5EF4-FFF2-40B4-BE49-F238E27FC236}">
                <a16:creationId xmlns:a16="http://schemas.microsoft.com/office/drawing/2014/main" id="{632F85A2-7F9D-4B87-ABA3-EA29619A36B5}"/>
              </a:ext>
            </a:extLst>
          </p:cNvPr>
          <p:cNvSpPr>
            <a:spLocks noChangeShapeType="1"/>
          </p:cNvSpPr>
          <p:nvPr userDrawn="1"/>
        </p:nvSpPr>
        <p:spPr bwMode="auto">
          <a:xfrm>
            <a:off x="123880" y="684150"/>
            <a:ext cx="9540000"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16" name="Line 13">
            <a:extLst>
              <a:ext uri="{FF2B5EF4-FFF2-40B4-BE49-F238E27FC236}">
                <a16:creationId xmlns:a16="http://schemas.microsoft.com/office/drawing/2014/main" id="{A0542534-E277-439C-84E7-EC4B00780981}"/>
              </a:ext>
            </a:extLst>
          </p:cNvPr>
          <p:cNvSpPr>
            <a:spLocks noChangeShapeType="1"/>
          </p:cNvSpPr>
          <p:nvPr userDrawn="1"/>
        </p:nvSpPr>
        <p:spPr bwMode="auto">
          <a:xfrm>
            <a:off x="132425" y="44624"/>
            <a:ext cx="0" cy="64800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Tree>
    <p:extLst>
      <p:ext uri="{BB962C8B-B14F-4D97-AF65-F5344CB8AC3E}">
        <p14:creationId xmlns:p14="http://schemas.microsoft.com/office/powerpoint/2010/main" val="133984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4" name="Line 9"/>
          <p:cNvSpPr>
            <a:spLocks noChangeShapeType="1"/>
          </p:cNvSpPr>
          <p:nvPr/>
        </p:nvSpPr>
        <p:spPr bwMode="auto">
          <a:xfrm>
            <a:off x="973402" y="6381750"/>
            <a:ext cx="8736542"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5" name="Line 12"/>
          <p:cNvSpPr>
            <a:spLocks noChangeShapeType="1"/>
          </p:cNvSpPr>
          <p:nvPr/>
        </p:nvSpPr>
        <p:spPr bwMode="auto">
          <a:xfrm>
            <a:off x="132426" y="960438"/>
            <a:ext cx="9439936"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6" name="Line 13"/>
          <p:cNvSpPr>
            <a:spLocks noChangeShapeType="1"/>
          </p:cNvSpPr>
          <p:nvPr/>
        </p:nvSpPr>
        <p:spPr bwMode="auto">
          <a:xfrm>
            <a:off x="132425" y="109538"/>
            <a:ext cx="0" cy="86360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2" name="Заголовок 1"/>
          <p:cNvSpPr>
            <a:spLocks noGrp="1"/>
          </p:cNvSpPr>
          <p:nvPr>
            <p:ph type="title"/>
          </p:nvPr>
        </p:nvSpPr>
        <p:spPr>
          <a:xfrm>
            <a:off x="782638" y="4406910"/>
            <a:ext cx="84201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10" name="Номер слайда 5"/>
          <p:cNvSpPr>
            <a:spLocks noGrp="1"/>
          </p:cNvSpPr>
          <p:nvPr>
            <p:ph type="sldNum" sz="quarter" idx="12"/>
          </p:nvPr>
        </p:nvSpPr>
        <p:spPr/>
        <p:txBody>
          <a:bodyPr/>
          <a:lstStyle>
            <a:lvl1pPr>
              <a:defRPr/>
            </a:lvl1pPr>
          </a:lstStyle>
          <a:p>
            <a:pPr>
              <a:defRPr/>
            </a:pPr>
            <a:fld id="{A184A67C-33BD-4A59-9EAE-678C8C03CEA8}" type="slidenum">
              <a:rPr lang="ru-RU" smtClean="0"/>
              <a:pPr>
                <a:defRPr/>
              </a:pPr>
              <a:t>‹#›</a:t>
            </a:fld>
            <a:r>
              <a:rPr lang="en-US" dirty="0"/>
              <a:t>/33</a:t>
            </a:r>
            <a:endParaRPr lang="ru-RU" dirty="0"/>
          </a:p>
        </p:txBody>
      </p:sp>
      <p:sp>
        <p:nvSpPr>
          <p:cNvPr id="12" name="Rectangle 4"/>
          <p:cNvSpPr>
            <a:spLocks noGrp="1" noChangeArrowheads="1"/>
          </p:cNvSpPr>
          <p:nvPr>
            <p:ph type="dt" sz="half" idx="2"/>
          </p:nvPr>
        </p:nvSpPr>
        <p:spPr bwMode="auto">
          <a:xfrm>
            <a:off x="882257" y="6408738"/>
            <a:ext cx="2051711"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sz="1000">
                <a:latin typeface="Arial" charset="0"/>
                <a:cs typeface="Arial" charset="0"/>
              </a:defRPr>
            </a:lvl1pPr>
          </a:lstStyle>
          <a:p>
            <a:pPr algn="ctr">
              <a:defRPr/>
            </a:pPr>
            <a:r>
              <a:rPr lang="ru-RU">
                <a:latin typeface="verdana" panose="020B0604030504040204" pitchFamily="34" charset="0"/>
              </a:rPr>
              <a:t>RSCD, 2025</a:t>
            </a:r>
            <a:endParaRPr lang="en-US" dirty="0"/>
          </a:p>
        </p:txBody>
      </p:sp>
      <p:sp>
        <p:nvSpPr>
          <p:cNvPr id="13" name="Rectangle 5"/>
          <p:cNvSpPr>
            <a:spLocks noGrp="1" noChangeArrowheads="1"/>
          </p:cNvSpPr>
          <p:nvPr>
            <p:ph type="ftr" sz="quarter" idx="3"/>
          </p:nvPr>
        </p:nvSpPr>
        <p:spPr bwMode="auto">
          <a:xfrm>
            <a:off x="3007920" y="6408738"/>
            <a:ext cx="5761302"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lang="ru-RU" sz="1200" b="0" i="0" smtClean="0"/>
            </a:lvl1pPr>
          </a:lstStyle>
          <a:p>
            <a:pPr algn="ctr">
              <a:defRPr/>
            </a:pPr>
            <a:r>
              <a:rPr lang="en-US"/>
              <a:t>Parallel Algorithm for Solving Multicriterial Optimization Problems Using Elements of Machine Learning</a:t>
            </a:r>
            <a:endParaRPr lang="en-US" dirty="0"/>
          </a:p>
        </p:txBody>
      </p:sp>
      <p:pic>
        <p:nvPicPr>
          <p:cNvPr id="16" name="Рисунок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472" y="6364550"/>
            <a:ext cx="433113" cy="477291"/>
          </a:xfrm>
          <a:prstGeom prst="rect">
            <a:avLst/>
          </a:prstGeom>
        </p:spPr>
      </p:pic>
    </p:spTree>
    <p:extLst>
      <p:ext uri="{BB962C8B-B14F-4D97-AF65-F5344CB8AC3E}">
        <p14:creationId xmlns:p14="http://schemas.microsoft.com/office/powerpoint/2010/main" val="3560034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273450" y="44624"/>
            <a:ext cx="9465896"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dirty="0"/>
              <a:t>Введение</a:t>
            </a:r>
          </a:p>
        </p:txBody>
      </p:sp>
      <p:sp>
        <p:nvSpPr>
          <p:cNvPr id="1029" name="Rectangle 3"/>
          <p:cNvSpPr>
            <a:spLocks noGrp="1" noChangeArrowheads="1"/>
          </p:cNvSpPr>
          <p:nvPr>
            <p:ph type="body" idx="1"/>
          </p:nvPr>
        </p:nvSpPr>
        <p:spPr bwMode="auto">
          <a:xfrm>
            <a:off x="238092" y="1071546"/>
            <a:ext cx="9501254" cy="5214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Rectangle 4"/>
          <p:cNvSpPr>
            <a:spLocks noGrp="1" noChangeArrowheads="1"/>
          </p:cNvSpPr>
          <p:nvPr>
            <p:ph type="dt" sz="half" idx="2"/>
          </p:nvPr>
        </p:nvSpPr>
        <p:spPr bwMode="auto">
          <a:xfrm>
            <a:off x="882256" y="6408738"/>
            <a:ext cx="2342552"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lang="en-US" sz="1200" b="0" i="0" smtClean="0">
                <a:effectLst/>
                <a:latin typeface="Times New Roman" panose="02020603050405020304" pitchFamily="18" charset="0"/>
                <a:cs typeface="Times New Roman" panose="02020603050405020304" pitchFamily="18" charset="0"/>
              </a:defRPr>
            </a:lvl1pPr>
          </a:lstStyle>
          <a:p>
            <a:pPr algn="ctr">
              <a:defRPr/>
            </a:pPr>
            <a:r>
              <a:rPr lang="ru-RU">
                <a:latin typeface="verdana" panose="020B0604030504040204" pitchFamily="34" charset="0"/>
              </a:rPr>
              <a:t>RSCD, 2025</a:t>
            </a:r>
            <a:endParaRPr lang="en-US" dirty="0"/>
          </a:p>
        </p:txBody>
      </p:sp>
      <p:sp>
        <p:nvSpPr>
          <p:cNvPr id="3" name="Rectangle 5"/>
          <p:cNvSpPr>
            <a:spLocks noGrp="1" noChangeArrowheads="1"/>
          </p:cNvSpPr>
          <p:nvPr>
            <p:ph type="ftr" sz="quarter" idx="3"/>
          </p:nvPr>
        </p:nvSpPr>
        <p:spPr bwMode="auto">
          <a:xfrm>
            <a:off x="3007919" y="6408738"/>
            <a:ext cx="5761302"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lang="ru-RU" sz="1200" b="0" i="0" smtClean="0"/>
            </a:lvl1pPr>
          </a:lstStyle>
          <a:p>
            <a:pPr algn="ctr">
              <a:defRPr/>
            </a:pPr>
            <a:r>
              <a:rPr lang="en-US"/>
              <a:t>Parallel Algorithm for Solving Multicriterial Optimization Problems Using Elements of Machine Learning</a:t>
            </a:r>
            <a:endParaRPr lang="en-US" dirty="0"/>
          </a:p>
        </p:txBody>
      </p:sp>
      <p:sp>
        <p:nvSpPr>
          <p:cNvPr id="1030" name="Rectangle 6"/>
          <p:cNvSpPr>
            <a:spLocks noGrp="1" noChangeArrowheads="1"/>
          </p:cNvSpPr>
          <p:nvPr>
            <p:ph type="sldNum" sz="quarter" idx="4"/>
          </p:nvPr>
        </p:nvSpPr>
        <p:spPr bwMode="auto">
          <a:xfrm>
            <a:off x="8843171" y="6408738"/>
            <a:ext cx="935567"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lnSpc>
                <a:spcPct val="100000"/>
              </a:lnSpc>
              <a:spcBef>
                <a:spcPts val="0"/>
              </a:spcBef>
              <a:spcAft>
                <a:spcPts val="0"/>
              </a:spcAft>
              <a:defRPr sz="1200">
                <a:latin typeface="+mn-lt"/>
                <a:cs typeface="Arial" pitchFamily="34" charset="0"/>
              </a:defRPr>
            </a:lvl1pPr>
          </a:lstStyle>
          <a:p>
            <a:pPr>
              <a:defRPr/>
            </a:pPr>
            <a:fld id="{4F2367BF-7A57-4F5A-B357-719264272D2E}" type="slidenum">
              <a:rPr lang="ru-RU" smtClean="0"/>
              <a:pPr>
                <a:defRPr/>
              </a:pPr>
              <a:t>‹#›</a:t>
            </a:fld>
            <a:r>
              <a:rPr lang="en-US" dirty="0"/>
              <a:t>/33</a:t>
            </a:r>
            <a:endParaRPr lang="ru-RU" dirty="0"/>
          </a:p>
        </p:txBody>
      </p:sp>
      <p:sp>
        <p:nvSpPr>
          <p:cNvPr id="1033" name="Line 9"/>
          <p:cNvSpPr>
            <a:spLocks noChangeShapeType="1"/>
          </p:cNvSpPr>
          <p:nvPr/>
        </p:nvSpPr>
        <p:spPr bwMode="auto">
          <a:xfrm>
            <a:off x="973402" y="6381750"/>
            <a:ext cx="8736542"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1036" name="Line 12"/>
          <p:cNvSpPr>
            <a:spLocks noChangeShapeType="1"/>
          </p:cNvSpPr>
          <p:nvPr/>
        </p:nvSpPr>
        <p:spPr bwMode="auto">
          <a:xfrm>
            <a:off x="123880" y="603596"/>
            <a:ext cx="9540000"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1037" name="Line 13"/>
          <p:cNvSpPr>
            <a:spLocks noChangeShapeType="1"/>
          </p:cNvSpPr>
          <p:nvPr/>
        </p:nvSpPr>
        <p:spPr bwMode="auto">
          <a:xfrm>
            <a:off x="132425" y="44624"/>
            <a:ext cx="0" cy="57600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pic>
        <p:nvPicPr>
          <p:cNvPr id="12" name="Рисунок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00472" y="6286372"/>
            <a:ext cx="504056" cy="555470"/>
          </a:xfrm>
          <a:prstGeom prst="rect">
            <a:avLst/>
          </a:prstGeom>
        </p:spPr>
      </p:pic>
    </p:spTree>
    <p:extLst>
      <p:ext uri="{BB962C8B-B14F-4D97-AF65-F5344CB8AC3E}">
        <p14:creationId xmlns:p14="http://schemas.microsoft.com/office/powerpoint/2010/main" val="66325749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Lst>
  <p:hf hdr="0"/>
  <p:txStyles>
    <p:titleStyle>
      <a:lvl1pPr algn="l" rtl="0" eaLnBrk="0" fontAlgn="base" hangingPunct="0">
        <a:spcBef>
          <a:spcPct val="0"/>
        </a:spcBef>
        <a:spcAft>
          <a:spcPct val="0"/>
        </a:spcAft>
        <a:defRPr sz="2400" b="1">
          <a:solidFill>
            <a:schemeClr val="tx2"/>
          </a:solidFill>
          <a:latin typeface="Times New Roman" panose="02020603050405020304" pitchFamily="18" charset="0"/>
          <a:ea typeface="+mj-ea"/>
          <a:cs typeface="Times New Roman" panose="02020603050405020304" pitchFamily="18" charset="0"/>
        </a:defRPr>
      </a:lvl1pPr>
      <a:lvl2pPr algn="l" rtl="0" eaLnBrk="0" fontAlgn="base" hangingPunct="0">
        <a:spcBef>
          <a:spcPct val="0"/>
        </a:spcBef>
        <a:spcAft>
          <a:spcPct val="0"/>
        </a:spcAft>
        <a:defRPr sz="3000" b="1">
          <a:solidFill>
            <a:schemeClr val="tx2"/>
          </a:solidFill>
          <a:latin typeface="Arial" pitchFamily="34" charset="0"/>
          <a:cs typeface="Arial" pitchFamily="34" charset="0"/>
        </a:defRPr>
      </a:lvl2pPr>
      <a:lvl3pPr algn="l" rtl="0" eaLnBrk="0" fontAlgn="base" hangingPunct="0">
        <a:spcBef>
          <a:spcPct val="0"/>
        </a:spcBef>
        <a:spcAft>
          <a:spcPct val="0"/>
        </a:spcAft>
        <a:defRPr sz="3000" b="1">
          <a:solidFill>
            <a:schemeClr val="tx2"/>
          </a:solidFill>
          <a:latin typeface="Arial" pitchFamily="34" charset="0"/>
          <a:cs typeface="Arial" pitchFamily="34" charset="0"/>
        </a:defRPr>
      </a:lvl3pPr>
      <a:lvl4pPr algn="l" rtl="0" eaLnBrk="0" fontAlgn="base" hangingPunct="0">
        <a:spcBef>
          <a:spcPct val="0"/>
        </a:spcBef>
        <a:spcAft>
          <a:spcPct val="0"/>
        </a:spcAft>
        <a:defRPr sz="3000" b="1">
          <a:solidFill>
            <a:schemeClr val="tx2"/>
          </a:solidFill>
          <a:latin typeface="Arial" pitchFamily="34" charset="0"/>
          <a:cs typeface="Arial" pitchFamily="34" charset="0"/>
        </a:defRPr>
      </a:lvl4pPr>
      <a:lvl5pPr algn="l" rtl="0" eaLnBrk="0" fontAlgn="base" hangingPunct="0">
        <a:spcBef>
          <a:spcPct val="0"/>
        </a:spcBef>
        <a:spcAft>
          <a:spcPct val="0"/>
        </a:spcAft>
        <a:defRPr sz="30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0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0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0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000" b="1">
          <a:solidFill>
            <a:schemeClr val="tx2"/>
          </a:solidFill>
          <a:latin typeface="Arial" pitchFamily="34" charset="0"/>
          <a:cs typeface="Arial" pitchFamily="34" charset="0"/>
        </a:defRPr>
      </a:lvl9pPr>
    </p:titleStyle>
    <p:bodyStyle>
      <a:lvl1pPr marL="266700" indent="-266700" algn="l" rtl="0" eaLnBrk="0" fontAlgn="base" hangingPunct="0">
        <a:spcBef>
          <a:spcPct val="20000"/>
        </a:spcBef>
        <a:spcAft>
          <a:spcPct val="0"/>
        </a:spcAft>
        <a:buSzPct val="80000"/>
        <a:buFont typeface="Wingdings" pitchFamily="2" charset="2"/>
        <a:buChar char="q"/>
        <a:defRPr sz="2400">
          <a:solidFill>
            <a:schemeClr val="tx1"/>
          </a:solidFill>
          <a:latin typeface="Times New Roman" panose="02020603050405020304" pitchFamily="18" charset="0"/>
          <a:ea typeface="+mn-ea"/>
          <a:cs typeface="Times New Roman" panose="02020603050405020304" pitchFamily="18" charset="0"/>
        </a:defRPr>
      </a:lvl1pPr>
      <a:lvl2pPr marL="542925" indent="-276225" algn="l" rtl="0" eaLnBrk="0" fontAlgn="base" hangingPunct="0">
        <a:spcBef>
          <a:spcPct val="20000"/>
        </a:spcBef>
        <a:spcAft>
          <a:spcPct val="0"/>
        </a:spcAft>
        <a:buChar char="–"/>
        <a:defRPr sz="2400">
          <a:solidFill>
            <a:schemeClr val="tx1"/>
          </a:solidFill>
          <a:latin typeface="Times New Roman" panose="02020603050405020304" pitchFamily="18" charset="0"/>
          <a:cs typeface="Times New Roman" panose="02020603050405020304" pitchFamily="18" charset="0"/>
        </a:defRPr>
      </a:lvl2pPr>
      <a:lvl3pPr marL="809625" indent="-2667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3pPr>
      <a:lvl4pPr marL="1076325" indent="-2667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4pPr>
      <a:lvl5pPr marL="1343025" indent="-266700" algn="l" rtl="0" eaLnBrk="0" fontAlgn="base" hangingPunct="0">
        <a:spcBef>
          <a:spcPct val="20000"/>
        </a:spcBef>
        <a:spcAft>
          <a:spcPct val="0"/>
        </a:spcAft>
        <a:buFont typeface="Wingdings" pitchFamily="2" charset="2"/>
        <a:buChar char="Ø"/>
        <a:tabLst/>
        <a:defRPr sz="16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Font typeface="Wingdings" pitchFamily="2" charset="2"/>
        <a:buChar char="Ø"/>
        <a:defRPr sz="1600">
          <a:solidFill>
            <a:schemeClr val="tx1"/>
          </a:solidFill>
          <a:latin typeface="+mn-lt"/>
          <a:cs typeface="+mn-cs"/>
        </a:defRPr>
      </a:lvl6pPr>
      <a:lvl7pPr marL="2971800" indent="-228600" algn="l" rtl="0" eaLnBrk="1" fontAlgn="base" hangingPunct="1">
        <a:spcBef>
          <a:spcPct val="20000"/>
        </a:spcBef>
        <a:spcAft>
          <a:spcPct val="0"/>
        </a:spcAft>
        <a:buFont typeface="Wingdings" pitchFamily="2" charset="2"/>
        <a:buChar char="Ø"/>
        <a:defRPr sz="1600">
          <a:solidFill>
            <a:schemeClr val="tx1"/>
          </a:solidFill>
          <a:latin typeface="+mn-lt"/>
          <a:cs typeface="+mn-cs"/>
        </a:defRPr>
      </a:lvl7pPr>
      <a:lvl8pPr marL="3429000" indent="-228600" algn="l" rtl="0" eaLnBrk="1" fontAlgn="base" hangingPunct="1">
        <a:spcBef>
          <a:spcPct val="20000"/>
        </a:spcBef>
        <a:spcAft>
          <a:spcPct val="0"/>
        </a:spcAft>
        <a:buFont typeface="Wingdings" pitchFamily="2" charset="2"/>
        <a:buChar char="Ø"/>
        <a:defRPr sz="1600">
          <a:solidFill>
            <a:schemeClr val="tx1"/>
          </a:solidFill>
          <a:latin typeface="+mn-lt"/>
          <a:cs typeface="+mn-cs"/>
        </a:defRPr>
      </a:lvl8pPr>
      <a:lvl9pPr marL="3886200" indent="-228600" algn="l" rtl="0" eaLnBrk="1" fontAlgn="base" hangingPunct="1">
        <a:spcBef>
          <a:spcPct val="20000"/>
        </a:spcBef>
        <a:spcAft>
          <a:spcPct val="0"/>
        </a:spcAft>
        <a:buFont typeface="Wingdings" pitchFamily="2" charset="2"/>
        <a:buChar char="Ø"/>
        <a:defRPr sz="16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hyperlink" Target="mailto:vagris@unn.ru" TargetMode="External"/><Relationship Id="rId2" Type="http://schemas.openxmlformats.org/officeDocument/2006/relationships/hyperlink" Target="mailto:konstantin.barkalov@itmm.unn.ru" TargetMode="External"/><Relationship Id="rId1" Type="http://schemas.openxmlformats.org/officeDocument/2006/relationships/slideLayout" Target="../slideLayouts/slideLayout2.xml"/><Relationship Id="rId4" Type="http://schemas.openxmlformats.org/officeDocument/2006/relationships/hyperlink" Target="mailto:evgeny.kozinov@itmm.unn.r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B5B932-E811-4196-830F-C9FA95643C07}"/>
              </a:ext>
            </a:extLst>
          </p:cNvPr>
          <p:cNvSpPr>
            <a:spLocks noGrp="1"/>
          </p:cNvSpPr>
          <p:nvPr>
            <p:ph type="ctrTitle"/>
          </p:nvPr>
        </p:nvSpPr>
        <p:spPr>
          <a:xfrm>
            <a:off x="128464" y="2132856"/>
            <a:ext cx="9361040" cy="1470025"/>
          </a:xfrm>
        </p:spPr>
        <p:txBody>
          <a:bodyPr/>
          <a:lstStyle/>
          <a:p>
            <a:r>
              <a:rPr lang="en-US" sz="3200" dirty="0">
                <a:solidFill>
                  <a:srgbClr val="000000"/>
                </a:solidFill>
                <a:latin typeface="CMBX12"/>
              </a:rPr>
              <a:t>Parallel Algorithm for Solving Multicriterial</a:t>
            </a:r>
            <a:br>
              <a:rPr lang="en-US" sz="3200" dirty="0">
                <a:solidFill>
                  <a:srgbClr val="000000"/>
                </a:solidFill>
                <a:latin typeface="CMBX12"/>
              </a:rPr>
            </a:br>
            <a:r>
              <a:rPr lang="en-US" sz="3200" dirty="0">
                <a:solidFill>
                  <a:srgbClr val="000000"/>
                </a:solidFill>
                <a:latin typeface="CMBX12"/>
              </a:rPr>
              <a:t>Optimization Problems Using Elements of</a:t>
            </a:r>
            <a:br>
              <a:rPr lang="en-US" sz="3200" dirty="0">
                <a:solidFill>
                  <a:srgbClr val="000000"/>
                </a:solidFill>
                <a:latin typeface="CMBX12"/>
              </a:rPr>
            </a:br>
            <a:r>
              <a:rPr lang="en-US" sz="3200" dirty="0">
                <a:solidFill>
                  <a:srgbClr val="000000"/>
                </a:solidFill>
                <a:latin typeface="CMBX12"/>
              </a:rPr>
              <a:t>Machine Learning</a:t>
            </a:r>
            <a:endParaRPr lang="ru-RU" sz="4400" b="0" i="1" dirty="0"/>
          </a:p>
        </p:txBody>
      </p:sp>
      <p:sp>
        <p:nvSpPr>
          <p:cNvPr id="7" name="Подзаголовок 6"/>
          <p:cNvSpPr>
            <a:spLocks noGrp="1"/>
          </p:cNvSpPr>
          <p:nvPr>
            <p:ph type="subTitle" idx="1"/>
          </p:nvPr>
        </p:nvSpPr>
        <p:spPr>
          <a:xfrm>
            <a:off x="200472" y="4052664"/>
            <a:ext cx="9289032" cy="2184648"/>
          </a:xfrm>
        </p:spPr>
        <p:txBody>
          <a:bodyPr/>
          <a:lstStyle/>
          <a:p>
            <a:r>
              <a:rPr lang="ru-RU" dirty="0"/>
              <a:t>Сергей Коннов,</a:t>
            </a:r>
            <a:r>
              <a:rPr lang="en-US" dirty="0"/>
              <a:t> </a:t>
            </a:r>
            <a:r>
              <a:rPr lang="ru-RU" u="sng" dirty="0"/>
              <a:t>Евгений </a:t>
            </a:r>
            <a:r>
              <a:rPr lang="ru-RU" u="sng" dirty="0" err="1"/>
              <a:t>Козинов</a:t>
            </a:r>
            <a:r>
              <a:rPr lang="ru-RU" dirty="0"/>
              <a:t>, </a:t>
            </a:r>
            <a:br>
              <a:rPr lang="ru-RU" dirty="0"/>
            </a:br>
            <a:r>
              <a:rPr lang="ru-RU" dirty="0"/>
              <a:t>Константин Баркалов</a:t>
            </a:r>
            <a:r>
              <a:rPr lang="en-US" dirty="0"/>
              <a:t>, </a:t>
            </a:r>
            <a:r>
              <a:rPr lang="ru-RU" dirty="0"/>
              <a:t>Александр Сысоев, Владимир Гришагин </a:t>
            </a:r>
            <a:endParaRPr lang="en-US" dirty="0"/>
          </a:p>
          <a:p>
            <a:endParaRPr lang="en-US" sz="1400" dirty="0"/>
          </a:p>
          <a:p>
            <a:r>
              <a:rPr lang="en-US" sz="1800" b="1" dirty="0">
                <a:solidFill>
                  <a:srgbClr val="000000"/>
                </a:solidFill>
                <a:effectLst/>
                <a:latin typeface="Courier New" panose="02070309020205020404" pitchFamily="49" charset="0"/>
                <a:cs typeface="Courier New" panose="02070309020205020404" pitchFamily="49" charset="0"/>
              </a:rPr>
              <a:t>{</a:t>
            </a:r>
            <a:r>
              <a:rPr lang="en-US" sz="1800" b="1" dirty="0" err="1">
                <a:solidFill>
                  <a:srgbClr val="000000"/>
                </a:solidFill>
                <a:effectLst/>
                <a:latin typeface="Courier New" panose="02070309020205020404" pitchFamily="49" charset="0"/>
                <a:cs typeface="Courier New" panose="02070309020205020404" pitchFamily="49" charset="0"/>
              </a:rPr>
              <a:t>evgeny.</a:t>
            </a:r>
            <a:r>
              <a:rPr lang="en-US" sz="1800" b="1" dirty="0" err="1">
                <a:solidFill>
                  <a:srgbClr val="000000"/>
                </a:solidFill>
                <a:latin typeface="Courier New" panose="02070309020205020404" pitchFamily="49" charset="0"/>
                <a:cs typeface="Courier New" panose="02070309020205020404" pitchFamily="49" charset="0"/>
              </a:rPr>
              <a:t>k</a:t>
            </a:r>
            <a:r>
              <a:rPr lang="en-US" sz="1800" b="1" dirty="0" err="1">
                <a:solidFill>
                  <a:srgbClr val="000000"/>
                </a:solidFill>
                <a:effectLst/>
                <a:latin typeface="Courier New" panose="02070309020205020404" pitchFamily="49" charset="0"/>
                <a:cs typeface="Courier New" panose="02070309020205020404" pitchFamily="49" charset="0"/>
              </a:rPr>
              <a:t>ozinov</a:t>
            </a:r>
            <a:r>
              <a:rPr lang="ru-RU" sz="1800" b="1" dirty="0">
                <a:solidFill>
                  <a:srgbClr val="000000"/>
                </a:solidFill>
                <a:latin typeface="Courier New" panose="02070309020205020404" pitchFamily="49" charset="0"/>
                <a:cs typeface="Courier New" panose="02070309020205020404" pitchFamily="49" charset="0"/>
              </a:rPr>
              <a:t>,</a:t>
            </a:r>
            <a:r>
              <a:rPr lang="en-US" sz="1800" b="1" dirty="0" err="1">
                <a:solidFill>
                  <a:srgbClr val="000000"/>
                </a:solidFill>
                <a:effectLst/>
                <a:latin typeface="Courier New" panose="02070309020205020404" pitchFamily="49" charset="0"/>
                <a:cs typeface="Courier New" panose="02070309020205020404" pitchFamily="49" charset="0"/>
              </a:rPr>
              <a:t>konstantin.barkalov</a:t>
            </a:r>
            <a:r>
              <a:rPr lang="en-US" sz="1800" b="1" dirty="0">
                <a:solidFill>
                  <a:srgbClr val="000000"/>
                </a:solidFill>
                <a:latin typeface="Courier New" panose="02070309020205020404" pitchFamily="49" charset="0"/>
                <a:cs typeface="Courier New" panose="02070309020205020404" pitchFamily="49" charset="0"/>
              </a:rPr>
              <a:t>}</a:t>
            </a:r>
            <a:r>
              <a:rPr lang="en-US" sz="1800" b="1" dirty="0">
                <a:solidFill>
                  <a:srgbClr val="000000"/>
                </a:solidFill>
                <a:effectLst/>
                <a:latin typeface="Courier New" panose="02070309020205020404" pitchFamily="49" charset="0"/>
                <a:cs typeface="Courier New" panose="02070309020205020404" pitchFamily="49" charset="0"/>
              </a:rPr>
              <a:t>@itmm.unn.ru,vagris@unn.ru</a:t>
            </a:r>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598553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Ускорение вычислений на основе повторного </a:t>
            </a:r>
            <a:br>
              <a:rPr lang="ru-RU" dirty="0"/>
            </a:br>
            <a:r>
              <a:rPr lang="ru-RU" dirty="0"/>
              <a:t>использования информации</a:t>
            </a:r>
            <a:endParaRPr lang="en-US" dirty="0"/>
          </a:p>
        </p:txBody>
      </p:sp>
      <mc:AlternateContent xmlns:mc="http://schemas.openxmlformats.org/markup-compatibility/2006">
        <mc:Choice xmlns:a14="http://schemas.microsoft.com/office/drawing/2010/main" Requires="a14">
          <p:sp>
            <p:nvSpPr>
              <p:cNvPr id="3" name="Содержимое 2"/>
              <p:cNvSpPr>
                <a:spLocks noGrp="1"/>
              </p:cNvSpPr>
              <p:nvPr>
                <p:ph idx="1"/>
              </p:nvPr>
            </p:nvSpPr>
            <p:spPr/>
            <p:txBody>
              <a:bodyPr>
                <a:normAutofit lnSpcReduction="10000"/>
              </a:bodyPr>
              <a:lstStyle/>
              <a:p>
                <a:pPr algn="just"/>
                <a:r>
                  <a:rPr lang="ru-RU" dirty="0"/>
                  <a:t>Численное решение задач глобальной оптимизации предполагает последовательное вычисление значений критериев</a:t>
                </a:r>
                <a:r>
                  <a:rPr lang="en-US" dirty="0"/>
                  <a:t> </a:t>
                </a:r>
                <a14:m>
                  <m:oMath xmlns:m="http://schemas.openxmlformats.org/officeDocument/2006/math">
                    <m:r>
                      <a:rPr lang="en-US" b="0" i="1" dirty="0" smtClean="0">
                        <a:latin typeface="Cambria Math" panose="02040503050406030204" pitchFamily="18" charset="0"/>
                      </a:rPr>
                      <m:t>𝑓</m:t>
                    </m:r>
                    <m:r>
                      <m:rPr>
                        <m:lit/>
                      </m:rPr>
                      <a:rPr lang="en-US" i="1" dirty="0" smtClean="0">
                        <a:latin typeface="Cambria Math" panose="02040503050406030204" pitchFamily="18" charset="0"/>
                      </a:rPr>
                      <m:t>(</m:t>
                    </m:r>
                    <m:r>
                      <a:rPr lang="en-US" i="1" dirty="0">
                        <a:latin typeface="Cambria Math" panose="02040503050406030204" pitchFamily="18" charset="0"/>
                      </a:rPr>
                      <m:t>𝑦</m:t>
                    </m:r>
                    <m:r>
                      <a:rPr lang="en-US" i="1" dirty="0">
                        <a:latin typeface="Cambria Math" panose="02040503050406030204" pitchFamily="18" charset="0"/>
                      </a:rPr>
                      <m:t>)</m:t>
                    </m:r>
                  </m:oMath>
                </a14:m>
                <a:r>
                  <a:rPr lang="en-US" dirty="0"/>
                  <a:t> </a:t>
                </a:r>
                <a:r>
                  <a:rPr lang="ru-RU" dirty="0"/>
                  <a:t>в точках</a:t>
                </a: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oMath>
                </a14:m>
                <a:r>
                  <a:rPr lang="en-US" dirty="0"/>
                  <a:t>.</a:t>
                </a:r>
              </a:p>
              <a:p>
                <a:pPr lvl="1" algn="just"/>
                <a:r>
                  <a:rPr lang="ru-RU" dirty="0"/>
                  <a:t>Полученные в результате вычислений данные образуют </a:t>
                </a:r>
                <a:br>
                  <a:rPr lang="ru-RU" dirty="0"/>
                </a:br>
                <a:r>
                  <a:rPr lang="ru-RU" i="1" dirty="0"/>
                  <a:t>множество</a:t>
                </a:r>
                <a:r>
                  <a:rPr lang="ru-RU" dirty="0"/>
                  <a:t> Ω </a:t>
                </a:r>
                <a:r>
                  <a:rPr lang="ru-RU" i="1" dirty="0"/>
                  <a:t>поисковой информации.</a:t>
                </a:r>
                <a:r>
                  <a:rPr lang="ru-RU" dirty="0"/>
                  <a:t> </a:t>
                </a:r>
                <a:endParaRPr lang="en-US" i="1" dirty="0"/>
              </a:p>
              <a:p>
                <a:pPr lvl="1">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Ω</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i="1" smtClean="0">
                                  <a:latin typeface="Cambria Math" panose="02040503050406030204" pitchFamily="18" charset="0"/>
                                </a:rPr>
                                <m:t>,</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d>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oMath>
                  </m:oMathPara>
                </a14:m>
                <a:endParaRPr lang="en-US" dirty="0"/>
              </a:p>
              <a:p>
                <a:pPr algn="just"/>
                <a:r>
                  <a:rPr lang="ru-RU" dirty="0"/>
                  <a:t>В результате </a:t>
                </a:r>
                <a:r>
                  <a:rPr lang="ru-RU" dirty="0" err="1"/>
                  <a:t>скаляризации</a:t>
                </a:r>
                <a:r>
                  <a:rPr lang="ru-RU" dirty="0"/>
                  <a:t> и снижения размерности </a:t>
                </a:r>
                <a:br>
                  <a:rPr lang="ru-RU" dirty="0"/>
                </a:br>
                <a:r>
                  <a:rPr lang="ru-RU" dirty="0"/>
                  <a:t>множество Ω можно преобразовать к виду 𝐴</a:t>
                </a:r>
                <a:endParaRPr lang="en-US" b="1" i="1" dirty="0"/>
              </a:p>
              <a:p>
                <a:pPr marL="0" indent="0">
                  <a:lnSpc>
                    <a:spcPct val="150000"/>
                  </a:lnSpc>
                  <a:spcAft>
                    <a:spcPts val="24"/>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r>
                                <a:rPr lang="en-US" i="1" smtClean="0">
                                  <a:latin typeface="Cambria Math" panose="02040503050406030204" pitchFamily="18" charset="0"/>
                                </a:rPr>
                                <m:t>,</m:t>
                              </m:r>
                              <m:r>
                                <a:rPr lang="en-US" i="1">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e>
                          </m:d>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oMath>
                  </m:oMathPara>
                </a14:m>
                <a:endParaRPr lang="en-US" dirty="0"/>
              </a:p>
              <a:p>
                <a:pPr marL="0" indent="0">
                  <a:buNone/>
                </a:pPr>
                <a:r>
                  <a:rPr lang="en-US" dirty="0"/>
                  <a:t>    </a:t>
                </a:r>
                <a:r>
                  <a:rPr lang="ru-RU" dirty="0"/>
                  <a:t>где</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∈[0,1]</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𝐹</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𝜆</m:t>
                        </m:r>
                        <m:r>
                          <a:rPr lang="en-US" b="0" i="1" dirty="0" smtClean="0">
                            <a:latin typeface="Cambria Math" panose="02040503050406030204" pitchFamily="18" charset="0"/>
                          </a:rPr>
                          <m:t>,</m:t>
                        </m:r>
                        <m:r>
                          <a:rPr lang="en-US" b="0" i="1" dirty="0" smtClean="0">
                            <a:latin typeface="Cambria Math" panose="02040503050406030204" pitchFamily="18" charset="0"/>
                          </a:rPr>
                          <m:t>𝑦</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e>
                        </m:d>
                      </m:e>
                    </m:d>
                  </m:oMath>
                </a14:m>
                <a:r>
                  <a:rPr lang="en-US" dirty="0"/>
                  <a:t>.</a:t>
                </a:r>
              </a:p>
              <a:p>
                <a:r>
                  <a:rPr lang="ru-RU" dirty="0"/>
                  <a:t>Информацию, накопленную во множестве Ω, можно использовать для нахождения минимума следующей задачи оптимизации </a:t>
                </a:r>
                <a:br>
                  <a:rPr lang="ru-RU" dirty="0"/>
                </a:br>
                <a:r>
                  <a:rPr lang="ru-RU" dirty="0"/>
                  <a:t>𝐹(𝜆, 𝑦 (𝑥)), т. е.</a:t>
                </a:r>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𝑖</m:t>
                              </m:r>
                            </m:sub>
                          </m:sSub>
                        </m:e>
                      </m:d>
                      <m:groupChr>
                        <m:groupChrPr>
                          <m:chr m:val="→"/>
                          <m:vertJc m:val="bot"/>
                          <m:ctrlPr>
                            <a:rPr lang="en-US" i="1">
                              <a:latin typeface="Cambria Math" panose="02040503050406030204" pitchFamily="18" charset="0"/>
                            </a:rPr>
                          </m:ctrlPr>
                        </m:groupChrPr>
                        <m:e>
                          <m:r>
                            <a:rPr lang="en-US" i="1">
                              <a:latin typeface="Cambria Math" panose="02040503050406030204" pitchFamily="18" charset="0"/>
                            </a:rPr>
                            <m:t>𝜆</m:t>
                          </m:r>
                        </m:e>
                      </m:groupCh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e>
                      </m:d>
                      <m:r>
                        <a:rPr lang="en-US" i="1" smtClean="0">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r>
                        <a:rPr lang="en-US"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𝜆</m:t>
                      </m:r>
                      <m:r>
                        <a:rPr lang="en-US" i="1">
                          <a:latin typeface="Cambria Math" panose="02040503050406030204" pitchFamily="18" charset="0"/>
                        </a:rPr>
                        <m:t>.</m:t>
                      </m:r>
                    </m:oMath>
                  </m:oMathPara>
                </a14:m>
                <a:endParaRPr lang="en-US" dirty="0"/>
              </a:p>
            </p:txBody>
          </p:sp>
        </mc:Choice>
        <mc:Fallback>
          <p:sp>
            <p:nvSpPr>
              <p:cNvPr id="3" name="Содержимое 2"/>
              <p:cNvSpPr>
                <a:spLocks noGrp="1" noRot="1" noChangeAspect="1" noMove="1" noResize="1" noEditPoints="1" noAdjustHandles="1" noChangeArrowheads="1" noChangeShapeType="1" noTextEdit="1"/>
              </p:cNvSpPr>
              <p:nvPr>
                <p:ph idx="1"/>
              </p:nvPr>
            </p:nvSpPr>
            <p:spPr>
              <a:blipFill>
                <a:blip r:embed="rId2"/>
                <a:stretch>
                  <a:fillRect l="-449" t="-1636" r="-962"/>
                </a:stretch>
              </a:blipFill>
            </p:spPr>
            <p:txBody>
              <a:bodyPr/>
              <a:lstStyle/>
              <a:p>
                <a:r>
                  <a:rPr lang="ru-RU">
                    <a:noFill/>
                  </a:rPr>
                  <a:t> </a:t>
                </a:r>
              </a:p>
            </p:txBody>
          </p:sp>
        </mc:Fallback>
      </mc:AlternateContent>
      <p:sp>
        <p:nvSpPr>
          <p:cNvPr id="39938"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939" name="Rectangle 3"/>
          <p:cNvSpPr>
            <a:spLocks noChangeArrowheads="1"/>
          </p:cNvSpPr>
          <p:nvPr/>
        </p:nvSpPr>
        <p:spPr bwMode="auto">
          <a:xfrm>
            <a:off x="0" y="1095375"/>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941" name="Rectangle 5"/>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944" name="Rectangle 8"/>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9945" name="Rectangle 9"/>
          <p:cNvSpPr>
            <a:spLocks noChangeArrowheads="1"/>
          </p:cNvSpPr>
          <p:nvPr/>
        </p:nvSpPr>
        <p:spPr bwMode="auto">
          <a:xfrm>
            <a:off x="0" y="981075"/>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Дата 10">
            <a:extLst>
              <a:ext uri="{FF2B5EF4-FFF2-40B4-BE49-F238E27FC236}">
                <a16:creationId xmlns:a16="http://schemas.microsoft.com/office/drawing/2014/main" id="{D8AACEC9-649F-478C-A002-5B42A6CB004F}"/>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2785BD95-FCF8-6B11-0C08-9A629B52BD3A}"/>
              </a:ext>
            </a:extLst>
          </p:cNvPr>
          <p:cNvSpPr>
            <a:spLocks noGrp="1"/>
          </p:cNvSpPr>
          <p:nvPr>
            <p:ph type="sldNum" sz="quarter" idx="4"/>
          </p:nvPr>
        </p:nvSpPr>
        <p:spPr/>
        <p:txBody>
          <a:bodyPr/>
          <a:lstStyle/>
          <a:p>
            <a:pPr>
              <a:defRPr/>
            </a:pPr>
            <a:fld id="{4F2367BF-7A57-4F5A-B357-719264272D2E}" type="slidenum">
              <a:rPr lang="ru-RU" smtClean="0"/>
              <a:pPr>
                <a:defRPr/>
              </a:pPr>
              <a:t>10</a:t>
            </a:fld>
            <a:r>
              <a:rPr lang="en-US"/>
              <a:t>/33</a:t>
            </a:r>
            <a:endParaRPr lang="ru-RU" dirty="0"/>
          </a:p>
        </p:txBody>
      </p:sp>
      <p:sp>
        <p:nvSpPr>
          <p:cNvPr id="4" name="Нижний колонтитул 3">
            <a:extLst>
              <a:ext uri="{FF2B5EF4-FFF2-40B4-BE49-F238E27FC236}">
                <a16:creationId xmlns:a16="http://schemas.microsoft.com/office/drawing/2014/main" id="{2334E3DE-3D52-4BCC-9E11-F44DD2E272DE}"/>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A8D02E-A6AE-EDA3-930A-03F6B659976E}"/>
              </a:ext>
            </a:extLst>
          </p:cNvPr>
          <p:cNvSpPr>
            <a:spLocks noGrp="1"/>
          </p:cNvSpPr>
          <p:nvPr>
            <p:ph type="title"/>
          </p:nvPr>
        </p:nvSpPr>
        <p:spPr/>
        <p:txBody>
          <a:bodyPr/>
          <a:lstStyle/>
          <a:p>
            <a:r>
              <a:rPr lang="ru-RU" dirty="0"/>
              <a:t>Пример решения </a:t>
            </a:r>
            <a:r>
              <a:rPr lang="en-US" dirty="0"/>
              <a:t>2D </a:t>
            </a:r>
            <a:r>
              <a:rPr lang="ru-RU" dirty="0"/>
              <a:t>задачи МКО</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16437B98-4CCA-9A57-7BF3-D12710EBC657}"/>
                  </a:ext>
                </a:extLst>
              </p:cNvPr>
              <p:cNvSpPr>
                <a:spLocks noGrp="1"/>
              </p:cNvSpPr>
              <p:nvPr>
                <p:ph idx="1"/>
              </p:nvPr>
            </p:nvSpPr>
            <p:spPr/>
            <p:txBody>
              <a:bodyPr/>
              <a:lstStyle/>
              <a:p>
                <a:r>
                  <a:rPr lang="ru-RU" dirty="0"/>
                  <a:t>Состояние поиска при решении серии скалярных задач</a:t>
                </a:r>
              </a:p>
              <a:p>
                <a:pPr marL="266700" lvl="1" indent="0">
                  <a:buNone/>
                </a:pPr>
                <a:endParaRPr lang="en-US" i="1" dirty="0">
                  <a:latin typeface="Cambria Math" panose="02040503050406030204" pitchFamily="18" charset="0"/>
                </a:endParaRPr>
              </a:p>
              <a:p>
                <a:pPr marL="266700" lvl="1" indent="0">
                  <a:lnSpc>
                    <a:spcPct val="150000"/>
                  </a:lnSpc>
                  <a:buNone/>
                </a:pPr>
                <a14:m>
                  <m:oMathPara xmlns:m="http://schemas.openxmlformats.org/officeDocument/2006/math">
                    <m:oMathParaPr>
                      <m:jc m:val="left"/>
                    </m:oMathParaPr>
                    <m:oMath xmlns:m="http://schemas.openxmlformats.org/officeDocument/2006/math">
                      <m:r>
                        <a:rPr lang="es-ES" i="1" dirty="0">
                          <a:latin typeface="Cambria Math" panose="02040503050406030204" pitchFamily="18" charset="0"/>
                        </a:rPr>
                        <m:t>𝑓</m:t>
                      </m:r>
                      <m:d>
                        <m:dPr>
                          <m:ctrlPr>
                            <a:rPr lang="es-ES" i="1" dirty="0">
                              <a:latin typeface="Cambria Math" panose="02040503050406030204" pitchFamily="18" charset="0"/>
                            </a:rPr>
                          </m:ctrlPr>
                        </m:dPr>
                        <m:e>
                          <m:r>
                            <a:rPr lang="es-ES" i="1" dirty="0">
                              <a:latin typeface="Cambria Math" panose="02040503050406030204" pitchFamily="18" charset="0"/>
                            </a:rPr>
                            <m:t>𝑦</m:t>
                          </m:r>
                        </m:e>
                      </m:d>
                      <m:r>
                        <a:rPr lang="es-ES" i="1" dirty="0">
                          <a:latin typeface="Cambria Math" panose="02040503050406030204" pitchFamily="18" charset="0"/>
                        </a:rPr>
                        <m:t>= </m:t>
                      </m:r>
                      <m:d>
                        <m:dPr>
                          <m:ctrlPr>
                            <a:rPr lang="es-ES" i="1" dirty="0">
                              <a:latin typeface="Cambria Math" panose="02040503050406030204" pitchFamily="18" charset="0"/>
                            </a:rPr>
                          </m:ctrlPr>
                        </m:dPr>
                        <m:e>
                          <m:sSub>
                            <m:sSubPr>
                              <m:ctrlPr>
                                <a:rPr lang="es-ES" i="1" dirty="0">
                                  <a:latin typeface="Cambria Math" panose="02040503050406030204" pitchFamily="18" charset="0"/>
                                </a:rPr>
                              </m:ctrlPr>
                            </m:sSubPr>
                            <m:e>
                              <m:r>
                                <a:rPr lang="es-ES" i="1" dirty="0">
                                  <a:latin typeface="Cambria Math" panose="02040503050406030204" pitchFamily="18" charset="0"/>
                                </a:rPr>
                                <m:t>𝑓</m:t>
                              </m:r>
                            </m:e>
                            <m:sub>
                              <m:r>
                                <a:rPr lang="es-ES" i="1" dirty="0">
                                  <a:latin typeface="Cambria Math" panose="02040503050406030204" pitchFamily="18" charset="0"/>
                                </a:rPr>
                                <m:t>1</m:t>
                              </m:r>
                            </m:sub>
                          </m:sSub>
                          <m:d>
                            <m:dPr>
                              <m:ctrlPr>
                                <a:rPr lang="es-ES" i="1" dirty="0">
                                  <a:latin typeface="Cambria Math" panose="02040503050406030204" pitchFamily="18" charset="0"/>
                                </a:rPr>
                              </m:ctrlPr>
                            </m:dPr>
                            <m:e>
                              <m:r>
                                <a:rPr lang="es-ES" i="1" dirty="0">
                                  <a:latin typeface="Cambria Math" panose="02040503050406030204" pitchFamily="18" charset="0"/>
                                </a:rPr>
                                <m:t>𝑦</m:t>
                              </m:r>
                            </m:e>
                          </m:d>
                          <m:r>
                            <a:rPr lang="es-ES" i="1" dirty="0" smtClean="0">
                              <a:latin typeface="Cambria Math" panose="02040503050406030204" pitchFamily="18" charset="0"/>
                            </a:rPr>
                            <m:t>,</m:t>
                          </m:r>
                          <m:r>
                            <a:rPr lang="es-ES" i="1" dirty="0">
                              <a:latin typeface="Cambria Math" panose="02040503050406030204" pitchFamily="18" charset="0"/>
                            </a:rPr>
                            <m:t> </m:t>
                          </m:r>
                          <m:sSub>
                            <m:sSubPr>
                              <m:ctrlPr>
                                <a:rPr lang="es-ES" i="1" dirty="0">
                                  <a:latin typeface="Cambria Math" panose="02040503050406030204" pitchFamily="18" charset="0"/>
                                </a:rPr>
                              </m:ctrlPr>
                            </m:sSubPr>
                            <m:e>
                              <m:r>
                                <a:rPr lang="es-ES" i="1" dirty="0">
                                  <a:latin typeface="Cambria Math" panose="02040503050406030204" pitchFamily="18" charset="0"/>
                                </a:rPr>
                                <m:t>𝑓</m:t>
                              </m:r>
                            </m:e>
                            <m:sub>
                              <m:r>
                                <a:rPr lang="es-ES" i="1" dirty="0">
                                  <a:latin typeface="Cambria Math" panose="02040503050406030204" pitchFamily="18" charset="0"/>
                                </a:rPr>
                                <m:t>2</m:t>
                              </m:r>
                            </m:sub>
                          </m:sSub>
                          <m:d>
                            <m:dPr>
                              <m:ctrlPr>
                                <a:rPr lang="es-ES" i="1" dirty="0">
                                  <a:latin typeface="Cambria Math" panose="02040503050406030204" pitchFamily="18" charset="0"/>
                                </a:rPr>
                              </m:ctrlPr>
                            </m:dPr>
                            <m:e>
                              <m:r>
                                <a:rPr lang="es-ES" i="1" dirty="0">
                                  <a:latin typeface="Cambria Math" panose="02040503050406030204" pitchFamily="18" charset="0"/>
                                </a:rPr>
                                <m:t>𝑦</m:t>
                              </m:r>
                            </m:e>
                          </m:d>
                        </m:e>
                      </m:d>
                      <m:r>
                        <a:rPr lang="es-ES" i="1" dirty="0">
                          <a:latin typeface="Cambria Math" panose="02040503050406030204" pitchFamily="18" charset="0"/>
                        </a:rPr>
                        <m:t>→ </m:t>
                      </m:r>
                      <m:r>
                        <m:rPr>
                          <m:sty m:val="p"/>
                        </m:rPr>
                        <a:rPr lang="es-ES" i="1" dirty="0">
                          <a:latin typeface="Cambria Math" panose="02040503050406030204" pitchFamily="18" charset="0"/>
                        </a:rPr>
                        <m:t>min</m:t>
                      </m:r>
                      <m:r>
                        <a:rPr lang="es-ES" i="1" dirty="0">
                          <a:latin typeface="Cambria Math" panose="02040503050406030204" pitchFamily="18" charset="0"/>
                        </a:rPr>
                        <m:t> </m:t>
                      </m:r>
                    </m:oMath>
                  </m:oMathPara>
                </a14:m>
                <a:endParaRPr lang="ru-RU" dirty="0"/>
              </a:p>
              <a:p>
                <a:pPr marL="266700" lvl="1" indent="0">
                  <a:lnSpc>
                    <a:spcPct val="150000"/>
                  </a:lnSpc>
                  <a:buNone/>
                </a:pPr>
                <a:r>
                  <a:rPr lang="ru-RU" dirty="0"/>
                  <a:t>Скалярная задача</a:t>
                </a:r>
                <a:r>
                  <a:rPr lang="en-US" dirty="0"/>
                  <a:t> No. 1, </a:t>
                </a:r>
                <a14:m>
                  <m:oMath xmlns:m="http://schemas.openxmlformats.org/officeDocument/2006/math">
                    <m:r>
                      <a:rPr lang="ru-RU" b="0" i="1" smtClean="0">
                        <a:latin typeface="Cambria Math" panose="02040503050406030204" pitchFamily="18" charset="0"/>
                      </a:rPr>
                      <m:t>𝜆</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endParaRPr lang="ru-RU" b="0" dirty="0"/>
              </a:p>
              <a:p>
                <a:pPr marL="266700" lvl="1" indent="0">
                  <a:lnSpc>
                    <a:spcPct val="150000"/>
                  </a:lnSpc>
                  <a:buNone/>
                </a:pPr>
                <a14:m>
                  <m:oMathPara xmlns:m="http://schemas.openxmlformats.org/officeDocument/2006/math">
                    <m:oMathParaPr>
                      <m:jc m:val="left"/>
                    </m:oMathParaPr>
                    <m:oMath xmlns:m="http://schemas.openxmlformats.org/officeDocument/2006/math">
                      <m:sSub>
                        <m:sSubPr>
                          <m:ctrlPr>
                            <a:rPr lang="en-US" b="0" i="1" dirty="0" smtClean="0">
                              <a:latin typeface="Cambria Math" panose="02040503050406030204" pitchFamily="18" charset="0"/>
                            </a:rPr>
                          </m:ctrlPr>
                        </m:sSubPr>
                        <m:e>
                          <m:r>
                            <a:rPr lang="ru-RU" b="0" i="1" dirty="0" smtClean="0">
                              <a:latin typeface="Cambria Math" panose="02040503050406030204" pitchFamily="18" charset="0"/>
                            </a:rPr>
                            <m:t>𝜑</m:t>
                          </m:r>
                        </m:e>
                        <m:sub>
                          <m:r>
                            <a:rPr lang="en-US" b="0" i="1" dirty="0" smtClean="0">
                              <a:latin typeface="Cambria Math" panose="02040503050406030204" pitchFamily="18" charset="0"/>
                            </a:rPr>
                            <m:t>1</m:t>
                          </m:r>
                        </m:sub>
                      </m:sSub>
                      <m:d>
                        <m:dPr>
                          <m:ctrlPr>
                            <a:rPr lang="en-US" i="1" dirty="0">
                              <a:latin typeface="Cambria Math" panose="02040503050406030204" pitchFamily="18" charset="0"/>
                            </a:rPr>
                          </m:ctrlPr>
                        </m:dPr>
                        <m:e>
                          <m:r>
                            <a:rPr lang="en-US" i="1" dirty="0" err="1">
                              <a:latin typeface="Cambria Math" panose="02040503050406030204" pitchFamily="18" charset="0"/>
                            </a:rPr>
                            <m:t>𝑦</m:t>
                          </m:r>
                        </m:e>
                      </m:d>
                      <m:r>
                        <a:rPr lang="en-US" i="1" dirty="0" smtClean="0">
                          <a:latin typeface="Cambria Math" panose="02040503050406030204" pitchFamily="18" charset="0"/>
                        </a:rPr>
                        <m:t>→</m:t>
                      </m:r>
                      <m:r>
                        <a:rPr lang="en-US" b="0" i="1" dirty="0" smtClean="0">
                          <a:latin typeface="Cambria Math" panose="02040503050406030204" pitchFamily="18" charset="0"/>
                        </a:rPr>
                        <m:t>𝑚𝑖𝑛</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𝐷</m:t>
                      </m:r>
                    </m:oMath>
                  </m:oMathPara>
                </a14:m>
                <a:endParaRPr lang="en-US" i="1" dirty="0">
                  <a:latin typeface="Cambria Math" panose="02040503050406030204" pitchFamily="18" charset="0"/>
                </a:endParaRPr>
              </a:p>
              <a:p>
                <a:pPr marL="266700" lvl="1" indent="0">
                  <a:lnSpc>
                    <a:spcPct val="150000"/>
                  </a:lnSpc>
                  <a:buNone/>
                </a:pPr>
                <a:r>
                  <a:rPr lang="ru-RU" dirty="0">
                    <a:latin typeface="Times" panose="02020603050405020304" pitchFamily="18" charset="0"/>
                    <a:cs typeface="Times" panose="02020603050405020304" pitchFamily="18" charset="0"/>
                  </a:rPr>
                  <a:t>где</a:t>
                </a:r>
                <a:r>
                  <a:rPr lang="en-US" dirty="0">
                    <a:latin typeface="Times" panose="02020603050405020304" pitchFamily="18" charset="0"/>
                    <a:cs typeface="Times" panose="02020603050405020304" pitchFamily="18" charset="0"/>
                  </a:rPr>
                  <a:t> </a:t>
                </a:r>
                <a14:m>
                  <m:oMath xmlns:m="http://schemas.openxmlformats.org/officeDocument/2006/math">
                    <m:sSub>
                      <m:sSubPr>
                        <m:ctrlPr>
                          <a:rPr lang="en-US" b="0" i="1" dirty="0" smtClean="0">
                            <a:latin typeface="Cambria Math" panose="02040503050406030204" pitchFamily="18" charset="0"/>
                          </a:rPr>
                        </m:ctrlPr>
                      </m:sSubPr>
                      <m:e>
                        <m:r>
                          <a:rPr lang="ru-RU" i="1" dirty="0">
                            <a:latin typeface="Cambria Math" panose="02040503050406030204" pitchFamily="18" charset="0"/>
                          </a:rPr>
                          <m:t>𝜑</m:t>
                        </m:r>
                      </m:e>
                      <m:sub>
                        <m:r>
                          <a:rPr lang="en-US" b="0" i="1" dirty="0" smtClean="0">
                            <a:latin typeface="Cambria Math" panose="02040503050406030204" pitchFamily="18" charset="0"/>
                          </a:rPr>
                          <m:t>1</m:t>
                        </m:r>
                      </m:sub>
                    </m:sSub>
                    <m:d>
                      <m:dPr>
                        <m:ctrlPr>
                          <a:rPr lang="en-US" i="1" dirty="0">
                            <a:latin typeface="Cambria Math" panose="02040503050406030204" pitchFamily="18" charset="0"/>
                          </a:rPr>
                        </m:ctrlPr>
                      </m:dPr>
                      <m:e>
                        <m:r>
                          <a:rPr lang="en-US" i="1" dirty="0" err="1">
                            <a:latin typeface="Cambria Math" panose="02040503050406030204" pitchFamily="18" charset="0"/>
                          </a:rPr>
                          <m:t>𝑦</m:t>
                        </m:r>
                      </m:e>
                    </m:d>
                    <m:r>
                      <a:rPr lang="en-US" i="1"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max</m:t>
                        </m:r>
                      </m:fName>
                      <m:e>
                        <m:d>
                          <m:dPr>
                            <m:begChr m:val="{"/>
                            <m:endChr m:val="}"/>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𝜆</m:t>
                                </m:r>
                              </m:e>
                              <m:sub>
                                <m:r>
                                  <a:rPr lang="en-US" b="0" i="1" dirty="0" smtClean="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err="1">
                                    <a:latin typeface="Cambria Math" panose="02040503050406030204" pitchFamily="18" charset="0"/>
                                  </a:rPr>
                                  <m:t>𝑓</m:t>
                                </m:r>
                              </m:e>
                              <m:sub>
                                <m:r>
                                  <a:rPr lang="en-US" b="0" i="1" dirty="0" smtClean="0">
                                    <a:latin typeface="Cambria Math" panose="02040503050406030204" pitchFamily="18" charset="0"/>
                                  </a:rPr>
                                  <m:t>1</m:t>
                                </m:r>
                              </m:sub>
                            </m:sSub>
                            <m:d>
                              <m:dPr>
                                <m:ctrlPr>
                                  <a:rPr lang="en-US" i="1" dirty="0" err="1">
                                    <a:latin typeface="Cambria Math" panose="02040503050406030204" pitchFamily="18" charset="0"/>
                                  </a:rPr>
                                </m:ctrlPr>
                              </m:dPr>
                              <m:e>
                                <m:r>
                                  <a:rPr lang="en-US" i="1" dirty="0">
                                    <a:latin typeface="Cambria Math" panose="02040503050406030204" pitchFamily="18" charset="0"/>
                                  </a:rPr>
                                  <m:t>𝑦</m:t>
                                </m:r>
                              </m:e>
                            </m:d>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𝜆</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err="1">
                                    <a:latin typeface="Cambria Math" panose="02040503050406030204" pitchFamily="18" charset="0"/>
                                  </a:rPr>
                                  <m:t>𝑓</m:t>
                                </m:r>
                              </m:e>
                              <m:sub>
                                <m:r>
                                  <a:rPr lang="en-US" i="1" dirty="0">
                                    <a:latin typeface="Cambria Math" panose="02040503050406030204" pitchFamily="18" charset="0"/>
                                  </a:rPr>
                                  <m:t>2</m:t>
                                </m:r>
                              </m:sub>
                            </m:sSub>
                            <m:d>
                              <m:dPr>
                                <m:ctrlPr>
                                  <a:rPr lang="en-US" i="1" dirty="0" err="1">
                                    <a:latin typeface="Cambria Math" panose="02040503050406030204" pitchFamily="18" charset="0"/>
                                  </a:rPr>
                                </m:ctrlPr>
                              </m:dPr>
                              <m:e>
                                <m:r>
                                  <a:rPr lang="en-US" i="1" dirty="0">
                                    <a:latin typeface="Cambria Math" panose="02040503050406030204" pitchFamily="18" charset="0"/>
                                  </a:rPr>
                                  <m:t>𝑦</m:t>
                                </m:r>
                              </m:e>
                            </m:d>
                          </m:e>
                        </m:d>
                      </m:e>
                    </m:func>
                  </m:oMath>
                </a14:m>
                <a:endParaRPr lang="ru-RU" dirty="0">
                  <a:latin typeface="Times" panose="02020603050405020304" pitchFamily="18" charset="0"/>
                  <a:cs typeface="Times" panose="02020603050405020304" pitchFamily="18" charset="0"/>
                </a:endParaRPr>
              </a:p>
              <a:p>
                <a:pPr marL="266700" lvl="1" indent="0">
                  <a:buNone/>
                </a:pPr>
                <a:r>
                  <a:rPr lang="ru-RU" dirty="0">
                    <a:latin typeface="Times" panose="02020603050405020304" pitchFamily="18" charset="0"/>
                    <a:cs typeface="Times" panose="02020603050405020304" pitchFamily="18" charset="0"/>
                  </a:rPr>
                  <a:t>Число испытаний</a:t>
                </a:r>
                <a:r>
                  <a:rPr lang="en-US" dirty="0">
                    <a:latin typeface="Times" panose="02020603050405020304" pitchFamily="18" charset="0"/>
                    <a:cs typeface="Times" panose="02020603050405020304" pitchFamily="18" charset="0"/>
                  </a:rPr>
                  <a:t> – 128</a:t>
                </a:r>
                <a:endParaRPr lang="ru-RU" dirty="0">
                  <a:latin typeface="Times" panose="02020603050405020304" pitchFamily="18" charset="0"/>
                  <a:cs typeface="Times" panose="02020603050405020304" pitchFamily="18" charset="0"/>
                </a:endParaRPr>
              </a:p>
            </p:txBody>
          </p:sp>
        </mc:Choice>
        <mc:Fallback>
          <p:sp>
            <p:nvSpPr>
              <p:cNvPr id="3" name="Объект 2">
                <a:extLst>
                  <a:ext uri="{FF2B5EF4-FFF2-40B4-BE49-F238E27FC236}">
                    <a16:creationId xmlns:a16="http://schemas.microsoft.com/office/drawing/2014/main" id="{16437B98-4CCA-9A57-7BF3-D12710EBC657}"/>
                  </a:ext>
                </a:extLst>
              </p:cNvPr>
              <p:cNvSpPr>
                <a:spLocks noGrp="1" noRot="1" noChangeAspect="1" noMove="1" noResize="1" noEditPoints="1" noAdjustHandles="1" noChangeArrowheads="1" noChangeShapeType="1" noTextEdit="1"/>
              </p:cNvSpPr>
              <p:nvPr>
                <p:ph idx="1"/>
              </p:nvPr>
            </p:nvSpPr>
            <p:spPr>
              <a:blipFill>
                <a:blip r:embed="rId2"/>
                <a:stretch>
                  <a:fillRect l="-449" t="-935"/>
                </a:stretch>
              </a:blipFill>
            </p:spPr>
            <p:txBody>
              <a:bodyPr/>
              <a:lstStyle/>
              <a:p>
                <a:r>
                  <a:rPr lang="ru-RU">
                    <a:noFill/>
                  </a:rPr>
                  <a:t> </a:t>
                </a:r>
              </a:p>
            </p:txBody>
          </p:sp>
        </mc:Fallback>
      </mc:AlternateContent>
      <p:pic>
        <p:nvPicPr>
          <p:cNvPr id="8" name="Рисунок 7">
            <a:extLst>
              <a:ext uri="{FF2B5EF4-FFF2-40B4-BE49-F238E27FC236}">
                <a16:creationId xmlns:a16="http://schemas.microsoft.com/office/drawing/2014/main" id="{57B7622D-F478-EA2A-75F9-B4AFC0305B9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87" b="6685"/>
          <a:stretch/>
        </p:blipFill>
        <p:spPr>
          <a:xfrm>
            <a:off x="5385048" y="1582072"/>
            <a:ext cx="4282860" cy="4367208"/>
          </a:xfrm>
          <a:prstGeom prst="rect">
            <a:avLst/>
          </a:prstGeom>
        </p:spPr>
      </p:pic>
      <p:sp>
        <p:nvSpPr>
          <p:cNvPr id="12" name="Дата 11">
            <a:extLst>
              <a:ext uri="{FF2B5EF4-FFF2-40B4-BE49-F238E27FC236}">
                <a16:creationId xmlns:a16="http://schemas.microsoft.com/office/drawing/2014/main" id="{0903B72A-D8EB-4EB0-A156-91EAA141C742}"/>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2FFBD42E-FA15-DAB1-2155-6E56166B6BD9}"/>
              </a:ext>
            </a:extLst>
          </p:cNvPr>
          <p:cNvSpPr>
            <a:spLocks noGrp="1"/>
          </p:cNvSpPr>
          <p:nvPr>
            <p:ph type="sldNum" sz="quarter" idx="4"/>
          </p:nvPr>
        </p:nvSpPr>
        <p:spPr/>
        <p:txBody>
          <a:bodyPr/>
          <a:lstStyle/>
          <a:p>
            <a:pPr>
              <a:defRPr/>
            </a:pPr>
            <a:fld id="{4F2367BF-7A57-4F5A-B357-719264272D2E}" type="slidenum">
              <a:rPr lang="ru-RU" smtClean="0"/>
              <a:pPr>
                <a:defRPr/>
              </a:pPr>
              <a:t>11</a:t>
            </a:fld>
            <a:r>
              <a:rPr lang="en-US"/>
              <a:t>/33</a:t>
            </a:r>
            <a:endParaRPr lang="ru-RU" dirty="0"/>
          </a:p>
        </p:txBody>
      </p:sp>
      <p:sp>
        <p:nvSpPr>
          <p:cNvPr id="4" name="Нижний колонтитул 3">
            <a:extLst>
              <a:ext uri="{FF2B5EF4-FFF2-40B4-BE49-F238E27FC236}">
                <a16:creationId xmlns:a16="http://schemas.microsoft.com/office/drawing/2014/main" id="{C5282F20-ED64-4E0D-8370-F10A530B8DD9}"/>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3665836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A8D02E-A6AE-EDA3-930A-03F6B659976E}"/>
              </a:ext>
            </a:extLst>
          </p:cNvPr>
          <p:cNvSpPr>
            <a:spLocks noGrp="1"/>
          </p:cNvSpPr>
          <p:nvPr>
            <p:ph type="title"/>
          </p:nvPr>
        </p:nvSpPr>
        <p:spPr/>
        <p:txBody>
          <a:bodyPr/>
          <a:lstStyle/>
          <a:p>
            <a:r>
              <a:rPr lang="ru-RU" dirty="0"/>
              <a:t>Пример решения </a:t>
            </a:r>
            <a:r>
              <a:rPr lang="en-US" dirty="0"/>
              <a:t>2D </a:t>
            </a:r>
            <a:r>
              <a:rPr lang="ru-RU" dirty="0"/>
              <a:t>задачи МКО</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16437B98-4CCA-9A57-7BF3-D12710EBC657}"/>
                  </a:ext>
                </a:extLst>
              </p:cNvPr>
              <p:cNvSpPr>
                <a:spLocks noGrp="1"/>
              </p:cNvSpPr>
              <p:nvPr>
                <p:ph idx="1"/>
              </p:nvPr>
            </p:nvSpPr>
            <p:spPr/>
            <p:txBody>
              <a:bodyPr/>
              <a:lstStyle/>
              <a:p>
                <a:r>
                  <a:rPr lang="ru-RU" dirty="0"/>
                  <a:t>Состояние поиска при решении серии скалярных задач</a:t>
                </a:r>
              </a:p>
              <a:p>
                <a:pPr marL="266700" lvl="1" indent="0">
                  <a:buNone/>
                </a:pPr>
                <a:endParaRPr lang="en-US" i="1" dirty="0">
                  <a:latin typeface="Cambria Math" panose="02040503050406030204" pitchFamily="18" charset="0"/>
                </a:endParaRPr>
              </a:p>
              <a:p>
                <a:pPr marL="266700" lvl="1" indent="0">
                  <a:lnSpc>
                    <a:spcPct val="150000"/>
                  </a:lnSpc>
                  <a:buNone/>
                </a:pPr>
                <a14:m>
                  <m:oMathPara xmlns:m="http://schemas.openxmlformats.org/officeDocument/2006/math">
                    <m:oMathParaPr>
                      <m:jc m:val="left"/>
                    </m:oMathParaPr>
                    <m:oMath xmlns:m="http://schemas.openxmlformats.org/officeDocument/2006/math">
                      <m:r>
                        <a:rPr lang="es-ES" i="1" dirty="0">
                          <a:latin typeface="Cambria Math" panose="02040503050406030204" pitchFamily="18" charset="0"/>
                        </a:rPr>
                        <m:t>𝑓</m:t>
                      </m:r>
                      <m:d>
                        <m:dPr>
                          <m:ctrlPr>
                            <a:rPr lang="es-ES" i="1" dirty="0">
                              <a:latin typeface="Cambria Math" panose="02040503050406030204" pitchFamily="18" charset="0"/>
                            </a:rPr>
                          </m:ctrlPr>
                        </m:dPr>
                        <m:e>
                          <m:r>
                            <a:rPr lang="es-ES" i="1" dirty="0">
                              <a:latin typeface="Cambria Math" panose="02040503050406030204" pitchFamily="18" charset="0"/>
                            </a:rPr>
                            <m:t>𝑦</m:t>
                          </m:r>
                        </m:e>
                      </m:d>
                      <m:r>
                        <a:rPr lang="es-ES" i="1" dirty="0">
                          <a:latin typeface="Cambria Math" panose="02040503050406030204" pitchFamily="18" charset="0"/>
                        </a:rPr>
                        <m:t>= </m:t>
                      </m:r>
                      <m:d>
                        <m:dPr>
                          <m:ctrlPr>
                            <a:rPr lang="es-ES" i="1" dirty="0">
                              <a:latin typeface="Cambria Math" panose="02040503050406030204" pitchFamily="18" charset="0"/>
                            </a:rPr>
                          </m:ctrlPr>
                        </m:dPr>
                        <m:e>
                          <m:sSub>
                            <m:sSubPr>
                              <m:ctrlPr>
                                <a:rPr lang="es-ES" i="1" dirty="0">
                                  <a:latin typeface="Cambria Math" panose="02040503050406030204" pitchFamily="18" charset="0"/>
                                </a:rPr>
                              </m:ctrlPr>
                            </m:sSubPr>
                            <m:e>
                              <m:r>
                                <a:rPr lang="es-ES" i="1" dirty="0">
                                  <a:latin typeface="Cambria Math" panose="02040503050406030204" pitchFamily="18" charset="0"/>
                                </a:rPr>
                                <m:t>𝑓</m:t>
                              </m:r>
                            </m:e>
                            <m:sub>
                              <m:r>
                                <a:rPr lang="es-ES" i="1" dirty="0">
                                  <a:latin typeface="Cambria Math" panose="02040503050406030204" pitchFamily="18" charset="0"/>
                                </a:rPr>
                                <m:t>1</m:t>
                              </m:r>
                            </m:sub>
                          </m:sSub>
                          <m:d>
                            <m:dPr>
                              <m:ctrlPr>
                                <a:rPr lang="es-ES" i="1" dirty="0">
                                  <a:latin typeface="Cambria Math" panose="02040503050406030204" pitchFamily="18" charset="0"/>
                                </a:rPr>
                              </m:ctrlPr>
                            </m:dPr>
                            <m:e>
                              <m:r>
                                <a:rPr lang="es-ES" i="1" dirty="0">
                                  <a:latin typeface="Cambria Math" panose="02040503050406030204" pitchFamily="18" charset="0"/>
                                </a:rPr>
                                <m:t>𝑦</m:t>
                              </m:r>
                            </m:e>
                          </m:d>
                          <m:r>
                            <a:rPr lang="es-ES" i="1" dirty="0" smtClean="0">
                              <a:latin typeface="Cambria Math" panose="02040503050406030204" pitchFamily="18" charset="0"/>
                            </a:rPr>
                            <m:t>,</m:t>
                          </m:r>
                          <m:r>
                            <a:rPr lang="es-ES" i="1" dirty="0">
                              <a:latin typeface="Cambria Math" panose="02040503050406030204" pitchFamily="18" charset="0"/>
                            </a:rPr>
                            <m:t> </m:t>
                          </m:r>
                          <m:sSub>
                            <m:sSubPr>
                              <m:ctrlPr>
                                <a:rPr lang="es-ES" i="1" dirty="0">
                                  <a:latin typeface="Cambria Math" panose="02040503050406030204" pitchFamily="18" charset="0"/>
                                </a:rPr>
                              </m:ctrlPr>
                            </m:sSubPr>
                            <m:e>
                              <m:r>
                                <a:rPr lang="es-ES" i="1" dirty="0">
                                  <a:latin typeface="Cambria Math" panose="02040503050406030204" pitchFamily="18" charset="0"/>
                                </a:rPr>
                                <m:t>𝑓</m:t>
                              </m:r>
                            </m:e>
                            <m:sub>
                              <m:r>
                                <a:rPr lang="es-ES" i="1" dirty="0">
                                  <a:latin typeface="Cambria Math" panose="02040503050406030204" pitchFamily="18" charset="0"/>
                                </a:rPr>
                                <m:t>2</m:t>
                              </m:r>
                            </m:sub>
                          </m:sSub>
                          <m:d>
                            <m:dPr>
                              <m:ctrlPr>
                                <a:rPr lang="es-ES" i="1" dirty="0">
                                  <a:latin typeface="Cambria Math" panose="02040503050406030204" pitchFamily="18" charset="0"/>
                                </a:rPr>
                              </m:ctrlPr>
                            </m:dPr>
                            <m:e>
                              <m:r>
                                <a:rPr lang="es-ES" i="1" dirty="0">
                                  <a:latin typeface="Cambria Math" panose="02040503050406030204" pitchFamily="18" charset="0"/>
                                </a:rPr>
                                <m:t>𝑦</m:t>
                              </m:r>
                            </m:e>
                          </m:d>
                        </m:e>
                      </m:d>
                      <m:r>
                        <a:rPr lang="es-ES" i="1" dirty="0">
                          <a:latin typeface="Cambria Math" panose="02040503050406030204" pitchFamily="18" charset="0"/>
                        </a:rPr>
                        <m:t>→ </m:t>
                      </m:r>
                      <m:r>
                        <m:rPr>
                          <m:sty m:val="p"/>
                        </m:rPr>
                        <a:rPr lang="es-ES" i="1" dirty="0">
                          <a:latin typeface="Cambria Math" panose="02040503050406030204" pitchFamily="18" charset="0"/>
                        </a:rPr>
                        <m:t>min</m:t>
                      </m:r>
                      <m:r>
                        <a:rPr lang="es-ES" i="1" dirty="0">
                          <a:latin typeface="Cambria Math" panose="02040503050406030204" pitchFamily="18" charset="0"/>
                        </a:rPr>
                        <m:t> </m:t>
                      </m:r>
                    </m:oMath>
                  </m:oMathPara>
                </a14:m>
                <a:endParaRPr lang="ru-RU" dirty="0"/>
              </a:p>
              <a:p>
                <a:pPr marL="266700" lvl="1" indent="0">
                  <a:lnSpc>
                    <a:spcPct val="150000"/>
                  </a:lnSpc>
                  <a:buNone/>
                </a:pPr>
                <a:r>
                  <a:rPr lang="ru-RU" dirty="0"/>
                  <a:t>Скалярная задача</a:t>
                </a:r>
                <a:r>
                  <a:rPr lang="en-US" dirty="0"/>
                  <a:t> No. 3, </a:t>
                </a:r>
                <a14:m>
                  <m:oMath xmlns:m="http://schemas.openxmlformats.org/officeDocument/2006/math">
                    <m:r>
                      <a:rPr lang="ru-RU" i="1">
                        <a:latin typeface="Cambria Math" panose="02040503050406030204" pitchFamily="18" charset="0"/>
                      </a:rPr>
                      <m:t>𝜆</m:t>
                    </m:r>
                    <m:r>
                      <a:rPr lang="en-US" i="1">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0.06</m:t>
                        </m:r>
                        <m:r>
                          <a:rPr lang="en-US" i="1" dirty="0" smtClean="0">
                            <a:latin typeface="Cambria Math" panose="02040503050406030204" pitchFamily="18" charset="0"/>
                          </a:rPr>
                          <m:t>,</m:t>
                        </m:r>
                        <m:r>
                          <a:rPr lang="en-US" i="1" dirty="0">
                            <a:latin typeface="Cambria Math" panose="02040503050406030204" pitchFamily="18" charset="0"/>
                          </a:rPr>
                          <m:t> 0.94</m:t>
                        </m:r>
                      </m:e>
                    </m:d>
                  </m:oMath>
                </a14:m>
                <a:endParaRPr lang="ru-RU" dirty="0"/>
              </a:p>
              <a:p>
                <a:pPr marL="266700" lvl="1" indent="0">
                  <a:lnSpc>
                    <a:spcPct val="150000"/>
                  </a:lnSpc>
                  <a:buNone/>
                </a:pPr>
                <a14:m>
                  <m:oMathPara xmlns:m="http://schemas.openxmlformats.org/officeDocument/2006/math">
                    <m:oMathParaPr>
                      <m:jc m:val="left"/>
                    </m:oMathParaPr>
                    <m:oMath xmlns:m="http://schemas.openxmlformats.org/officeDocument/2006/math">
                      <m:sSub>
                        <m:sSubPr>
                          <m:ctrlPr>
                            <a:rPr lang="en-US" b="0" i="1" dirty="0" smtClean="0">
                              <a:latin typeface="Cambria Math" panose="02040503050406030204" pitchFamily="18" charset="0"/>
                            </a:rPr>
                          </m:ctrlPr>
                        </m:sSubPr>
                        <m:e>
                          <m:r>
                            <a:rPr lang="ru-RU" i="1" dirty="0">
                              <a:latin typeface="Cambria Math" panose="02040503050406030204" pitchFamily="18" charset="0"/>
                            </a:rPr>
                            <m:t>𝜑</m:t>
                          </m:r>
                        </m:e>
                        <m:sub>
                          <m:r>
                            <a:rPr lang="en-US" b="0" i="1" dirty="0" smtClean="0">
                              <a:latin typeface="Cambria Math" panose="02040503050406030204" pitchFamily="18" charset="0"/>
                            </a:rPr>
                            <m:t>3</m:t>
                          </m:r>
                        </m:sub>
                      </m:sSub>
                      <m:d>
                        <m:dPr>
                          <m:ctrlPr>
                            <a:rPr lang="en-US" i="1" dirty="0">
                              <a:latin typeface="Cambria Math" panose="02040503050406030204" pitchFamily="18" charset="0"/>
                            </a:rPr>
                          </m:ctrlPr>
                        </m:dPr>
                        <m:e>
                          <m:r>
                            <a:rPr lang="en-US" i="1" dirty="0" err="1">
                              <a:latin typeface="Cambria Math" panose="02040503050406030204" pitchFamily="18" charset="0"/>
                            </a:rPr>
                            <m:t>𝑦</m:t>
                          </m:r>
                        </m:e>
                      </m:d>
                      <m:r>
                        <a:rPr lang="en-US" i="1" dirty="0">
                          <a:latin typeface="Cambria Math" panose="02040503050406030204" pitchFamily="18" charset="0"/>
                        </a:rPr>
                        <m:t>→</m:t>
                      </m:r>
                      <m:r>
                        <a:rPr lang="en-US" i="1" dirty="0">
                          <a:latin typeface="Cambria Math" panose="02040503050406030204" pitchFamily="18" charset="0"/>
                        </a:rPr>
                        <m:t>𝑚𝑖𝑛</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𝐷</m:t>
                      </m:r>
                    </m:oMath>
                  </m:oMathPara>
                </a14:m>
                <a:endParaRPr lang="en-US" i="1" dirty="0">
                  <a:latin typeface="Cambria Math" panose="02040503050406030204" pitchFamily="18" charset="0"/>
                </a:endParaRPr>
              </a:p>
              <a:p>
                <a:pPr marL="266700" lvl="1" indent="0">
                  <a:lnSpc>
                    <a:spcPct val="150000"/>
                  </a:lnSpc>
                  <a:buNone/>
                </a:pPr>
                <a:r>
                  <a:rPr lang="ru-RU" dirty="0">
                    <a:latin typeface="Times" panose="02020603050405020304" pitchFamily="18" charset="0"/>
                    <a:cs typeface="Times" panose="02020603050405020304" pitchFamily="18" charset="0"/>
                  </a:rPr>
                  <a:t>где</a:t>
                </a:r>
                <a:r>
                  <a:rPr lang="en-US" dirty="0">
                    <a:latin typeface="Times" panose="02020603050405020304" pitchFamily="18" charset="0"/>
                    <a:cs typeface="Times" panose="02020603050405020304" pitchFamily="18" charset="0"/>
                  </a:rPr>
                  <a:t> </a:t>
                </a:r>
                <a14:m>
                  <m:oMath xmlns:m="http://schemas.openxmlformats.org/officeDocument/2006/math">
                    <m:sSub>
                      <m:sSubPr>
                        <m:ctrlPr>
                          <a:rPr lang="en-US" b="0" i="1" dirty="0" smtClean="0">
                            <a:latin typeface="Cambria Math" panose="02040503050406030204" pitchFamily="18" charset="0"/>
                          </a:rPr>
                        </m:ctrlPr>
                      </m:sSubPr>
                      <m:e>
                        <m:r>
                          <a:rPr lang="ru-RU" i="1" dirty="0">
                            <a:latin typeface="Cambria Math" panose="02040503050406030204" pitchFamily="18" charset="0"/>
                          </a:rPr>
                          <m:t>𝜑</m:t>
                        </m:r>
                      </m:e>
                      <m:sub>
                        <m:r>
                          <a:rPr lang="en-US" b="0" i="1" dirty="0" smtClean="0">
                            <a:latin typeface="Cambria Math" panose="02040503050406030204" pitchFamily="18" charset="0"/>
                          </a:rPr>
                          <m:t>3</m:t>
                        </m:r>
                      </m:sub>
                    </m:sSub>
                    <m:d>
                      <m:dPr>
                        <m:ctrlPr>
                          <a:rPr lang="en-US" i="1" dirty="0">
                            <a:latin typeface="Cambria Math" panose="02040503050406030204" pitchFamily="18" charset="0"/>
                          </a:rPr>
                        </m:ctrlPr>
                      </m:dPr>
                      <m:e>
                        <m:r>
                          <a:rPr lang="en-US" i="1" dirty="0" err="1">
                            <a:latin typeface="Cambria Math" panose="02040503050406030204" pitchFamily="18" charset="0"/>
                          </a:rPr>
                          <m:t>𝑦</m:t>
                        </m:r>
                      </m:e>
                    </m:d>
                    <m:r>
                      <a:rPr lang="en-US" i="1"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max</m:t>
                        </m:r>
                      </m:fName>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err="1">
                                    <a:latin typeface="Cambria Math" panose="02040503050406030204" pitchFamily="18" charset="0"/>
                                  </a:rPr>
                                  <m:t>𝑓</m:t>
                                </m:r>
                              </m:e>
                              <m:sub>
                                <m:r>
                                  <a:rPr lang="en-US" i="1" dirty="0">
                                    <a:latin typeface="Cambria Math" panose="02040503050406030204" pitchFamily="18" charset="0"/>
                                  </a:rPr>
                                  <m:t>1</m:t>
                                </m:r>
                              </m:sub>
                            </m:sSub>
                            <m:d>
                              <m:dPr>
                                <m:ctrlPr>
                                  <a:rPr lang="en-US" i="1" dirty="0" err="1">
                                    <a:latin typeface="Cambria Math" panose="02040503050406030204" pitchFamily="18" charset="0"/>
                                  </a:rPr>
                                </m:ctrlPr>
                              </m:dPr>
                              <m:e>
                                <m:r>
                                  <a:rPr lang="en-US" i="1" dirty="0">
                                    <a:latin typeface="Cambria Math" panose="02040503050406030204" pitchFamily="18" charset="0"/>
                                  </a:rPr>
                                  <m:t>𝑦</m:t>
                                </m:r>
                              </m:e>
                            </m:d>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err="1">
                                    <a:latin typeface="Cambria Math" panose="02040503050406030204" pitchFamily="18" charset="0"/>
                                  </a:rPr>
                                  <m:t>𝑓</m:t>
                                </m:r>
                              </m:e>
                              <m:sub>
                                <m:r>
                                  <a:rPr lang="en-US" i="1" dirty="0">
                                    <a:latin typeface="Cambria Math" panose="02040503050406030204" pitchFamily="18" charset="0"/>
                                  </a:rPr>
                                  <m:t>2</m:t>
                                </m:r>
                              </m:sub>
                            </m:sSub>
                            <m:d>
                              <m:dPr>
                                <m:ctrlPr>
                                  <a:rPr lang="en-US" i="1" dirty="0" err="1">
                                    <a:latin typeface="Cambria Math" panose="02040503050406030204" pitchFamily="18" charset="0"/>
                                  </a:rPr>
                                </m:ctrlPr>
                              </m:dPr>
                              <m:e>
                                <m:r>
                                  <a:rPr lang="en-US" i="1" dirty="0">
                                    <a:latin typeface="Cambria Math" panose="02040503050406030204" pitchFamily="18" charset="0"/>
                                  </a:rPr>
                                  <m:t>𝑦</m:t>
                                </m:r>
                              </m:e>
                            </m:d>
                          </m:e>
                        </m:d>
                      </m:e>
                    </m:func>
                  </m:oMath>
                </a14:m>
                <a:endParaRPr lang="en-US" dirty="0">
                  <a:latin typeface="Times" panose="02020603050405020304" pitchFamily="18" charset="0"/>
                  <a:cs typeface="Times" panose="02020603050405020304" pitchFamily="18" charset="0"/>
                </a:endParaRPr>
              </a:p>
              <a:p>
                <a:pPr marL="266700" lvl="1" indent="0">
                  <a:buNone/>
                </a:pPr>
                <a:r>
                  <a:rPr lang="ru-RU" dirty="0">
                    <a:latin typeface="Times" panose="02020603050405020304" pitchFamily="18" charset="0"/>
                    <a:cs typeface="Times" panose="02020603050405020304" pitchFamily="18" charset="0"/>
                  </a:rPr>
                  <a:t>Число испытаний</a:t>
                </a:r>
                <a:r>
                  <a:rPr lang="en-US" dirty="0">
                    <a:latin typeface="Times" panose="02020603050405020304" pitchFamily="18" charset="0"/>
                    <a:cs typeface="Times" panose="02020603050405020304" pitchFamily="18" charset="0"/>
                  </a:rPr>
                  <a:t> –144</a:t>
                </a:r>
              </a:p>
              <a:p>
                <a:pPr marL="266700" lvl="1" indent="0">
                  <a:buNone/>
                </a:pPr>
                <a:r>
                  <a:rPr lang="ru-RU" dirty="0">
                    <a:latin typeface="Times" panose="02020603050405020304" pitchFamily="18" charset="0"/>
                    <a:cs typeface="Times" panose="02020603050405020304" pitchFamily="18" charset="0"/>
                  </a:rPr>
                  <a:t>Число новых испытаний</a:t>
                </a:r>
                <a:r>
                  <a:rPr lang="en-US" dirty="0">
                    <a:latin typeface="Times" panose="02020603050405020304" pitchFamily="18" charset="0"/>
                    <a:cs typeface="Times" panose="02020603050405020304" pitchFamily="18" charset="0"/>
                  </a:rPr>
                  <a:t> – 7 </a:t>
                </a:r>
                <a:br>
                  <a:rPr lang="ru-RU" dirty="0">
                    <a:latin typeface="Times" panose="02020603050405020304" pitchFamily="18" charset="0"/>
                    <a:cs typeface="Times" panose="02020603050405020304" pitchFamily="18" charset="0"/>
                  </a:rPr>
                </a:br>
                <a:r>
                  <a:rPr lang="en-US" dirty="0">
                    <a:latin typeface="Times" panose="02020603050405020304" pitchFamily="18" charset="0"/>
                    <a:cs typeface="Times" panose="02020603050405020304" pitchFamily="18" charset="0"/>
                  </a:rPr>
                  <a:t>(</a:t>
                </a:r>
                <a:r>
                  <a:rPr lang="ru-RU" dirty="0">
                    <a:latin typeface="Times" panose="02020603050405020304" pitchFamily="18" charset="0"/>
                    <a:cs typeface="Times" panose="02020603050405020304" pitchFamily="18" charset="0"/>
                  </a:rPr>
                  <a:t>красные точки</a:t>
                </a:r>
                <a:r>
                  <a:rPr lang="en-US" dirty="0">
                    <a:latin typeface="Times" panose="02020603050405020304" pitchFamily="18" charset="0"/>
                    <a:cs typeface="Times" panose="02020603050405020304" pitchFamily="18" charset="0"/>
                  </a:rPr>
                  <a:t>)</a:t>
                </a:r>
                <a:endParaRPr lang="ru-RU" dirty="0">
                  <a:latin typeface="Times" panose="02020603050405020304" pitchFamily="18" charset="0"/>
                  <a:cs typeface="Times" panose="02020603050405020304" pitchFamily="18" charset="0"/>
                </a:endParaRPr>
              </a:p>
              <a:p>
                <a:pPr marL="266700" lvl="1" indent="0">
                  <a:buNone/>
                </a:pPr>
                <a:endParaRPr lang="ru-RU" dirty="0">
                  <a:latin typeface="Times" panose="02020603050405020304" pitchFamily="18" charset="0"/>
                  <a:cs typeface="Times" panose="02020603050405020304" pitchFamily="18" charset="0"/>
                </a:endParaRPr>
              </a:p>
              <a:p>
                <a:pPr marL="0" indent="0">
                  <a:buNone/>
                </a:pPr>
                <a:endParaRPr lang="en-US" dirty="0"/>
              </a:p>
            </p:txBody>
          </p:sp>
        </mc:Choice>
        <mc:Fallback>
          <p:sp>
            <p:nvSpPr>
              <p:cNvPr id="3" name="Объект 2">
                <a:extLst>
                  <a:ext uri="{FF2B5EF4-FFF2-40B4-BE49-F238E27FC236}">
                    <a16:creationId xmlns:a16="http://schemas.microsoft.com/office/drawing/2014/main" id="{16437B98-4CCA-9A57-7BF3-D12710EBC657}"/>
                  </a:ext>
                </a:extLst>
              </p:cNvPr>
              <p:cNvSpPr>
                <a:spLocks noGrp="1" noRot="1" noChangeAspect="1" noMove="1" noResize="1" noEditPoints="1" noAdjustHandles="1" noChangeArrowheads="1" noChangeShapeType="1" noTextEdit="1"/>
              </p:cNvSpPr>
              <p:nvPr>
                <p:ph idx="1"/>
              </p:nvPr>
            </p:nvSpPr>
            <p:spPr>
              <a:blipFill>
                <a:blip r:embed="rId2"/>
                <a:stretch>
                  <a:fillRect l="-449" t="-935"/>
                </a:stretch>
              </a:blipFill>
            </p:spPr>
            <p:txBody>
              <a:bodyPr/>
              <a:lstStyle/>
              <a:p>
                <a:r>
                  <a:rPr lang="ru-RU">
                    <a:noFill/>
                  </a:rPr>
                  <a:t> </a:t>
                </a:r>
              </a:p>
            </p:txBody>
          </p:sp>
        </mc:Fallback>
      </mc:AlternateContent>
      <p:pic>
        <p:nvPicPr>
          <p:cNvPr id="9" name="Рисунок 8" descr="Изображение выглядит как текст&#10;&#10;Автоматически созданное описание">
            <a:extLst>
              <a:ext uri="{FF2B5EF4-FFF2-40B4-BE49-F238E27FC236}">
                <a16:creationId xmlns:a16="http://schemas.microsoft.com/office/drawing/2014/main" id="{0D9BCB7F-DE3D-E9BE-B539-A7F10A31D2B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69" r="-1" b="6685"/>
          <a:stretch/>
        </p:blipFill>
        <p:spPr>
          <a:xfrm>
            <a:off x="5385048" y="1582072"/>
            <a:ext cx="4283670" cy="4367208"/>
          </a:xfrm>
          <a:prstGeom prst="rect">
            <a:avLst/>
          </a:prstGeom>
        </p:spPr>
      </p:pic>
      <p:sp>
        <p:nvSpPr>
          <p:cNvPr id="12" name="Дата 11">
            <a:extLst>
              <a:ext uri="{FF2B5EF4-FFF2-40B4-BE49-F238E27FC236}">
                <a16:creationId xmlns:a16="http://schemas.microsoft.com/office/drawing/2014/main" id="{F263E7BF-AB1F-4BAB-9D7F-1E3199C10458}"/>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6D56146D-9548-3DAB-93DD-0C0A3F6F3913}"/>
              </a:ext>
            </a:extLst>
          </p:cNvPr>
          <p:cNvSpPr>
            <a:spLocks noGrp="1"/>
          </p:cNvSpPr>
          <p:nvPr>
            <p:ph type="sldNum" sz="quarter" idx="4"/>
          </p:nvPr>
        </p:nvSpPr>
        <p:spPr/>
        <p:txBody>
          <a:bodyPr/>
          <a:lstStyle/>
          <a:p>
            <a:pPr>
              <a:defRPr/>
            </a:pPr>
            <a:fld id="{4F2367BF-7A57-4F5A-B357-719264272D2E}" type="slidenum">
              <a:rPr lang="ru-RU" smtClean="0"/>
              <a:pPr>
                <a:defRPr/>
              </a:pPr>
              <a:t>12</a:t>
            </a:fld>
            <a:r>
              <a:rPr lang="en-US"/>
              <a:t>/33</a:t>
            </a:r>
            <a:endParaRPr lang="ru-RU" dirty="0"/>
          </a:p>
        </p:txBody>
      </p:sp>
      <p:sp>
        <p:nvSpPr>
          <p:cNvPr id="4" name="Нижний колонтитул 3">
            <a:extLst>
              <a:ext uri="{FF2B5EF4-FFF2-40B4-BE49-F238E27FC236}">
                <a16:creationId xmlns:a16="http://schemas.microsoft.com/office/drawing/2014/main" id="{C637A2C4-5BC4-4DEE-9F9A-888385E795B3}"/>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326396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A8D02E-A6AE-EDA3-930A-03F6B659976E}"/>
              </a:ext>
            </a:extLst>
          </p:cNvPr>
          <p:cNvSpPr>
            <a:spLocks noGrp="1"/>
          </p:cNvSpPr>
          <p:nvPr>
            <p:ph type="title"/>
          </p:nvPr>
        </p:nvSpPr>
        <p:spPr/>
        <p:txBody>
          <a:bodyPr/>
          <a:lstStyle/>
          <a:p>
            <a:r>
              <a:rPr lang="ru-RU" dirty="0"/>
              <a:t>Пример решения </a:t>
            </a:r>
            <a:r>
              <a:rPr lang="en-US" dirty="0"/>
              <a:t>2D </a:t>
            </a:r>
            <a:r>
              <a:rPr lang="ru-RU" dirty="0"/>
              <a:t>задачи МКО</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16437B98-4CCA-9A57-7BF3-D12710EBC657}"/>
                  </a:ext>
                </a:extLst>
              </p:cNvPr>
              <p:cNvSpPr>
                <a:spLocks noGrp="1"/>
              </p:cNvSpPr>
              <p:nvPr>
                <p:ph idx="1"/>
              </p:nvPr>
            </p:nvSpPr>
            <p:spPr/>
            <p:txBody>
              <a:bodyPr/>
              <a:lstStyle/>
              <a:p>
                <a:r>
                  <a:rPr lang="ru-RU" dirty="0"/>
                  <a:t>Состояние поиска при решении серии скалярных задач</a:t>
                </a:r>
              </a:p>
              <a:p>
                <a:pPr marL="266700" lvl="1" indent="0">
                  <a:buNone/>
                </a:pPr>
                <a:endParaRPr lang="en-US" i="1" dirty="0">
                  <a:latin typeface="Cambria Math" panose="02040503050406030204" pitchFamily="18" charset="0"/>
                </a:endParaRPr>
              </a:p>
              <a:p>
                <a:pPr marL="266700" lvl="1" indent="0">
                  <a:lnSpc>
                    <a:spcPct val="150000"/>
                  </a:lnSpc>
                  <a:buNone/>
                </a:pPr>
                <a14:m>
                  <m:oMathPara xmlns:m="http://schemas.openxmlformats.org/officeDocument/2006/math">
                    <m:oMathParaPr>
                      <m:jc m:val="left"/>
                    </m:oMathParaPr>
                    <m:oMath xmlns:m="http://schemas.openxmlformats.org/officeDocument/2006/math">
                      <m:r>
                        <a:rPr lang="es-ES" i="1" dirty="0">
                          <a:latin typeface="Cambria Math" panose="02040503050406030204" pitchFamily="18" charset="0"/>
                        </a:rPr>
                        <m:t>𝑓</m:t>
                      </m:r>
                      <m:d>
                        <m:dPr>
                          <m:ctrlPr>
                            <a:rPr lang="es-ES" i="1" dirty="0">
                              <a:latin typeface="Cambria Math" panose="02040503050406030204" pitchFamily="18" charset="0"/>
                            </a:rPr>
                          </m:ctrlPr>
                        </m:dPr>
                        <m:e>
                          <m:r>
                            <a:rPr lang="es-ES" i="1" dirty="0">
                              <a:latin typeface="Cambria Math" panose="02040503050406030204" pitchFamily="18" charset="0"/>
                            </a:rPr>
                            <m:t>𝑦</m:t>
                          </m:r>
                        </m:e>
                      </m:d>
                      <m:r>
                        <a:rPr lang="es-ES" i="1" dirty="0">
                          <a:latin typeface="Cambria Math" panose="02040503050406030204" pitchFamily="18" charset="0"/>
                        </a:rPr>
                        <m:t>= </m:t>
                      </m:r>
                      <m:d>
                        <m:dPr>
                          <m:ctrlPr>
                            <a:rPr lang="es-ES" i="1" dirty="0">
                              <a:latin typeface="Cambria Math" panose="02040503050406030204" pitchFamily="18" charset="0"/>
                            </a:rPr>
                          </m:ctrlPr>
                        </m:dPr>
                        <m:e>
                          <m:sSub>
                            <m:sSubPr>
                              <m:ctrlPr>
                                <a:rPr lang="es-ES" i="1" dirty="0">
                                  <a:latin typeface="Cambria Math" panose="02040503050406030204" pitchFamily="18" charset="0"/>
                                </a:rPr>
                              </m:ctrlPr>
                            </m:sSubPr>
                            <m:e>
                              <m:r>
                                <a:rPr lang="es-ES" i="1" dirty="0">
                                  <a:latin typeface="Cambria Math" panose="02040503050406030204" pitchFamily="18" charset="0"/>
                                </a:rPr>
                                <m:t>𝑓</m:t>
                              </m:r>
                            </m:e>
                            <m:sub>
                              <m:r>
                                <a:rPr lang="es-ES" i="1" dirty="0">
                                  <a:latin typeface="Cambria Math" panose="02040503050406030204" pitchFamily="18" charset="0"/>
                                </a:rPr>
                                <m:t>1</m:t>
                              </m:r>
                            </m:sub>
                          </m:sSub>
                          <m:d>
                            <m:dPr>
                              <m:ctrlPr>
                                <a:rPr lang="es-ES" i="1" dirty="0">
                                  <a:latin typeface="Cambria Math" panose="02040503050406030204" pitchFamily="18" charset="0"/>
                                </a:rPr>
                              </m:ctrlPr>
                            </m:dPr>
                            <m:e>
                              <m:r>
                                <a:rPr lang="es-ES" i="1" dirty="0">
                                  <a:latin typeface="Cambria Math" panose="02040503050406030204" pitchFamily="18" charset="0"/>
                                </a:rPr>
                                <m:t>𝑦</m:t>
                              </m:r>
                            </m:e>
                          </m:d>
                          <m:r>
                            <a:rPr lang="es-ES" i="1" dirty="0" smtClean="0">
                              <a:latin typeface="Cambria Math" panose="02040503050406030204" pitchFamily="18" charset="0"/>
                            </a:rPr>
                            <m:t>,</m:t>
                          </m:r>
                          <m:r>
                            <a:rPr lang="es-ES" i="1" dirty="0">
                              <a:latin typeface="Cambria Math" panose="02040503050406030204" pitchFamily="18" charset="0"/>
                            </a:rPr>
                            <m:t> </m:t>
                          </m:r>
                          <m:sSub>
                            <m:sSubPr>
                              <m:ctrlPr>
                                <a:rPr lang="es-ES" i="1" dirty="0">
                                  <a:latin typeface="Cambria Math" panose="02040503050406030204" pitchFamily="18" charset="0"/>
                                </a:rPr>
                              </m:ctrlPr>
                            </m:sSubPr>
                            <m:e>
                              <m:r>
                                <a:rPr lang="es-ES" i="1" dirty="0">
                                  <a:latin typeface="Cambria Math" panose="02040503050406030204" pitchFamily="18" charset="0"/>
                                </a:rPr>
                                <m:t>𝑓</m:t>
                              </m:r>
                            </m:e>
                            <m:sub>
                              <m:r>
                                <a:rPr lang="es-ES" i="1" dirty="0">
                                  <a:latin typeface="Cambria Math" panose="02040503050406030204" pitchFamily="18" charset="0"/>
                                </a:rPr>
                                <m:t>2</m:t>
                              </m:r>
                            </m:sub>
                          </m:sSub>
                          <m:d>
                            <m:dPr>
                              <m:ctrlPr>
                                <a:rPr lang="es-ES" i="1" dirty="0">
                                  <a:latin typeface="Cambria Math" panose="02040503050406030204" pitchFamily="18" charset="0"/>
                                </a:rPr>
                              </m:ctrlPr>
                            </m:dPr>
                            <m:e>
                              <m:r>
                                <a:rPr lang="es-ES" i="1" dirty="0">
                                  <a:latin typeface="Cambria Math" panose="02040503050406030204" pitchFamily="18" charset="0"/>
                                </a:rPr>
                                <m:t>𝑦</m:t>
                              </m:r>
                            </m:e>
                          </m:d>
                        </m:e>
                      </m:d>
                      <m:r>
                        <a:rPr lang="es-ES" i="1" dirty="0">
                          <a:latin typeface="Cambria Math" panose="02040503050406030204" pitchFamily="18" charset="0"/>
                        </a:rPr>
                        <m:t>→ </m:t>
                      </m:r>
                      <m:r>
                        <m:rPr>
                          <m:sty m:val="p"/>
                        </m:rPr>
                        <a:rPr lang="es-ES" i="1" dirty="0">
                          <a:latin typeface="Cambria Math" panose="02040503050406030204" pitchFamily="18" charset="0"/>
                        </a:rPr>
                        <m:t>min</m:t>
                      </m:r>
                      <m:r>
                        <a:rPr lang="es-ES" i="1" dirty="0">
                          <a:latin typeface="Cambria Math" panose="02040503050406030204" pitchFamily="18" charset="0"/>
                        </a:rPr>
                        <m:t> </m:t>
                      </m:r>
                    </m:oMath>
                  </m:oMathPara>
                </a14:m>
                <a:endParaRPr lang="ru-RU" dirty="0"/>
              </a:p>
              <a:p>
                <a:pPr marL="266700" lvl="1" indent="0">
                  <a:lnSpc>
                    <a:spcPct val="150000"/>
                  </a:lnSpc>
                  <a:buNone/>
                </a:pPr>
                <a:r>
                  <a:rPr lang="ru-RU" dirty="0"/>
                  <a:t>Скалярная задача</a:t>
                </a:r>
                <a:r>
                  <a:rPr lang="en-US" dirty="0"/>
                  <a:t> No. 15, </a:t>
                </a:r>
                <a14:m>
                  <m:oMath xmlns:m="http://schemas.openxmlformats.org/officeDocument/2006/math">
                    <m:r>
                      <a:rPr lang="ru-RU" i="1">
                        <a:latin typeface="Cambria Math" panose="02040503050406030204" pitchFamily="18" charset="0"/>
                      </a:rPr>
                      <m:t>𝜆</m:t>
                    </m:r>
                    <m:r>
                      <a:rPr lang="en-US" i="1">
                        <a:latin typeface="Cambria Math" panose="02040503050406030204" pitchFamily="18" charset="0"/>
                      </a:rPr>
                      <m:t>=</m:t>
                    </m:r>
                    <m:d>
                      <m:dPr>
                        <m:ctrlPr>
                          <a:rPr lang="en-US" i="1" dirty="0">
                            <a:latin typeface="Cambria Math" panose="02040503050406030204" pitchFamily="18" charset="0"/>
                          </a:rPr>
                        </m:ctrlPr>
                      </m:dPr>
                      <m:e>
                        <m:r>
                          <a:rPr lang="en-US" i="1" dirty="0">
                            <a:latin typeface="Cambria Math" panose="02040503050406030204" pitchFamily="18" charset="0"/>
                          </a:rPr>
                          <m:t>0.3</m:t>
                        </m:r>
                        <m:r>
                          <a:rPr lang="en-US" i="1" dirty="0" smtClean="0">
                            <a:latin typeface="Cambria Math" panose="02040503050406030204" pitchFamily="18" charset="0"/>
                          </a:rPr>
                          <m:t>,</m:t>
                        </m:r>
                        <m:r>
                          <a:rPr lang="en-US" i="1" dirty="0">
                            <a:latin typeface="Cambria Math" panose="02040503050406030204" pitchFamily="18" charset="0"/>
                          </a:rPr>
                          <m:t> 0.</m:t>
                        </m:r>
                        <m:r>
                          <a:rPr lang="en-US" b="0" i="1" dirty="0" smtClean="0">
                            <a:latin typeface="Cambria Math" panose="02040503050406030204" pitchFamily="18" charset="0"/>
                          </a:rPr>
                          <m:t>7</m:t>
                        </m:r>
                      </m:e>
                    </m:d>
                  </m:oMath>
                </a14:m>
                <a:endParaRPr lang="ru-RU" dirty="0"/>
              </a:p>
              <a:p>
                <a:pPr marL="266700" lvl="1" indent="0">
                  <a:lnSpc>
                    <a:spcPct val="150000"/>
                  </a:lnSpc>
                  <a:buNone/>
                </a:pPr>
                <a14:m>
                  <m:oMathPara xmlns:m="http://schemas.openxmlformats.org/officeDocument/2006/math">
                    <m:oMathParaPr>
                      <m:jc m:val="left"/>
                    </m:oMathParaPr>
                    <m:oMath xmlns:m="http://schemas.openxmlformats.org/officeDocument/2006/math">
                      <m:sSub>
                        <m:sSubPr>
                          <m:ctrlPr>
                            <a:rPr lang="en-US" b="0" i="1" dirty="0" smtClean="0">
                              <a:latin typeface="Cambria Math" panose="02040503050406030204" pitchFamily="18" charset="0"/>
                            </a:rPr>
                          </m:ctrlPr>
                        </m:sSubPr>
                        <m:e>
                          <m:r>
                            <a:rPr lang="ru-RU" i="1" dirty="0">
                              <a:latin typeface="Cambria Math" panose="02040503050406030204" pitchFamily="18" charset="0"/>
                            </a:rPr>
                            <m:t>𝜑</m:t>
                          </m:r>
                        </m:e>
                        <m:sub>
                          <m:r>
                            <a:rPr lang="en-US" b="0" i="1" dirty="0" smtClean="0">
                              <a:latin typeface="Cambria Math" panose="02040503050406030204" pitchFamily="18" charset="0"/>
                            </a:rPr>
                            <m:t>15</m:t>
                          </m:r>
                        </m:sub>
                      </m:sSub>
                      <m:d>
                        <m:dPr>
                          <m:ctrlPr>
                            <a:rPr lang="en-US" i="1" dirty="0">
                              <a:latin typeface="Cambria Math" panose="02040503050406030204" pitchFamily="18" charset="0"/>
                            </a:rPr>
                          </m:ctrlPr>
                        </m:dPr>
                        <m:e>
                          <m:r>
                            <a:rPr lang="en-US" i="1" dirty="0" err="1">
                              <a:latin typeface="Cambria Math" panose="02040503050406030204" pitchFamily="18" charset="0"/>
                            </a:rPr>
                            <m:t>𝑦</m:t>
                          </m:r>
                        </m:e>
                      </m:d>
                      <m:r>
                        <a:rPr lang="en-US" i="1" dirty="0">
                          <a:latin typeface="Cambria Math" panose="02040503050406030204" pitchFamily="18" charset="0"/>
                        </a:rPr>
                        <m:t>→</m:t>
                      </m:r>
                      <m:r>
                        <a:rPr lang="en-US" i="1" dirty="0">
                          <a:latin typeface="Cambria Math" panose="02040503050406030204" pitchFamily="18" charset="0"/>
                        </a:rPr>
                        <m:t>𝑚𝑖𝑛</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𝐷</m:t>
                      </m:r>
                    </m:oMath>
                  </m:oMathPara>
                </a14:m>
                <a:endParaRPr lang="en-US" i="1" dirty="0">
                  <a:latin typeface="Cambria Math" panose="02040503050406030204" pitchFamily="18" charset="0"/>
                </a:endParaRPr>
              </a:p>
              <a:p>
                <a:pPr marL="266700" lvl="1" indent="0">
                  <a:lnSpc>
                    <a:spcPct val="150000"/>
                  </a:lnSpc>
                  <a:buNone/>
                </a:pPr>
                <a:r>
                  <a:rPr lang="en-US" dirty="0"/>
                  <a:t>where </a:t>
                </a:r>
                <a14:m>
                  <m:oMath xmlns:m="http://schemas.openxmlformats.org/officeDocument/2006/math">
                    <m:sSub>
                      <m:sSubPr>
                        <m:ctrlPr>
                          <a:rPr lang="en-US" b="0" i="1" dirty="0" smtClean="0">
                            <a:latin typeface="Cambria Math" panose="02040503050406030204" pitchFamily="18" charset="0"/>
                          </a:rPr>
                        </m:ctrlPr>
                      </m:sSubPr>
                      <m:e>
                        <m:r>
                          <a:rPr lang="ru-RU" i="1" dirty="0">
                            <a:latin typeface="Cambria Math" panose="02040503050406030204" pitchFamily="18" charset="0"/>
                          </a:rPr>
                          <m:t>𝜑</m:t>
                        </m:r>
                      </m:e>
                      <m:sub>
                        <m:r>
                          <a:rPr lang="en-US" b="0" i="1" dirty="0" smtClean="0">
                            <a:latin typeface="Cambria Math" panose="02040503050406030204" pitchFamily="18" charset="0"/>
                          </a:rPr>
                          <m:t>15</m:t>
                        </m:r>
                      </m:sub>
                    </m:sSub>
                    <m:d>
                      <m:dPr>
                        <m:ctrlPr>
                          <a:rPr lang="en-US" i="1" dirty="0">
                            <a:latin typeface="Cambria Math" panose="02040503050406030204" pitchFamily="18" charset="0"/>
                          </a:rPr>
                        </m:ctrlPr>
                      </m:dPr>
                      <m:e>
                        <m:r>
                          <a:rPr lang="en-US" i="1" dirty="0" err="1">
                            <a:latin typeface="Cambria Math" panose="02040503050406030204" pitchFamily="18" charset="0"/>
                          </a:rPr>
                          <m:t>𝑦</m:t>
                        </m:r>
                      </m:e>
                    </m:d>
                    <m:r>
                      <a:rPr lang="en-US" i="1"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max</m:t>
                        </m:r>
                      </m:fName>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err="1">
                                    <a:latin typeface="Cambria Math" panose="02040503050406030204" pitchFamily="18" charset="0"/>
                                  </a:rPr>
                                  <m:t>𝑓</m:t>
                                </m:r>
                              </m:e>
                              <m:sub>
                                <m:r>
                                  <a:rPr lang="en-US" i="1" dirty="0">
                                    <a:latin typeface="Cambria Math" panose="02040503050406030204" pitchFamily="18" charset="0"/>
                                  </a:rPr>
                                  <m:t>1</m:t>
                                </m:r>
                              </m:sub>
                            </m:sSub>
                            <m:d>
                              <m:dPr>
                                <m:ctrlPr>
                                  <a:rPr lang="en-US" i="1" dirty="0" err="1">
                                    <a:latin typeface="Cambria Math" panose="02040503050406030204" pitchFamily="18" charset="0"/>
                                  </a:rPr>
                                </m:ctrlPr>
                              </m:dPr>
                              <m:e>
                                <m:r>
                                  <a:rPr lang="en-US" i="1" dirty="0">
                                    <a:latin typeface="Cambria Math" panose="02040503050406030204" pitchFamily="18" charset="0"/>
                                  </a:rPr>
                                  <m:t>𝑦</m:t>
                                </m:r>
                              </m:e>
                            </m:d>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err="1">
                                    <a:latin typeface="Cambria Math" panose="02040503050406030204" pitchFamily="18" charset="0"/>
                                  </a:rPr>
                                  <m:t>𝑓</m:t>
                                </m:r>
                              </m:e>
                              <m:sub>
                                <m:r>
                                  <a:rPr lang="en-US" i="1" dirty="0">
                                    <a:latin typeface="Cambria Math" panose="02040503050406030204" pitchFamily="18" charset="0"/>
                                  </a:rPr>
                                  <m:t>2</m:t>
                                </m:r>
                              </m:sub>
                            </m:sSub>
                            <m:d>
                              <m:dPr>
                                <m:ctrlPr>
                                  <a:rPr lang="en-US" i="1" dirty="0" err="1">
                                    <a:latin typeface="Cambria Math" panose="02040503050406030204" pitchFamily="18" charset="0"/>
                                  </a:rPr>
                                </m:ctrlPr>
                              </m:dPr>
                              <m:e>
                                <m:r>
                                  <a:rPr lang="en-US" i="1" dirty="0">
                                    <a:latin typeface="Cambria Math" panose="02040503050406030204" pitchFamily="18" charset="0"/>
                                  </a:rPr>
                                  <m:t>𝑦</m:t>
                                </m:r>
                              </m:e>
                            </m:d>
                          </m:e>
                        </m:d>
                      </m:e>
                    </m:func>
                  </m:oMath>
                </a14:m>
                <a:endParaRPr lang="en-US" i="1" dirty="0"/>
              </a:p>
              <a:p>
                <a:pPr marL="266700" lvl="1" indent="0">
                  <a:buNone/>
                </a:pPr>
                <a:r>
                  <a:rPr lang="ru-RU" dirty="0">
                    <a:latin typeface="Times" panose="02020603050405020304" pitchFamily="18" charset="0"/>
                    <a:cs typeface="Times" panose="02020603050405020304" pitchFamily="18" charset="0"/>
                  </a:rPr>
                  <a:t>Число испытаний</a:t>
                </a:r>
                <a:r>
                  <a:rPr lang="en-US" dirty="0">
                    <a:latin typeface="Times" panose="02020603050405020304" pitchFamily="18" charset="0"/>
                    <a:cs typeface="Times" panose="02020603050405020304" pitchFamily="18" charset="0"/>
                  </a:rPr>
                  <a:t> – </a:t>
                </a:r>
                <a:r>
                  <a:rPr lang="en-US" dirty="0"/>
                  <a:t>967</a:t>
                </a:r>
              </a:p>
              <a:p>
                <a:pPr marL="266700" lvl="1" indent="0">
                  <a:buNone/>
                </a:pPr>
                <a:r>
                  <a:rPr lang="ru-RU" dirty="0">
                    <a:latin typeface="Times" panose="02020603050405020304" pitchFamily="18" charset="0"/>
                    <a:cs typeface="Times" panose="02020603050405020304" pitchFamily="18" charset="0"/>
                  </a:rPr>
                  <a:t>Число новых испытаний</a:t>
                </a:r>
                <a:r>
                  <a:rPr lang="en-US" dirty="0">
                    <a:latin typeface="Times" panose="02020603050405020304" pitchFamily="18" charset="0"/>
                    <a:cs typeface="Times" panose="02020603050405020304" pitchFamily="18" charset="0"/>
                  </a:rPr>
                  <a:t> –  35 </a:t>
                </a:r>
                <a:br>
                  <a:rPr lang="ru-RU" dirty="0">
                    <a:latin typeface="Times" panose="02020603050405020304" pitchFamily="18" charset="0"/>
                    <a:cs typeface="Times" panose="02020603050405020304" pitchFamily="18" charset="0"/>
                  </a:rPr>
                </a:br>
                <a:r>
                  <a:rPr lang="en-US" dirty="0">
                    <a:latin typeface="Times" panose="02020603050405020304" pitchFamily="18" charset="0"/>
                    <a:cs typeface="Times" panose="02020603050405020304" pitchFamily="18" charset="0"/>
                  </a:rPr>
                  <a:t>(</a:t>
                </a:r>
                <a:r>
                  <a:rPr lang="ru-RU" dirty="0">
                    <a:latin typeface="Times" panose="02020603050405020304" pitchFamily="18" charset="0"/>
                    <a:cs typeface="Times" panose="02020603050405020304" pitchFamily="18" charset="0"/>
                  </a:rPr>
                  <a:t>красные точки</a:t>
                </a:r>
                <a:r>
                  <a:rPr lang="en-US" dirty="0">
                    <a:latin typeface="Times" panose="02020603050405020304" pitchFamily="18" charset="0"/>
                    <a:cs typeface="Times" panose="02020603050405020304" pitchFamily="18" charset="0"/>
                  </a:rPr>
                  <a:t>)</a:t>
                </a:r>
                <a:endParaRPr lang="ru-RU" dirty="0">
                  <a:latin typeface="Times" panose="02020603050405020304" pitchFamily="18" charset="0"/>
                  <a:cs typeface="Times" panose="02020603050405020304" pitchFamily="18" charset="0"/>
                </a:endParaRPr>
              </a:p>
              <a:p>
                <a:pPr marL="266700" lvl="1" indent="0">
                  <a:buNone/>
                </a:pPr>
                <a:endParaRPr lang="en-US" i="1" dirty="0"/>
              </a:p>
              <a:p>
                <a:pPr marL="0" indent="0">
                  <a:buNone/>
                </a:pPr>
                <a:endParaRPr lang="en-US" dirty="0"/>
              </a:p>
            </p:txBody>
          </p:sp>
        </mc:Choice>
        <mc:Fallback>
          <p:sp>
            <p:nvSpPr>
              <p:cNvPr id="3" name="Объект 2">
                <a:extLst>
                  <a:ext uri="{FF2B5EF4-FFF2-40B4-BE49-F238E27FC236}">
                    <a16:creationId xmlns:a16="http://schemas.microsoft.com/office/drawing/2014/main" id="{16437B98-4CCA-9A57-7BF3-D12710EBC657}"/>
                  </a:ext>
                </a:extLst>
              </p:cNvPr>
              <p:cNvSpPr>
                <a:spLocks noGrp="1" noRot="1" noChangeAspect="1" noMove="1" noResize="1" noEditPoints="1" noAdjustHandles="1" noChangeArrowheads="1" noChangeShapeType="1" noTextEdit="1"/>
              </p:cNvSpPr>
              <p:nvPr>
                <p:ph idx="1"/>
              </p:nvPr>
            </p:nvSpPr>
            <p:spPr>
              <a:blipFill>
                <a:blip r:embed="rId2"/>
                <a:stretch>
                  <a:fillRect l="-449" t="-935"/>
                </a:stretch>
              </a:blipFill>
            </p:spPr>
            <p:txBody>
              <a:bodyPr/>
              <a:lstStyle/>
              <a:p>
                <a:r>
                  <a:rPr lang="ru-RU">
                    <a:noFill/>
                  </a:rPr>
                  <a:t> </a:t>
                </a:r>
              </a:p>
            </p:txBody>
          </p:sp>
        </mc:Fallback>
      </mc:AlternateContent>
      <p:pic>
        <p:nvPicPr>
          <p:cNvPr id="11" name="Рисунок 10" descr="Изображение выглядит как текст&#10;&#10;Автоматически созданное описание">
            <a:extLst>
              <a:ext uri="{FF2B5EF4-FFF2-40B4-BE49-F238E27FC236}">
                <a16:creationId xmlns:a16="http://schemas.microsoft.com/office/drawing/2014/main" id="{43D2BA71-C334-F360-18A2-070A93D801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69" r="-1" b="6683"/>
          <a:stretch/>
        </p:blipFill>
        <p:spPr>
          <a:xfrm>
            <a:off x="5385048" y="1582072"/>
            <a:ext cx="4283670" cy="4367208"/>
          </a:xfrm>
          <a:prstGeom prst="rect">
            <a:avLst/>
          </a:prstGeom>
        </p:spPr>
      </p:pic>
      <p:sp>
        <p:nvSpPr>
          <p:cNvPr id="12" name="Дата 11">
            <a:extLst>
              <a:ext uri="{FF2B5EF4-FFF2-40B4-BE49-F238E27FC236}">
                <a16:creationId xmlns:a16="http://schemas.microsoft.com/office/drawing/2014/main" id="{CAC27E3F-E799-44FF-BF6D-A876F369B8F6}"/>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63800324-7792-FAE0-31CA-0FE509409A09}"/>
              </a:ext>
            </a:extLst>
          </p:cNvPr>
          <p:cNvSpPr>
            <a:spLocks noGrp="1"/>
          </p:cNvSpPr>
          <p:nvPr>
            <p:ph type="sldNum" sz="quarter" idx="4"/>
          </p:nvPr>
        </p:nvSpPr>
        <p:spPr/>
        <p:txBody>
          <a:bodyPr/>
          <a:lstStyle/>
          <a:p>
            <a:pPr>
              <a:defRPr/>
            </a:pPr>
            <a:fld id="{4F2367BF-7A57-4F5A-B357-719264272D2E}" type="slidenum">
              <a:rPr lang="ru-RU" smtClean="0"/>
              <a:pPr>
                <a:defRPr/>
              </a:pPr>
              <a:t>13</a:t>
            </a:fld>
            <a:r>
              <a:rPr lang="en-US"/>
              <a:t>/33</a:t>
            </a:r>
            <a:endParaRPr lang="ru-RU" dirty="0"/>
          </a:p>
        </p:txBody>
      </p:sp>
      <p:sp>
        <p:nvSpPr>
          <p:cNvPr id="4" name="Нижний колонтитул 3">
            <a:extLst>
              <a:ext uri="{FF2B5EF4-FFF2-40B4-BE49-F238E27FC236}">
                <a16:creationId xmlns:a16="http://schemas.microsoft.com/office/drawing/2014/main" id="{928F2B03-F609-444A-88FF-D9E24F4F9D1E}"/>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391551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A8D02E-A6AE-EDA3-930A-03F6B659976E}"/>
              </a:ext>
            </a:extLst>
          </p:cNvPr>
          <p:cNvSpPr>
            <a:spLocks noGrp="1"/>
          </p:cNvSpPr>
          <p:nvPr>
            <p:ph type="title"/>
          </p:nvPr>
        </p:nvSpPr>
        <p:spPr/>
        <p:txBody>
          <a:bodyPr/>
          <a:lstStyle/>
          <a:p>
            <a:r>
              <a:rPr lang="ru-RU" dirty="0"/>
              <a:t>Пример решения </a:t>
            </a:r>
            <a:r>
              <a:rPr lang="en-US" dirty="0"/>
              <a:t>2D </a:t>
            </a:r>
            <a:r>
              <a:rPr lang="ru-RU" dirty="0"/>
              <a:t>задачи МКО</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16437B98-4CCA-9A57-7BF3-D12710EBC657}"/>
                  </a:ext>
                </a:extLst>
              </p:cNvPr>
              <p:cNvSpPr>
                <a:spLocks noGrp="1"/>
              </p:cNvSpPr>
              <p:nvPr>
                <p:ph idx="1"/>
              </p:nvPr>
            </p:nvSpPr>
            <p:spPr/>
            <p:txBody>
              <a:bodyPr/>
              <a:lstStyle/>
              <a:p>
                <a:r>
                  <a:rPr lang="ru-RU" dirty="0"/>
                  <a:t>Состояние поиска при решении серии скалярных задач</a:t>
                </a:r>
              </a:p>
              <a:p>
                <a:pPr marL="266700" lvl="1" indent="0">
                  <a:buNone/>
                </a:pPr>
                <a:endParaRPr lang="en-US" i="1" dirty="0">
                  <a:latin typeface="Cambria Math" panose="02040503050406030204" pitchFamily="18" charset="0"/>
                </a:endParaRPr>
              </a:p>
              <a:p>
                <a:pPr marL="266700" lvl="1" indent="0">
                  <a:lnSpc>
                    <a:spcPct val="150000"/>
                  </a:lnSpc>
                  <a:buNone/>
                </a:pPr>
                <a14:m>
                  <m:oMathPara xmlns:m="http://schemas.openxmlformats.org/officeDocument/2006/math">
                    <m:oMathParaPr>
                      <m:jc m:val="left"/>
                    </m:oMathParaPr>
                    <m:oMath xmlns:m="http://schemas.openxmlformats.org/officeDocument/2006/math">
                      <m:r>
                        <a:rPr lang="es-ES" i="1" dirty="0">
                          <a:latin typeface="Cambria Math" panose="02040503050406030204" pitchFamily="18" charset="0"/>
                        </a:rPr>
                        <m:t>𝑓</m:t>
                      </m:r>
                      <m:d>
                        <m:dPr>
                          <m:ctrlPr>
                            <a:rPr lang="es-ES" i="1" dirty="0">
                              <a:latin typeface="Cambria Math" panose="02040503050406030204" pitchFamily="18" charset="0"/>
                            </a:rPr>
                          </m:ctrlPr>
                        </m:dPr>
                        <m:e>
                          <m:r>
                            <a:rPr lang="es-ES" i="1" dirty="0">
                              <a:latin typeface="Cambria Math" panose="02040503050406030204" pitchFamily="18" charset="0"/>
                            </a:rPr>
                            <m:t>𝑦</m:t>
                          </m:r>
                        </m:e>
                      </m:d>
                      <m:r>
                        <a:rPr lang="es-ES" i="1" dirty="0">
                          <a:latin typeface="Cambria Math" panose="02040503050406030204" pitchFamily="18" charset="0"/>
                        </a:rPr>
                        <m:t>= </m:t>
                      </m:r>
                      <m:d>
                        <m:dPr>
                          <m:ctrlPr>
                            <a:rPr lang="es-ES" i="1" dirty="0">
                              <a:latin typeface="Cambria Math" panose="02040503050406030204" pitchFamily="18" charset="0"/>
                            </a:rPr>
                          </m:ctrlPr>
                        </m:dPr>
                        <m:e>
                          <m:sSub>
                            <m:sSubPr>
                              <m:ctrlPr>
                                <a:rPr lang="es-ES" i="1" dirty="0">
                                  <a:latin typeface="Cambria Math" panose="02040503050406030204" pitchFamily="18" charset="0"/>
                                </a:rPr>
                              </m:ctrlPr>
                            </m:sSubPr>
                            <m:e>
                              <m:r>
                                <a:rPr lang="es-ES" i="1" dirty="0">
                                  <a:latin typeface="Cambria Math" panose="02040503050406030204" pitchFamily="18" charset="0"/>
                                </a:rPr>
                                <m:t>𝑓</m:t>
                              </m:r>
                            </m:e>
                            <m:sub>
                              <m:r>
                                <a:rPr lang="es-ES" i="1" dirty="0">
                                  <a:latin typeface="Cambria Math" panose="02040503050406030204" pitchFamily="18" charset="0"/>
                                </a:rPr>
                                <m:t>1</m:t>
                              </m:r>
                            </m:sub>
                          </m:sSub>
                          <m:d>
                            <m:dPr>
                              <m:ctrlPr>
                                <a:rPr lang="es-ES" i="1" dirty="0">
                                  <a:latin typeface="Cambria Math" panose="02040503050406030204" pitchFamily="18" charset="0"/>
                                </a:rPr>
                              </m:ctrlPr>
                            </m:dPr>
                            <m:e>
                              <m:r>
                                <a:rPr lang="es-ES" i="1" dirty="0">
                                  <a:latin typeface="Cambria Math" panose="02040503050406030204" pitchFamily="18" charset="0"/>
                                </a:rPr>
                                <m:t>𝑦</m:t>
                              </m:r>
                            </m:e>
                          </m:d>
                          <m:r>
                            <a:rPr lang="es-ES" i="1" dirty="0" smtClean="0">
                              <a:latin typeface="Cambria Math" panose="02040503050406030204" pitchFamily="18" charset="0"/>
                            </a:rPr>
                            <m:t>,</m:t>
                          </m:r>
                          <m:r>
                            <a:rPr lang="es-ES" i="1" dirty="0">
                              <a:latin typeface="Cambria Math" panose="02040503050406030204" pitchFamily="18" charset="0"/>
                            </a:rPr>
                            <m:t> </m:t>
                          </m:r>
                          <m:sSub>
                            <m:sSubPr>
                              <m:ctrlPr>
                                <a:rPr lang="es-ES" i="1" dirty="0">
                                  <a:latin typeface="Cambria Math" panose="02040503050406030204" pitchFamily="18" charset="0"/>
                                </a:rPr>
                              </m:ctrlPr>
                            </m:sSubPr>
                            <m:e>
                              <m:r>
                                <a:rPr lang="es-ES" i="1" dirty="0">
                                  <a:latin typeface="Cambria Math" panose="02040503050406030204" pitchFamily="18" charset="0"/>
                                </a:rPr>
                                <m:t>𝑓</m:t>
                              </m:r>
                            </m:e>
                            <m:sub>
                              <m:r>
                                <a:rPr lang="es-ES" i="1" dirty="0">
                                  <a:latin typeface="Cambria Math" panose="02040503050406030204" pitchFamily="18" charset="0"/>
                                </a:rPr>
                                <m:t>2</m:t>
                              </m:r>
                            </m:sub>
                          </m:sSub>
                          <m:d>
                            <m:dPr>
                              <m:ctrlPr>
                                <a:rPr lang="es-ES" i="1" dirty="0">
                                  <a:latin typeface="Cambria Math" panose="02040503050406030204" pitchFamily="18" charset="0"/>
                                </a:rPr>
                              </m:ctrlPr>
                            </m:dPr>
                            <m:e>
                              <m:r>
                                <a:rPr lang="es-ES" i="1" dirty="0">
                                  <a:latin typeface="Cambria Math" panose="02040503050406030204" pitchFamily="18" charset="0"/>
                                </a:rPr>
                                <m:t>𝑦</m:t>
                              </m:r>
                            </m:e>
                          </m:d>
                        </m:e>
                      </m:d>
                      <m:r>
                        <a:rPr lang="es-ES" i="1" dirty="0">
                          <a:latin typeface="Cambria Math" panose="02040503050406030204" pitchFamily="18" charset="0"/>
                        </a:rPr>
                        <m:t>→ </m:t>
                      </m:r>
                      <m:r>
                        <m:rPr>
                          <m:sty m:val="p"/>
                        </m:rPr>
                        <a:rPr lang="es-ES" i="1" dirty="0">
                          <a:latin typeface="Cambria Math" panose="02040503050406030204" pitchFamily="18" charset="0"/>
                        </a:rPr>
                        <m:t>min</m:t>
                      </m:r>
                      <m:r>
                        <a:rPr lang="es-ES" i="1" dirty="0">
                          <a:latin typeface="Cambria Math" panose="02040503050406030204" pitchFamily="18" charset="0"/>
                        </a:rPr>
                        <m:t> </m:t>
                      </m:r>
                    </m:oMath>
                  </m:oMathPara>
                </a14:m>
                <a:endParaRPr lang="ru-RU" dirty="0"/>
              </a:p>
              <a:p>
                <a:pPr marL="266700" lvl="1" indent="0">
                  <a:lnSpc>
                    <a:spcPct val="150000"/>
                  </a:lnSpc>
                  <a:buNone/>
                </a:pPr>
                <a:r>
                  <a:rPr lang="ru-RU" dirty="0"/>
                  <a:t>Скалярная задача</a:t>
                </a:r>
                <a:r>
                  <a:rPr lang="en-US" dirty="0"/>
                  <a:t> No. 35, </a:t>
                </a:r>
                <a14:m>
                  <m:oMath xmlns:m="http://schemas.openxmlformats.org/officeDocument/2006/math">
                    <m:r>
                      <a:rPr lang="ru-RU" i="1">
                        <a:latin typeface="Cambria Math" panose="02040503050406030204" pitchFamily="18" charset="0"/>
                      </a:rPr>
                      <m:t>𝜆</m:t>
                    </m:r>
                    <m:r>
                      <a:rPr lang="en-US" i="1">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0.7,0.3</m:t>
                        </m:r>
                      </m:e>
                    </m:d>
                  </m:oMath>
                </a14:m>
                <a:endParaRPr lang="ru-RU" dirty="0"/>
              </a:p>
              <a:p>
                <a:pPr marL="266700" lvl="1" indent="0">
                  <a:lnSpc>
                    <a:spcPct val="150000"/>
                  </a:lnSpc>
                  <a:buNone/>
                </a:pPr>
                <a14:m>
                  <m:oMathPara xmlns:m="http://schemas.openxmlformats.org/officeDocument/2006/math">
                    <m:oMathParaPr>
                      <m:jc m:val="left"/>
                    </m:oMathParaPr>
                    <m:oMath xmlns:m="http://schemas.openxmlformats.org/officeDocument/2006/math">
                      <m:sSub>
                        <m:sSubPr>
                          <m:ctrlPr>
                            <a:rPr lang="en-US" b="0" i="1" dirty="0" smtClean="0">
                              <a:latin typeface="Cambria Math" panose="02040503050406030204" pitchFamily="18" charset="0"/>
                            </a:rPr>
                          </m:ctrlPr>
                        </m:sSubPr>
                        <m:e>
                          <m:r>
                            <a:rPr lang="ru-RU" i="1" dirty="0">
                              <a:latin typeface="Cambria Math" panose="02040503050406030204" pitchFamily="18" charset="0"/>
                            </a:rPr>
                            <m:t>𝜑</m:t>
                          </m:r>
                        </m:e>
                        <m:sub>
                          <m:r>
                            <a:rPr lang="en-US" b="0" i="1" dirty="0" smtClean="0">
                              <a:latin typeface="Cambria Math" panose="02040503050406030204" pitchFamily="18" charset="0"/>
                            </a:rPr>
                            <m:t>35</m:t>
                          </m:r>
                        </m:sub>
                      </m:sSub>
                      <m:d>
                        <m:dPr>
                          <m:ctrlPr>
                            <a:rPr lang="en-US" i="1" dirty="0">
                              <a:latin typeface="Cambria Math" panose="02040503050406030204" pitchFamily="18" charset="0"/>
                            </a:rPr>
                          </m:ctrlPr>
                        </m:dPr>
                        <m:e>
                          <m:r>
                            <a:rPr lang="en-US" i="1" dirty="0" err="1">
                              <a:latin typeface="Cambria Math" panose="02040503050406030204" pitchFamily="18" charset="0"/>
                            </a:rPr>
                            <m:t>𝑦</m:t>
                          </m:r>
                        </m:e>
                      </m:d>
                      <m:r>
                        <a:rPr lang="en-US" i="1" dirty="0">
                          <a:latin typeface="Cambria Math" panose="02040503050406030204" pitchFamily="18" charset="0"/>
                        </a:rPr>
                        <m:t>→</m:t>
                      </m:r>
                      <m:r>
                        <a:rPr lang="en-US" i="1" dirty="0">
                          <a:latin typeface="Cambria Math" panose="02040503050406030204" pitchFamily="18" charset="0"/>
                        </a:rPr>
                        <m:t>𝑚𝑖𝑛</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𝐷</m:t>
                      </m:r>
                    </m:oMath>
                  </m:oMathPara>
                </a14:m>
                <a:endParaRPr lang="en-US" i="1" dirty="0">
                  <a:latin typeface="Cambria Math" panose="02040503050406030204" pitchFamily="18" charset="0"/>
                </a:endParaRPr>
              </a:p>
              <a:p>
                <a:pPr marL="266700" lvl="1" indent="0">
                  <a:lnSpc>
                    <a:spcPct val="150000"/>
                  </a:lnSpc>
                  <a:buNone/>
                </a:pPr>
                <a:r>
                  <a:rPr lang="en-US" dirty="0"/>
                  <a:t>where</a:t>
                </a:r>
                <a:r>
                  <a:rPr lang="en-US" dirty="0">
                    <a:latin typeface="Cambria Math" panose="02040503050406030204" pitchFamily="18" charset="0"/>
                  </a:rPr>
                  <a:t> </a:t>
                </a:r>
                <a14:m>
                  <m:oMath xmlns:m="http://schemas.openxmlformats.org/officeDocument/2006/math">
                    <m:sSub>
                      <m:sSubPr>
                        <m:ctrlPr>
                          <a:rPr lang="en-US" b="0" i="1" dirty="0" smtClean="0">
                            <a:latin typeface="Cambria Math" panose="02040503050406030204" pitchFamily="18" charset="0"/>
                          </a:rPr>
                        </m:ctrlPr>
                      </m:sSubPr>
                      <m:e>
                        <m:r>
                          <a:rPr lang="ru-RU" i="1" dirty="0">
                            <a:latin typeface="Cambria Math" panose="02040503050406030204" pitchFamily="18" charset="0"/>
                          </a:rPr>
                          <m:t>𝜑</m:t>
                        </m:r>
                      </m:e>
                      <m:sub>
                        <m:r>
                          <a:rPr lang="en-US" b="0" i="1" dirty="0" smtClean="0">
                            <a:latin typeface="Cambria Math" panose="02040503050406030204" pitchFamily="18" charset="0"/>
                          </a:rPr>
                          <m:t>35</m:t>
                        </m:r>
                      </m:sub>
                    </m:sSub>
                    <m:d>
                      <m:dPr>
                        <m:ctrlPr>
                          <a:rPr lang="en-US" i="1" dirty="0">
                            <a:latin typeface="Cambria Math" panose="02040503050406030204" pitchFamily="18" charset="0"/>
                          </a:rPr>
                        </m:ctrlPr>
                      </m:dPr>
                      <m:e>
                        <m:r>
                          <a:rPr lang="en-US" i="1" dirty="0" err="1">
                            <a:latin typeface="Cambria Math" panose="02040503050406030204" pitchFamily="18" charset="0"/>
                          </a:rPr>
                          <m:t>𝑦</m:t>
                        </m:r>
                      </m:e>
                    </m:d>
                    <m:r>
                      <a:rPr lang="en-US" i="1"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max</m:t>
                        </m:r>
                      </m:fName>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err="1">
                                    <a:latin typeface="Cambria Math" panose="02040503050406030204" pitchFamily="18" charset="0"/>
                                  </a:rPr>
                                  <m:t>𝑓</m:t>
                                </m:r>
                              </m:e>
                              <m:sub>
                                <m:r>
                                  <a:rPr lang="en-US" i="1" dirty="0">
                                    <a:latin typeface="Cambria Math" panose="02040503050406030204" pitchFamily="18" charset="0"/>
                                  </a:rPr>
                                  <m:t>1</m:t>
                                </m:r>
                              </m:sub>
                            </m:sSub>
                            <m:d>
                              <m:dPr>
                                <m:ctrlPr>
                                  <a:rPr lang="en-US" i="1" dirty="0" err="1">
                                    <a:latin typeface="Cambria Math" panose="02040503050406030204" pitchFamily="18" charset="0"/>
                                  </a:rPr>
                                </m:ctrlPr>
                              </m:dPr>
                              <m:e>
                                <m:r>
                                  <a:rPr lang="en-US" i="1" dirty="0">
                                    <a:latin typeface="Cambria Math" panose="02040503050406030204" pitchFamily="18" charset="0"/>
                                  </a:rPr>
                                  <m:t>𝑦</m:t>
                                </m:r>
                              </m:e>
                            </m:d>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err="1">
                                    <a:latin typeface="Cambria Math" panose="02040503050406030204" pitchFamily="18" charset="0"/>
                                  </a:rPr>
                                  <m:t>𝑓</m:t>
                                </m:r>
                              </m:e>
                              <m:sub>
                                <m:r>
                                  <a:rPr lang="en-US" i="1" dirty="0">
                                    <a:latin typeface="Cambria Math" panose="02040503050406030204" pitchFamily="18" charset="0"/>
                                  </a:rPr>
                                  <m:t>2</m:t>
                                </m:r>
                              </m:sub>
                            </m:sSub>
                            <m:d>
                              <m:dPr>
                                <m:ctrlPr>
                                  <a:rPr lang="en-US" i="1" dirty="0" err="1">
                                    <a:latin typeface="Cambria Math" panose="02040503050406030204" pitchFamily="18" charset="0"/>
                                  </a:rPr>
                                </m:ctrlPr>
                              </m:dPr>
                              <m:e>
                                <m:r>
                                  <a:rPr lang="en-US" i="1" dirty="0">
                                    <a:latin typeface="Cambria Math" panose="02040503050406030204" pitchFamily="18" charset="0"/>
                                  </a:rPr>
                                  <m:t>𝑦</m:t>
                                </m:r>
                              </m:e>
                            </m:d>
                          </m:e>
                        </m:d>
                      </m:e>
                    </m:func>
                  </m:oMath>
                </a14:m>
                <a:endParaRPr lang="en-US" i="1" dirty="0">
                  <a:latin typeface="Cambria Math" panose="02040503050406030204" pitchFamily="18" charset="0"/>
                </a:endParaRPr>
              </a:p>
              <a:p>
                <a:pPr marL="266700" lvl="1" indent="0">
                  <a:buNone/>
                </a:pPr>
                <a:r>
                  <a:rPr lang="ru-RU" dirty="0">
                    <a:latin typeface="Times" panose="02020603050405020304" pitchFamily="18" charset="0"/>
                    <a:cs typeface="Times" panose="02020603050405020304" pitchFamily="18" charset="0"/>
                  </a:rPr>
                  <a:t>Число новых испытаний</a:t>
                </a:r>
                <a:r>
                  <a:rPr lang="en-US" dirty="0">
                    <a:latin typeface="Times" panose="02020603050405020304" pitchFamily="18" charset="0"/>
                    <a:cs typeface="Times" panose="02020603050405020304" pitchFamily="18" charset="0"/>
                  </a:rPr>
                  <a:t> –1378</a:t>
                </a:r>
                <a:endParaRPr lang="en-US" dirty="0"/>
              </a:p>
              <a:p>
                <a:pPr marL="266700" lvl="1" indent="0">
                  <a:buNone/>
                </a:pPr>
                <a:r>
                  <a:rPr lang="ru-RU" dirty="0">
                    <a:latin typeface="Times" panose="02020603050405020304" pitchFamily="18" charset="0"/>
                    <a:cs typeface="Times" panose="02020603050405020304" pitchFamily="18" charset="0"/>
                  </a:rPr>
                  <a:t>Число новых испытаний</a:t>
                </a:r>
                <a:r>
                  <a:rPr lang="en-US" dirty="0">
                    <a:latin typeface="Times" panose="02020603050405020304" pitchFamily="18" charset="0"/>
                    <a:cs typeface="Times" panose="02020603050405020304" pitchFamily="18" charset="0"/>
                  </a:rPr>
                  <a:t> –  8 </a:t>
                </a:r>
                <a:br>
                  <a:rPr lang="ru-RU" dirty="0">
                    <a:latin typeface="Times" panose="02020603050405020304" pitchFamily="18" charset="0"/>
                    <a:cs typeface="Times" panose="02020603050405020304" pitchFamily="18" charset="0"/>
                  </a:rPr>
                </a:br>
                <a:r>
                  <a:rPr lang="en-US" dirty="0">
                    <a:latin typeface="Times" panose="02020603050405020304" pitchFamily="18" charset="0"/>
                    <a:cs typeface="Times" panose="02020603050405020304" pitchFamily="18" charset="0"/>
                  </a:rPr>
                  <a:t>(</a:t>
                </a:r>
                <a:r>
                  <a:rPr lang="ru-RU" dirty="0">
                    <a:latin typeface="Times" panose="02020603050405020304" pitchFamily="18" charset="0"/>
                    <a:cs typeface="Times" panose="02020603050405020304" pitchFamily="18" charset="0"/>
                  </a:rPr>
                  <a:t>красные точки</a:t>
                </a:r>
                <a:r>
                  <a:rPr lang="en-US" dirty="0">
                    <a:latin typeface="Times" panose="02020603050405020304" pitchFamily="18" charset="0"/>
                    <a:cs typeface="Times" panose="02020603050405020304" pitchFamily="18" charset="0"/>
                  </a:rPr>
                  <a:t>)</a:t>
                </a:r>
                <a:endParaRPr lang="ru-RU" dirty="0">
                  <a:latin typeface="Times" panose="02020603050405020304" pitchFamily="18" charset="0"/>
                  <a:cs typeface="Times" panose="02020603050405020304" pitchFamily="18" charset="0"/>
                </a:endParaRPr>
              </a:p>
              <a:p>
                <a:pPr marL="266700" lvl="1" indent="0">
                  <a:buNone/>
                </a:pPr>
                <a:endParaRPr lang="en-US" i="1" dirty="0">
                  <a:latin typeface="Cambria Math" panose="02040503050406030204" pitchFamily="18" charset="0"/>
                </a:endParaRPr>
              </a:p>
              <a:p>
                <a:pPr marL="0" indent="0">
                  <a:buNone/>
                </a:pPr>
                <a:endParaRPr lang="en-US" dirty="0"/>
              </a:p>
              <a:p>
                <a:endParaRPr lang="ru-RU" dirty="0"/>
              </a:p>
            </p:txBody>
          </p:sp>
        </mc:Choice>
        <mc:Fallback>
          <p:sp>
            <p:nvSpPr>
              <p:cNvPr id="3" name="Объект 2">
                <a:extLst>
                  <a:ext uri="{FF2B5EF4-FFF2-40B4-BE49-F238E27FC236}">
                    <a16:creationId xmlns:a16="http://schemas.microsoft.com/office/drawing/2014/main" id="{16437B98-4CCA-9A57-7BF3-D12710EBC657}"/>
                  </a:ext>
                </a:extLst>
              </p:cNvPr>
              <p:cNvSpPr>
                <a:spLocks noGrp="1" noRot="1" noChangeAspect="1" noMove="1" noResize="1" noEditPoints="1" noAdjustHandles="1" noChangeArrowheads="1" noChangeShapeType="1" noTextEdit="1"/>
              </p:cNvSpPr>
              <p:nvPr>
                <p:ph idx="1"/>
              </p:nvPr>
            </p:nvSpPr>
            <p:spPr>
              <a:blipFill>
                <a:blip r:embed="rId2"/>
                <a:stretch>
                  <a:fillRect l="-449" t="-935"/>
                </a:stretch>
              </a:blipFill>
            </p:spPr>
            <p:txBody>
              <a:bodyPr/>
              <a:lstStyle/>
              <a:p>
                <a:r>
                  <a:rPr lang="ru-RU">
                    <a:noFill/>
                  </a:rPr>
                  <a:t> </a:t>
                </a:r>
              </a:p>
            </p:txBody>
          </p:sp>
        </mc:Fallback>
      </mc:AlternateContent>
      <p:pic>
        <p:nvPicPr>
          <p:cNvPr id="11" name="Рисунок 10">
            <a:extLst>
              <a:ext uri="{FF2B5EF4-FFF2-40B4-BE49-F238E27FC236}">
                <a16:creationId xmlns:a16="http://schemas.microsoft.com/office/drawing/2014/main" id="{B9642363-91D8-5E26-C78C-A525407831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18" b="6551"/>
          <a:stretch/>
        </p:blipFill>
        <p:spPr>
          <a:xfrm>
            <a:off x="5385048" y="1582072"/>
            <a:ext cx="4282860" cy="4367208"/>
          </a:xfrm>
          <a:prstGeom prst="rect">
            <a:avLst/>
          </a:prstGeom>
        </p:spPr>
      </p:pic>
      <p:sp>
        <p:nvSpPr>
          <p:cNvPr id="12" name="Дата 11">
            <a:extLst>
              <a:ext uri="{FF2B5EF4-FFF2-40B4-BE49-F238E27FC236}">
                <a16:creationId xmlns:a16="http://schemas.microsoft.com/office/drawing/2014/main" id="{DBB76A00-ADF1-415D-8BED-83DEDC1D7DC3}"/>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2BF1E688-731B-6069-3823-CE31FAC2F793}"/>
              </a:ext>
            </a:extLst>
          </p:cNvPr>
          <p:cNvSpPr>
            <a:spLocks noGrp="1"/>
          </p:cNvSpPr>
          <p:nvPr>
            <p:ph type="sldNum" sz="quarter" idx="4"/>
          </p:nvPr>
        </p:nvSpPr>
        <p:spPr/>
        <p:txBody>
          <a:bodyPr/>
          <a:lstStyle/>
          <a:p>
            <a:pPr>
              <a:defRPr/>
            </a:pPr>
            <a:fld id="{4F2367BF-7A57-4F5A-B357-719264272D2E}" type="slidenum">
              <a:rPr lang="ru-RU" smtClean="0"/>
              <a:pPr>
                <a:defRPr/>
              </a:pPr>
              <a:t>14</a:t>
            </a:fld>
            <a:r>
              <a:rPr lang="en-US"/>
              <a:t>/33</a:t>
            </a:r>
            <a:endParaRPr lang="ru-RU" dirty="0"/>
          </a:p>
        </p:txBody>
      </p:sp>
      <p:sp>
        <p:nvSpPr>
          <p:cNvPr id="4" name="Нижний колонтитул 3">
            <a:extLst>
              <a:ext uri="{FF2B5EF4-FFF2-40B4-BE49-F238E27FC236}">
                <a16:creationId xmlns:a16="http://schemas.microsoft.com/office/drawing/2014/main" id="{1012BA1A-5E72-4261-81FF-CC3D6500F100}"/>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384906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A8D02E-A6AE-EDA3-930A-03F6B659976E}"/>
              </a:ext>
            </a:extLst>
          </p:cNvPr>
          <p:cNvSpPr>
            <a:spLocks noGrp="1"/>
          </p:cNvSpPr>
          <p:nvPr>
            <p:ph type="title"/>
          </p:nvPr>
        </p:nvSpPr>
        <p:spPr/>
        <p:txBody>
          <a:bodyPr/>
          <a:lstStyle/>
          <a:p>
            <a:r>
              <a:rPr lang="ru-RU" dirty="0"/>
              <a:t>Пример решения </a:t>
            </a:r>
            <a:r>
              <a:rPr lang="en-US" dirty="0"/>
              <a:t>2D </a:t>
            </a:r>
            <a:r>
              <a:rPr lang="ru-RU" dirty="0"/>
              <a:t>задачи МКО</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16437B98-4CCA-9A57-7BF3-D12710EBC657}"/>
                  </a:ext>
                </a:extLst>
              </p:cNvPr>
              <p:cNvSpPr>
                <a:spLocks noGrp="1"/>
              </p:cNvSpPr>
              <p:nvPr>
                <p:ph idx="1"/>
              </p:nvPr>
            </p:nvSpPr>
            <p:spPr/>
            <p:txBody>
              <a:bodyPr/>
              <a:lstStyle/>
              <a:p>
                <a:r>
                  <a:rPr lang="ru-RU" dirty="0"/>
                  <a:t>Состояние поиска при решении серии скалярных задач</a:t>
                </a:r>
              </a:p>
              <a:p>
                <a:pPr marL="266700" lvl="1" indent="0">
                  <a:buNone/>
                </a:pPr>
                <a:endParaRPr lang="en-US" i="1" dirty="0">
                  <a:latin typeface="Cambria Math" panose="02040503050406030204" pitchFamily="18" charset="0"/>
                </a:endParaRPr>
              </a:p>
              <a:p>
                <a:pPr marL="266700" lvl="1" indent="0">
                  <a:lnSpc>
                    <a:spcPct val="150000"/>
                  </a:lnSpc>
                  <a:buNone/>
                </a:pPr>
                <a14:m>
                  <m:oMathPara xmlns:m="http://schemas.openxmlformats.org/officeDocument/2006/math">
                    <m:oMathParaPr>
                      <m:jc m:val="left"/>
                    </m:oMathParaPr>
                    <m:oMath xmlns:m="http://schemas.openxmlformats.org/officeDocument/2006/math">
                      <m:r>
                        <a:rPr lang="es-ES" i="1" dirty="0">
                          <a:latin typeface="Cambria Math" panose="02040503050406030204" pitchFamily="18" charset="0"/>
                        </a:rPr>
                        <m:t>𝑓</m:t>
                      </m:r>
                      <m:d>
                        <m:dPr>
                          <m:ctrlPr>
                            <a:rPr lang="es-ES" i="1" dirty="0">
                              <a:latin typeface="Cambria Math" panose="02040503050406030204" pitchFamily="18" charset="0"/>
                            </a:rPr>
                          </m:ctrlPr>
                        </m:dPr>
                        <m:e>
                          <m:r>
                            <a:rPr lang="es-ES" i="1" dirty="0">
                              <a:latin typeface="Cambria Math" panose="02040503050406030204" pitchFamily="18" charset="0"/>
                            </a:rPr>
                            <m:t>𝑦</m:t>
                          </m:r>
                        </m:e>
                      </m:d>
                      <m:r>
                        <a:rPr lang="es-ES" i="1" dirty="0">
                          <a:latin typeface="Cambria Math" panose="02040503050406030204" pitchFamily="18" charset="0"/>
                        </a:rPr>
                        <m:t>= </m:t>
                      </m:r>
                      <m:d>
                        <m:dPr>
                          <m:ctrlPr>
                            <a:rPr lang="es-ES" i="1" dirty="0">
                              <a:latin typeface="Cambria Math" panose="02040503050406030204" pitchFamily="18" charset="0"/>
                            </a:rPr>
                          </m:ctrlPr>
                        </m:dPr>
                        <m:e>
                          <m:sSub>
                            <m:sSubPr>
                              <m:ctrlPr>
                                <a:rPr lang="es-ES" i="1" dirty="0">
                                  <a:latin typeface="Cambria Math" panose="02040503050406030204" pitchFamily="18" charset="0"/>
                                </a:rPr>
                              </m:ctrlPr>
                            </m:sSubPr>
                            <m:e>
                              <m:r>
                                <a:rPr lang="es-ES" i="1" dirty="0">
                                  <a:latin typeface="Cambria Math" panose="02040503050406030204" pitchFamily="18" charset="0"/>
                                </a:rPr>
                                <m:t>𝑓</m:t>
                              </m:r>
                            </m:e>
                            <m:sub>
                              <m:r>
                                <a:rPr lang="es-ES" i="1" dirty="0">
                                  <a:latin typeface="Cambria Math" panose="02040503050406030204" pitchFamily="18" charset="0"/>
                                </a:rPr>
                                <m:t>1</m:t>
                              </m:r>
                            </m:sub>
                          </m:sSub>
                          <m:d>
                            <m:dPr>
                              <m:ctrlPr>
                                <a:rPr lang="es-ES" i="1" dirty="0">
                                  <a:latin typeface="Cambria Math" panose="02040503050406030204" pitchFamily="18" charset="0"/>
                                </a:rPr>
                              </m:ctrlPr>
                            </m:dPr>
                            <m:e>
                              <m:r>
                                <a:rPr lang="es-ES" i="1" dirty="0">
                                  <a:latin typeface="Cambria Math" panose="02040503050406030204" pitchFamily="18" charset="0"/>
                                </a:rPr>
                                <m:t>𝑦</m:t>
                              </m:r>
                            </m:e>
                          </m:d>
                          <m:r>
                            <a:rPr lang="es-ES" i="1" dirty="0" smtClean="0">
                              <a:latin typeface="Cambria Math" panose="02040503050406030204" pitchFamily="18" charset="0"/>
                            </a:rPr>
                            <m:t>,</m:t>
                          </m:r>
                          <m:r>
                            <a:rPr lang="es-ES" i="1" dirty="0">
                              <a:latin typeface="Cambria Math" panose="02040503050406030204" pitchFamily="18" charset="0"/>
                            </a:rPr>
                            <m:t> </m:t>
                          </m:r>
                          <m:sSub>
                            <m:sSubPr>
                              <m:ctrlPr>
                                <a:rPr lang="es-ES" i="1" dirty="0">
                                  <a:latin typeface="Cambria Math" panose="02040503050406030204" pitchFamily="18" charset="0"/>
                                </a:rPr>
                              </m:ctrlPr>
                            </m:sSubPr>
                            <m:e>
                              <m:r>
                                <a:rPr lang="es-ES" i="1" dirty="0">
                                  <a:latin typeface="Cambria Math" panose="02040503050406030204" pitchFamily="18" charset="0"/>
                                </a:rPr>
                                <m:t>𝑓</m:t>
                              </m:r>
                            </m:e>
                            <m:sub>
                              <m:r>
                                <a:rPr lang="es-ES" i="1" dirty="0">
                                  <a:latin typeface="Cambria Math" panose="02040503050406030204" pitchFamily="18" charset="0"/>
                                </a:rPr>
                                <m:t>2</m:t>
                              </m:r>
                            </m:sub>
                          </m:sSub>
                          <m:d>
                            <m:dPr>
                              <m:ctrlPr>
                                <a:rPr lang="es-ES" i="1" dirty="0">
                                  <a:latin typeface="Cambria Math" panose="02040503050406030204" pitchFamily="18" charset="0"/>
                                </a:rPr>
                              </m:ctrlPr>
                            </m:dPr>
                            <m:e>
                              <m:r>
                                <a:rPr lang="es-ES" i="1" dirty="0">
                                  <a:latin typeface="Cambria Math" panose="02040503050406030204" pitchFamily="18" charset="0"/>
                                </a:rPr>
                                <m:t>𝑦</m:t>
                              </m:r>
                            </m:e>
                          </m:d>
                        </m:e>
                      </m:d>
                      <m:r>
                        <a:rPr lang="es-ES" i="1" dirty="0">
                          <a:latin typeface="Cambria Math" panose="02040503050406030204" pitchFamily="18" charset="0"/>
                        </a:rPr>
                        <m:t>→ </m:t>
                      </m:r>
                      <m:r>
                        <m:rPr>
                          <m:sty m:val="p"/>
                        </m:rPr>
                        <a:rPr lang="es-ES" i="1" dirty="0">
                          <a:latin typeface="Cambria Math" panose="02040503050406030204" pitchFamily="18" charset="0"/>
                        </a:rPr>
                        <m:t>min</m:t>
                      </m:r>
                      <m:r>
                        <a:rPr lang="es-ES" i="1" dirty="0">
                          <a:latin typeface="Cambria Math" panose="02040503050406030204" pitchFamily="18" charset="0"/>
                        </a:rPr>
                        <m:t> </m:t>
                      </m:r>
                    </m:oMath>
                  </m:oMathPara>
                </a14:m>
                <a:endParaRPr lang="ru-RU" dirty="0"/>
              </a:p>
              <a:p>
                <a:pPr marL="266700" lvl="1" indent="0">
                  <a:lnSpc>
                    <a:spcPct val="150000"/>
                  </a:lnSpc>
                  <a:buNone/>
                </a:pPr>
                <a:r>
                  <a:rPr lang="ru-RU" dirty="0"/>
                  <a:t>Скалярная задача</a:t>
                </a:r>
                <a:r>
                  <a:rPr lang="en-US" dirty="0"/>
                  <a:t> No. 50, </a:t>
                </a:r>
                <a14:m>
                  <m:oMath xmlns:m="http://schemas.openxmlformats.org/officeDocument/2006/math">
                    <m:r>
                      <a:rPr lang="ru-RU" i="1">
                        <a:latin typeface="Cambria Math" panose="02040503050406030204" pitchFamily="18" charset="0"/>
                      </a:rPr>
                      <m:t>𝜆</m:t>
                    </m:r>
                    <m:r>
                      <a:rPr lang="en-US" i="1">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1</m:t>
                        </m:r>
                        <m:r>
                          <a:rPr lang="en-US" i="1" dirty="0" smtClean="0">
                            <a:latin typeface="Cambria Math" panose="02040503050406030204" pitchFamily="18" charset="0"/>
                          </a:rPr>
                          <m:t>,</m:t>
                        </m:r>
                        <m:r>
                          <a:rPr lang="en-US" i="1" dirty="0">
                            <a:latin typeface="Cambria Math" panose="02040503050406030204" pitchFamily="18" charset="0"/>
                          </a:rPr>
                          <m:t> 0</m:t>
                        </m:r>
                      </m:e>
                    </m:d>
                  </m:oMath>
                </a14:m>
                <a:endParaRPr lang="ru-RU" dirty="0"/>
              </a:p>
              <a:p>
                <a:pPr marL="266700" lvl="1" indent="0">
                  <a:lnSpc>
                    <a:spcPct val="150000"/>
                  </a:lnSpc>
                  <a:buNone/>
                </a:pPr>
                <a14:m>
                  <m:oMathPara xmlns:m="http://schemas.openxmlformats.org/officeDocument/2006/math">
                    <m:oMathParaPr>
                      <m:jc m:val="left"/>
                    </m:oMathParaPr>
                    <m:oMath xmlns:m="http://schemas.openxmlformats.org/officeDocument/2006/math">
                      <m:sSub>
                        <m:sSubPr>
                          <m:ctrlPr>
                            <a:rPr lang="en-US" b="0" i="1" dirty="0" smtClean="0">
                              <a:latin typeface="Cambria Math" panose="02040503050406030204" pitchFamily="18" charset="0"/>
                            </a:rPr>
                          </m:ctrlPr>
                        </m:sSubPr>
                        <m:e>
                          <m:r>
                            <a:rPr lang="ru-RU" i="1" dirty="0">
                              <a:latin typeface="Cambria Math" panose="02040503050406030204" pitchFamily="18" charset="0"/>
                            </a:rPr>
                            <m:t>𝜑</m:t>
                          </m:r>
                        </m:e>
                        <m:sub>
                          <m:r>
                            <a:rPr lang="en-US" b="0" i="1" dirty="0" smtClean="0">
                              <a:latin typeface="Cambria Math" panose="02040503050406030204" pitchFamily="18" charset="0"/>
                            </a:rPr>
                            <m:t>50</m:t>
                          </m:r>
                        </m:sub>
                      </m:sSub>
                      <m:d>
                        <m:dPr>
                          <m:ctrlPr>
                            <a:rPr lang="en-US" i="1" dirty="0">
                              <a:latin typeface="Cambria Math" panose="02040503050406030204" pitchFamily="18" charset="0"/>
                            </a:rPr>
                          </m:ctrlPr>
                        </m:dPr>
                        <m:e>
                          <m:r>
                            <a:rPr lang="en-US" i="1" dirty="0" err="1">
                              <a:latin typeface="Cambria Math" panose="02040503050406030204" pitchFamily="18" charset="0"/>
                            </a:rPr>
                            <m:t>𝑦</m:t>
                          </m:r>
                        </m:e>
                      </m:d>
                      <m:r>
                        <a:rPr lang="en-US" i="1" dirty="0">
                          <a:latin typeface="Cambria Math" panose="02040503050406030204" pitchFamily="18" charset="0"/>
                        </a:rPr>
                        <m:t>→</m:t>
                      </m:r>
                      <m:r>
                        <a:rPr lang="en-US" i="1" dirty="0">
                          <a:latin typeface="Cambria Math" panose="02040503050406030204" pitchFamily="18" charset="0"/>
                        </a:rPr>
                        <m:t>𝑚𝑖𝑛</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𝐷</m:t>
                      </m:r>
                    </m:oMath>
                  </m:oMathPara>
                </a14:m>
                <a:endParaRPr lang="en-US" i="1" dirty="0">
                  <a:latin typeface="Cambria Math" panose="02040503050406030204" pitchFamily="18" charset="0"/>
                </a:endParaRPr>
              </a:p>
              <a:p>
                <a:pPr marL="266700" lvl="1" indent="0">
                  <a:lnSpc>
                    <a:spcPct val="150000"/>
                  </a:lnSpc>
                  <a:buNone/>
                </a:pPr>
                <a:r>
                  <a:rPr lang="ru-RU" dirty="0"/>
                  <a:t>где</a:t>
                </a:r>
                <a:r>
                  <a:rPr lang="en-US" dirty="0">
                    <a:latin typeface="Cambria Math" panose="02040503050406030204" pitchFamily="18" charset="0"/>
                  </a:rPr>
                  <a:t> </a:t>
                </a:r>
                <a14:m>
                  <m:oMath xmlns:m="http://schemas.openxmlformats.org/officeDocument/2006/math">
                    <m:sSub>
                      <m:sSubPr>
                        <m:ctrlPr>
                          <a:rPr lang="en-US" b="0" i="1" dirty="0" smtClean="0">
                            <a:latin typeface="Cambria Math" panose="02040503050406030204" pitchFamily="18" charset="0"/>
                          </a:rPr>
                        </m:ctrlPr>
                      </m:sSubPr>
                      <m:e>
                        <m:r>
                          <a:rPr lang="ru-RU" i="1" dirty="0">
                            <a:latin typeface="Cambria Math" panose="02040503050406030204" pitchFamily="18" charset="0"/>
                          </a:rPr>
                          <m:t>𝜑</m:t>
                        </m:r>
                      </m:e>
                      <m:sub>
                        <m:r>
                          <a:rPr lang="en-US" b="0" i="1" dirty="0" smtClean="0">
                            <a:latin typeface="Cambria Math" panose="02040503050406030204" pitchFamily="18" charset="0"/>
                          </a:rPr>
                          <m:t>50</m:t>
                        </m:r>
                      </m:sub>
                    </m:sSub>
                    <m:d>
                      <m:dPr>
                        <m:ctrlPr>
                          <a:rPr lang="en-US" i="1" dirty="0">
                            <a:latin typeface="Cambria Math" panose="02040503050406030204" pitchFamily="18" charset="0"/>
                          </a:rPr>
                        </m:ctrlPr>
                      </m:dPr>
                      <m:e>
                        <m:r>
                          <a:rPr lang="en-US" i="1" dirty="0" err="1">
                            <a:latin typeface="Cambria Math" panose="02040503050406030204" pitchFamily="18" charset="0"/>
                          </a:rPr>
                          <m:t>𝑦</m:t>
                        </m:r>
                      </m:e>
                    </m:d>
                    <m:r>
                      <a:rPr lang="en-US" i="1"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max</m:t>
                        </m:r>
                      </m:fName>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err="1">
                                    <a:latin typeface="Cambria Math" panose="02040503050406030204" pitchFamily="18" charset="0"/>
                                  </a:rPr>
                                  <m:t>𝑓</m:t>
                                </m:r>
                              </m:e>
                              <m:sub>
                                <m:r>
                                  <a:rPr lang="en-US" i="1" dirty="0">
                                    <a:latin typeface="Cambria Math" panose="02040503050406030204" pitchFamily="18" charset="0"/>
                                  </a:rPr>
                                  <m:t>1</m:t>
                                </m:r>
                              </m:sub>
                            </m:sSub>
                            <m:d>
                              <m:dPr>
                                <m:ctrlPr>
                                  <a:rPr lang="en-US" i="1" dirty="0" err="1">
                                    <a:latin typeface="Cambria Math" panose="02040503050406030204" pitchFamily="18" charset="0"/>
                                  </a:rPr>
                                </m:ctrlPr>
                              </m:dPr>
                              <m:e>
                                <m:r>
                                  <a:rPr lang="en-US" i="1" dirty="0">
                                    <a:latin typeface="Cambria Math" panose="02040503050406030204" pitchFamily="18" charset="0"/>
                                  </a:rPr>
                                  <m:t>𝑦</m:t>
                                </m:r>
                              </m:e>
                            </m:d>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err="1">
                                    <a:latin typeface="Cambria Math" panose="02040503050406030204" pitchFamily="18" charset="0"/>
                                  </a:rPr>
                                  <m:t>𝑓</m:t>
                                </m:r>
                              </m:e>
                              <m:sub>
                                <m:r>
                                  <a:rPr lang="en-US" i="1" dirty="0">
                                    <a:latin typeface="Cambria Math" panose="02040503050406030204" pitchFamily="18" charset="0"/>
                                  </a:rPr>
                                  <m:t>2</m:t>
                                </m:r>
                              </m:sub>
                            </m:sSub>
                            <m:d>
                              <m:dPr>
                                <m:ctrlPr>
                                  <a:rPr lang="en-US" i="1" dirty="0" err="1">
                                    <a:latin typeface="Cambria Math" panose="02040503050406030204" pitchFamily="18" charset="0"/>
                                  </a:rPr>
                                </m:ctrlPr>
                              </m:dPr>
                              <m:e>
                                <m:r>
                                  <a:rPr lang="en-US" i="1" dirty="0">
                                    <a:latin typeface="Cambria Math" panose="02040503050406030204" pitchFamily="18" charset="0"/>
                                  </a:rPr>
                                  <m:t>𝑦</m:t>
                                </m:r>
                              </m:e>
                            </m:d>
                          </m:e>
                        </m:d>
                      </m:e>
                    </m:func>
                  </m:oMath>
                </a14:m>
                <a:endParaRPr lang="en-US" i="1" dirty="0">
                  <a:latin typeface="Cambria Math" panose="02040503050406030204" pitchFamily="18" charset="0"/>
                </a:endParaRPr>
              </a:p>
              <a:p>
                <a:pPr marL="266700" lvl="1" indent="0">
                  <a:buNone/>
                </a:pPr>
                <a:r>
                  <a:rPr lang="ru-RU" dirty="0">
                    <a:latin typeface="Times" panose="02020603050405020304" pitchFamily="18" charset="0"/>
                    <a:cs typeface="Times" panose="02020603050405020304" pitchFamily="18" charset="0"/>
                  </a:rPr>
                  <a:t>Число испытаний</a:t>
                </a:r>
                <a:r>
                  <a:rPr lang="en-US" dirty="0">
                    <a:latin typeface="Times" panose="02020603050405020304" pitchFamily="18" charset="0"/>
                    <a:cs typeface="Times" panose="02020603050405020304" pitchFamily="18" charset="0"/>
                  </a:rPr>
                  <a:t> – 1445</a:t>
                </a:r>
                <a:endParaRPr lang="en-US" dirty="0"/>
              </a:p>
              <a:p>
                <a:pPr marL="266700" lvl="1" indent="0">
                  <a:buNone/>
                </a:pPr>
                <a:r>
                  <a:rPr lang="ru-RU" dirty="0">
                    <a:latin typeface="Times" panose="02020603050405020304" pitchFamily="18" charset="0"/>
                    <a:cs typeface="Times" panose="02020603050405020304" pitchFamily="18" charset="0"/>
                  </a:rPr>
                  <a:t>Число новых испытаний</a:t>
                </a:r>
                <a:r>
                  <a:rPr lang="en-US" dirty="0">
                    <a:latin typeface="Times" panose="02020603050405020304" pitchFamily="18" charset="0"/>
                    <a:cs typeface="Times" panose="02020603050405020304" pitchFamily="18" charset="0"/>
                  </a:rPr>
                  <a:t> –  3 </a:t>
                </a:r>
                <a:br>
                  <a:rPr lang="ru-RU" dirty="0">
                    <a:latin typeface="Times" panose="02020603050405020304" pitchFamily="18" charset="0"/>
                    <a:cs typeface="Times" panose="02020603050405020304" pitchFamily="18" charset="0"/>
                  </a:rPr>
                </a:br>
                <a:r>
                  <a:rPr lang="en-US" dirty="0">
                    <a:latin typeface="Times" panose="02020603050405020304" pitchFamily="18" charset="0"/>
                    <a:cs typeface="Times" panose="02020603050405020304" pitchFamily="18" charset="0"/>
                  </a:rPr>
                  <a:t>(</a:t>
                </a:r>
                <a:r>
                  <a:rPr lang="ru-RU" dirty="0">
                    <a:latin typeface="Times" panose="02020603050405020304" pitchFamily="18" charset="0"/>
                    <a:cs typeface="Times" panose="02020603050405020304" pitchFamily="18" charset="0"/>
                  </a:rPr>
                  <a:t>красные точки</a:t>
                </a:r>
                <a:r>
                  <a:rPr lang="en-US" dirty="0">
                    <a:latin typeface="Times" panose="02020603050405020304" pitchFamily="18" charset="0"/>
                    <a:cs typeface="Times" panose="02020603050405020304" pitchFamily="18" charset="0"/>
                  </a:rPr>
                  <a:t>)</a:t>
                </a:r>
                <a:endParaRPr lang="ru-RU" dirty="0">
                  <a:latin typeface="Times" panose="02020603050405020304" pitchFamily="18" charset="0"/>
                  <a:cs typeface="Times" panose="02020603050405020304" pitchFamily="18" charset="0"/>
                </a:endParaRPr>
              </a:p>
              <a:p>
                <a:pPr marL="266700" lvl="1" indent="0">
                  <a:buNone/>
                </a:pPr>
                <a:endParaRPr lang="en-US" dirty="0"/>
              </a:p>
              <a:p>
                <a:pPr marL="266700" lvl="1" indent="0">
                  <a:buNone/>
                </a:pPr>
                <a:r>
                  <a:rPr lang="ru-RU" dirty="0"/>
                  <a:t>Конечное </a:t>
                </a:r>
                <a:r>
                  <a:rPr lang="ru-RU"/>
                  <a:t>состояние поиска</a:t>
                </a:r>
                <a:br>
                  <a:rPr lang="ru-RU"/>
                </a:br>
                <a:r>
                  <a:rPr lang="ru-RU"/>
                  <a:t>после решения 50 скалярных задач</a:t>
                </a:r>
                <a:endParaRPr lang="ru-RU" dirty="0"/>
              </a:p>
            </p:txBody>
          </p:sp>
        </mc:Choice>
        <mc:Fallback>
          <p:sp>
            <p:nvSpPr>
              <p:cNvPr id="3" name="Объект 2">
                <a:extLst>
                  <a:ext uri="{FF2B5EF4-FFF2-40B4-BE49-F238E27FC236}">
                    <a16:creationId xmlns:a16="http://schemas.microsoft.com/office/drawing/2014/main" id="{16437B98-4CCA-9A57-7BF3-D12710EBC657}"/>
                  </a:ext>
                </a:extLst>
              </p:cNvPr>
              <p:cNvSpPr>
                <a:spLocks noGrp="1" noRot="1" noChangeAspect="1" noMove="1" noResize="1" noEditPoints="1" noAdjustHandles="1" noChangeArrowheads="1" noChangeShapeType="1" noTextEdit="1"/>
              </p:cNvSpPr>
              <p:nvPr>
                <p:ph idx="1"/>
              </p:nvPr>
            </p:nvSpPr>
            <p:spPr>
              <a:blipFill>
                <a:blip r:embed="rId2"/>
                <a:stretch>
                  <a:fillRect l="-449" t="-935" b="-5023"/>
                </a:stretch>
              </a:blipFill>
            </p:spPr>
            <p:txBody>
              <a:bodyPr/>
              <a:lstStyle/>
              <a:p>
                <a:r>
                  <a:rPr lang="ru-RU">
                    <a:noFill/>
                  </a:rPr>
                  <a:t> </a:t>
                </a:r>
              </a:p>
            </p:txBody>
          </p:sp>
        </mc:Fallback>
      </mc:AlternateContent>
      <p:pic>
        <p:nvPicPr>
          <p:cNvPr id="10" name="Рисунок 9">
            <a:extLst>
              <a:ext uri="{FF2B5EF4-FFF2-40B4-BE49-F238E27FC236}">
                <a16:creationId xmlns:a16="http://schemas.microsoft.com/office/drawing/2014/main" id="{72DA5BEC-990F-ADA2-32F5-65974CD7462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69" b="6683"/>
          <a:stretch/>
        </p:blipFill>
        <p:spPr>
          <a:xfrm>
            <a:off x="5385047" y="1582072"/>
            <a:ext cx="4283671" cy="4367208"/>
          </a:xfrm>
          <a:prstGeom prst="rect">
            <a:avLst/>
          </a:prstGeom>
        </p:spPr>
      </p:pic>
      <p:sp>
        <p:nvSpPr>
          <p:cNvPr id="12" name="Дата 11">
            <a:extLst>
              <a:ext uri="{FF2B5EF4-FFF2-40B4-BE49-F238E27FC236}">
                <a16:creationId xmlns:a16="http://schemas.microsoft.com/office/drawing/2014/main" id="{67836DD4-5291-422A-95F3-8A1F41A5242F}"/>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89876B7B-099B-E7E9-5C6E-5A0E7D90D4E3}"/>
              </a:ext>
            </a:extLst>
          </p:cNvPr>
          <p:cNvSpPr>
            <a:spLocks noGrp="1"/>
          </p:cNvSpPr>
          <p:nvPr>
            <p:ph type="sldNum" sz="quarter" idx="4"/>
          </p:nvPr>
        </p:nvSpPr>
        <p:spPr/>
        <p:txBody>
          <a:bodyPr/>
          <a:lstStyle/>
          <a:p>
            <a:pPr>
              <a:defRPr/>
            </a:pPr>
            <a:fld id="{4F2367BF-7A57-4F5A-B357-719264272D2E}" type="slidenum">
              <a:rPr lang="ru-RU" smtClean="0"/>
              <a:pPr>
                <a:defRPr/>
              </a:pPr>
              <a:t>15</a:t>
            </a:fld>
            <a:r>
              <a:rPr lang="en-US"/>
              <a:t>/33</a:t>
            </a:r>
            <a:endParaRPr lang="ru-RU" dirty="0"/>
          </a:p>
        </p:txBody>
      </p:sp>
      <p:sp>
        <p:nvSpPr>
          <p:cNvPr id="4" name="Нижний колонтитул 3">
            <a:extLst>
              <a:ext uri="{FF2B5EF4-FFF2-40B4-BE49-F238E27FC236}">
                <a16:creationId xmlns:a16="http://schemas.microsoft.com/office/drawing/2014/main" id="{1030DE27-4FBF-4A05-A4A7-25755DAEDC30}"/>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2764757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A8D02E-A6AE-EDA3-930A-03F6B659976E}"/>
              </a:ext>
            </a:extLst>
          </p:cNvPr>
          <p:cNvSpPr>
            <a:spLocks noGrp="1"/>
          </p:cNvSpPr>
          <p:nvPr>
            <p:ph type="title"/>
          </p:nvPr>
        </p:nvSpPr>
        <p:spPr/>
        <p:txBody>
          <a:bodyPr/>
          <a:lstStyle/>
          <a:p>
            <a:r>
              <a:rPr lang="en-US" dirty="0"/>
              <a:t>Acceleration of the search</a:t>
            </a:r>
            <a:endParaRPr lang="ru-RU" dirty="0"/>
          </a:p>
        </p:txBody>
      </p:sp>
      <p:sp>
        <p:nvSpPr>
          <p:cNvPr id="3" name="Объект 2">
            <a:extLst>
              <a:ext uri="{FF2B5EF4-FFF2-40B4-BE49-F238E27FC236}">
                <a16:creationId xmlns:a16="http://schemas.microsoft.com/office/drawing/2014/main" id="{16437B98-4CCA-9A57-7BF3-D12710EBC657}"/>
              </a:ext>
            </a:extLst>
          </p:cNvPr>
          <p:cNvSpPr>
            <a:spLocks noGrp="1"/>
          </p:cNvSpPr>
          <p:nvPr>
            <p:ph idx="1"/>
          </p:nvPr>
        </p:nvSpPr>
        <p:spPr/>
        <p:txBody>
          <a:bodyPr/>
          <a:lstStyle/>
          <a:p>
            <a:r>
              <a:rPr lang="en-US" dirty="0"/>
              <a:t>There are many approaches to speed up the solution of scalar problems</a:t>
            </a:r>
            <a:endParaRPr lang="ru-RU" dirty="0"/>
          </a:p>
          <a:p>
            <a:r>
              <a:rPr lang="en-US" dirty="0"/>
              <a:t>We need an approach to accelerate the solution of multicriteria problems</a:t>
            </a:r>
            <a:endParaRPr lang="ru-RU" dirty="0"/>
          </a:p>
        </p:txBody>
      </p:sp>
      <p:pic>
        <p:nvPicPr>
          <p:cNvPr id="10" name="Рисунок 9">
            <a:extLst>
              <a:ext uri="{FF2B5EF4-FFF2-40B4-BE49-F238E27FC236}">
                <a16:creationId xmlns:a16="http://schemas.microsoft.com/office/drawing/2014/main" id="{72DA5BEC-990F-ADA2-32F5-65974CD7462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469" b="6683"/>
          <a:stretch/>
        </p:blipFill>
        <p:spPr>
          <a:xfrm>
            <a:off x="5462952" y="1916832"/>
            <a:ext cx="4205766" cy="3785614"/>
          </a:xfrm>
          <a:prstGeom prst="rect">
            <a:avLst/>
          </a:prstGeom>
        </p:spPr>
      </p:pic>
      <p:pic>
        <p:nvPicPr>
          <p:cNvPr id="14" name="Рисунок 13">
            <a:extLst>
              <a:ext uri="{FF2B5EF4-FFF2-40B4-BE49-F238E27FC236}">
                <a16:creationId xmlns:a16="http://schemas.microsoft.com/office/drawing/2014/main" id="{221CCD8F-2EB1-47C6-BE7D-2D98FD78642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837" t="8837" r="7782" b="4670"/>
          <a:stretch/>
        </p:blipFill>
        <p:spPr>
          <a:xfrm>
            <a:off x="488504" y="1931089"/>
            <a:ext cx="4968552" cy="3982219"/>
          </a:xfrm>
          <a:prstGeom prst="rect">
            <a:avLst/>
          </a:prstGeom>
        </p:spPr>
      </p:pic>
      <p:sp>
        <p:nvSpPr>
          <p:cNvPr id="12" name="Дата 11">
            <a:extLst>
              <a:ext uri="{FF2B5EF4-FFF2-40B4-BE49-F238E27FC236}">
                <a16:creationId xmlns:a16="http://schemas.microsoft.com/office/drawing/2014/main" id="{8F1BD627-6576-469E-8F27-CF07B2301BB0}"/>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85C322C1-97FC-7D29-71A8-3C2780542159}"/>
              </a:ext>
            </a:extLst>
          </p:cNvPr>
          <p:cNvSpPr>
            <a:spLocks noGrp="1"/>
          </p:cNvSpPr>
          <p:nvPr>
            <p:ph type="sldNum" sz="quarter" idx="4"/>
          </p:nvPr>
        </p:nvSpPr>
        <p:spPr/>
        <p:txBody>
          <a:bodyPr/>
          <a:lstStyle/>
          <a:p>
            <a:pPr>
              <a:defRPr/>
            </a:pPr>
            <a:fld id="{4F2367BF-7A57-4F5A-B357-719264272D2E}" type="slidenum">
              <a:rPr lang="ru-RU" smtClean="0"/>
              <a:pPr>
                <a:defRPr/>
              </a:pPr>
              <a:t>16</a:t>
            </a:fld>
            <a:r>
              <a:rPr lang="en-US"/>
              <a:t>/33</a:t>
            </a:r>
            <a:endParaRPr lang="ru-RU" dirty="0"/>
          </a:p>
        </p:txBody>
      </p:sp>
      <p:sp>
        <p:nvSpPr>
          <p:cNvPr id="4" name="Нижний колонтитул 3">
            <a:extLst>
              <a:ext uri="{FF2B5EF4-FFF2-40B4-BE49-F238E27FC236}">
                <a16:creationId xmlns:a16="http://schemas.microsoft.com/office/drawing/2014/main" id="{D140B685-8469-4A7C-8D14-3395C13ECF69}"/>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250592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7403BA-2A0B-D7ED-5622-85E5625FB216}"/>
              </a:ext>
            </a:extLst>
          </p:cNvPr>
          <p:cNvSpPr>
            <a:spLocks noGrp="1"/>
          </p:cNvSpPr>
          <p:nvPr>
            <p:ph type="title"/>
          </p:nvPr>
        </p:nvSpPr>
        <p:spPr/>
        <p:txBody>
          <a:bodyPr/>
          <a:lstStyle/>
          <a:p>
            <a:r>
              <a:rPr lang="en-US" dirty="0"/>
              <a:t>Acceleration of the search</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3381B86F-776F-2F99-9DC1-235090ED95F8}"/>
                  </a:ext>
                </a:extLst>
              </p:cNvPr>
              <p:cNvSpPr>
                <a:spLocks noGrp="1"/>
              </p:cNvSpPr>
              <p:nvPr>
                <p:ph idx="1"/>
              </p:nvPr>
            </p:nvSpPr>
            <p:spPr/>
            <p:txBody>
              <a:bodyPr/>
              <a:lstStyle/>
              <a:p>
                <a:r>
                  <a:rPr lang="en-US" dirty="0"/>
                  <a:t>Further acceleration of search can be based on the application of machine learning techniques</a:t>
                </a:r>
                <a:r>
                  <a:rPr lang="ru-RU" dirty="0"/>
                  <a:t>. </a:t>
                </a:r>
              </a:p>
              <a:p>
                <a:r>
                  <a:rPr lang="en-US" dirty="0"/>
                  <a:t>We propose the following approach:</a:t>
                </a:r>
                <a:endParaRPr lang="ru-RU" dirty="0"/>
              </a:p>
              <a:p>
                <a:pPr marL="723900" lvl="1" indent="-457200">
                  <a:buFont typeface="+mj-lt"/>
                  <a:buAutoNum type="arabicPeriod"/>
                </a:pPr>
                <a:r>
                  <a:rPr lang="en-US" dirty="0"/>
                  <a:t>Solve several scalar problems with different vectors </a:t>
                </a:r>
                <a14:m>
                  <m:oMath xmlns:m="http://schemas.openxmlformats.org/officeDocument/2006/math">
                    <m:r>
                      <a:rPr lang="en-US" b="0" i="1" smtClean="0">
                        <a:latin typeface="Cambria Math" panose="02040503050406030204" pitchFamily="18" charset="0"/>
                      </a:rPr>
                      <m:t>𝜆</m:t>
                    </m:r>
                  </m:oMath>
                </a14:m>
                <a:r>
                  <a:rPr lang="en-US" dirty="0"/>
                  <a:t>, 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1,0</m:t>
                        </m:r>
                      </m:e>
                    </m:d>
                  </m:oMath>
                </a14:m>
                <a:r>
                  <a:rPr lang="en-US" dirty="0"/>
                  <a:t>,</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0.5</m:t>
                        </m:r>
                        <m:r>
                          <a:rPr lang="en-US" i="1" smtClean="0">
                            <a:latin typeface="Cambria Math" panose="02040503050406030204" pitchFamily="18" charset="0"/>
                          </a:rPr>
                          <m:t>,</m:t>
                        </m:r>
                        <m:r>
                          <a:rPr lang="en-US" i="1">
                            <a:latin typeface="Cambria Math" panose="02040503050406030204" pitchFamily="18" charset="0"/>
                          </a:rPr>
                          <m:t> 0.5</m:t>
                        </m:r>
                      </m:e>
                    </m:d>
                    <m:r>
                      <a:rPr lang="en-US"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3</m:t>
                        </m:r>
                      </m:sub>
                    </m:sSub>
                    <m:r>
                      <a:rPr lang="en-US" i="1">
                        <a:latin typeface="Cambria Math" panose="02040503050406030204" pitchFamily="18" charset="0"/>
                      </a:rPr>
                      <m:t>=(0</m:t>
                    </m:r>
                    <m:r>
                      <a:rPr lang="en-US" i="1" smtClean="0">
                        <a:latin typeface="Cambria Math" panose="02040503050406030204" pitchFamily="18" charset="0"/>
                      </a:rPr>
                      <m:t>,</m:t>
                    </m:r>
                    <m:r>
                      <a:rPr lang="en-US" i="1">
                        <a:latin typeface="Cambria Math" panose="02040503050406030204" pitchFamily="18" charset="0"/>
                      </a:rPr>
                      <m:t>1)</m:t>
                    </m:r>
                  </m:oMath>
                </a14:m>
                <a:endParaRPr lang="en-US" dirty="0"/>
              </a:p>
              <a:p>
                <a:pPr marL="723900" lvl="1" indent="-457200">
                  <a:buFont typeface="+mj-lt"/>
                  <a:buAutoNum type="arabicPeriod"/>
                </a:pPr>
                <a:r>
                  <a:rPr lang="en-US" dirty="0"/>
                  <a:t>Construct an approximation of the Pareto set</a:t>
                </a:r>
                <a:r>
                  <a:rPr lang="ru-RU" dirty="0"/>
                  <a:t>.</a:t>
                </a:r>
              </a:p>
              <a:p>
                <a:pPr marL="723900" lvl="1" indent="-457200">
                  <a:buFont typeface="+mj-lt"/>
                  <a:buAutoNum type="arabicPeriod"/>
                </a:pPr>
                <a:r>
                  <a:rPr lang="en-US" dirty="0"/>
                  <a:t>Add some penalty for the deviation from the constructed approximation in the rule for selection of a new trial point</a:t>
                </a:r>
                <a:endParaRPr lang="ru-RU" dirty="0"/>
              </a:p>
              <a:p>
                <a:pPr marL="723900" lvl="1" indent="-457200">
                  <a:buFont typeface="+mj-lt"/>
                  <a:buAutoNum type="arabicPeriod"/>
                </a:pPr>
                <a:r>
                  <a:rPr lang="en-US" dirty="0"/>
                  <a:t>Solve </a:t>
                </a:r>
                <a:r>
                  <a:rPr lang="en-US" i="1" dirty="0" err="1"/>
                  <a:t>i</a:t>
                </a:r>
                <a:r>
                  <a:rPr lang="en-US" dirty="0" err="1"/>
                  <a:t>-th</a:t>
                </a:r>
                <a:r>
                  <a:rPr lang="en-US" dirty="0"/>
                  <a:t> scalar problem with the next vector</a:t>
                </a:r>
                <a:r>
                  <a:rPr lang="ru-RU" dirty="0"/>
                  <a:t> </a:t>
                </a:r>
                <a14:m>
                  <m:oMath xmlns:m="http://schemas.openxmlformats.org/officeDocument/2006/math">
                    <m:sSub>
                      <m:sSubPr>
                        <m:ctrlPr>
                          <a:rPr lang="en-US" b="0" i="1" smtClean="0">
                            <a:latin typeface="Cambria Math" panose="02040503050406030204" pitchFamily="18" charset="0"/>
                          </a:rPr>
                        </m:ctrlPr>
                      </m:sSubPr>
                      <m:e>
                        <m:r>
                          <a:rPr lang="ru-RU" b="0" i="1" smtClean="0">
                            <a:latin typeface="Cambria Math" panose="02040503050406030204" pitchFamily="18" charset="0"/>
                          </a:rPr>
                          <m:t>𝜆</m:t>
                        </m:r>
                      </m:e>
                      <m:sub>
                        <m:r>
                          <a:rPr lang="en-US" b="0" i="1" smtClean="0">
                            <a:latin typeface="Cambria Math" panose="02040503050406030204" pitchFamily="18" charset="0"/>
                          </a:rPr>
                          <m:t>𝑖</m:t>
                        </m:r>
                      </m:sub>
                    </m:sSub>
                  </m:oMath>
                </a14:m>
                <a:endParaRPr lang="ru-RU" dirty="0"/>
              </a:p>
              <a:p>
                <a:pPr marL="723900" lvl="1" indent="-457200">
                  <a:buFont typeface="+mj-lt"/>
                  <a:buAutoNum type="arabicPeriod"/>
                </a:pPr>
                <a:r>
                  <a:rPr lang="en-US" dirty="0"/>
                  <a:t>Add the points obtained when solving the </a:t>
                </a:r>
                <a:r>
                  <a:rPr lang="en-US" i="1" dirty="0" err="1"/>
                  <a:t>i</a:t>
                </a:r>
                <a:r>
                  <a:rPr lang="en-US" dirty="0" err="1"/>
                  <a:t>-th</a:t>
                </a:r>
                <a:r>
                  <a:rPr lang="en-US" dirty="0"/>
                  <a:t> problem to the search information and go to step</a:t>
                </a:r>
                <a:r>
                  <a:rPr lang="ru-RU" dirty="0"/>
                  <a:t> 2. </a:t>
                </a:r>
              </a:p>
            </p:txBody>
          </p:sp>
        </mc:Choice>
        <mc:Fallback xmlns="">
          <p:sp>
            <p:nvSpPr>
              <p:cNvPr id="3" name="Объект 2">
                <a:extLst>
                  <a:ext uri="{FF2B5EF4-FFF2-40B4-BE49-F238E27FC236}">
                    <a16:creationId xmlns:a16="http://schemas.microsoft.com/office/drawing/2014/main" id="{3381B86F-776F-2F99-9DC1-235090ED95F8}"/>
                  </a:ext>
                </a:extLst>
              </p:cNvPr>
              <p:cNvSpPr>
                <a:spLocks noGrp="1" noRot="1" noChangeAspect="1" noMove="1" noResize="1" noEditPoints="1" noAdjustHandles="1" noChangeArrowheads="1" noChangeShapeType="1" noTextEdit="1"/>
              </p:cNvSpPr>
              <p:nvPr>
                <p:ph idx="1"/>
              </p:nvPr>
            </p:nvSpPr>
            <p:spPr>
              <a:blipFill>
                <a:blip r:embed="rId2"/>
                <a:stretch>
                  <a:fillRect l="-449" t="-935" r="-770"/>
                </a:stretch>
              </a:blipFill>
            </p:spPr>
            <p:txBody>
              <a:bodyPr/>
              <a:lstStyle/>
              <a:p>
                <a:r>
                  <a:rPr lang="ru-RU">
                    <a:noFill/>
                  </a:rPr>
                  <a:t> </a:t>
                </a:r>
              </a:p>
            </p:txBody>
          </p:sp>
        </mc:Fallback>
      </mc:AlternateContent>
      <p:sp>
        <p:nvSpPr>
          <p:cNvPr id="11" name="Дата 10">
            <a:extLst>
              <a:ext uri="{FF2B5EF4-FFF2-40B4-BE49-F238E27FC236}">
                <a16:creationId xmlns:a16="http://schemas.microsoft.com/office/drawing/2014/main" id="{49086F37-E02D-41F5-A655-926825C4DE3E}"/>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311CF7AB-7F9C-F394-31D2-681818EDB4E1}"/>
              </a:ext>
            </a:extLst>
          </p:cNvPr>
          <p:cNvSpPr>
            <a:spLocks noGrp="1"/>
          </p:cNvSpPr>
          <p:nvPr>
            <p:ph type="sldNum" sz="quarter" idx="4"/>
          </p:nvPr>
        </p:nvSpPr>
        <p:spPr/>
        <p:txBody>
          <a:bodyPr/>
          <a:lstStyle/>
          <a:p>
            <a:pPr>
              <a:defRPr/>
            </a:pPr>
            <a:fld id="{4F2367BF-7A57-4F5A-B357-719264272D2E}" type="slidenum">
              <a:rPr lang="ru-RU" smtClean="0"/>
              <a:pPr>
                <a:defRPr/>
              </a:pPr>
              <a:t>17</a:t>
            </a:fld>
            <a:r>
              <a:rPr lang="en-US"/>
              <a:t>/33</a:t>
            </a:r>
            <a:endParaRPr lang="ru-RU" dirty="0"/>
          </a:p>
        </p:txBody>
      </p:sp>
      <p:sp>
        <p:nvSpPr>
          <p:cNvPr id="4" name="Нижний колонтитул 3">
            <a:extLst>
              <a:ext uri="{FF2B5EF4-FFF2-40B4-BE49-F238E27FC236}">
                <a16:creationId xmlns:a16="http://schemas.microsoft.com/office/drawing/2014/main" id="{74BB3ED9-70AE-4B34-ACB8-62742C00421E}"/>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3114344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6F599-826A-5A4F-3481-EA25994BD242}"/>
              </a:ext>
            </a:extLst>
          </p:cNvPr>
          <p:cNvSpPr>
            <a:spLocks noGrp="1"/>
          </p:cNvSpPr>
          <p:nvPr>
            <p:ph type="title"/>
          </p:nvPr>
        </p:nvSpPr>
        <p:spPr/>
        <p:txBody>
          <a:bodyPr/>
          <a:lstStyle/>
          <a:p>
            <a:r>
              <a:rPr lang="en-US" dirty="0"/>
              <a:t>Acceleration of the search with machine learning</a:t>
            </a:r>
            <a:r>
              <a:rPr lang="ru-RU" dirty="0"/>
              <a:t> </a:t>
            </a:r>
            <a:r>
              <a:rPr lang="en-US" dirty="0"/>
              <a:t>techniques </a:t>
            </a:r>
            <a:endParaRPr lang="ru-RU" dirty="0"/>
          </a:p>
        </p:txBody>
      </p:sp>
      <p:sp>
        <p:nvSpPr>
          <p:cNvPr id="3" name="Объект 2">
            <a:extLst>
              <a:ext uri="{FF2B5EF4-FFF2-40B4-BE49-F238E27FC236}">
                <a16:creationId xmlns:a16="http://schemas.microsoft.com/office/drawing/2014/main" id="{3510EB13-7091-A6D8-11E0-D35F9F3A5D96}"/>
              </a:ext>
            </a:extLst>
          </p:cNvPr>
          <p:cNvSpPr>
            <a:spLocks noGrp="1"/>
          </p:cNvSpPr>
          <p:nvPr>
            <p:ph idx="1"/>
          </p:nvPr>
        </p:nvSpPr>
        <p:spPr/>
        <p:txBody>
          <a:bodyPr/>
          <a:lstStyle/>
          <a:p>
            <a:r>
              <a:rPr lang="en-US" dirty="0"/>
              <a:t>Further acceleration of search can be based on the application of machine learning techniques</a:t>
            </a:r>
            <a:r>
              <a:rPr lang="ru-RU" dirty="0"/>
              <a:t>.</a:t>
            </a:r>
          </a:p>
          <a:p>
            <a:r>
              <a:rPr lang="en-US" dirty="0"/>
              <a:t>Possible options for constructing an approximation:</a:t>
            </a:r>
            <a:endParaRPr lang="ru-RU" dirty="0">
              <a:highlight>
                <a:srgbClr val="FFFF00"/>
              </a:highlight>
            </a:endParaRPr>
          </a:p>
          <a:p>
            <a:pPr marL="723900" lvl="1" indent="-457200"/>
            <a:r>
              <a:rPr lang="en-US" dirty="0"/>
              <a:t>Linear Models</a:t>
            </a:r>
            <a:r>
              <a:rPr lang="ru-RU" dirty="0"/>
              <a:t> (</a:t>
            </a:r>
            <a:r>
              <a:rPr lang="en-US" dirty="0"/>
              <a:t>Logistic regression, Linear SVM</a:t>
            </a:r>
            <a:r>
              <a:rPr lang="ru-RU" dirty="0"/>
              <a:t>, </a:t>
            </a:r>
            <a:r>
              <a:rPr lang="en-US" dirty="0"/>
              <a:t>Linear Discriminant Analysis,</a:t>
            </a:r>
            <a:r>
              <a:rPr lang="ru-RU" dirty="0"/>
              <a:t> </a:t>
            </a:r>
            <a:r>
              <a:rPr lang="en-US" dirty="0"/>
              <a:t>Ordinary Least Squares, etc.</a:t>
            </a:r>
            <a:r>
              <a:rPr lang="ru-RU" dirty="0"/>
              <a:t>)</a:t>
            </a:r>
          </a:p>
          <a:p>
            <a:pPr marL="723900" lvl="1" indent="-457200"/>
            <a:r>
              <a:rPr lang="en-US" dirty="0"/>
              <a:t>Nonlinear Models (SVM, Quadratic Discriminant Analysis</a:t>
            </a:r>
            <a:r>
              <a:rPr lang="ru-RU" dirty="0"/>
              <a:t>, </a:t>
            </a:r>
            <a:r>
              <a:rPr lang="en-US" dirty="0"/>
              <a:t>Decision Tree, Neural network, etc.)</a:t>
            </a:r>
            <a:endParaRPr lang="ru-RU" dirty="0"/>
          </a:p>
          <a:p>
            <a:r>
              <a:rPr lang="en-US" dirty="0"/>
              <a:t>We used:</a:t>
            </a:r>
          </a:p>
          <a:p>
            <a:pPr lvl="1"/>
            <a:r>
              <a:rPr lang="en-US" dirty="0"/>
              <a:t>Linear Model based on SVM (linear kernel).</a:t>
            </a:r>
          </a:p>
          <a:p>
            <a:pPr lvl="1"/>
            <a:r>
              <a:rPr lang="en-US" dirty="0"/>
              <a:t>Nonlinear Models based on SVM (polynomial and </a:t>
            </a:r>
            <a:r>
              <a:rPr lang="en-US" dirty="0" err="1"/>
              <a:t>rbf</a:t>
            </a:r>
            <a:r>
              <a:rPr lang="en-US" dirty="0"/>
              <a:t> kernels)</a:t>
            </a:r>
            <a:endParaRPr lang="ru-RU" dirty="0"/>
          </a:p>
        </p:txBody>
      </p:sp>
      <p:sp>
        <p:nvSpPr>
          <p:cNvPr id="12" name="Дата 11">
            <a:extLst>
              <a:ext uri="{FF2B5EF4-FFF2-40B4-BE49-F238E27FC236}">
                <a16:creationId xmlns:a16="http://schemas.microsoft.com/office/drawing/2014/main" id="{1F85DD00-2634-4921-B95D-BADF352887F1}"/>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B4EB20B9-684E-DCD4-C13A-C8BC3665EA04}"/>
              </a:ext>
            </a:extLst>
          </p:cNvPr>
          <p:cNvSpPr>
            <a:spLocks noGrp="1"/>
          </p:cNvSpPr>
          <p:nvPr>
            <p:ph type="sldNum" sz="quarter" idx="4"/>
          </p:nvPr>
        </p:nvSpPr>
        <p:spPr/>
        <p:txBody>
          <a:bodyPr/>
          <a:lstStyle/>
          <a:p>
            <a:pPr>
              <a:defRPr/>
            </a:pPr>
            <a:fld id="{4F2367BF-7A57-4F5A-B357-719264272D2E}" type="slidenum">
              <a:rPr lang="ru-RU" smtClean="0"/>
              <a:pPr>
                <a:defRPr/>
              </a:pPr>
              <a:t>18</a:t>
            </a:fld>
            <a:r>
              <a:rPr lang="en-US"/>
              <a:t>/33</a:t>
            </a:r>
            <a:endParaRPr lang="ru-RU" dirty="0"/>
          </a:p>
        </p:txBody>
      </p:sp>
      <p:sp>
        <p:nvSpPr>
          <p:cNvPr id="4" name="Нижний колонтитул 3">
            <a:extLst>
              <a:ext uri="{FF2B5EF4-FFF2-40B4-BE49-F238E27FC236}">
                <a16:creationId xmlns:a16="http://schemas.microsoft.com/office/drawing/2014/main" id="{FDA51E0B-F5C2-4EEF-ADC5-39F3C2B9C13E}"/>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1589968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BF7264-44A7-8A33-EE30-B8D0AEF0EFD3}"/>
              </a:ext>
            </a:extLst>
          </p:cNvPr>
          <p:cNvSpPr>
            <a:spLocks noGrp="1"/>
          </p:cNvSpPr>
          <p:nvPr>
            <p:ph type="title"/>
          </p:nvPr>
        </p:nvSpPr>
        <p:spPr/>
        <p:txBody>
          <a:bodyPr/>
          <a:lstStyle/>
          <a:p>
            <a:r>
              <a:rPr lang="en-US" dirty="0"/>
              <a:t>Acceleration of the search with machine learning</a:t>
            </a:r>
            <a:r>
              <a:rPr lang="ru-RU" dirty="0"/>
              <a:t> </a:t>
            </a:r>
            <a:r>
              <a:rPr lang="en-US" dirty="0"/>
              <a:t>techniques </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3149C5E4-E302-9319-E105-18F3575FAFCF}"/>
                  </a:ext>
                </a:extLst>
              </p:cNvPr>
              <p:cNvSpPr>
                <a:spLocks noGrp="1"/>
              </p:cNvSpPr>
              <p:nvPr>
                <p:ph idx="1"/>
              </p:nvPr>
            </p:nvSpPr>
            <p:spPr/>
            <p:txBody>
              <a:bodyPr/>
              <a:lstStyle/>
              <a:p>
                <a:r>
                  <a:rPr lang="en-US" dirty="0"/>
                  <a:t>Let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m:t>
                    </m:r>
                  </m:oMath>
                </a14:m>
                <a:r>
                  <a:rPr lang="en-US" dirty="0"/>
                  <a:t> be the characteristic of the </a:t>
                </a:r>
                <a:r>
                  <a:rPr lang="en-US" i="1" dirty="0" err="1"/>
                  <a:t>i</a:t>
                </a:r>
                <a:r>
                  <a:rPr lang="en-US" dirty="0" err="1"/>
                  <a:t>-th</a:t>
                </a:r>
                <a:r>
                  <a:rPr lang="en-US" dirty="0"/>
                  <a:t> subinterval. This characteristic is supposed to consist of two parts:</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𝑅</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𝑅</m:t>
                          </m:r>
                        </m:e>
                        <m:sub>
                          <m:r>
                            <a:rPr lang="en-US" b="0" i="1" smtClean="0">
                              <a:latin typeface="Cambria Math" panose="02040503050406030204" pitchFamily="18" charset="0"/>
                            </a:rPr>
                            <m:t>𝐺𝑆</m:t>
                          </m:r>
                        </m:sub>
                      </m:sSub>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smtClean="0">
                              <a:latin typeface="Cambria Math" panose="02040503050406030204" pitchFamily="18" charset="0"/>
                            </a:rPr>
                          </m:ctrlPr>
                        </m:sSubPr>
                        <m:e>
                          <m:r>
                            <a:rPr lang="en-US" b="0" i="1" smtClean="0">
                              <a:latin typeface="Cambria Math" panose="02040503050406030204" pitchFamily="18" charset="0"/>
                            </a:rPr>
                            <m:t>𝛼</m:t>
                          </m:r>
                          <m:r>
                            <a:rPr lang="pt-BR" i="1">
                              <a:latin typeface="Cambria Math" panose="02040503050406030204" pitchFamily="18" charset="0"/>
                            </a:rPr>
                            <m:t>𝑅</m:t>
                          </m:r>
                        </m:e>
                        <m:sub>
                          <m:r>
                            <a:rPr lang="pt-BR" i="1">
                              <a:latin typeface="Cambria Math" panose="02040503050406030204" pitchFamily="18" charset="0"/>
                            </a:rPr>
                            <m:t>𝑃𝑆</m:t>
                          </m:r>
                        </m:sub>
                      </m:sSub>
                      <m:r>
                        <a:rPr lang="pt-BR" i="1">
                          <a:latin typeface="Cambria Math" panose="02040503050406030204" pitchFamily="18" charset="0"/>
                        </a:rPr>
                        <m:t> (</m:t>
                      </m:r>
                      <m:r>
                        <a:rPr lang="pt-BR" i="1">
                          <a:latin typeface="Cambria Math" panose="02040503050406030204" pitchFamily="18" charset="0"/>
                        </a:rPr>
                        <m:t>𝑖</m:t>
                      </m:r>
                      <m:r>
                        <a:rPr lang="pt-BR" i="1">
                          <a:latin typeface="Cambria Math" panose="02040503050406030204" pitchFamily="18" charset="0"/>
                        </a:rPr>
                        <m:t>)</m:t>
                      </m:r>
                    </m:oMath>
                  </m:oMathPara>
                </a14:m>
                <a:endParaRPr lang="pt-BR" dirty="0"/>
              </a:p>
              <a:p>
                <a:pPr lvl="1"/>
                <a:r>
                  <a:rPr lang="en-US" sz="2000" dirty="0"/>
                  <a:t>The term </a:t>
                </a:r>
                <a14:m>
                  <m:oMath xmlns:m="http://schemas.openxmlformats.org/officeDocument/2006/math">
                    <m:sSub>
                      <m:sSubPr>
                        <m:ctrlPr>
                          <a:rPr lang="pt-BR" sz="2000" i="1" smtClean="0">
                            <a:latin typeface="Cambria Math" panose="02040503050406030204" pitchFamily="18" charset="0"/>
                          </a:rPr>
                        </m:ctrlPr>
                      </m:sSubPr>
                      <m:e>
                        <m:r>
                          <a:rPr lang="pt-BR" sz="2000" i="1">
                            <a:latin typeface="Cambria Math" panose="02040503050406030204" pitchFamily="18" charset="0"/>
                          </a:rPr>
                          <m:t>𝑅</m:t>
                        </m:r>
                      </m:e>
                      <m:sub>
                        <m:r>
                          <a:rPr lang="en-US" sz="2000" b="0" i="1" smtClean="0">
                            <a:latin typeface="Cambria Math" panose="02040503050406030204" pitchFamily="18" charset="0"/>
                          </a:rPr>
                          <m:t>𝐺𝑆</m:t>
                        </m:r>
                      </m:sub>
                    </m:sSub>
                    <m:r>
                      <a:rPr lang="pt-BR" sz="2000" i="1">
                        <a:latin typeface="Cambria Math" panose="02040503050406030204" pitchFamily="18" charset="0"/>
                      </a:rPr>
                      <m:t>(</m:t>
                    </m:r>
                    <m:r>
                      <a:rPr lang="pt-BR" sz="2000" i="1">
                        <a:latin typeface="Cambria Math" panose="02040503050406030204" pitchFamily="18" charset="0"/>
                      </a:rPr>
                      <m:t>𝑖</m:t>
                    </m:r>
                    <m:r>
                      <a:rPr lang="pt-BR" sz="2000" i="1">
                        <a:latin typeface="Cambria Math" panose="02040503050406030204" pitchFamily="18" charset="0"/>
                      </a:rPr>
                      <m:t>)</m:t>
                    </m:r>
                  </m:oMath>
                </a14:m>
                <a:r>
                  <a:rPr lang="ru-RU" sz="2000" dirty="0"/>
                  <a:t> </a:t>
                </a:r>
                <a:r>
                  <a:rPr lang="en-US" sz="2000" dirty="0"/>
                  <a:t>is oriented at finding the global minimum of the current scalar optimization problem</a:t>
                </a:r>
                <a:r>
                  <a:rPr lang="ru-RU" sz="2000" dirty="0"/>
                  <a:t>.</a:t>
                </a:r>
              </a:p>
              <a:p>
                <a:pPr lvl="1"/>
                <a:r>
                  <a:rPr lang="en-US" sz="2000" dirty="0"/>
                  <a:t>The term </a:t>
                </a:r>
                <a14:m>
                  <m:oMath xmlns:m="http://schemas.openxmlformats.org/officeDocument/2006/math">
                    <m:sSub>
                      <m:sSubPr>
                        <m:ctrlPr>
                          <a:rPr lang="pt-BR" sz="2000" i="1" smtClean="0">
                            <a:latin typeface="Cambria Math" panose="02040503050406030204" pitchFamily="18" charset="0"/>
                          </a:rPr>
                        </m:ctrlPr>
                      </m:sSubPr>
                      <m:e>
                        <m:r>
                          <a:rPr lang="pt-BR" sz="2000" i="1">
                            <a:latin typeface="Cambria Math" panose="02040503050406030204" pitchFamily="18" charset="0"/>
                          </a:rPr>
                          <m:t>𝑅</m:t>
                        </m:r>
                      </m:e>
                      <m:sub>
                        <m:r>
                          <a:rPr lang="pt-BR" sz="2000" i="1">
                            <a:latin typeface="Cambria Math" panose="02040503050406030204" pitchFamily="18" charset="0"/>
                          </a:rPr>
                          <m:t>𝑃𝑆</m:t>
                        </m:r>
                      </m:sub>
                    </m:sSub>
                    <m:r>
                      <a:rPr lang="pt-BR" sz="2000" i="1">
                        <a:latin typeface="Cambria Math" panose="02040503050406030204" pitchFamily="18" charset="0"/>
                      </a:rPr>
                      <m:t> (</m:t>
                    </m:r>
                    <m:r>
                      <a:rPr lang="pt-BR" sz="2000" i="1">
                        <a:latin typeface="Cambria Math" panose="02040503050406030204" pitchFamily="18" charset="0"/>
                      </a:rPr>
                      <m:t>𝑖</m:t>
                    </m:r>
                    <m:r>
                      <a:rPr lang="pt-BR" sz="2000" i="1">
                        <a:latin typeface="Cambria Math" panose="02040503050406030204" pitchFamily="18" charset="0"/>
                      </a:rPr>
                      <m:t>)</m:t>
                    </m:r>
                  </m:oMath>
                </a14:m>
                <a:r>
                  <a:rPr lang="en-US" sz="2000" dirty="0"/>
                  <a:t> influences the selection of a subinterval to improve the evaluation of the Pareto set.</a:t>
                </a:r>
              </a:p>
              <a:p>
                <a:r>
                  <a:rPr lang="en-US" dirty="0"/>
                  <a:t>We propose the following approaches to calculating the term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𝑃𝑆</m:t>
                        </m:r>
                      </m:sub>
                    </m:sSub>
                    <m:r>
                      <a:rPr lang="pt-BR" i="1">
                        <a:latin typeface="Cambria Math" panose="02040503050406030204" pitchFamily="18" charset="0"/>
                      </a:rPr>
                      <m:t> (</m:t>
                    </m:r>
                    <m:r>
                      <a:rPr lang="pt-BR" i="1">
                        <a:latin typeface="Cambria Math" panose="02040503050406030204" pitchFamily="18" charset="0"/>
                      </a:rPr>
                      <m:t>𝑖</m:t>
                    </m:r>
                    <m:r>
                      <a:rPr lang="pt-BR" i="1">
                        <a:latin typeface="Cambria Math" panose="02040503050406030204" pitchFamily="18" charset="0"/>
                      </a:rPr>
                      <m:t>)</m:t>
                    </m:r>
                  </m:oMath>
                </a14:m>
                <a:endParaRPr lang="en-US" dirty="0"/>
              </a:p>
              <a:p>
                <a:pPr lvl="1"/>
                <a:r>
                  <a:rPr lang="en-US" dirty="0"/>
                  <a:t>based on the distance to the hyperplane that separates dominated and non-dominated solutions;</a:t>
                </a:r>
                <a:endParaRPr lang="ru-RU" dirty="0"/>
              </a:p>
              <a:p>
                <a:pPr lvl="1"/>
                <a:r>
                  <a:rPr lang="en-US" dirty="0"/>
                  <a:t>based on probabilities of belonging to dominated or non-dominated solutions obtained using various machine learning techniques. </a:t>
                </a:r>
                <a:endParaRPr lang="ru-RU" dirty="0"/>
              </a:p>
            </p:txBody>
          </p:sp>
        </mc:Choice>
        <mc:Fallback xmlns="">
          <p:sp>
            <p:nvSpPr>
              <p:cNvPr id="3" name="Объект 2">
                <a:extLst>
                  <a:ext uri="{FF2B5EF4-FFF2-40B4-BE49-F238E27FC236}">
                    <a16:creationId xmlns:a16="http://schemas.microsoft.com/office/drawing/2014/main" id="{3149C5E4-E302-9319-E105-18F3575FAFCF}"/>
                  </a:ext>
                </a:extLst>
              </p:cNvPr>
              <p:cNvSpPr>
                <a:spLocks noGrp="1" noRot="1" noChangeAspect="1" noMove="1" noResize="1" noEditPoints="1" noAdjustHandles="1" noChangeArrowheads="1" noChangeShapeType="1" noTextEdit="1"/>
              </p:cNvSpPr>
              <p:nvPr>
                <p:ph idx="1"/>
              </p:nvPr>
            </p:nvSpPr>
            <p:spPr>
              <a:blipFill>
                <a:blip r:embed="rId2"/>
                <a:stretch>
                  <a:fillRect l="-449" t="-935" r="-1090"/>
                </a:stretch>
              </a:blipFill>
            </p:spPr>
            <p:txBody>
              <a:bodyPr/>
              <a:lstStyle/>
              <a:p>
                <a:r>
                  <a:rPr lang="ru-RU">
                    <a:noFill/>
                  </a:rPr>
                  <a:t> </a:t>
                </a:r>
              </a:p>
            </p:txBody>
          </p:sp>
        </mc:Fallback>
      </mc:AlternateContent>
      <p:sp>
        <p:nvSpPr>
          <p:cNvPr id="13" name="Дата 12">
            <a:extLst>
              <a:ext uri="{FF2B5EF4-FFF2-40B4-BE49-F238E27FC236}">
                <a16:creationId xmlns:a16="http://schemas.microsoft.com/office/drawing/2014/main" id="{BD27E822-F96F-40F0-B34E-C491E8C0F912}"/>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FC8B3D29-3050-C72D-8113-A36BF5C33928}"/>
              </a:ext>
            </a:extLst>
          </p:cNvPr>
          <p:cNvSpPr>
            <a:spLocks noGrp="1"/>
          </p:cNvSpPr>
          <p:nvPr>
            <p:ph type="sldNum" sz="quarter" idx="4"/>
          </p:nvPr>
        </p:nvSpPr>
        <p:spPr/>
        <p:txBody>
          <a:bodyPr/>
          <a:lstStyle/>
          <a:p>
            <a:pPr>
              <a:defRPr/>
            </a:pPr>
            <a:fld id="{4F2367BF-7A57-4F5A-B357-719264272D2E}" type="slidenum">
              <a:rPr lang="ru-RU" smtClean="0"/>
              <a:pPr>
                <a:defRPr/>
              </a:pPr>
              <a:t>19</a:t>
            </a:fld>
            <a:r>
              <a:rPr lang="en-US"/>
              <a:t>/33</a:t>
            </a:r>
            <a:endParaRPr lang="ru-RU" dirty="0"/>
          </a:p>
        </p:txBody>
      </p:sp>
      <p:sp>
        <p:nvSpPr>
          <p:cNvPr id="4" name="Нижний колонтитул 3">
            <a:extLst>
              <a:ext uri="{FF2B5EF4-FFF2-40B4-BE49-F238E27FC236}">
                <a16:creationId xmlns:a16="http://schemas.microsoft.com/office/drawing/2014/main" id="{70C740DB-8B92-4F0F-B240-77FA8955FE98}"/>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339026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Содержание</a:t>
            </a:r>
            <a:endParaRPr lang="en-US" dirty="0"/>
          </a:p>
        </p:txBody>
      </p:sp>
      <p:sp>
        <p:nvSpPr>
          <p:cNvPr id="3" name="Содержимое 2"/>
          <p:cNvSpPr>
            <a:spLocks noGrp="1"/>
          </p:cNvSpPr>
          <p:nvPr>
            <p:ph idx="1"/>
          </p:nvPr>
        </p:nvSpPr>
        <p:spPr/>
        <p:txBody>
          <a:bodyPr/>
          <a:lstStyle/>
          <a:p>
            <a:r>
              <a:rPr lang="ru-RU" dirty="0"/>
              <a:t>Многокритериальная оптимизация</a:t>
            </a:r>
          </a:p>
          <a:p>
            <a:r>
              <a:rPr lang="ru-RU" dirty="0"/>
              <a:t>Сведение задач многокритериальной оптимизации к одномерным скалярным задачам глобального поиска</a:t>
            </a:r>
          </a:p>
          <a:p>
            <a:r>
              <a:rPr lang="ru-RU" dirty="0"/>
              <a:t>Подход к поиску эффективных решений в задачах многокритериальной оптимизации</a:t>
            </a:r>
            <a:endParaRPr lang="en-US" dirty="0"/>
          </a:p>
          <a:p>
            <a:pPr lvl="1"/>
            <a:r>
              <a:rPr lang="ru-RU" dirty="0"/>
              <a:t>Пошаговое решение набора задач скалярной оптимизации</a:t>
            </a:r>
            <a:endParaRPr lang="en-US" dirty="0"/>
          </a:p>
          <a:p>
            <a:pPr lvl="1"/>
            <a:r>
              <a:rPr lang="ru-RU" dirty="0"/>
              <a:t>Повторное использование поисковой информации</a:t>
            </a:r>
          </a:p>
          <a:p>
            <a:r>
              <a:rPr lang="ru-RU" dirty="0"/>
              <a:t>Ускорение поиска с помощью методов машинного обучения</a:t>
            </a:r>
            <a:endParaRPr lang="en-US" dirty="0"/>
          </a:p>
          <a:p>
            <a:pPr lvl="1"/>
            <a:r>
              <a:rPr lang="ru-RU" dirty="0"/>
              <a:t>Построение штрафной функции на основе разделяющей гиперплоскости</a:t>
            </a:r>
          </a:p>
          <a:p>
            <a:pPr lvl="1"/>
            <a:r>
              <a:rPr lang="ru-RU" dirty="0"/>
              <a:t>Построение штрафной функции на основе вероятностей, полученных из моделей машинного обучения</a:t>
            </a:r>
          </a:p>
          <a:p>
            <a:r>
              <a:rPr lang="ru-RU" dirty="0"/>
              <a:t>Параллельная модификация алгоритма</a:t>
            </a:r>
            <a:endParaRPr lang="en-US" dirty="0"/>
          </a:p>
          <a:p>
            <a:r>
              <a:rPr lang="ru-RU" dirty="0"/>
              <a:t>Результаты вычислительных экспериментов</a:t>
            </a:r>
            <a:endParaRPr lang="en-US" dirty="0"/>
          </a:p>
        </p:txBody>
      </p:sp>
      <p:sp>
        <p:nvSpPr>
          <p:cNvPr id="11" name="Дата 10">
            <a:extLst>
              <a:ext uri="{FF2B5EF4-FFF2-40B4-BE49-F238E27FC236}">
                <a16:creationId xmlns:a16="http://schemas.microsoft.com/office/drawing/2014/main" id="{9399D1FB-25FF-427C-80BF-7EF79D8375D0}"/>
              </a:ext>
            </a:extLst>
          </p:cNvPr>
          <p:cNvSpPr>
            <a:spLocks noGrp="1"/>
          </p:cNvSpPr>
          <p:nvPr>
            <p:ph type="dt" sz="half" idx="2"/>
          </p:nvPr>
        </p:nvSpPr>
        <p:spPr/>
        <p:txBody>
          <a:bodyPr/>
          <a:lstStyle/>
          <a:p>
            <a:pPr algn="ctr">
              <a:defRPr/>
            </a:pPr>
            <a:r>
              <a:rPr lang="ru-RU"/>
              <a:t>RSCD, 2025</a:t>
            </a:r>
            <a:endParaRPr lang="en-US" dirty="0"/>
          </a:p>
        </p:txBody>
      </p:sp>
      <p:sp>
        <p:nvSpPr>
          <p:cNvPr id="7" name="Номер слайда 6">
            <a:extLst>
              <a:ext uri="{FF2B5EF4-FFF2-40B4-BE49-F238E27FC236}">
                <a16:creationId xmlns:a16="http://schemas.microsoft.com/office/drawing/2014/main" id="{1F40CB97-8FFE-99F6-BECC-829A06EE584E}"/>
              </a:ext>
            </a:extLst>
          </p:cNvPr>
          <p:cNvSpPr>
            <a:spLocks noGrp="1"/>
          </p:cNvSpPr>
          <p:nvPr>
            <p:ph type="sldNum" sz="quarter" idx="4"/>
          </p:nvPr>
        </p:nvSpPr>
        <p:spPr/>
        <p:txBody>
          <a:bodyPr/>
          <a:lstStyle/>
          <a:p>
            <a:pPr>
              <a:defRPr/>
            </a:pPr>
            <a:fld id="{4F2367BF-7A57-4F5A-B357-719264272D2E}" type="slidenum">
              <a:rPr lang="ru-RU" smtClean="0"/>
              <a:pPr>
                <a:defRPr/>
              </a:pPr>
              <a:t>2</a:t>
            </a:fld>
            <a:r>
              <a:rPr lang="en-US"/>
              <a:t>/33</a:t>
            </a:r>
            <a:endParaRPr lang="ru-RU" dirty="0"/>
          </a:p>
        </p:txBody>
      </p:sp>
      <p:sp>
        <p:nvSpPr>
          <p:cNvPr id="4" name="Нижний колонтитул 3">
            <a:extLst>
              <a:ext uri="{FF2B5EF4-FFF2-40B4-BE49-F238E27FC236}">
                <a16:creationId xmlns:a16="http://schemas.microsoft.com/office/drawing/2014/main" id="{DC6216C3-6AFD-45EC-B61B-36C49022FAE5}"/>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C28DD8-78B4-3395-B7C7-B9EB6DBBBE3E}"/>
              </a:ext>
            </a:extLst>
          </p:cNvPr>
          <p:cNvSpPr>
            <a:spLocks noGrp="1"/>
          </p:cNvSpPr>
          <p:nvPr>
            <p:ph type="title"/>
          </p:nvPr>
        </p:nvSpPr>
        <p:spPr/>
        <p:txBody>
          <a:bodyPr/>
          <a:lstStyle/>
          <a:p>
            <a:r>
              <a:rPr lang="en-US" dirty="0"/>
              <a:t>Construction of a separating hyperplane</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8274992-8E3C-CF68-D51F-01E9139A9C23}"/>
                  </a:ext>
                </a:extLst>
              </p:cNvPr>
              <p:cNvSpPr>
                <a:spLocks noGrp="1"/>
              </p:cNvSpPr>
              <p:nvPr>
                <p:ph idx="1"/>
              </p:nvPr>
            </p:nvSpPr>
            <p:spPr/>
            <p:txBody>
              <a:bodyPr/>
              <a:lstStyle/>
              <a:p>
                <a:pPr>
                  <a:spcBef>
                    <a:spcPts val="0"/>
                  </a:spcBef>
                </a:pPr>
                <a:r>
                  <a:rPr lang="en-US" dirty="0"/>
                  <a:t>For each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from the search information </a:t>
                </a:r>
                <a14:m>
                  <m:oMath xmlns:m="http://schemas.openxmlformats.org/officeDocument/2006/math">
                    <m:r>
                      <m:rPr>
                        <m:sty m:val="p"/>
                      </m:rPr>
                      <a:rPr lang="en-US">
                        <a:latin typeface="Cambria Math" panose="02040503050406030204" pitchFamily="18" charset="0"/>
                      </a:rPr>
                      <m:t>Ω</m:t>
                    </m:r>
                  </m:oMath>
                </a14:m>
                <a:r>
                  <a:rPr lang="en-US" dirty="0"/>
                  <a:t> a class label is assigned</a:t>
                </a:r>
              </a:p>
              <a:p>
                <a:pPr marL="0" indent="0">
                  <a:spcBef>
                    <a:spcPts val="0"/>
                  </a:spcBef>
                  <a:buNone/>
                </a:pPr>
                <a14:m>
                  <m:oMathPara xmlns:m="http://schemas.openxmlformats.org/officeDocument/2006/math">
                    <m:oMathParaPr>
                      <m:jc m:val="centerGroup"/>
                    </m:oMathParaPr>
                    <m:oMath xmlns:m="http://schemas.openxmlformats.org/officeDocument/2006/math">
                      <m:r>
                        <a:rPr lang="en-US" sz="2000" b="0" i="1" smtClean="0">
                          <a:effectLst/>
                          <a:latin typeface="Cambria Math" panose="02040503050406030204" pitchFamily="18" charset="0"/>
                          <a:ea typeface="Times New Roman" panose="02020603050405020304" pitchFamily="18" charset="0"/>
                        </a:rPr>
                        <m:t>𝐶𝑙𝑎𝑠𝑠</m:t>
                      </m:r>
                      <m:r>
                        <a:rPr lang="ru-RU" sz="2000">
                          <a:effectLst/>
                          <a:latin typeface="Cambria Math" panose="02040503050406030204" pitchFamily="18" charset="0"/>
                          <a:ea typeface="Times New Roman" panose="02020603050405020304" pitchFamily="18" charset="0"/>
                        </a:rPr>
                        <m:t>=</m:t>
                      </m:r>
                      <m:d>
                        <m:dPr>
                          <m:begChr m:val="{"/>
                          <m:endChr m:val=""/>
                          <m:ctrlPr>
                            <a:rPr lang="ru-RU" sz="2000" i="1">
                              <a:effectLst/>
                              <a:latin typeface="Cambria Math" panose="02040503050406030204" pitchFamily="18" charset="0"/>
                            </a:rPr>
                          </m:ctrlPr>
                        </m:dPr>
                        <m:e>
                          <m:eqArr>
                            <m:eqArrPr>
                              <m:ctrlPr>
                                <a:rPr lang="ru-RU" sz="2000" i="1">
                                  <a:effectLst/>
                                  <a:latin typeface="Cambria Math" panose="02040503050406030204" pitchFamily="18" charset="0"/>
                                </a:rPr>
                              </m:ctrlPr>
                            </m:eqArrPr>
                            <m:e>
                              <m:r>
                                <a:rPr lang="ru-RU" sz="2000">
                                  <a:effectLst/>
                                  <a:latin typeface="Cambria Math" panose="02040503050406030204" pitchFamily="18" charset="0"/>
                                  <a:ea typeface="Times New Roman" panose="02020603050405020304" pitchFamily="18" charset="0"/>
                                </a:rPr>
                                <m:t>1</m:t>
                              </m:r>
                              <m:r>
                                <a:rPr lang="ru-RU" sz="2000" smtClean="0">
                                  <a:effectLst/>
                                  <a:latin typeface="Cambria Math" panose="02040503050406030204" pitchFamily="18" charset="0"/>
                                  <a:ea typeface="Times New Roman" panose="02020603050405020304" pitchFamily="18" charset="0"/>
                                </a:rPr>
                                <m:t>,</m:t>
                              </m:r>
                              <m:r>
                                <a:rPr lang="ru-RU" sz="2000" i="1" smtClean="0">
                                  <a:effectLst/>
                                  <a:latin typeface="Cambria Math" panose="02040503050406030204" pitchFamily="18" charset="0"/>
                                </a:rPr>
                                <m:t> </m:t>
                              </m:r>
                              <m:sSub>
                                <m:sSubPr>
                                  <m:ctrlPr>
                                    <a:rPr lang="en-US" sz="2000" b="0" i="1" smtClean="0">
                                      <a:effectLst/>
                                      <a:latin typeface="Cambria Math" panose="02040503050406030204" pitchFamily="18" charset="0"/>
                                    </a:rPr>
                                  </m:ctrlPr>
                                </m:sSubPr>
                                <m:e>
                                  <m:r>
                                    <a:rPr lang="en-US" sz="2000" b="0" i="1" smtClean="0">
                                      <a:effectLst/>
                                      <a:latin typeface="Cambria Math" panose="02040503050406030204" pitchFamily="18" charset="0"/>
                                    </a:rPr>
                                    <m:t>𝑦</m:t>
                                  </m:r>
                                </m:e>
                                <m:sub>
                                  <m:r>
                                    <a:rPr lang="en-US" sz="2000" b="0" i="1" smtClean="0">
                                      <a:effectLst/>
                                      <a:latin typeface="Cambria Math" panose="02040503050406030204" pitchFamily="18" charset="0"/>
                                    </a:rPr>
                                    <m:t>𝑖</m:t>
                                  </m:r>
                                </m:sub>
                              </m:sSub>
                              <m:r>
                                <a:rPr lang="ru-RU" sz="2000">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𝑃</m:t>
                              </m:r>
                              <m:r>
                                <a:rPr lang="en-US" sz="2000" b="0" i="1" smtClean="0">
                                  <a:effectLst/>
                                  <a:latin typeface="Cambria Math" panose="02040503050406030204" pitchFamily="18" charset="0"/>
                                  <a:ea typeface="Times New Roman" panose="02020603050405020304" pitchFamily="18" charset="0"/>
                                </a:rPr>
                                <m:t>𝑎𝑟𝑒𝑡𝑜</m:t>
                              </m:r>
                              <m:r>
                                <a:rPr lang="en-US" sz="2000" b="0" i="1" smtClean="0">
                                  <a:effectLst/>
                                  <a:latin typeface="Cambria Math" panose="02040503050406030204" pitchFamily="18" charset="0"/>
                                  <a:ea typeface="Times New Roman" panose="02020603050405020304" pitchFamily="18" charset="0"/>
                                </a:rPr>
                                <m:t> </m:t>
                              </m:r>
                              <m:r>
                                <a:rPr lang="en-US" sz="2000" b="0" i="1" smtClean="0">
                                  <a:effectLst/>
                                  <a:latin typeface="Cambria Math" panose="02040503050406030204" pitchFamily="18" charset="0"/>
                                  <a:ea typeface="Times New Roman" panose="02020603050405020304" pitchFamily="18" charset="0"/>
                                </a:rPr>
                                <m:t>𝑆𝑒𝑡</m:t>
                              </m:r>
                              <m:r>
                                <a:rPr lang="en-US" sz="2000">
                                  <a:effectLst/>
                                  <a:latin typeface="Cambria Math" panose="02040503050406030204" pitchFamily="18" charset="0"/>
                                  <a:ea typeface="Times New Roman" panose="02020603050405020304" pitchFamily="18" charset="0"/>
                                </a:rPr>
                                <m:t> </m:t>
                              </m:r>
                            </m:e>
                            <m:e>
                              <m:r>
                                <a:rPr lang="ru-RU" sz="2000">
                                  <a:effectLst/>
                                  <a:latin typeface="Cambria Math" panose="02040503050406030204" pitchFamily="18" charset="0"/>
                                  <a:ea typeface="Times New Roman" panose="02020603050405020304" pitchFamily="18" charset="0"/>
                                </a:rPr>
                                <m:t>0</m:t>
                              </m:r>
                              <m:r>
                                <a:rPr lang="ru-RU" sz="2000" smtClean="0">
                                  <a:effectLst/>
                                  <a:latin typeface="Cambria Math" panose="02040503050406030204" pitchFamily="18" charset="0"/>
                                  <a:ea typeface="Times New Roman" panose="02020603050405020304" pitchFamily="18" charset="0"/>
                                </a:rPr>
                                <m:t>,</m:t>
                              </m:r>
                              <m:r>
                                <a:rPr lang="en-US" sz="2000" b="0" i="0" smtClean="0">
                                  <a:effectLst/>
                                  <a:latin typeface="Cambria Math" panose="02040503050406030204" pitchFamily="18" charset="0"/>
                                  <a:ea typeface="Times New Roman" panose="02020603050405020304" pitchFamily="18" charset="0"/>
                                </a:rPr>
                                <m:t> </m:t>
                              </m:r>
                              <m:sSub>
                                <m:sSubPr>
                                  <m:ctrlPr>
                                    <a:rPr lang="en-US" sz="2000" b="0" i="1" smtClean="0">
                                      <a:effectLst/>
                                      <a:latin typeface="Cambria Math" panose="02040503050406030204" pitchFamily="18" charset="0"/>
                                      <a:ea typeface="Times New Roman" panose="02020603050405020304" pitchFamily="18" charset="0"/>
                                    </a:rPr>
                                  </m:ctrlPr>
                                </m:sSubPr>
                                <m:e>
                                  <m:r>
                                    <a:rPr lang="en-US" sz="2000" b="0" i="1" smtClean="0">
                                      <a:effectLst/>
                                      <a:latin typeface="Cambria Math" panose="02040503050406030204" pitchFamily="18" charset="0"/>
                                      <a:ea typeface="Times New Roman" panose="02020603050405020304" pitchFamily="18" charset="0"/>
                                    </a:rPr>
                                    <m:t>𝑦</m:t>
                                  </m:r>
                                </m:e>
                                <m:sub>
                                  <m:r>
                                    <a:rPr lang="en-US" sz="2000" b="0" i="1" smtClean="0">
                                      <a:effectLst/>
                                      <a:latin typeface="Cambria Math" panose="02040503050406030204" pitchFamily="18" charset="0"/>
                                      <a:ea typeface="Times New Roman" panose="02020603050405020304" pitchFamily="18" charset="0"/>
                                    </a:rPr>
                                    <m:t>𝑖</m:t>
                                  </m:r>
                                </m:sub>
                              </m:sSub>
                              <m:r>
                                <a:rPr lang="ru-RU" sz="2000">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𝑃</m:t>
                              </m:r>
                              <m:r>
                                <a:rPr lang="en-US" sz="2000" b="0" i="1" smtClean="0">
                                  <a:effectLst/>
                                  <a:latin typeface="Cambria Math" panose="02040503050406030204" pitchFamily="18" charset="0"/>
                                  <a:ea typeface="Times New Roman" panose="02020603050405020304" pitchFamily="18" charset="0"/>
                                </a:rPr>
                                <m:t>𝑎𝑟𝑒𝑡𝑜</m:t>
                              </m:r>
                              <m:r>
                                <a:rPr lang="en-US" sz="2000" b="0" i="1" smtClean="0">
                                  <a:effectLst/>
                                  <a:latin typeface="Cambria Math" panose="02040503050406030204" pitchFamily="18" charset="0"/>
                                  <a:ea typeface="Times New Roman" panose="02020603050405020304" pitchFamily="18" charset="0"/>
                                </a:rPr>
                                <m:t> </m:t>
                              </m:r>
                              <m:r>
                                <a:rPr lang="en-US" sz="2000" b="0" i="1" smtClean="0">
                                  <a:effectLst/>
                                  <a:latin typeface="Cambria Math" panose="02040503050406030204" pitchFamily="18" charset="0"/>
                                  <a:ea typeface="Times New Roman" panose="02020603050405020304" pitchFamily="18" charset="0"/>
                                </a:rPr>
                                <m:t>𝑆𝑒𝑡</m:t>
                              </m:r>
                            </m:e>
                          </m:eqArr>
                        </m:e>
                      </m:d>
                    </m:oMath>
                  </m:oMathPara>
                </a14:m>
                <a:endParaRPr lang="en-US" sz="2000" dirty="0"/>
              </a:p>
              <a:p>
                <a:pPr>
                  <a:spcBef>
                    <a:spcPts val="0"/>
                  </a:spcBef>
                </a:pPr>
                <a:r>
                  <a:rPr lang="en-US" dirty="0"/>
                  <a:t>The separating hyperplane is constructed using a classifier based on logistic regression</a:t>
                </a:r>
                <a:endParaRPr lang="ru-RU" dirty="0"/>
              </a:p>
              <a:p>
                <a:pPr lvl="1">
                  <a:spcBef>
                    <a:spcPts val="0"/>
                  </a:spcBef>
                </a:pPr>
                <a:r>
                  <a:rPr lang="en-US" dirty="0"/>
                  <a:t>Class weights are set during training as </a:t>
                </a:r>
                <a14:m>
                  <m:oMath xmlns:m="http://schemas.openxmlformats.org/officeDocument/2006/math">
                    <m:r>
                      <a:rPr lang="en-US" sz="2000" i="1" dirty="0">
                        <a:latin typeface="Cambria Math" panose="02040503050406030204" pitchFamily="18" charset="0"/>
                      </a:rPr>
                      <m:t>𝑤</m:t>
                    </m:r>
                    <m:r>
                      <a:rPr lang="ru-RU" sz="2000">
                        <a:latin typeface="Cambria Math" panose="02040503050406030204" pitchFamily="18" charset="0"/>
                        <a:ea typeface="Times New Roman" panose="02020603050405020304" pitchFamily="18" charset="0"/>
                      </a:rPr>
                      <m:t>=</m:t>
                    </m:r>
                    <m:d>
                      <m:dPr>
                        <m:begChr m:val="{"/>
                        <m:endChr m:val=""/>
                        <m:ctrlPr>
                          <a:rPr lang="ru-RU" sz="2000" i="1">
                            <a:latin typeface="Cambria Math" panose="02040503050406030204" pitchFamily="18" charset="0"/>
                          </a:rPr>
                        </m:ctrlPr>
                      </m:dPr>
                      <m:e>
                        <m:eqArr>
                          <m:eqArrPr>
                            <m:ctrlPr>
                              <a:rPr lang="ru-RU" sz="2000" i="1">
                                <a:latin typeface="Cambria Math" panose="02040503050406030204" pitchFamily="18" charset="0"/>
                              </a:rPr>
                            </m:ctrlPr>
                          </m:eqArrPr>
                          <m:e>
                            <m:r>
                              <a:rPr lang="en-US" sz="2000" b="0" i="0" smtClean="0">
                                <a:latin typeface="Cambria Math" panose="02040503050406030204" pitchFamily="18" charset="0"/>
                                <a:ea typeface="Times New Roman" panose="02020603050405020304" pitchFamily="18" charset="0"/>
                              </a:rPr>
                              <m:t>0.98</m:t>
                            </m:r>
                            <m:r>
                              <a:rPr lang="ru-RU" sz="2000" smtClean="0">
                                <a:latin typeface="Cambria Math" panose="02040503050406030204" pitchFamily="18" charset="0"/>
                                <a:ea typeface="Times New Roman" panose="02020603050405020304" pitchFamily="18" charset="0"/>
                              </a:rPr>
                              <m:t>,</m:t>
                            </m:r>
                            <m:r>
                              <a:rPr lang="en-US" sz="2000" b="0" i="1" smtClean="0">
                                <a:latin typeface="Cambria Math" panose="02040503050406030204" pitchFamily="18" charset="0"/>
                                <a:ea typeface="Times New Roman" panose="02020603050405020304" pitchFamily="18" charset="0"/>
                              </a:rPr>
                              <m:t>𝐶𝑙𝑎𝑠𝑠</m:t>
                            </m:r>
                            <m:r>
                              <a:rPr lang="en-US" sz="2000" b="0" i="1" smtClean="0">
                                <a:latin typeface="Cambria Math" panose="02040503050406030204" pitchFamily="18" charset="0"/>
                              </a:rPr>
                              <m:t>=1</m:t>
                            </m:r>
                          </m:e>
                          <m:e>
                            <m:r>
                              <a:rPr lang="ru-RU" sz="2000">
                                <a:latin typeface="Cambria Math" panose="02040503050406030204" pitchFamily="18" charset="0"/>
                                <a:ea typeface="Times New Roman" panose="02020603050405020304" pitchFamily="18" charset="0"/>
                              </a:rPr>
                              <m:t>0</m:t>
                            </m:r>
                            <m:r>
                              <a:rPr lang="en-US" sz="2000" b="0" i="0" smtClean="0">
                                <a:latin typeface="Cambria Math" panose="02040503050406030204" pitchFamily="18" charset="0"/>
                                <a:ea typeface="Times New Roman" panose="02020603050405020304" pitchFamily="18" charset="0"/>
                              </a:rPr>
                              <m:t>.02</m:t>
                            </m:r>
                            <m:r>
                              <a:rPr lang="ru-RU" sz="2000" smtClean="0">
                                <a:latin typeface="Cambria Math" panose="02040503050406030204" pitchFamily="18" charset="0"/>
                                <a:ea typeface="Times New Roman" panose="02020603050405020304" pitchFamily="18" charset="0"/>
                              </a:rPr>
                              <m:t>,</m:t>
                            </m:r>
                            <m:r>
                              <a:rPr lang="en-US" sz="2000" b="0" i="1" smtClean="0">
                                <a:latin typeface="Cambria Math" panose="02040503050406030204" pitchFamily="18" charset="0"/>
                                <a:ea typeface="Times New Roman" panose="02020603050405020304" pitchFamily="18" charset="0"/>
                              </a:rPr>
                              <m:t>𝐶𝑙𝑎𝑠𝑠</m:t>
                            </m:r>
                            <m:r>
                              <a:rPr lang="en-US" sz="2000" b="0" i="1" smtClean="0">
                                <a:latin typeface="Cambria Math" panose="02040503050406030204" pitchFamily="18" charset="0"/>
                                <a:ea typeface="Times New Roman" panose="02020603050405020304" pitchFamily="18" charset="0"/>
                              </a:rPr>
                              <m:t>=0 </m:t>
                            </m:r>
                          </m:e>
                        </m:eqArr>
                      </m:e>
                    </m:d>
                  </m:oMath>
                </a14:m>
                <a:endParaRPr lang="ru-RU" dirty="0"/>
              </a:p>
            </p:txBody>
          </p:sp>
        </mc:Choice>
        <mc:Fallback xmlns="">
          <p:sp>
            <p:nvSpPr>
              <p:cNvPr id="3" name="Объект 2">
                <a:extLst>
                  <a:ext uri="{FF2B5EF4-FFF2-40B4-BE49-F238E27FC236}">
                    <a16:creationId xmlns:a16="http://schemas.microsoft.com/office/drawing/2014/main" id="{18274992-8E3C-CF68-D51F-01E9139A9C23}"/>
                  </a:ext>
                </a:extLst>
              </p:cNvPr>
              <p:cNvSpPr>
                <a:spLocks noGrp="1" noRot="1" noChangeAspect="1" noMove="1" noResize="1" noEditPoints="1" noAdjustHandles="1" noChangeArrowheads="1" noChangeShapeType="1" noTextEdit="1"/>
              </p:cNvSpPr>
              <p:nvPr>
                <p:ph idx="1"/>
              </p:nvPr>
            </p:nvSpPr>
            <p:spPr>
              <a:blipFill>
                <a:blip r:embed="rId2"/>
                <a:stretch>
                  <a:fillRect l="-449" t="-935"/>
                </a:stretch>
              </a:blipFill>
            </p:spPr>
            <p:txBody>
              <a:bodyPr/>
              <a:lstStyle/>
              <a:p>
                <a:r>
                  <a:rPr lang="ru-RU">
                    <a:noFill/>
                  </a:rPr>
                  <a:t> </a:t>
                </a:r>
              </a:p>
            </p:txBody>
          </p:sp>
        </mc:Fallback>
      </mc:AlternateContent>
      <p:pic>
        <p:nvPicPr>
          <p:cNvPr id="9" name="Рисунок 8">
            <a:extLst>
              <a:ext uri="{FF2B5EF4-FFF2-40B4-BE49-F238E27FC236}">
                <a16:creationId xmlns:a16="http://schemas.microsoft.com/office/drawing/2014/main" id="{2BB4E3C4-D371-35EB-E000-D069E619184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98" t="7314" r="7573" b="6188"/>
          <a:stretch/>
        </p:blipFill>
        <p:spPr>
          <a:xfrm>
            <a:off x="6536030" y="3861048"/>
            <a:ext cx="3206177" cy="2376264"/>
          </a:xfrm>
          <a:prstGeom prst="rect">
            <a:avLst/>
          </a:prstGeom>
        </p:spPr>
      </p:pic>
      <p:pic>
        <p:nvPicPr>
          <p:cNvPr id="13" name="Рисунок 12">
            <a:extLst>
              <a:ext uri="{FF2B5EF4-FFF2-40B4-BE49-F238E27FC236}">
                <a16:creationId xmlns:a16="http://schemas.microsoft.com/office/drawing/2014/main" id="{3E2C90F6-8E7B-13C0-4A27-8B205E6EDF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427" t="7314" r="5999" b="6188"/>
          <a:stretch/>
        </p:blipFill>
        <p:spPr>
          <a:xfrm>
            <a:off x="128464" y="3861048"/>
            <a:ext cx="3244387" cy="2376264"/>
          </a:xfrm>
          <a:prstGeom prst="rect">
            <a:avLst/>
          </a:prstGeom>
        </p:spPr>
      </p:pic>
      <p:pic>
        <p:nvPicPr>
          <p:cNvPr id="15" name="Рисунок 14">
            <a:extLst>
              <a:ext uri="{FF2B5EF4-FFF2-40B4-BE49-F238E27FC236}">
                <a16:creationId xmlns:a16="http://schemas.microsoft.com/office/drawing/2014/main" id="{84E1681B-AFE4-5A9B-9FC1-FBB2E7D57B8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200" t="7314" r="7302" b="6188"/>
          <a:stretch/>
        </p:blipFill>
        <p:spPr>
          <a:xfrm>
            <a:off x="3369396" y="3861048"/>
            <a:ext cx="3168352" cy="2376264"/>
          </a:xfrm>
          <a:prstGeom prst="rect">
            <a:avLst/>
          </a:prstGeom>
        </p:spPr>
      </p:pic>
      <p:sp>
        <p:nvSpPr>
          <p:cNvPr id="12" name="Дата 11">
            <a:extLst>
              <a:ext uri="{FF2B5EF4-FFF2-40B4-BE49-F238E27FC236}">
                <a16:creationId xmlns:a16="http://schemas.microsoft.com/office/drawing/2014/main" id="{AAAB4B7A-6306-488F-9980-173D899361A2}"/>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76383D73-9046-CB7C-61DD-3B072E2C58EB}"/>
              </a:ext>
            </a:extLst>
          </p:cNvPr>
          <p:cNvSpPr>
            <a:spLocks noGrp="1"/>
          </p:cNvSpPr>
          <p:nvPr>
            <p:ph type="sldNum" sz="quarter" idx="4"/>
          </p:nvPr>
        </p:nvSpPr>
        <p:spPr/>
        <p:txBody>
          <a:bodyPr/>
          <a:lstStyle/>
          <a:p>
            <a:pPr>
              <a:defRPr/>
            </a:pPr>
            <a:fld id="{4F2367BF-7A57-4F5A-B357-719264272D2E}" type="slidenum">
              <a:rPr lang="ru-RU" smtClean="0"/>
              <a:pPr>
                <a:defRPr/>
              </a:pPr>
              <a:t>20</a:t>
            </a:fld>
            <a:r>
              <a:rPr lang="en-US"/>
              <a:t>/33</a:t>
            </a:r>
            <a:endParaRPr lang="ru-RU" dirty="0"/>
          </a:p>
        </p:txBody>
      </p:sp>
      <p:sp>
        <p:nvSpPr>
          <p:cNvPr id="4" name="Нижний колонтитул 3">
            <a:extLst>
              <a:ext uri="{FF2B5EF4-FFF2-40B4-BE49-F238E27FC236}">
                <a16:creationId xmlns:a16="http://schemas.microsoft.com/office/drawing/2014/main" id="{4A521EE6-6D20-406A-8127-FAAD1486D4EF}"/>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376403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31B375-2926-36D2-0685-E3D957A51449}"/>
              </a:ext>
            </a:extLst>
          </p:cNvPr>
          <p:cNvSpPr>
            <a:spLocks noGrp="1"/>
          </p:cNvSpPr>
          <p:nvPr>
            <p:ph type="title"/>
          </p:nvPr>
        </p:nvSpPr>
        <p:spPr/>
        <p:txBody>
          <a:bodyPr/>
          <a:lstStyle/>
          <a:p>
            <a:r>
              <a:rPr lang="en-US" dirty="0"/>
              <a:t>Use of a separating hyperplane</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70BB02B4-0ABB-6840-DD57-CA36AF56370B}"/>
                  </a:ext>
                </a:extLst>
              </p:cNvPr>
              <p:cNvSpPr>
                <a:spLocks noGrp="1"/>
              </p:cNvSpPr>
              <p:nvPr>
                <p:ph idx="1"/>
              </p:nvPr>
            </p:nvSpPr>
            <p:spPr>
              <a:xfrm>
                <a:off x="238092" y="835200"/>
                <a:ext cx="9501254" cy="5214974"/>
              </a:xfrm>
            </p:spPr>
            <p:txBody>
              <a:bodyPr/>
              <a:lstStyle/>
              <a:p>
                <a:r>
                  <a:rPr lang="en-US" dirty="0"/>
                  <a:t>For each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from the search information </a:t>
                </a:r>
                <a14:m>
                  <m:oMath xmlns:m="http://schemas.openxmlformats.org/officeDocument/2006/math">
                    <m:r>
                      <m:rPr>
                        <m:sty m:val="p"/>
                      </m:rPr>
                      <a:rPr lang="en-US" smtClean="0">
                        <a:latin typeface="Cambria Math" panose="02040503050406030204" pitchFamily="18" charset="0"/>
                      </a:rPr>
                      <m:t>Ω</m:t>
                    </m:r>
                  </m:oMath>
                </a14:m>
                <a:r>
                  <a:rPr lang="en-US" dirty="0"/>
                  <a:t> calculate the distance to the separating hyperplane</a:t>
                </a:r>
                <a:r>
                  <a:rPr lang="ru-RU" dirty="0"/>
                  <a:t> </a:t>
                </a:r>
                <a14:m>
                  <m:oMath xmlns:m="http://schemas.openxmlformats.org/officeDocument/2006/math">
                    <m:r>
                      <a:rPr lang="en-US" b="0" i="1" dirty="0" smtClean="0">
                        <a:latin typeface="Cambria Math" panose="02040503050406030204" pitchFamily="18" charset="0"/>
                      </a:rPr>
                      <m:t>𝐿</m:t>
                    </m:r>
                  </m:oMath>
                </a14:m>
                <a:endParaRPr lang="ru-RU" dirty="0"/>
              </a:p>
              <a:p>
                <a:pPr marL="0" indent="0">
                  <a:buNone/>
                </a:pPr>
                <a14:m>
                  <m:oMathPara xmlns:m="http://schemas.openxmlformats.org/officeDocument/2006/math">
                    <m:oMathParaPr>
                      <m:jc m:val="centerGroup"/>
                    </m:oMathParaPr>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𝑑</m:t>
                          </m:r>
                        </m:e>
                        <m:sub>
                          <m:r>
                            <a:rPr lang="ru-RU" i="1" dirty="0" smtClean="0">
                              <a:latin typeface="Cambria Math" panose="02040503050406030204" pitchFamily="18" charset="0"/>
                            </a:rPr>
                            <m:t>𝑖</m:t>
                          </m:r>
                        </m:sub>
                      </m:sSub>
                      <m:r>
                        <a:rPr lang="ru-RU" i="1" dirty="0" smtClean="0">
                          <a:latin typeface="Cambria Math" panose="02040503050406030204" pitchFamily="18" charset="0"/>
                        </a:rPr>
                        <m:t>=</m:t>
                      </m:r>
                      <m:r>
                        <a:rPr lang="ru-RU" b="0" i="1" dirty="0" smtClean="0">
                          <a:latin typeface="Cambria Math" panose="02040503050406030204" pitchFamily="18" charset="0"/>
                        </a:rPr>
                        <m:t>𝜌</m:t>
                      </m:r>
                      <m:d>
                        <m:dPr>
                          <m:ctrlPr>
                            <a:rPr lang="ru-RU" i="1" dirty="0" smtClean="0">
                              <a:latin typeface="Cambria Math" panose="02040503050406030204" pitchFamily="18" charset="0"/>
                            </a:rPr>
                          </m:ctrlPr>
                        </m:dPr>
                        <m:e>
                          <m:r>
                            <a:rPr lang="en-US" i="1" dirty="0" smtClean="0">
                              <a:latin typeface="Cambria Math" panose="02040503050406030204" pitchFamily="18" charset="0"/>
                            </a:rPr>
                            <m:t>𝐿</m:t>
                          </m:r>
                          <m:r>
                            <a:rPr lang="ru-RU" i="1" dirty="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oMath>
                  </m:oMathPara>
                </a14:m>
                <a:endParaRPr lang="ru-RU" dirty="0"/>
              </a:p>
              <a:p>
                <a:r>
                  <a:rPr lang="en-US" dirty="0"/>
                  <a:t>Scale calculated distances</a:t>
                </a:r>
                <a:endParaRPr lang="ru-RU" dirty="0"/>
              </a:p>
              <a:p>
                <a:pPr marL="0" indent="0">
                  <a:buNone/>
                </a:pPr>
                <a14:m>
                  <m:oMathPara xmlns:m="http://schemas.openxmlformats.org/officeDocument/2006/math">
                    <m:oMathParaPr>
                      <m:jc m:val="left"/>
                    </m:oMathParaPr>
                    <m:oMath xmlns:m="http://schemas.openxmlformats.org/officeDocument/2006/math">
                      <m:sSubSup>
                        <m:sSubSupPr>
                          <m:ctrlPr>
                            <a:rPr lang="ru-RU"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ru-RU" sz="180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ru-RU" i="1">
                              <a:effectLst/>
                              <a:latin typeface="Cambria Math" panose="02040503050406030204" pitchFamily="18" charset="0"/>
                            </a:rPr>
                          </m:ctrlPr>
                        </m:dPr>
                        <m:e>
                          <m:eqArr>
                            <m:eqArrPr>
                              <m:ctrlPr>
                                <a:rPr lang="ru-RU" i="1">
                                  <a:effectLst/>
                                  <a:latin typeface="Cambria Math" panose="02040503050406030204" pitchFamily="18" charset="0"/>
                                </a:rPr>
                              </m:ctrlPr>
                            </m:eqArrPr>
                            <m:e>
                              <m:f>
                                <m:fPr>
                                  <m:type m:val="lin"/>
                                  <m:ctrlPr>
                                    <a:rPr lang="en-US" sz="1800" i="1" smtClean="0">
                                      <a:effectLst/>
                                      <a:latin typeface="Cambria Math" panose="02040503050406030204" pitchFamily="18" charset="0"/>
                                      <a:cs typeface="Times New Roman" panose="02020603050405020304" pitchFamily="18" charset="0"/>
                                    </a:rPr>
                                  </m:ctrlPr>
                                </m:fPr>
                                <m:num>
                                  <m:sSub>
                                    <m:sSubPr>
                                      <m:ctrlPr>
                                        <a:rPr lang="ru-RU" sz="1800" i="1">
                                          <a:latin typeface="Cambria Math" panose="02040503050406030204" pitchFamily="18" charset="0"/>
                                        </a:rPr>
                                      </m:ctrlPr>
                                    </m:sSubPr>
                                    <m:e>
                                      <m:r>
                                        <a:rPr lang="en-US" sz="1800" i="1">
                                          <a:latin typeface="Cambria Math" panose="02040503050406030204" pitchFamily="18" charset="0"/>
                                          <a:ea typeface="Times New Roman" panose="02020603050405020304" pitchFamily="18" charset="0"/>
                                        </a:rPr>
                                        <m:t>𝑑</m:t>
                                      </m:r>
                                    </m:e>
                                    <m:sub>
                                      <m:r>
                                        <a:rPr lang="en-US" sz="1800" i="1">
                                          <a:latin typeface="Cambria Math" panose="02040503050406030204" pitchFamily="18" charset="0"/>
                                          <a:ea typeface="Times New Roman" panose="02020603050405020304" pitchFamily="18" charset="0"/>
                                        </a:rPr>
                                        <m:t>𝑖</m:t>
                                      </m:r>
                                    </m:sub>
                                  </m:sSub>
                                </m:num>
                                <m:den>
                                  <m:sSub>
                                    <m:sSubPr>
                                      <m:ctrlPr>
                                        <a:rPr lang="ru-RU" sz="1800" i="1">
                                          <a:latin typeface="Cambria Math" panose="02040503050406030204" pitchFamily="18" charset="0"/>
                                        </a:rPr>
                                      </m:ctrlPr>
                                    </m:sSubPr>
                                    <m:e>
                                      <m:r>
                                        <a:rPr lang="en-US" sz="1800" i="1">
                                          <a:latin typeface="Cambria Math" panose="02040503050406030204" pitchFamily="18" charset="0"/>
                                          <a:ea typeface="Times New Roman" panose="02020603050405020304" pitchFamily="18" charset="0"/>
                                        </a:rPr>
                                        <m:t>𝑑</m:t>
                                      </m:r>
                                    </m:e>
                                    <m:sub>
                                      <m:r>
                                        <a:rPr lang="en-US" sz="1800" i="1">
                                          <a:latin typeface="Cambria Math" panose="02040503050406030204" pitchFamily="18" charset="0"/>
                                          <a:ea typeface="Times New Roman" panose="02020603050405020304" pitchFamily="18" charset="0"/>
                                        </a:rPr>
                                        <m:t>𝑚𝑎𝑥</m:t>
                                      </m:r>
                                    </m:sub>
                                  </m:sSub>
                                </m:den>
                              </m:f>
                              <m:r>
                                <a:rPr lang="ru-RU"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sz="1800" i="1">
                                      <a:latin typeface="Cambria Math" panose="02040503050406030204" pitchFamily="18" charset="0"/>
                                    </a:rPr>
                                  </m:ctrlPr>
                                </m:sSubPr>
                                <m:e>
                                  <m:r>
                                    <a:rPr lang="en-US" sz="1800" i="1">
                                      <a:latin typeface="Cambria Math" panose="02040503050406030204" pitchFamily="18" charset="0"/>
                                      <a:ea typeface="Times New Roman" panose="02020603050405020304" pitchFamily="18" charset="0"/>
                                    </a:rPr>
                                    <m:t>𝑑</m:t>
                                  </m:r>
                                </m:e>
                                <m:sub>
                                  <m:r>
                                    <a:rPr lang="en-US" sz="1800" i="1">
                                      <a:latin typeface="Cambria Math" panose="02040503050406030204" pitchFamily="18" charset="0"/>
                                      <a:ea typeface="Times New Roman" panose="02020603050405020304" pitchFamily="18" charset="0"/>
                                    </a:rPr>
                                    <m:t>𝑖</m:t>
                                  </m:r>
                                </m:sub>
                              </m:sSub>
                              <m:r>
                                <a:rPr lang="ru-RU" sz="1800">
                                  <a:latin typeface="Cambria Math" panose="02040503050406030204" pitchFamily="18" charset="0"/>
                                  <a:ea typeface="Times New Roman" panose="02020603050405020304" pitchFamily="18" charset="0"/>
                                </a:rPr>
                                <m:t>&gt;0</m:t>
                              </m:r>
                            </m:e>
                            <m:e>
                              <m:f>
                                <m:fPr>
                                  <m:type m:val="lin"/>
                                  <m:ctrlPr>
                                    <a:rPr lang="en-US" sz="1800" i="1">
                                      <a:latin typeface="Cambria Math" panose="02040503050406030204" pitchFamily="18" charset="0"/>
                                    </a:rPr>
                                  </m:ctrlPr>
                                </m:fPr>
                                <m:num>
                                  <m:sSub>
                                    <m:sSubPr>
                                      <m:ctrlPr>
                                        <a:rPr lang="ru-RU" sz="1800" i="1">
                                          <a:latin typeface="Cambria Math" panose="02040503050406030204" pitchFamily="18" charset="0"/>
                                        </a:rPr>
                                      </m:ctrlPr>
                                    </m:sSubPr>
                                    <m:e>
                                      <m:r>
                                        <a:rPr lang="en-US" sz="1800" i="1">
                                          <a:latin typeface="Cambria Math" panose="02040503050406030204" pitchFamily="18" charset="0"/>
                                          <a:ea typeface="Times New Roman" panose="02020603050405020304" pitchFamily="18" charset="0"/>
                                        </a:rPr>
                                        <m:t>𝑑</m:t>
                                      </m:r>
                                    </m:e>
                                    <m:sub>
                                      <m:r>
                                        <a:rPr lang="en-US" sz="1800" i="1">
                                          <a:latin typeface="Cambria Math" panose="02040503050406030204" pitchFamily="18" charset="0"/>
                                          <a:ea typeface="Times New Roman" panose="02020603050405020304" pitchFamily="18" charset="0"/>
                                        </a:rPr>
                                        <m:t>𝑖</m:t>
                                      </m:r>
                                    </m:sub>
                                  </m:sSub>
                                </m:num>
                                <m:den>
                                  <m:r>
                                    <a:rPr lang="en-US" sz="1800" b="0" i="1" smtClean="0">
                                      <a:latin typeface="Cambria Math" panose="02040503050406030204" pitchFamily="18" charset="0"/>
                                      <a:ea typeface="Times New Roman" panose="02020603050405020304" pitchFamily="18" charset="0"/>
                                    </a:rPr>
                                    <m:t>|</m:t>
                                  </m:r>
                                  <m:sSub>
                                    <m:sSubPr>
                                      <m:ctrlPr>
                                        <a:rPr lang="ru-RU" sz="1800" i="1">
                                          <a:latin typeface="Cambria Math" panose="02040503050406030204" pitchFamily="18" charset="0"/>
                                        </a:rPr>
                                      </m:ctrlPr>
                                    </m:sSubPr>
                                    <m:e>
                                      <m:r>
                                        <a:rPr lang="en-US" sz="1800" i="1">
                                          <a:latin typeface="Cambria Math" panose="02040503050406030204" pitchFamily="18" charset="0"/>
                                          <a:ea typeface="Times New Roman" panose="02020603050405020304" pitchFamily="18" charset="0"/>
                                        </a:rPr>
                                        <m:t>𝑑</m:t>
                                      </m:r>
                                      <m:r>
                                        <a:rPr lang="en-US" sz="1800" b="0" i="1" smtClean="0">
                                          <a:latin typeface="Cambria Math" panose="02040503050406030204" pitchFamily="18" charset="0"/>
                                          <a:ea typeface="Times New Roman" panose="02020603050405020304" pitchFamily="18" charset="0"/>
                                        </a:rPr>
                                        <m:t>|</m:t>
                                      </m:r>
                                    </m:e>
                                    <m:sub>
                                      <m:r>
                                        <a:rPr lang="en-US" sz="1800" i="1" smtClean="0">
                                          <a:latin typeface="Cambria Math" panose="02040503050406030204" pitchFamily="18" charset="0"/>
                                          <a:ea typeface="Times New Roman" panose="02020603050405020304" pitchFamily="18" charset="0"/>
                                        </a:rPr>
                                        <m:t>𝑚</m:t>
                                      </m:r>
                                      <m:r>
                                        <a:rPr lang="en-US" sz="1800" b="0" i="1" smtClean="0">
                                          <a:latin typeface="Cambria Math" panose="02040503050406030204" pitchFamily="18" charset="0"/>
                                          <a:ea typeface="Times New Roman" panose="02020603050405020304" pitchFamily="18" charset="0"/>
                                        </a:rPr>
                                        <m:t>𝑎𝑥</m:t>
                                      </m:r>
                                    </m:sub>
                                  </m:sSub>
                                </m:den>
                              </m:f>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sz="1800" i="1">
                                      <a:latin typeface="Cambria Math" panose="02040503050406030204" pitchFamily="18" charset="0"/>
                                    </a:rPr>
                                  </m:ctrlPr>
                                </m:sSubPr>
                                <m:e>
                                  <m:r>
                                    <a:rPr lang="en-US" sz="1800" i="1">
                                      <a:latin typeface="Cambria Math" panose="02040503050406030204" pitchFamily="18" charset="0"/>
                                      <a:ea typeface="Times New Roman" panose="02020603050405020304" pitchFamily="18" charset="0"/>
                                    </a:rPr>
                                    <m:t>𝑑</m:t>
                                  </m:r>
                                </m:e>
                                <m:sub>
                                  <m:r>
                                    <a:rPr lang="en-US" sz="1800" i="1">
                                      <a:latin typeface="Cambria Math" panose="02040503050406030204" pitchFamily="18" charset="0"/>
                                      <a:ea typeface="Times New Roman" panose="02020603050405020304" pitchFamily="18" charset="0"/>
                                    </a:rPr>
                                    <m:t>𝑖</m:t>
                                  </m:r>
                                </m:sub>
                              </m:sSub>
                              <m:r>
                                <a:rPr lang="ru-RU" sz="1800" smtClean="0">
                                  <a:latin typeface="Cambria Math" panose="02040503050406030204" pitchFamily="18" charset="0"/>
                                  <a:ea typeface="Times New Roman" panose="02020603050405020304" pitchFamily="18" charset="0"/>
                                </a:rPr>
                                <m:t>&lt;</m:t>
                              </m:r>
                              <m:r>
                                <a:rPr lang="ru-RU" sz="1800">
                                  <a:latin typeface="Cambria Math" panose="02040503050406030204" pitchFamily="18" charset="0"/>
                                  <a:ea typeface="Times New Roman" panose="02020603050405020304" pitchFamily="18" charset="0"/>
                                </a:rPr>
                                <m:t>0</m:t>
                              </m:r>
                            </m:e>
                          </m:eqArr>
                        </m:e>
                      </m:d>
                    </m:oMath>
                  </m:oMathPara>
                </a14:m>
                <a:endParaRPr lang="en-US" dirty="0"/>
              </a:p>
              <a:p>
                <a:r>
                  <a:rPr lang="en-US" dirty="0"/>
                  <a:t>Compute the value of </a:t>
                </a:r>
                <a:br>
                  <a:rPr lang="en-US" dirty="0"/>
                </a:br>
                <a:r>
                  <a:rPr lang="en-US" dirty="0"/>
                  <a:t>characteristic</a:t>
                </a:r>
                <a:endParaRPr lang="en-US" i="1" dirty="0">
                  <a:latin typeface="Cambria Math" panose="02040503050406030204" pitchFamily="18" charset="0"/>
                </a:endParaRPr>
              </a:p>
              <a:p>
                <a:pPr marL="269875" indent="0">
                  <a:buNone/>
                </a:pPr>
                <a14:m>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𝑅</m:t>
                        </m:r>
                      </m:e>
                      <m:sub>
                        <m:r>
                          <a:rPr lang="ru-RU" i="1" dirty="0" smtClean="0">
                            <a:latin typeface="Cambria Math" panose="02040503050406030204" pitchFamily="18" charset="0"/>
                          </a:rPr>
                          <m:t>𝑃</m:t>
                        </m:r>
                        <m:r>
                          <a:rPr lang="en-US" b="0" i="1" dirty="0" smtClean="0">
                            <a:latin typeface="Cambria Math" panose="02040503050406030204" pitchFamily="18" charset="0"/>
                          </a:rPr>
                          <m:t>𝑆</m:t>
                        </m:r>
                      </m:sub>
                    </m:sSub>
                    <m:r>
                      <a:rPr lang="ru-RU" i="1" dirty="0" smtClean="0">
                        <a:latin typeface="Cambria Math" panose="02040503050406030204" pitchFamily="18" charset="0"/>
                      </a:rPr>
                      <m:t> </m:t>
                    </m:r>
                    <m:d>
                      <m:dPr>
                        <m:ctrlPr>
                          <a:rPr lang="ru-RU" i="1" dirty="0" smtClean="0">
                            <a:latin typeface="Cambria Math" panose="02040503050406030204" pitchFamily="18" charset="0"/>
                          </a:rPr>
                        </m:ctrlPr>
                      </m:dPr>
                      <m:e>
                        <m:r>
                          <a:rPr lang="ru-RU" i="1" dirty="0" smtClean="0">
                            <a:latin typeface="Cambria Math" panose="02040503050406030204" pitchFamily="18" charset="0"/>
                          </a:rPr>
                          <m:t>𝑖</m:t>
                        </m:r>
                      </m:e>
                    </m:d>
                    <m:r>
                      <a:rPr lang="ru-RU" i="1" dirty="0" smtClean="0">
                        <a:latin typeface="Cambria Math" panose="02040503050406030204" pitchFamily="18" charset="0"/>
                      </a:rPr>
                      <m:t>= </m:t>
                    </m:r>
                    <m:sSubSup>
                      <m:sSubSupPr>
                        <m:ctrlPr>
                          <a:rPr lang="en-US" b="0" i="1" dirty="0" smtClean="0">
                            <a:latin typeface="Cambria Math" panose="02040503050406030204" pitchFamily="18" charset="0"/>
                          </a:rPr>
                        </m:ctrlPr>
                      </m:sSubSupPr>
                      <m:e>
                        <m:r>
                          <a:rPr lang="ru-RU" i="1" dirty="0" err="1" smtClean="0">
                            <a:latin typeface="Cambria Math" panose="02040503050406030204" pitchFamily="18" charset="0"/>
                          </a:rPr>
                          <m:t>𝑑</m:t>
                        </m:r>
                      </m:e>
                      <m:sub>
                        <m:r>
                          <a:rPr lang="ru-RU" i="1" dirty="0" err="1" smtClean="0">
                            <a:latin typeface="Cambria Math" panose="02040503050406030204" pitchFamily="18" charset="0"/>
                          </a:rPr>
                          <m:t>𝑖</m:t>
                        </m:r>
                      </m:sub>
                      <m:sup>
                        <m:r>
                          <a:rPr lang="en-US" b="0" i="1" dirty="0" smtClean="0">
                            <a:latin typeface="Cambria Math" panose="02040503050406030204" pitchFamily="18" charset="0"/>
                          </a:rPr>
                          <m:t>′</m:t>
                        </m:r>
                      </m:sup>
                    </m:sSubSup>
                    <m:r>
                      <a:rPr lang="ru-RU" i="1" dirty="0" err="1"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ru-RU" i="1" dirty="0" err="1" smtClean="0">
                            <a:latin typeface="Cambria Math" panose="02040503050406030204" pitchFamily="18" charset="0"/>
                          </a:rPr>
                          <m:t>𝑑</m:t>
                        </m:r>
                      </m:e>
                      <m:sub>
                        <m:r>
                          <a:rPr lang="ru-RU" i="1" dirty="0" smtClean="0">
                            <a:latin typeface="Cambria Math" panose="02040503050406030204" pitchFamily="18" charset="0"/>
                          </a:rPr>
                          <m:t>𝑖</m:t>
                        </m:r>
                        <m:r>
                          <a:rPr lang="ru-RU" i="1" dirty="0" smtClean="0">
                            <a:latin typeface="Cambria Math" panose="02040503050406030204" pitchFamily="18" charset="0"/>
                          </a:rPr>
                          <m:t>−1</m:t>
                        </m:r>
                      </m:sub>
                      <m:sup>
                        <m:r>
                          <a:rPr lang="en-US" b="0" i="1" dirty="0" smtClean="0">
                            <a:latin typeface="Cambria Math" panose="02040503050406030204" pitchFamily="18" charset="0"/>
                          </a:rPr>
                          <m:t>′</m:t>
                        </m:r>
                      </m:sup>
                    </m:sSubSup>
                  </m:oMath>
                </a14:m>
                <a:r>
                  <a:rPr lang="en-US" dirty="0"/>
                  <a:t>,</a:t>
                </a:r>
                <a:br>
                  <a:rPr lang="en-US" dirty="0"/>
                </a:br>
                <a:r>
                  <a:rPr lang="en-US" dirty="0"/>
                  <a:t>where </a:t>
                </a:r>
                <a14:m>
                  <m:oMath xmlns:m="http://schemas.openxmlformats.org/officeDocument/2006/math">
                    <m:r>
                      <a:rPr lang="en-US" i="1" dirty="0" smtClean="0">
                        <a:latin typeface="Cambria Math" panose="02040503050406030204" pitchFamily="18" charset="0"/>
                      </a:rPr>
                      <m:t>𝑖</m:t>
                    </m:r>
                  </m:oMath>
                </a14:m>
                <a:r>
                  <a:rPr lang="en-US" dirty="0"/>
                  <a:t> is the number of the </a:t>
                </a:r>
                <a:br>
                  <a:rPr lang="en-US" dirty="0"/>
                </a:br>
                <a:r>
                  <a:rPr lang="en-US" dirty="0"/>
                  <a:t>search interval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𝑖</m:t>
                            </m:r>
                            <m:r>
                              <a:rPr lang="en-US">
                                <a:latin typeface="Cambria Math" panose="02040503050406030204" pitchFamily="18" charset="0"/>
                              </a:rPr>
                              <m:t>−1</m:t>
                            </m:r>
                          </m:sub>
                        </m:sSub>
                        <m:r>
                          <a:rPr lang="en-US"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𝑥</m:t>
                            </m:r>
                          </m:e>
                          <m:sub>
                            <m:r>
                              <a:rPr lang="en-US">
                                <a:latin typeface="Cambria Math" panose="02040503050406030204" pitchFamily="18" charset="0"/>
                              </a:rPr>
                              <m:t>𝑖</m:t>
                            </m:r>
                          </m:sub>
                        </m:sSub>
                      </m:e>
                    </m:d>
                    <m:r>
                      <a:rPr lang="en-US">
                        <a:latin typeface="Cambria Math" panose="02040503050406030204" pitchFamily="18" charset="0"/>
                      </a:rPr>
                      <m:t>.</m:t>
                    </m:r>
                  </m:oMath>
                </a14:m>
                <a:endParaRPr lang="ru-RU" dirty="0"/>
              </a:p>
            </p:txBody>
          </p:sp>
        </mc:Choice>
        <mc:Fallback xmlns="">
          <p:sp>
            <p:nvSpPr>
              <p:cNvPr id="3" name="Объект 2">
                <a:extLst>
                  <a:ext uri="{FF2B5EF4-FFF2-40B4-BE49-F238E27FC236}">
                    <a16:creationId xmlns:a16="http://schemas.microsoft.com/office/drawing/2014/main" id="{70BB02B4-0ABB-6840-DD57-CA36AF56370B}"/>
                  </a:ext>
                </a:extLst>
              </p:cNvPr>
              <p:cNvSpPr>
                <a:spLocks noGrp="1" noRot="1" noChangeAspect="1" noMove="1" noResize="1" noEditPoints="1" noAdjustHandles="1" noChangeArrowheads="1" noChangeShapeType="1" noTextEdit="1"/>
              </p:cNvSpPr>
              <p:nvPr>
                <p:ph idx="1"/>
              </p:nvPr>
            </p:nvSpPr>
            <p:spPr>
              <a:xfrm>
                <a:off x="238092" y="835200"/>
                <a:ext cx="9501254" cy="5214974"/>
              </a:xfrm>
              <a:blipFill>
                <a:blip r:embed="rId2"/>
                <a:stretch>
                  <a:fillRect l="-449" t="-936"/>
                </a:stretch>
              </a:blipFill>
            </p:spPr>
            <p:txBody>
              <a:bodyPr/>
              <a:lstStyle/>
              <a:p>
                <a:r>
                  <a:rPr lang="ru-RU">
                    <a:noFill/>
                  </a:rPr>
                  <a:t> </a:t>
                </a:r>
              </a:p>
            </p:txBody>
          </p:sp>
        </mc:Fallback>
      </mc:AlternateContent>
      <p:grpSp>
        <p:nvGrpSpPr>
          <p:cNvPr id="5" name="Группа 4">
            <a:extLst>
              <a:ext uri="{FF2B5EF4-FFF2-40B4-BE49-F238E27FC236}">
                <a16:creationId xmlns:a16="http://schemas.microsoft.com/office/drawing/2014/main" id="{56ED8B74-EDCE-4E44-9ECE-B69B4B369EBA}"/>
              </a:ext>
            </a:extLst>
          </p:cNvPr>
          <p:cNvGrpSpPr/>
          <p:nvPr/>
        </p:nvGrpSpPr>
        <p:grpSpPr>
          <a:xfrm>
            <a:off x="4664967" y="2420888"/>
            <a:ext cx="4794943" cy="3143246"/>
            <a:chOff x="4664967" y="2924944"/>
            <a:chExt cx="4794943" cy="3143246"/>
          </a:xfrm>
        </p:grpSpPr>
        <p:sp>
          <p:nvSpPr>
            <p:cNvPr id="46" name="Прямоугольный треугольник 45">
              <a:extLst>
                <a:ext uri="{FF2B5EF4-FFF2-40B4-BE49-F238E27FC236}">
                  <a16:creationId xmlns:a16="http://schemas.microsoft.com/office/drawing/2014/main" id="{A30D5783-6393-B46A-D557-4168E6604BD8}"/>
                </a:ext>
              </a:extLst>
            </p:cNvPr>
            <p:cNvSpPr/>
            <p:nvPr/>
          </p:nvSpPr>
          <p:spPr bwMode="auto">
            <a:xfrm rot="10800000">
              <a:off x="4664968" y="2924946"/>
              <a:ext cx="4752528" cy="3143244"/>
            </a:xfrm>
            <a:prstGeom prst="rtTriangle">
              <a:avLst/>
            </a:prstGeom>
            <a:solidFill>
              <a:schemeClr val="bg1">
                <a:lumMod val="85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44" name="Прямоугольный треугольник 43">
              <a:extLst>
                <a:ext uri="{FF2B5EF4-FFF2-40B4-BE49-F238E27FC236}">
                  <a16:creationId xmlns:a16="http://schemas.microsoft.com/office/drawing/2014/main" id="{6D592B3A-A4F8-CB24-E7CE-AC72BA608FEB}"/>
                </a:ext>
              </a:extLst>
            </p:cNvPr>
            <p:cNvSpPr/>
            <p:nvPr/>
          </p:nvSpPr>
          <p:spPr bwMode="auto">
            <a:xfrm>
              <a:off x="4664969" y="2924945"/>
              <a:ext cx="4752528" cy="3143245"/>
            </a:xfrm>
            <a:prstGeom prst="rtTriangle">
              <a:avLst/>
            </a:prstGeom>
            <a:solidFill>
              <a:srgbClr val="CCFFEF"/>
            </a:solidFill>
            <a:ln w="9525" cap="flat" cmpd="sng" algn="ctr">
              <a:solidFill>
                <a:schemeClr val="accent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cxnSp>
          <p:nvCxnSpPr>
            <p:cNvPr id="8" name="Прямая соединительная линия 7">
              <a:extLst>
                <a:ext uri="{FF2B5EF4-FFF2-40B4-BE49-F238E27FC236}">
                  <a16:creationId xmlns:a16="http://schemas.microsoft.com/office/drawing/2014/main" id="{A80BD4DF-928D-50A9-8908-946E77D6F6B5}"/>
                </a:ext>
              </a:extLst>
            </p:cNvPr>
            <p:cNvCxnSpPr>
              <a:cxnSpLocks/>
              <a:endCxn id="46" idx="0"/>
            </p:cNvCxnSpPr>
            <p:nvPr/>
          </p:nvCxnSpPr>
          <p:spPr bwMode="auto">
            <a:xfrm>
              <a:off x="4664967" y="2924944"/>
              <a:ext cx="4752529" cy="3143246"/>
            </a:xfrm>
            <a:prstGeom prst="line">
              <a:avLst/>
            </a:prstGeom>
            <a:ln w="571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 name="Овал 9">
              <a:extLst>
                <a:ext uri="{FF2B5EF4-FFF2-40B4-BE49-F238E27FC236}">
                  <a16:creationId xmlns:a16="http://schemas.microsoft.com/office/drawing/2014/main" id="{2F80DAF3-C7BF-D96E-FE1D-346B0034D0D6}"/>
                </a:ext>
              </a:extLst>
            </p:cNvPr>
            <p:cNvSpPr/>
            <p:nvPr/>
          </p:nvSpPr>
          <p:spPr bwMode="auto">
            <a:xfrm>
              <a:off x="6537176" y="4703348"/>
              <a:ext cx="144016" cy="144016"/>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14" name="Овал 13">
              <a:extLst>
                <a:ext uri="{FF2B5EF4-FFF2-40B4-BE49-F238E27FC236}">
                  <a16:creationId xmlns:a16="http://schemas.microsoft.com/office/drawing/2014/main" id="{5CEA32F6-A311-F836-82CE-E0BD15E42B8C}"/>
                </a:ext>
              </a:extLst>
            </p:cNvPr>
            <p:cNvSpPr/>
            <p:nvPr/>
          </p:nvSpPr>
          <p:spPr bwMode="auto">
            <a:xfrm>
              <a:off x="8318281" y="2986055"/>
              <a:ext cx="144016" cy="144016"/>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15" name="Овал 14">
              <a:extLst>
                <a:ext uri="{FF2B5EF4-FFF2-40B4-BE49-F238E27FC236}">
                  <a16:creationId xmlns:a16="http://schemas.microsoft.com/office/drawing/2014/main" id="{5DDCB7E0-B13E-2ED6-8138-098C454A3C65}"/>
                </a:ext>
              </a:extLst>
            </p:cNvPr>
            <p:cNvSpPr/>
            <p:nvPr/>
          </p:nvSpPr>
          <p:spPr bwMode="auto">
            <a:xfrm>
              <a:off x="8718911" y="4055276"/>
              <a:ext cx="144016" cy="144016"/>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16" name="Овал 15">
              <a:extLst>
                <a:ext uri="{FF2B5EF4-FFF2-40B4-BE49-F238E27FC236}">
                  <a16:creationId xmlns:a16="http://schemas.microsoft.com/office/drawing/2014/main" id="{3E3ED148-45DD-408E-DF3B-899B5F067915}"/>
                </a:ext>
              </a:extLst>
            </p:cNvPr>
            <p:cNvSpPr/>
            <p:nvPr/>
          </p:nvSpPr>
          <p:spPr bwMode="auto">
            <a:xfrm>
              <a:off x="5169024" y="4271300"/>
              <a:ext cx="144016" cy="144016"/>
            </a:xfrm>
            <a:prstGeom prst="ellipse">
              <a:avLst/>
            </a:prstGeom>
            <a:solidFill>
              <a:srgbClr val="FF99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18" name="Овал 17">
              <a:extLst>
                <a:ext uri="{FF2B5EF4-FFF2-40B4-BE49-F238E27FC236}">
                  <a16:creationId xmlns:a16="http://schemas.microsoft.com/office/drawing/2014/main" id="{D2C252F2-E516-555F-5B73-BCB731C6C4B6}"/>
                </a:ext>
              </a:extLst>
            </p:cNvPr>
            <p:cNvSpPr/>
            <p:nvPr/>
          </p:nvSpPr>
          <p:spPr bwMode="auto">
            <a:xfrm>
              <a:off x="6105128" y="4847364"/>
              <a:ext cx="144016" cy="144016"/>
            </a:xfrm>
            <a:prstGeom prst="ellipse">
              <a:avLst/>
            </a:prstGeom>
            <a:solidFill>
              <a:srgbClr val="FF99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cxnSp>
          <p:nvCxnSpPr>
            <p:cNvPr id="21" name="Прямая соединительная линия 20">
              <a:extLst>
                <a:ext uri="{FF2B5EF4-FFF2-40B4-BE49-F238E27FC236}">
                  <a16:creationId xmlns:a16="http://schemas.microsoft.com/office/drawing/2014/main" id="{6D2EDF2C-11EE-31A3-DB42-C983EEACD52F}"/>
                </a:ext>
              </a:extLst>
            </p:cNvPr>
            <p:cNvCxnSpPr>
              <a:cxnSpLocks/>
              <a:stCxn id="16" idx="7"/>
            </p:cNvCxnSpPr>
            <p:nvPr/>
          </p:nvCxnSpPr>
          <p:spPr bwMode="auto">
            <a:xfrm flipV="1">
              <a:off x="5291949" y="3673834"/>
              <a:ext cx="536884" cy="61855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3" name="Прямая соединительная линия 22">
              <a:extLst>
                <a:ext uri="{FF2B5EF4-FFF2-40B4-BE49-F238E27FC236}">
                  <a16:creationId xmlns:a16="http://schemas.microsoft.com/office/drawing/2014/main" id="{3DE7E339-673C-EB83-8168-2A4BB685A7B4}"/>
                </a:ext>
              </a:extLst>
            </p:cNvPr>
            <p:cNvCxnSpPr>
              <a:cxnSpLocks/>
            </p:cNvCxnSpPr>
            <p:nvPr/>
          </p:nvCxnSpPr>
          <p:spPr bwMode="auto">
            <a:xfrm flipV="1">
              <a:off x="5670983" y="3911260"/>
              <a:ext cx="506153" cy="618869"/>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4" name="Прямая соединительная линия 23">
              <a:extLst>
                <a:ext uri="{FF2B5EF4-FFF2-40B4-BE49-F238E27FC236}">
                  <a16:creationId xmlns:a16="http://schemas.microsoft.com/office/drawing/2014/main" id="{E5603536-C26C-C998-A2EF-77B0746EDBE4}"/>
                </a:ext>
              </a:extLst>
            </p:cNvPr>
            <p:cNvCxnSpPr>
              <a:cxnSpLocks/>
            </p:cNvCxnSpPr>
            <p:nvPr/>
          </p:nvCxnSpPr>
          <p:spPr bwMode="auto">
            <a:xfrm flipV="1">
              <a:off x="6226634" y="4271300"/>
              <a:ext cx="452461" cy="57606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5" name="Прямая соединительная линия 24">
              <a:extLst>
                <a:ext uri="{FF2B5EF4-FFF2-40B4-BE49-F238E27FC236}">
                  <a16:creationId xmlns:a16="http://schemas.microsoft.com/office/drawing/2014/main" id="{6B47633D-B4E3-E9E1-80E1-9B0E5A451566}"/>
                </a:ext>
              </a:extLst>
            </p:cNvPr>
            <p:cNvCxnSpPr>
              <a:cxnSpLocks/>
            </p:cNvCxnSpPr>
            <p:nvPr/>
          </p:nvCxnSpPr>
          <p:spPr bwMode="auto">
            <a:xfrm flipV="1">
              <a:off x="6660100" y="4408966"/>
              <a:ext cx="226343" cy="31618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6" name="Прямая соединительная линия 25">
              <a:extLst>
                <a:ext uri="{FF2B5EF4-FFF2-40B4-BE49-F238E27FC236}">
                  <a16:creationId xmlns:a16="http://schemas.microsoft.com/office/drawing/2014/main" id="{6A135238-C109-ACF7-65D7-B0921533DBD3}"/>
                </a:ext>
              </a:extLst>
            </p:cNvPr>
            <p:cNvCxnSpPr>
              <a:cxnSpLocks/>
            </p:cNvCxnSpPr>
            <p:nvPr/>
          </p:nvCxnSpPr>
          <p:spPr bwMode="auto">
            <a:xfrm flipV="1">
              <a:off x="6788155" y="4821758"/>
              <a:ext cx="757133" cy="93800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7" name="Прямая соединительная линия 26">
              <a:extLst>
                <a:ext uri="{FF2B5EF4-FFF2-40B4-BE49-F238E27FC236}">
                  <a16:creationId xmlns:a16="http://schemas.microsoft.com/office/drawing/2014/main" id="{9B7CCE9B-538D-E167-6BCC-3CB6216C2778}"/>
                </a:ext>
              </a:extLst>
            </p:cNvPr>
            <p:cNvCxnSpPr>
              <a:cxnSpLocks/>
            </p:cNvCxnSpPr>
            <p:nvPr/>
          </p:nvCxnSpPr>
          <p:spPr bwMode="auto">
            <a:xfrm flipV="1">
              <a:off x="7912671" y="4156487"/>
              <a:ext cx="817406" cy="920477"/>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8" name="Прямая соединительная линия 27">
              <a:extLst>
                <a:ext uri="{FF2B5EF4-FFF2-40B4-BE49-F238E27FC236}">
                  <a16:creationId xmlns:a16="http://schemas.microsoft.com/office/drawing/2014/main" id="{AF486A34-46F5-7978-7C15-8C1E7A3CF94C}"/>
                </a:ext>
              </a:extLst>
            </p:cNvPr>
            <p:cNvCxnSpPr>
              <a:cxnSpLocks/>
            </p:cNvCxnSpPr>
            <p:nvPr/>
          </p:nvCxnSpPr>
          <p:spPr bwMode="auto">
            <a:xfrm flipV="1">
              <a:off x="6393160" y="3184188"/>
              <a:ext cx="720080" cy="871088"/>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0" name="Прямая соединительная линия 29">
              <a:extLst>
                <a:ext uri="{FF2B5EF4-FFF2-40B4-BE49-F238E27FC236}">
                  <a16:creationId xmlns:a16="http://schemas.microsoft.com/office/drawing/2014/main" id="{3C522405-68A6-ADA4-9E80-0EF0FDED8922}"/>
                </a:ext>
              </a:extLst>
            </p:cNvPr>
            <p:cNvCxnSpPr>
              <a:cxnSpLocks/>
            </p:cNvCxnSpPr>
            <p:nvPr/>
          </p:nvCxnSpPr>
          <p:spPr bwMode="auto">
            <a:xfrm flipV="1">
              <a:off x="7087983" y="3099682"/>
              <a:ext cx="1251014" cy="1438247"/>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9" name="Овал 8">
              <a:extLst>
                <a:ext uri="{FF2B5EF4-FFF2-40B4-BE49-F238E27FC236}">
                  <a16:creationId xmlns:a16="http://schemas.microsoft.com/office/drawing/2014/main" id="{E22D7789-369C-135F-3392-C89A050F51C7}"/>
                </a:ext>
              </a:extLst>
            </p:cNvPr>
            <p:cNvSpPr/>
            <p:nvPr/>
          </p:nvSpPr>
          <p:spPr bwMode="auto">
            <a:xfrm>
              <a:off x="7041232" y="3119172"/>
              <a:ext cx="144016" cy="144016"/>
            </a:xfrm>
            <a:prstGeom prst="ellipse">
              <a:avLst/>
            </a:prstGeom>
            <a:solidFill>
              <a:srgbClr val="0070C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17" name="Овал 16">
              <a:extLst>
                <a:ext uri="{FF2B5EF4-FFF2-40B4-BE49-F238E27FC236}">
                  <a16:creationId xmlns:a16="http://schemas.microsoft.com/office/drawing/2014/main" id="{4EBC4242-32D2-90A8-6E0B-0618A83BAE65}"/>
                </a:ext>
              </a:extLst>
            </p:cNvPr>
            <p:cNvSpPr/>
            <p:nvPr/>
          </p:nvSpPr>
          <p:spPr bwMode="auto">
            <a:xfrm>
              <a:off x="5601072" y="4487324"/>
              <a:ext cx="144016" cy="144016"/>
            </a:xfrm>
            <a:prstGeom prst="ellipse">
              <a:avLst/>
            </a:prstGeom>
            <a:solidFill>
              <a:srgbClr val="FF99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19" name="Овал 18">
              <a:extLst>
                <a:ext uri="{FF2B5EF4-FFF2-40B4-BE49-F238E27FC236}">
                  <a16:creationId xmlns:a16="http://schemas.microsoft.com/office/drawing/2014/main" id="{A9B3F02D-2A2D-C218-6B6B-0D15C043359B}"/>
                </a:ext>
              </a:extLst>
            </p:cNvPr>
            <p:cNvSpPr/>
            <p:nvPr/>
          </p:nvSpPr>
          <p:spPr bwMode="auto">
            <a:xfrm>
              <a:off x="6681192" y="5736064"/>
              <a:ext cx="144016" cy="144016"/>
            </a:xfrm>
            <a:prstGeom prst="ellipse">
              <a:avLst/>
            </a:prstGeom>
            <a:solidFill>
              <a:srgbClr val="FF99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5765611-0291-2DF9-2B7B-5FFA38735236}"/>
                    </a:ext>
                  </a:extLst>
                </p:cNvPr>
                <p:cNvSpPr txBox="1"/>
                <p:nvPr/>
              </p:nvSpPr>
              <p:spPr>
                <a:xfrm>
                  <a:off x="7872284" y="3398204"/>
                  <a:ext cx="1143262" cy="461665"/>
                </a:xfrm>
                <a:prstGeom prst="rect">
                  <a:avLst/>
                </a:prstGeom>
                <a:noFill/>
                <a:ln>
                  <a:noFill/>
                  <a:prstDash val="dash"/>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&lt;0</m:t>
                        </m:r>
                      </m:oMath>
                    </m:oMathPara>
                  </a14:m>
                  <a:endParaRPr lang="ru-RU" sz="2400" dirty="0"/>
                </a:p>
              </p:txBody>
            </p:sp>
          </mc:Choice>
          <mc:Fallback xmlns="">
            <p:sp>
              <p:nvSpPr>
                <p:cNvPr id="40" name="TextBox 39">
                  <a:extLst>
                    <a:ext uri="{FF2B5EF4-FFF2-40B4-BE49-F238E27FC236}">
                      <a16:creationId xmlns:a16="http://schemas.microsoft.com/office/drawing/2014/main" xmlns="" xmlns:a14="http://schemas.microsoft.com/office/drawing/2010/main" id="{05765611-0291-2DF9-2B7B-5FFA38735236}"/>
                    </a:ext>
                  </a:extLst>
                </p:cNvPr>
                <p:cNvSpPr txBox="1">
                  <a:spLocks noRot="1" noChangeAspect="1" noMove="1" noResize="1" noEditPoints="1" noAdjustHandles="1" noChangeArrowheads="1" noChangeShapeType="1" noTextEdit="1"/>
                </p:cNvSpPr>
                <p:nvPr/>
              </p:nvSpPr>
              <p:spPr>
                <a:xfrm>
                  <a:off x="7872284" y="3398204"/>
                  <a:ext cx="1143262" cy="461665"/>
                </a:xfrm>
                <a:prstGeom prst="rect">
                  <a:avLst/>
                </a:prstGeom>
                <a:blipFill>
                  <a:blip r:embed="rId3" cstate="print"/>
                  <a:stretch>
                    <a:fillRect b="-4000"/>
                  </a:stretch>
                </a:blipFill>
                <a:ln>
                  <a:noFill/>
                  <a:prstDash val="dash"/>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89691FE-FB5E-49AA-0F73-4408E773C43E}"/>
                    </a:ext>
                  </a:extLst>
                </p:cNvPr>
                <p:cNvSpPr txBox="1"/>
                <p:nvPr/>
              </p:nvSpPr>
              <p:spPr>
                <a:xfrm>
                  <a:off x="8814878" y="5329622"/>
                  <a:ext cx="6450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𝐿</m:t>
                        </m:r>
                      </m:oMath>
                    </m:oMathPara>
                  </a14:m>
                  <a:endParaRPr lang="ru-RU" dirty="0"/>
                </a:p>
              </p:txBody>
            </p:sp>
          </mc:Choice>
          <mc:Fallback xmlns="">
            <p:sp>
              <p:nvSpPr>
                <p:cNvPr id="42" name="TextBox 41">
                  <a:extLst>
                    <a:ext uri="{FF2B5EF4-FFF2-40B4-BE49-F238E27FC236}">
                      <a16:creationId xmlns:a16="http://schemas.microsoft.com/office/drawing/2014/main" id="{C89691FE-FB5E-49AA-0F73-4408E773C43E}"/>
                    </a:ext>
                  </a:extLst>
                </p:cNvPr>
                <p:cNvSpPr txBox="1">
                  <a:spLocks noRot="1" noChangeAspect="1" noMove="1" noResize="1" noEditPoints="1" noAdjustHandles="1" noChangeArrowheads="1" noChangeShapeType="1" noTextEdit="1"/>
                </p:cNvSpPr>
                <p:nvPr/>
              </p:nvSpPr>
              <p:spPr>
                <a:xfrm>
                  <a:off x="8814878" y="5329622"/>
                  <a:ext cx="645032" cy="461665"/>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E637BBD-70B2-4EFF-9568-CC0C9D15D2F8}"/>
                    </a:ext>
                  </a:extLst>
                </p:cNvPr>
                <p:cNvSpPr txBox="1"/>
                <p:nvPr/>
              </p:nvSpPr>
              <p:spPr>
                <a:xfrm>
                  <a:off x="5828833" y="5226570"/>
                  <a:ext cx="1284408" cy="491417"/>
                </a:xfrm>
                <a:prstGeom prst="rect">
                  <a:avLst/>
                </a:prstGeom>
                <a:noFill/>
                <a:ln>
                  <a:noFill/>
                  <a:prstDash val="dash"/>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&gt;0</m:t>
                        </m:r>
                      </m:oMath>
                    </m:oMathPara>
                  </a14:m>
                  <a:endParaRPr lang="ru-RU" sz="2400" dirty="0"/>
                </a:p>
              </p:txBody>
            </p:sp>
          </mc:Choice>
          <mc:Fallback xmlns="">
            <p:sp>
              <p:nvSpPr>
                <p:cNvPr id="50" name="TextBox 49">
                  <a:extLst>
                    <a:ext uri="{FF2B5EF4-FFF2-40B4-BE49-F238E27FC236}">
                      <a16:creationId xmlns:a16="http://schemas.microsoft.com/office/drawing/2014/main" xmlns="" xmlns:a14="http://schemas.microsoft.com/office/drawing/2010/main" id="{EE637BBD-70B2-4EFF-9568-CC0C9D15D2F8}"/>
                    </a:ext>
                  </a:extLst>
                </p:cNvPr>
                <p:cNvSpPr txBox="1">
                  <a:spLocks noRot="1" noChangeAspect="1" noMove="1" noResize="1" noEditPoints="1" noAdjustHandles="1" noChangeArrowheads="1" noChangeShapeType="1" noTextEdit="1"/>
                </p:cNvSpPr>
                <p:nvPr/>
              </p:nvSpPr>
              <p:spPr>
                <a:xfrm>
                  <a:off x="5828833" y="5226570"/>
                  <a:ext cx="1284408" cy="491417"/>
                </a:xfrm>
                <a:prstGeom prst="rect">
                  <a:avLst/>
                </a:prstGeom>
                <a:blipFill>
                  <a:blip r:embed="rId5" cstate="print"/>
                  <a:stretch>
                    <a:fillRect b="-11250"/>
                  </a:stretch>
                </a:blipFill>
                <a:ln>
                  <a:noFill/>
                  <a:prstDash val="dash"/>
                </a:ln>
              </p:spPr>
              <p:txBody>
                <a:bodyPr/>
                <a:lstStyle/>
                <a:p>
                  <a:r>
                    <a:rPr lang="ru-RU">
                      <a:noFill/>
                    </a:rPr>
                    <a:t> </a:t>
                  </a:r>
                </a:p>
              </p:txBody>
            </p:sp>
          </mc:Fallback>
        </mc:AlternateContent>
      </p:grpSp>
      <p:sp>
        <p:nvSpPr>
          <p:cNvPr id="22" name="Дата 21">
            <a:extLst>
              <a:ext uri="{FF2B5EF4-FFF2-40B4-BE49-F238E27FC236}">
                <a16:creationId xmlns:a16="http://schemas.microsoft.com/office/drawing/2014/main" id="{6E2675C3-8581-43D2-8615-2C9FAC5AB2C7}"/>
              </a:ext>
            </a:extLst>
          </p:cNvPr>
          <p:cNvSpPr>
            <a:spLocks noGrp="1"/>
          </p:cNvSpPr>
          <p:nvPr>
            <p:ph type="dt" sz="half" idx="2"/>
          </p:nvPr>
        </p:nvSpPr>
        <p:spPr/>
        <p:txBody>
          <a:bodyPr/>
          <a:lstStyle/>
          <a:p>
            <a:pPr algn="ctr">
              <a:defRPr/>
            </a:pPr>
            <a:r>
              <a:rPr lang="ru-RU"/>
              <a:t>RSCD, 2025</a:t>
            </a:r>
            <a:endParaRPr lang="en-US" dirty="0"/>
          </a:p>
        </p:txBody>
      </p:sp>
      <p:sp>
        <p:nvSpPr>
          <p:cNvPr id="6" name="Номер слайда 5">
            <a:extLst>
              <a:ext uri="{FF2B5EF4-FFF2-40B4-BE49-F238E27FC236}">
                <a16:creationId xmlns:a16="http://schemas.microsoft.com/office/drawing/2014/main" id="{75273CE8-87D1-8E30-B67D-B6348BB7EFEA}"/>
              </a:ext>
            </a:extLst>
          </p:cNvPr>
          <p:cNvSpPr>
            <a:spLocks noGrp="1"/>
          </p:cNvSpPr>
          <p:nvPr>
            <p:ph type="sldNum" sz="quarter" idx="4"/>
          </p:nvPr>
        </p:nvSpPr>
        <p:spPr/>
        <p:txBody>
          <a:bodyPr/>
          <a:lstStyle/>
          <a:p>
            <a:pPr>
              <a:defRPr/>
            </a:pPr>
            <a:fld id="{4F2367BF-7A57-4F5A-B357-719264272D2E}" type="slidenum">
              <a:rPr lang="ru-RU" smtClean="0"/>
              <a:pPr>
                <a:defRPr/>
              </a:pPr>
              <a:t>21</a:t>
            </a:fld>
            <a:r>
              <a:rPr lang="en-US"/>
              <a:t>/33</a:t>
            </a:r>
            <a:endParaRPr lang="ru-RU" dirty="0"/>
          </a:p>
        </p:txBody>
      </p:sp>
      <p:sp>
        <p:nvSpPr>
          <p:cNvPr id="4" name="Нижний колонтитул 3">
            <a:extLst>
              <a:ext uri="{FF2B5EF4-FFF2-40B4-BE49-F238E27FC236}">
                <a16:creationId xmlns:a16="http://schemas.microsoft.com/office/drawing/2014/main" id="{6D7EBEAC-12D5-443E-A679-72FFC9D3D5FE}"/>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1127315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B98E7B-5D7B-94B2-6BD7-838F6A4E3C9F}"/>
              </a:ext>
            </a:extLst>
          </p:cNvPr>
          <p:cNvSpPr>
            <a:spLocks noGrp="1"/>
          </p:cNvSpPr>
          <p:nvPr>
            <p:ph type="title"/>
          </p:nvPr>
        </p:nvSpPr>
        <p:spPr/>
        <p:txBody>
          <a:bodyPr/>
          <a:lstStyle/>
          <a:p>
            <a:r>
              <a:rPr lang="en-US" dirty="0"/>
              <a:t>Effect of using machine learning methods</a:t>
            </a:r>
            <a:endParaRPr lang="ru-RU" dirty="0"/>
          </a:p>
        </p:txBody>
      </p:sp>
      <p:pic>
        <p:nvPicPr>
          <p:cNvPr id="7" name="Рисунок 6">
            <a:extLst>
              <a:ext uri="{FF2B5EF4-FFF2-40B4-BE49-F238E27FC236}">
                <a16:creationId xmlns:a16="http://schemas.microsoft.com/office/drawing/2014/main" id="{7CA1375E-74D4-50B5-70EE-4755DAF9FE3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469" b="6683"/>
          <a:stretch/>
        </p:blipFill>
        <p:spPr>
          <a:xfrm>
            <a:off x="1558078" y="1285928"/>
            <a:ext cx="2767878" cy="2447272"/>
          </a:xfrm>
          <a:prstGeom prst="rect">
            <a:avLst/>
          </a:prstGeom>
        </p:spPr>
      </p:pic>
      <p:pic>
        <p:nvPicPr>
          <p:cNvPr id="11" name="Рисунок 10" descr="Изображение выглядит как текст, дождь, природа&#10;&#10;Автоматически созданное описание">
            <a:extLst>
              <a:ext uri="{FF2B5EF4-FFF2-40B4-BE49-F238E27FC236}">
                <a16:creationId xmlns:a16="http://schemas.microsoft.com/office/drawing/2014/main" id="{236AAAF1-341D-C75C-3F22-F2D89E0C85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929" b="7143"/>
          <a:stretch/>
        </p:blipFill>
        <p:spPr>
          <a:xfrm>
            <a:off x="5497490" y="1288091"/>
            <a:ext cx="2767878" cy="2420639"/>
          </a:xfrm>
          <a:prstGeom prst="rect">
            <a:avLst/>
          </a:prstGeom>
        </p:spPr>
      </p:pic>
      <p:pic>
        <p:nvPicPr>
          <p:cNvPr id="14" name="Рисунок 13">
            <a:extLst>
              <a:ext uri="{FF2B5EF4-FFF2-40B4-BE49-F238E27FC236}">
                <a16:creationId xmlns:a16="http://schemas.microsoft.com/office/drawing/2014/main" id="{7C66129D-0E93-D933-D1BD-10FF9A89A4F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98" t="7314" r="7573" b="6188"/>
          <a:stretch/>
        </p:blipFill>
        <p:spPr>
          <a:xfrm>
            <a:off x="5264694" y="3733199"/>
            <a:ext cx="3000674" cy="2420639"/>
          </a:xfrm>
          <a:prstGeom prst="rect">
            <a:avLst/>
          </a:prstGeom>
        </p:spPr>
      </p:pic>
      <p:pic>
        <p:nvPicPr>
          <p:cNvPr id="15" name="Рисунок 14">
            <a:extLst>
              <a:ext uri="{FF2B5EF4-FFF2-40B4-BE49-F238E27FC236}">
                <a16:creationId xmlns:a16="http://schemas.microsoft.com/office/drawing/2014/main" id="{B5645782-CB97-56D2-F74D-EE1E28288B1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036" t="8463" r="6923" b="5228"/>
          <a:stretch/>
        </p:blipFill>
        <p:spPr>
          <a:xfrm>
            <a:off x="1280592" y="3743517"/>
            <a:ext cx="3086054" cy="2437954"/>
          </a:xfrm>
          <a:prstGeom prst="rect">
            <a:avLst/>
          </a:prstGeom>
        </p:spPr>
      </p:pic>
      <p:sp>
        <p:nvSpPr>
          <p:cNvPr id="16" name="Стрелка: вправо 15">
            <a:extLst>
              <a:ext uri="{FF2B5EF4-FFF2-40B4-BE49-F238E27FC236}">
                <a16:creationId xmlns:a16="http://schemas.microsoft.com/office/drawing/2014/main" id="{11B17F87-D61C-CD1D-69A3-7395E8947A77}"/>
              </a:ext>
            </a:extLst>
          </p:cNvPr>
          <p:cNvSpPr/>
          <p:nvPr/>
        </p:nvSpPr>
        <p:spPr bwMode="auto">
          <a:xfrm>
            <a:off x="4664968" y="3221231"/>
            <a:ext cx="504056" cy="108012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12" name="Дата 11">
            <a:extLst>
              <a:ext uri="{FF2B5EF4-FFF2-40B4-BE49-F238E27FC236}">
                <a16:creationId xmlns:a16="http://schemas.microsoft.com/office/drawing/2014/main" id="{F8EF1A48-229F-4046-A8A6-2EFCB22082D8}"/>
              </a:ext>
            </a:extLst>
          </p:cNvPr>
          <p:cNvSpPr>
            <a:spLocks noGrp="1"/>
          </p:cNvSpPr>
          <p:nvPr>
            <p:ph type="dt" sz="half" idx="2"/>
          </p:nvPr>
        </p:nvSpPr>
        <p:spPr/>
        <p:txBody>
          <a:bodyPr/>
          <a:lstStyle/>
          <a:p>
            <a:pPr algn="ctr">
              <a:defRPr/>
            </a:pPr>
            <a:r>
              <a:rPr lang="ru-RU"/>
              <a:t>RSCD, 2025</a:t>
            </a:r>
            <a:endParaRPr lang="en-US" dirty="0"/>
          </a:p>
        </p:txBody>
      </p:sp>
      <p:sp>
        <p:nvSpPr>
          <p:cNvPr id="4" name="Номер слайда 3">
            <a:extLst>
              <a:ext uri="{FF2B5EF4-FFF2-40B4-BE49-F238E27FC236}">
                <a16:creationId xmlns:a16="http://schemas.microsoft.com/office/drawing/2014/main" id="{6FFD3992-AB97-9AE5-08A2-521D6EC7D8CB}"/>
              </a:ext>
            </a:extLst>
          </p:cNvPr>
          <p:cNvSpPr>
            <a:spLocks noGrp="1"/>
          </p:cNvSpPr>
          <p:nvPr>
            <p:ph type="sldNum" sz="quarter" idx="4"/>
          </p:nvPr>
        </p:nvSpPr>
        <p:spPr/>
        <p:txBody>
          <a:bodyPr/>
          <a:lstStyle/>
          <a:p>
            <a:pPr>
              <a:defRPr/>
            </a:pPr>
            <a:fld id="{4F2367BF-7A57-4F5A-B357-719264272D2E}" type="slidenum">
              <a:rPr lang="ru-RU" smtClean="0"/>
              <a:pPr>
                <a:defRPr/>
              </a:pPr>
              <a:t>22</a:t>
            </a:fld>
            <a:r>
              <a:rPr lang="en-US"/>
              <a:t>/33</a:t>
            </a:r>
            <a:endParaRPr lang="ru-RU" dirty="0"/>
          </a:p>
        </p:txBody>
      </p:sp>
      <p:sp>
        <p:nvSpPr>
          <p:cNvPr id="3" name="Нижний колонтитул 2">
            <a:extLst>
              <a:ext uri="{FF2B5EF4-FFF2-40B4-BE49-F238E27FC236}">
                <a16:creationId xmlns:a16="http://schemas.microsoft.com/office/drawing/2014/main" id="{12ADA82D-DC12-4C8D-B438-6B0AAA56F468}"/>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183387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3F68E8-86BA-DF45-C83D-54F6D00E5DCB}"/>
              </a:ext>
            </a:extLst>
          </p:cNvPr>
          <p:cNvSpPr>
            <a:spLocks noGrp="1"/>
          </p:cNvSpPr>
          <p:nvPr>
            <p:ph type="title"/>
          </p:nvPr>
        </p:nvSpPr>
        <p:spPr/>
        <p:txBody>
          <a:bodyPr/>
          <a:lstStyle/>
          <a:p>
            <a:r>
              <a:rPr lang="en-US" dirty="0"/>
              <a:t>Construction of a probability model</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8CC2C8EA-A168-748F-4C47-2DCD72ADFCC6}"/>
                  </a:ext>
                </a:extLst>
              </p:cNvPr>
              <p:cNvSpPr>
                <a:spLocks noGrp="1"/>
              </p:cNvSpPr>
              <p:nvPr>
                <p:ph idx="1"/>
              </p:nvPr>
            </p:nvSpPr>
            <p:spPr/>
            <p:txBody>
              <a:bodyPr/>
              <a:lstStyle/>
              <a:p>
                <a:r>
                  <a:rPr lang="en-US" dirty="0"/>
                  <a:t>For the term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𝑅</m:t>
                        </m:r>
                      </m:e>
                      <m:sub>
                        <m:r>
                          <a:rPr lang="pt-BR" i="1">
                            <a:latin typeface="Cambria Math" panose="02040503050406030204" pitchFamily="18" charset="0"/>
                          </a:rPr>
                          <m:t>𝑃𝑆</m:t>
                        </m:r>
                      </m:sub>
                    </m:sSub>
                    <m:r>
                      <a:rPr lang="pt-BR" i="1">
                        <a:latin typeface="Cambria Math" panose="02040503050406030204" pitchFamily="18" charset="0"/>
                      </a:rPr>
                      <m:t> (</m:t>
                    </m:r>
                    <m:r>
                      <a:rPr lang="pt-BR" i="1">
                        <a:latin typeface="Cambria Math" panose="02040503050406030204" pitchFamily="18" charset="0"/>
                      </a:rPr>
                      <m:t>𝑖</m:t>
                    </m:r>
                    <m:r>
                      <a:rPr lang="pt-BR" i="1">
                        <a:latin typeface="Cambria Math" panose="02040503050406030204" pitchFamily="18" charset="0"/>
                      </a:rPr>
                      <m:t>)</m:t>
                    </m:r>
                  </m:oMath>
                </a14:m>
                <a:r>
                  <a:rPr lang="en-US" dirty="0"/>
                  <a:t> that corresponds better to the estimation of the Pareto set, the following ideas are suggested: </a:t>
                </a:r>
              </a:p>
              <a:p>
                <a:pPr lvl="1"/>
                <a:r>
                  <a:rPr lang="en-US" dirty="0"/>
                  <a:t>Probabilistic approach with application of machine learning models;   </a:t>
                </a:r>
              </a:p>
              <a:p>
                <a:pPr lvl="1"/>
                <a:r>
                  <a:rPr lang="en-US" dirty="0"/>
                  <a:t>Automatic adjustment of class weights when building a machine learning model;</a:t>
                </a:r>
              </a:p>
              <a:p>
                <a:pPr lvl="1"/>
                <a:r>
                  <a:rPr lang="en-US" dirty="0"/>
                  <a:t>Transformation of machine learning probabilities.</a:t>
                </a:r>
              </a:p>
            </p:txBody>
          </p:sp>
        </mc:Choice>
        <mc:Fallback xmlns="">
          <p:sp>
            <p:nvSpPr>
              <p:cNvPr id="3" name="Объект 2">
                <a:extLst>
                  <a:ext uri="{FF2B5EF4-FFF2-40B4-BE49-F238E27FC236}">
                    <a16:creationId xmlns:a16="http://schemas.microsoft.com/office/drawing/2014/main" id="{8CC2C8EA-A168-748F-4C47-2DCD72ADFCC6}"/>
                  </a:ext>
                </a:extLst>
              </p:cNvPr>
              <p:cNvSpPr>
                <a:spLocks noGrp="1" noRot="1" noChangeAspect="1" noMove="1" noResize="1" noEditPoints="1" noAdjustHandles="1" noChangeArrowheads="1" noChangeShapeType="1" noTextEdit="1"/>
              </p:cNvSpPr>
              <p:nvPr>
                <p:ph idx="1"/>
              </p:nvPr>
            </p:nvSpPr>
            <p:spPr>
              <a:blipFill>
                <a:blip r:embed="rId2"/>
                <a:stretch>
                  <a:fillRect l="-449" t="-935"/>
                </a:stretch>
              </a:blipFill>
            </p:spPr>
            <p:txBody>
              <a:bodyPr/>
              <a:lstStyle/>
              <a:p>
                <a:r>
                  <a:rPr lang="ru-RU">
                    <a:noFill/>
                  </a:rPr>
                  <a:t> </a:t>
                </a:r>
              </a:p>
            </p:txBody>
          </p:sp>
        </mc:Fallback>
      </mc:AlternateContent>
      <p:sp>
        <p:nvSpPr>
          <p:cNvPr id="4" name="Дата 3">
            <a:extLst>
              <a:ext uri="{FF2B5EF4-FFF2-40B4-BE49-F238E27FC236}">
                <a16:creationId xmlns:a16="http://schemas.microsoft.com/office/drawing/2014/main" id="{BACEC89C-0FDB-5B5D-6F13-59C421C4F9F8}"/>
              </a:ext>
            </a:extLst>
          </p:cNvPr>
          <p:cNvSpPr>
            <a:spLocks noGrp="1"/>
          </p:cNvSpPr>
          <p:nvPr>
            <p:ph type="dt" sz="half" idx="2"/>
          </p:nvPr>
        </p:nvSpPr>
        <p:spPr/>
        <p:txBody>
          <a:bodyPr/>
          <a:lstStyle/>
          <a:p>
            <a:pPr algn="ctr">
              <a:defRPr/>
            </a:pPr>
            <a:r>
              <a:rPr lang="ru-RU"/>
              <a:t>RSCD, 2025</a:t>
            </a:r>
            <a:endParaRPr lang="en-US" dirty="0"/>
          </a:p>
        </p:txBody>
      </p:sp>
      <p:sp>
        <p:nvSpPr>
          <p:cNvPr id="7" name="Номер слайда 6">
            <a:extLst>
              <a:ext uri="{FF2B5EF4-FFF2-40B4-BE49-F238E27FC236}">
                <a16:creationId xmlns:a16="http://schemas.microsoft.com/office/drawing/2014/main" id="{2A4B6F8B-DA47-BCAC-19F8-D84EE8C83787}"/>
              </a:ext>
            </a:extLst>
          </p:cNvPr>
          <p:cNvSpPr>
            <a:spLocks noGrp="1"/>
          </p:cNvSpPr>
          <p:nvPr>
            <p:ph type="sldNum" sz="quarter" idx="4"/>
          </p:nvPr>
        </p:nvSpPr>
        <p:spPr/>
        <p:txBody>
          <a:bodyPr/>
          <a:lstStyle/>
          <a:p>
            <a:pPr>
              <a:defRPr/>
            </a:pPr>
            <a:fld id="{4F2367BF-7A57-4F5A-B357-719264272D2E}" type="slidenum">
              <a:rPr lang="ru-RU" smtClean="0"/>
              <a:pPr>
                <a:defRPr/>
              </a:pPr>
              <a:t>23</a:t>
            </a:fld>
            <a:r>
              <a:rPr lang="en-US"/>
              <a:t>/33</a:t>
            </a:r>
            <a:endParaRPr lang="ru-RU" dirty="0"/>
          </a:p>
        </p:txBody>
      </p:sp>
      <p:sp>
        <p:nvSpPr>
          <p:cNvPr id="6" name="Нижний колонтитул 5">
            <a:extLst>
              <a:ext uri="{FF2B5EF4-FFF2-40B4-BE49-F238E27FC236}">
                <a16:creationId xmlns:a16="http://schemas.microsoft.com/office/drawing/2014/main" id="{08F45F0C-053E-4DE2-8206-AB72EB405E05}"/>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374179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3F68E8-86BA-DF45-C83D-54F6D00E5DCB}"/>
              </a:ext>
            </a:extLst>
          </p:cNvPr>
          <p:cNvSpPr>
            <a:spLocks noGrp="1"/>
          </p:cNvSpPr>
          <p:nvPr>
            <p:ph type="title"/>
          </p:nvPr>
        </p:nvSpPr>
        <p:spPr/>
        <p:txBody>
          <a:bodyPr/>
          <a:lstStyle/>
          <a:p>
            <a:r>
              <a:rPr lang="en-US" dirty="0"/>
              <a:t>Use of non-linear classifiers</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8CC2C8EA-A168-748F-4C47-2DCD72ADFCC6}"/>
                  </a:ext>
                </a:extLst>
              </p:cNvPr>
              <p:cNvSpPr>
                <a:spLocks noGrp="1"/>
              </p:cNvSpPr>
              <p:nvPr>
                <p:ph idx="1"/>
              </p:nvPr>
            </p:nvSpPr>
            <p:spPr/>
            <p:txBody>
              <a:bodyPr/>
              <a:lstStyle/>
              <a:p>
                <a:r>
                  <a:rPr lang="en-US" dirty="0"/>
                  <a:t>The machine learning model is built according to the rules similar to the construction of the SVC model:</a:t>
                </a:r>
              </a:p>
              <a:p>
                <a:pPr lvl="1">
                  <a:buFont typeface="Arial" panose="020B0604020202020204" pitchFamily="34" charset="0"/>
                  <a:buChar char="•"/>
                </a:pPr>
                <a:r>
                  <a:rPr lang="en-US" dirty="0"/>
                  <a:t>all the points are divided into two classes – dominated and non-dominated;</a:t>
                </a:r>
              </a:p>
              <a:p>
                <a:pPr lvl="1">
                  <a:buFont typeface="Arial" panose="020B0604020202020204" pitchFamily="34" charset="0"/>
                  <a:buChar char="•"/>
                </a:pPr>
                <a:r>
                  <a:rPr lang="en-US" dirty="0"/>
                  <a:t>the particular classifier is trained on these classes. </a:t>
                </a:r>
              </a:p>
              <a:p>
                <a:r>
                  <a:rPr lang="en-US" dirty="0"/>
                  <a:t>Classifiers in machine learning frameworks can return not only the class label, but also the probability of class membership</a:t>
                </a:r>
                <a:r>
                  <a:rPr lang="ru-RU" dirty="0"/>
                  <a:t> (</a:t>
                </a:r>
                <a:r>
                  <a:rPr lang="en-US" dirty="0"/>
                  <a:t>let's denote it as a function call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ru-RU" dirty="0"/>
                  <a:t>)</a:t>
                </a:r>
                <a:r>
                  <a:rPr lang="en-US" dirty="0"/>
                  <a:t>.</a:t>
                </a:r>
              </a:p>
              <a:p>
                <a:r>
                  <a:rPr lang="en-US" dirty="0"/>
                  <a:t>The term </a:t>
                </a:r>
                <a14:m>
                  <m:oMath xmlns:m="http://schemas.openxmlformats.org/officeDocument/2006/math">
                    <m:sSub>
                      <m:sSubPr>
                        <m:ctrlPr>
                          <a:rPr lang="ru-RU" i="1" dirty="0">
                            <a:latin typeface="Cambria Math" panose="02040503050406030204" pitchFamily="18" charset="0"/>
                          </a:rPr>
                        </m:ctrlPr>
                      </m:sSubPr>
                      <m:e>
                        <m:r>
                          <a:rPr lang="ru-RU" i="1" dirty="0">
                            <a:latin typeface="Cambria Math" panose="02040503050406030204" pitchFamily="18" charset="0"/>
                          </a:rPr>
                          <m:t>𝑅</m:t>
                        </m:r>
                      </m:e>
                      <m:sub>
                        <m:r>
                          <a:rPr lang="ru-RU" i="1" dirty="0">
                            <a:latin typeface="Cambria Math" panose="02040503050406030204" pitchFamily="18" charset="0"/>
                          </a:rPr>
                          <m:t>𝑃</m:t>
                        </m:r>
                        <m:r>
                          <a:rPr lang="en-US" i="1" dirty="0">
                            <a:latin typeface="Cambria Math" panose="02040503050406030204" pitchFamily="18" charset="0"/>
                          </a:rPr>
                          <m:t>𝑆</m:t>
                        </m:r>
                      </m:sub>
                    </m:sSub>
                    <m:r>
                      <a:rPr lang="ru-RU" i="1" dirty="0">
                        <a:latin typeface="Cambria Math" panose="02040503050406030204" pitchFamily="18" charset="0"/>
                      </a:rPr>
                      <m:t> </m:t>
                    </m:r>
                    <m:d>
                      <m:dPr>
                        <m:ctrlPr>
                          <a:rPr lang="ru-RU" i="1" dirty="0">
                            <a:latin typeface="Cambria Math" panose="02040503050406030204" pitchFamily="18" charset="0"/>
                          </a:rPr>
                        </m:ctrlPr>
                      </m:dPr>
                      <m:e>
                        <m:r>
                          <a:rPr lang="ru-RU" i="1" dirty="0">
                            <a:latin typeface="Cambria Math" panose="02040503050406030204" pitchFamily="18" charset="0"/>
                          </a:rPr>
                          <m:t>𝑖</m:t>
                        </m:r>
                      </m:e>
                    </m:d>
                  </m:oMath>
                </a14:m>
                <a:r>
                  <a:rPr lang="en-US" dirty="0"/>
                  <a:t> can be computed as</a:t>
                </a:r>
              </a:p>
              <a:p>
                <a:pPr marL="0" indent="0" algn="ctr">
                  <a:buNone/>
                </a:pPr>
                <a:r>
                  <a:rPr lang="en-US" dirty="0"/>
                  <a:t> </a:t>
                </a:r>
                <a14:m>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𝑅</m:t>
                        </m:r>
                      </m:e>
                      <m:sub>
                        <m:r>
                          <a:rPr lang="ru-RU" i="1" dirty="0" smtClean="0">
                            <a:latin typeface="Cambria Math" panose="02040503050406030204" pitchFamily="18" charset="0"/>
                          </a:rPr>
                          <m:t>𝑃</m:t>
                        </m:r>
                        <m:r>
                          <a:rPr lang="en-US" b="0" i="1" dirty="0" smtClean="0">
                            <a:latin typeface="Cambria Math" panose="02040503050406030204" pitchFamily="18" charset="0"/>
                          </a:rPr>
                          <m:t>𝑆</m:t>
                        </m:r>
                      </m:sub>
                    </m:sSub>
                    <m:r>
                      <a:rPr lang="ru-RU" i="1" dirty="0" smtClean="0">
                        <a:latin typeface="Cambria Math" panose="02040503050406030204" pitchFamily="18" charset="0"/>
                      </a:rPr>
                      <m:t> </m:t>
                    </m:r>
                    <m:d>
                      <m:dPr>
                        <m:ctrlPr>
                          <a:rPr lang="ru-RU" i="1" dirty="0" smtClean="0">
                            <a:latin typeface="Cambria Math" panose="02040503050406030204" pitchFamily="18" charset="0"/>
                          </a:rPr>
                        </m:ctrlPr>
                      </m:dPr>
                      <m:e>
                        <m:r>
                          <a:rPr lang="ru-RU" i="1" dirty="0" smtClean="0">
                            <a:latin typeface="Cambria Math" panose="02040503050406030204" pitchFamily="18" charset="0"/>
                          </a:rPr>
                          <m:t>𝑖</m:t>
                        </m:r>
                      </m:e>
                    </m:d>
                    <m:r>
                      <a:rPr lang="ru-RU" i="1" dirty="0" smtClean="0">
                        <a:latin typeface="Cambria Math" panose="02040503050406030204" pitchFamily="18" charset="0"/>
                      </a:rPr>
                      <m:t>=</m:t>
                    </m:r>
                    <m:r>
                      <a:rPr lang="en-US" b="0" i="1" dirty="0"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e>
                        </m:d>
                      </m:e>
                    </m:d>
                    <m:r>
                      <a:rPr lang="ru-RU" i="1" dirty="0" err="1" smtClean="0">
                        <a:latin typeface="Cambria Math" panose="02040503050406030204" pitchFamily="18" charset="0"/>
                      </a:rPr>
                      <m:t>+</m:t>
                    </m:r>
                    <m:r>
                      <a:rPr lang="en-US" i="1" dirty="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−1</m:t>
                                    </m:r>
                                  </m:sub>
                                </m:sSub>
                              </m:e>
                            </m:d>
                          </m:e>
                        </m:d>
                      </m:e>
                    </m:d>
                    <m:r>
                      <a:rPr lang="en-US" b="0" i="1" smtClean="0">
                        <a:latin typeface="Cambria Math" panose="02040503050406030204" pitchFamily="18" charset="0"/>
                      </a:rPr>
                      <m:t>,</m:t>
                    </m:r>
                  </m:oMath>
                </a14:m>
                <a:r>
                  <a:rPr lang="en-US" dirty="0"/>
                  <a:t> </a:t>
                </a:r>
              </a:p>
              <a:p>
                <a:pPr marL="0" indent="0">
                  <a:buNone/>
                </a:pPr>
                <a:r>
                  <a:rPr lang="en-US" dirty="0"/>
                  <a:t>where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is the search interval from a one-dimensional space.</a:t>
                </a:r>
              </a:p>
            </p:txBody>
          </p:sp>
        </mc:Choice>
        <mc:Fallback xmlns="">
          <p:sp>
            <p:nvSpPr>
              <p:cNvPr id="3" name="Объект 2">
                <a:extLst>
                  <a:ext uri="{FF2B5EF4-FFF2-40B4-BE49-F238E27FC236}">
                    <a16:creationId xmlns:a16="http://schemas.microsoft.com/office/drawing/2014/main" id="{8CC2C8EA-A168-748F-4C47-2DCD72ADFCC6}"/>
                  </a:ext>
                </a:extLst>
              </p:cNvPr>
              <p:cNvSpPr>
                <a:spLocks noGrp="1" noRot="1" noChangeAspect="1" noMove="1" noResize="1" noEditPoints="1" noAdjustHandles="1" noChangeArrowheads="1" noChangeShapeType="1" noTextEdit="1"/>
              </p:cNvSpPr>
              <p:nvPr>
                <p:ph idx="1"/>
              </p:nvPr>
            </p:nvSpPr>
            <p:spPr>
              <a:blipFill>
                <a:blip r:embed="rId2"/>
                <a:stretch>
                  <a:fillRect l="-962" t="-935"/>
                </a:stretch>
              </a:blipFill>
            </p:spPr>
            <p:txBody>
              <a:bodyPr/>
              <a:lstStyle/>
              <a:p>
                <a:r>
                  <a:rPr lang="ru-RU">
                    <a:noFill/>
                  </a:rPr>
                  <a:t> </a:t>
                </a:r>
              </a:p>
            </p:txBody>
          </p:sp>
        </mc:Fallback>
      </mc:AlternateContent>
      <p:sp>
        <p:nvSpPr>
          <p:cNvPr id="4" name="Дата 3">
            <a:extLst>
              <a:ext uri="{FF2B5EF4-FFF2-40B4-BE49-F238E27FC236}">
                <a16:creationId xmlns:a16="http://schemas.microsoft.com/office/drawing/2014/main" id="{BACEC89C-0FDB-5B5D-6F13-59C421C4F9F8}"/>
              </a:ext>
            </a:extLst>
          </p:cNvPr>
          <p:cNvSpPr>
            <a:spLocks noGrp="1"/>
          </p:cNvSpPr>
          <p:nvPr>
            <p:ph type="dt" sz="half" idx="2"/>
          </p:nvPr>
        </p:nvSpPr>
        <p:spPr/>
        <p:txBody>
          <a:bodyPr/>
          <a:lstStyle/>
          <a:p>
            <a:pPr algn="ctr">
              <a:defRPr/>
            </a:pPr>
            <a:r>
              <a:rPr lang="ru-RU"/>
              <a:t>RSCD, 2025</a:t>
            </a:r>
            <a:endParaRPr lang="en-US" dirty="0"/>
          </a:p>
        </p:txBody>
      </p:sp>
      <p:sp>
        <p:nvSpPr>
          <p:cNvPr id="7" name="Номер слайда 6">
            <a:extLst>
              <a:ext uri="{FF2B5EF4-FFF2-40B4-BE49-F238E27FC236}">
                <a16:creationId xmlns:a16="http://schemas.microsoft.com/office/drawing/2014/main" id="{72986367-26FE-ACB6-1A79-DFAEBB07AF33}"/>
              </a:ext>
            </a:extLst>
          </p:cNvPr>
          <p:cNvSpPr>
            <a:spLocks noGrp="1"/>
          </p:cNvSpPr>
          <p:nvPr>
            <p:ph type="sldNum" sz="quarter" idx="4"/>
          </p:nvPr>
        </p:nvSpPr>
        <p:spPr/>
        <p:txBody>
          <a:bodyPr/>
          <a:lstStyle/>
          <a:p>
            <a:pPr>
              <a:defRPr/>
            </a:pPr>
            <a:fld id="{4F2367BF-7A57-4F5A-B357-719264272D2E}" type="slidenum">
              <a:rPr lang="ru-RU" smtClean="0"/>
              <a:pPr>
                <a:defRPr/>
              </a:pPr>
              <a:t>24</a:t>
            </a:fld>
            <a:r>
              <a:rPr lang="en-US"/>
              <a:t>/33</a:t>
            </a:r>
            <a:endParaRPr lang="ru-RU" dirty="0"/>
          </a:p>
        </p:txBody>
      </p:sp>
      <p:sp>
        <p:nvSpPr>
          <p:cNvPr id="6" name="Нижний колонтитул 5">
            <a:extLst>
              <a:ext uri="{FF2B5EF4-FFF2-40B4-BE49-F238E27FC236}">
                <a16:creationId xmlns:a16="http://schemas.microsoft.com/office/drawing/2014/main" id="{1B2E51B1-AFF9-42DC-B132-E47E9155B1FB}"/>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1398403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69AD40-DCC3-869E-8EAE-0ECEC590640B}"/>
              </a:ext>
            </a:extLst>
          </p:cNvPr>
          <p:cNvSpPr>
            <a:spLocks noGrp="1"/>
          </p:cNvSpPr>
          <p:nvPr>
            <p:ph type="title"/>
          </p:nvPr>
        </p:nvSpPr>
        <p:spPr/>
        <p:txBody>
          <a:bodyPr/>
          <a:lstStyle/>
          <a:p>
            <a:r>
              <a:rPr lang="en-US" dirty="0"/>
              <a:t>Use of non-linear classifiers</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8CCC5C0C-8A3B-2AEE-5161-3D326551FB5D}"/>
                  </a:ext>
                </a:extLst>
              </p:cNvPr>
              <p:cNvSpPr>
                <a:spLocks noGrp="1"/>
              </p:cNvSpPr>
              <p:nvPr>
                <p:ph idx="1"/>
              </p:nvPr>
            </p:nvSpPr>
            <p:spPr/>
            <p:txBody>
              <a:bodyPr/>
              <a:lstStyle/>
              <a:p>
                <a:r>
                  <a:rPr lang="en-US" dirty="0"/>
                  <a:t>Heatmap of the function </a:t>
                </a:r>
                <a14:m>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𝑅</m:t>
                        </m:r>
                      </m:e>
                      <m:sub>
                        <m:r>
                          <a:rPr lang="ru-RU" i="1" dirty="0" smtClean="0">
                            <a:latin typeface="Cambria Math" panose="02040503050406030204" pitchFamily="18" charset="0"/>
                          </a:rPr>
                          <m:t>𝑃</m:t>
                        </m:r>
                        <m:r>
                          <a:rPr lang="en-US" b="0" i="1" dirty="0" smtClean="0">
                            <a:latin typeface="Cambria Math" panose="02040503050406030204" pitchFamily="18" charset="0"/>
                          </a:rPr>
                          <m:t>𝑆</m:t>
                        </m:r>
                      </m:sub>
                    </m:sSub>
                    <m:r>
                      <a:rPr lang="ru-RU" i="1" dirty="0" smtClean="0">
                        <a:latin typeface="Cambria Math" panose="02040503050406030204" pitchFamily="18" charset="0"/>
                      </a:rPr>
                      <m:t> </m:t>
                    </m:r>
                    <m:d>
                      <m:dPr>
                        <m:ctrlPr>
                          <a:rPr lang="ru-RU" i="1" dirty="0" smtClean="0">
                            <a:latin typeface="Cambria Math" panose="02040503050406030204" pitchFamily="18" charset="0"/>
                          </a:rPr>
                        </m:ctrlPr>
                      </m:dPr>
                      <m:e>
                        <m:r>
                          <a:rPr lang="ru-RU" i="1" dirty="0" smtClean="0">
                            <a:latin typeface="Cambria Math" panose="02040503050406030204" pitchFamily="18" charset="0"/>
                          </a:rPr>
                          <m:t>𝑖</m:t>
                        </m:r>
                      </m:e>
                    </m:d>
                  </m:oMath>
                </a14:m>
                <a:r>
                  <a:rPr lang="en-US" dirty="0"/>
                  <a:t> in the criteria space for algorithms with different machine learning models.</a:t>
                </a:r>
              </a:p>
              <a:p>
                <a:pPr marL="266700" lvl="1" indent="0">
                  <a:buNone/>
                </a:pPr>
                <a:r>
                  <a:rPr lang="en-US" dirty="0"/>
                  <a:t>(a) corresponds to </a:t>
                </a:r>
                <a14:m>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𝑅</m:t>
                        </m:r>
                      </m:e>
                      <m:sub>
                        <m:r>
                          <a:rPr lang="ru-RU" i="1" dirty="0" smtClean="0">
                            <a:latin typeface="Cambria Math" panose="02040503050406030204" pitchFamily="18" charset="0"/>
                          </a:rPr>
                          <m:t>𝑃</m:t>
                        </m:r>
                        <m:r>
                          <a:rPr lang="en-US" b="0" i="1" dirty="0" smtClean="0">
                            <a:latin typeface="Cambria Math" panose="02040503050406030204" pitchFamily="18" charset="0"/>
                          </a:rPr>
                          <m:t>𝑆</m:t>
                        </m:r>
                      </m:sub>
                    </m:sSub>
                    <m:r>
                      <a:rPr lang="ru-RU" i="1" dirty="0" smtClean="0">
                        <a:latin typeface="Cambria Math" panose="02040503050406030204" pitchFamily="18" charset="0"/>
                      </a:rPr>
                      <m:t> </m:t>
                    </m:r>
                    <m:d>
                      <m:dPr>
                        <m:ctrlPr>
                          <a:rPr lang="ru-RU" i="1" dirty="0" smtClean="0">
                            <a:latin typeface="Cambria Math" panose="02040503050406030204" pitchFamily="18" charset="0"/>
                          </a:rPr>
                        </m:ctrlPr>
                      </m:dPr>
                      <m:e>
                        <m:r>
                          <a:rPr lang="ru-RU" i="1" dirty="0" smtClean="0">
                            <a:latin typeface="Cambria Math" panose="02040503050406030204" pitchFamily="18" charset="0"/>
                          </a:rPr>
                          <m:t>𝑖</m:t>
                        </m:r>
                      </m:e>
                    </m:d>
                  </m:oMath>
                </a14:m>
                <a:r>
                  <a:rPr lang="en-US" dirty="0"/>
                  <a:t> </a:t>
                </a:r>
                <a:br>
                  <a:rPr lang="ru-RU" dirty="0"/>
                </a:br>
                <a:r>
                  <a:rPr lang="en-US" dirty="0"/>
                  <a:t>based on separating hyperplanes</a:t>
                </a:r>
                <a:endParaRPr lang="ru-RU" dirty="0"/>
              </a:p>
              <a:p>
                <a:pPr marL="266700" lvl="1" indent="0">
                  <a:buNone/>
                </a:pPr>
                <a:r>
                  <a:rPr lang="en-US" dirty="0"/>
                  <a:t>(b, c, d) corresponds to </a:t>
                </a:r>
                <a14:m>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𝑅</m:t>
                        </m:r>
                      </m:e>
                      <m:sub>
                        <m:r>
                          <a:rPr lang="ru-RU" i="1" dirty="0" smtClean="0">
                            <a:latin typeface="Cambria Math" panose="02040503050406030204" pitchFamily="18" charset="0"/>
                          </a:rPr>
                          <m:t>𝑃</m:t>
                        </m:r>
                        <m:r>
                          <a:rPr lang="en-US" b="0" i="1" dirty="0" smtClean="0">
                            <a:latin typeface="Cambria Math" panose="02040503050406030204" pitchFamily="18" charset="0"/>
                          </a:rPr>
                          <m:t>𝑆</m:t>
                        </m:r>
                      </m:sub>
                    </m:sSub>
                    <m:r>
                      <a:rPr lang="ru-RU" i="1" dirty="0" smtClean="0">
                        <a:latin typeface="Cambria Math" panose="02040503050406030204" pitchFamily="18" charset="0"/>
                      </a:rPr>
                      <m:t> </m:t>
                    </m:r>
                    <m:d>
                      <m:dPr>
                        <m:ctrlPr>
                          <a:rPr lang="ru-RU" i="1" dirty="0" smtClean="0">
                            <a:latin typeface="Cambria Math" panose="02040503050406030204" pitchFamily="18" charset="0"/>
                          </a:rPr>
                        </m:ctrlPr>
                      </m:dPr>
                      <m:e>
                        <m:r>
                          <a:rPr lang="ru-RU" i="1" dirty="0" smtClean="0">
                            <a:latin typeface="Cambria Math" panose="02040503050406030204" pitchFamily="18" charset="0"/>
                          </a:rPr>
                          <m:t>𝑖</m:t>
                        </m:r>
                      </m:e>
                    </m:d>
                  </m:oMath>
                </a14:m>
                <a:r>
                  <a:rPr lang="en-US" dirty="0"/>
                  <a:t> </a:t>
                </a:r>
                <a:br>
                  <a:rPr lang="ru-RU" dirty="0"/>
                </a:br>
                <a:r>
                  <a:rPr lang="en-US" dirty="0"/>
                  <a:t>based on a probability model</a:t>
                </a:r>
                <a:endParaRPr lang="ru-RU" dirty="0"/>
              </a:p>
            </p:txBody>
          </p:sp>
        </mc:Choice>
        <mc:Fallback xmlns="">
          <p:sp>
            <p:nvSpPr>
              <p:cNvPr id="3" name="Объект 2">
                <a:extLst>
                  <a:ext uri="{FF2B5EF4-FFF2-40B4-BE49-F238E27FC236}">
                    <a16:creationId xmlns:a16="http://schemas.microsoft.com/office/drawing/2014/main" id="{8CCC5C0C-8A3B-2AEE-5161-3D326551FB5D}"/>
                  </a:ext>
                </a:extLst>
              </p:cNvPr>
              <p:cNvSpPr>
                <a:spLocks noGrp="1" noRot="1" noChangeAspect="1" noMove="1" noResize="1" noEditPoints="1" noAdjustHandles="1" noChangeArrowheads="1" noChangeShapeType="1" noTextEdit="1"/>
              </p:cNvSpPr>
              <p:nvPr>
                <p:ph idx="1"/>
              </p:nvPr>
            </p:nvSpPr>
            <p:spPr>
              <a:blipFill>
                <a:blip r:embed="rId2"/>
                <a:stretch>
                  <a:fillRect l="-449" t="-935"/>
                </a:stretch>
              </a:blipFill>
            </p:spPr>
            <p:txBody>
              <a:bodyPr/>
              <a:lstStyle/>
              <a:p>
                <a:r>
                  <a:rPr lang="ru-RU">
                    <a:noFill/>
                  </a:rPr>
                  <a:t> </a:t>
                </a:r>
              </a:p>
            </p:txBody>
          </p:sp>
        </mc:Fallback>
      </mc:AlternateContent>
      <p:sp>
        <p:nvSpPr>
          <p:cNvPr id="4" name="Дата 3">
            <a:extLst>
              <a:ext uri="{FF2B5EF4-FFF2-40B4-BE49-F238E27FC236}">
                <a16:creationId xmlns:a16="http://schemas.microsoft.com/office/drawing/2014/main" id="{B4C170FF-4663-FDB2-31F2-8895C35A6060}"/>
              </a:ext>
            </a:extLst>
          </p:cNvPr>
          <p:cNvSpPr>
            <a:spLocks noGrp="1"/>
          </p:cNvSpPr>
          <p:nvPr>
            <p:ph type="dt" sz="half" idx="2"/>
          </p:nvPr>
        </p:nvSpPr>
        <p:spPr/>
        <p:txBody>
          <a:bodyPr/>
          <a:lstStyle/>
          <a:p>
            <a:pPr algn="ctr">
              <a:defRPr/>
            </a:pPr>
            <a:r>
              <a:rPr lang="ru-RU"/>
              <a:t>RSCD, 2025</a:t>
            </a:r>
            <a:endParaRPr lang="en-US" dirty="0"/>
          </a:p>
        </p:txBody>
      </p:sp>
      <p:pic>
        <p:nvPicPr>
          <p:cNvPr id="8" name="Рисунок 7" descr="Изображение выглядит как текст, снимок экрана, Красочность, желтый&#10;&#10;Автоматически созданное описание">
            <a:extLst>
              <a:ext uri="{FF2B5EF4-FFF2-40B4-BE49-F238E27FC236}">
                <a16:creationId xmlns:a16="http://schemas.microsoft.com/office/drawing/2014/main" id="{BE6CC84D-6D78-5CBF-3A4E-7130E3DDDC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5565" y="1700808"/>
            <a:ext cx="5644196" cy="4236870"/>
          </a:xfrm>
          <a:prstGeom prst="rect">
            <a:avLst/>
          </a:prstGeom>
        </p:spPr>
      </p:pic>
      <p:sp>
        <p:nvSpPr>
          <p:cNvPr id="9" name="Номер слайда 8">
            <a:extLst>
              <a:ext uri="{FF2B5EF4-FFF2-40B4-BE49-F238E27FC236}">
                <a16:creationId xmlns:a16="http://schemas.microsoft.com/office/drawing/2014/main" id="{622572F3-32D5-963F-4785-15D76E2A195F}"/>
              </a:ext>
            </a:extLst>
          </p:cNvPr>
          <p:cNvSpPr>
            <a:spLocks noGrp="1"/>
          </p:cNvSpPr>
          <p:nvPr>
            <p:ph type="sldNum" sz="quarter" idx="4"/>
          </p:nvPr>
        </p:nvSpPr>
        <p:spPr/>
        <p:txBody>
          <a:bodyPr/>
          <a:lstStyle/>
          <a:p>
            <a:pPr>
              <a:defRPr/>
            </a:pPr>
            <a:fld id="{4F2367BF-7A57-4F5A-B357-719264272D2E}" type="slidenum">
              <a:rPr lang="ru-RU" smtClean="0"/>
              <a:pPr>
                <a:defRPr/>
              </a:pPr>
              <a:t>25</a:t>
            </a:fld>
            <a:r>
              <a:rPr lang="en-US"/>
              <a:t>/33</a:t>
            </a:r>
            <a:endParaRPr lang="ru-RU" dirty="0"/>
          </a:p>
        </p:txBody>
      </p:sp>
      <p:sp>
        <p:nvSpPr>
          <p:cNvPr id="6" name="Нижний колонтитул 5">
            <a:extLst>
              <a:ext uri="{FF2B5EF4-FFF2-40B4-BE49-F238E27FC236}">
                <a16:creationId xmlns:a16="http://schemas.microsoft.com/office/drawing/2014/main" id="{BB5B2D25-A39A-4ABD-9A24-4F3989F8FB90}"/>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337542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E372D0-A9E3-5914-39CA-77B092B08CA1}"/>
              </a:ext>
            </a:extLst>
          </p:cNvPr>
          <p:cNvSpPr>
            <a:spLocks noGrp="1"/>
          </p:cNvSpPr>
          <p:nvPr>
            <p:ph type="title"/>
          </p:nvPr>
        </p:nvSpPr>
        <p:spPr/>
        <p:txBody>
          <a:bodyPr/>
          <a:lstStyle/>
          <a:p>
            <a:r>
              <a:rPr lang="en-US" dirty="0"/>
              <a:t>Use of non-linear classifiers</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48C4DB74-611E-7FEA-B694-8DEF9211186B}"/>
                  </a:ext>
                </a:extLst>
              </p:cNvPr>
              <p:cNvSpPr>
                <a:spLocks noGrp="1"/>
              </p:cNvSpPr>
              <p:nvPr>
                <p:ph idx="1"/>
              </p:nvPr>
            </p:nvSpPr>
            <p:spPr/>
            <p:txBody>
              <a:bodyPr/>
              <a:lstStyle/>
              <a:p>
                <a:r>
                  <a:rPr lang="en-US" dirty="0"/>
                  <a:t>The penalty function with kernels other than linear describes the Pareto set well, but, may be, penalty is not sufficient to reduce the number of trials of the global search algorithm. </a:t>
                </a:r>
              </a:p>
              <a:p>
                <a:r>
                  <a:rPr lang="en-US" dirty="0"/>
                  <a:t>Two modifications can be proposed to solve this problem.</a:t>
                </a:r>
              </a:p>
              <a:p>
                <a:pPr lvl="1"/>
                <a:r>
                  <a:rPr lang="en-US" dirty="0"/>
                  <a:t>New weight calculation scheme for each of the two classes of trial points is proposed. In this scheme, the weights of each class are calculated inversely proportional to the ratio of the number of all points to the number of points belonging to the Pareto set.</a:t>
                </a:r>
              </a:p>
              <a:p>
                <a:pPr lvl="1"/>
                <a:r>
                  <a:rPr lang="en-US" dirty="0"/>
                  <a:t>The probabilities undergo the transformation </a:t>
                </a:r>
              </a:p>
              <a:p>
                <a:pPr marL="266700" lvl="1" indent="0" algn="ctr">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𝑙𝑜𝑔</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d>
                          <m:r>
                            <a:rPr lang="en-US" i="1">
                              <a:latin typeface="Cambria Math" panose="02040503050406030204" pitchFamily="18" charset="0"/>
                            </a:rPr>
                            <m:t> − </m:t>
                          </m:r>
                          <m:r>
                            <a:rPr lang="en-US" i="1">
                              <a:latin typeface="Cambria Math" panose="02040503050406030204" pitchFamily="18" charset="0"/>
                            </a:rPr>
                            <m:t>𝑙𝑜𝑔</m:t>
                          </m:r>
                          <m:r>
                            <a:rPr lang="en-US" i="1" smtClean="0">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𝑚𝑖𝑛</m:t>
                                  </m:r>
                                </m:sub>
                              </m:sSub>
                            </m:e>
                          </m:d>
                        </m:num>
                        <m:den>
                          <m:r>
                            <a:rPr lang="en-US" i="1">
                              <a:latin typeface="Cambria Math" panose="02040503050406030204" pitchFamily="18" charset="0"/>
                            </a:rPr>
                            <m:t>𝑙𝑜𝑔</m:t>
                          </m:r>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𝑚</m:t>
                                  </m:r>
                                  <m:r>
                                    <a:rPr lang="en-US" b="0" i="1" smtClean="0">
                                      <a:latin typeface="Cambria Math" panose="02040503050406030204" pitchFamily="18" charset="0"/>
                                    </a:rPr>
                                    <m:t>𝑎𝑥</m:t>
                                  </m:r>
                                </m:sub>
                              </m:sSub>
                            </m:e>
                          </m:d>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𝑚𝑖𝑛</m:t>
                                  </m:r>
                                </m:sub>
                              </m:sSub>
                            </m:e>
                          </m:d>
                        </m:den>
                      </m:f>
                      <m:r>
                        <a:rPr lang="ru-RU" b="0" i="1" smtClean="0">
                          <a:latin typeface="Cambria Math" panose="02040503050406030204" pitchFamily="18" charset="0"/>
                        </a:rPr>
                        <m:t>,</m:t>
                      </m:r>
                    </m:oMath>
                  </m:oMathPara>
                </a14:m>
                <a:endParaRPr lang="en-US" b="0" i="1" dirty="0">
                  <a:latin typeface="Cambria Math" panose="02040503050406030204" pitchFamily="18" charset="0"/>
                </a:endParaRPr>
              </a:p>
              <a:p>
                <a:pPr marL="266700" lvl="1"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r>
                        <a:rPr lang="en-US" b="0" i="1" smtClean="0">
                          <a:latin typeface="Cambria Math" panose="02040503050406030204" pitchFamily="18" charset="0"/>
                        </a:rPr>
                        <m:t>≤</m:t>
                      </m:r>
                      <m:r>
                        <a:rPr lang="en-US" i="1">
                          <a:latin typeface="Cambria Math" panose="02040503050406030204" pitchFamily="18" charset="0"/>
                        </a:rPr>
                        <m:t>𝑖</m:t>
                      </m:r>
                      <m:r>
                        <a:rPr lang="en-US" b="0" i="1" smtClean="0">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oMath>
                  </m:oMathPara>
                </a14:m>
                <a:endParaRPr lang="en-US" dirty="0"/>
              </a:p>
              <a:p>
                <a:pPr marL="266700" lvl="1" indent="0" algn="ctr">
                  <a:buNone/>
                </a:pPr>
                <a14:m>
                  <m:oMathPara xmlns:m="http://schemas.openxmlformats.org/officeDocument/2006/math">
                    <m:oMathParaPr>
                      <m:jc m:val="centerGroup"/>
                    </m:oMathParaPr>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𝑅</m:t>
                          </m:r>
                        </m:e>
                        <m:sub>
                          <m:r>
                            <a:rPr lang="ru-RU" i="1" dirty="0" smtClean="0">
                              <a:latin typeface="Cambria Math" panose="02040503050406030204" pitchFamily="18" charset="0"/>
                            </a:rPr>
                            <m:t>𝑃</m:t>
                          </m:r>
                          <m:r>
                            <a:rPr lang="en-US" b="0" i="1" dirty="0" smtClean="0">
                              <a:latin typeface="Cambria Math" panose="02040503050406030204" pitchFamily="18" charset="0"/>
                            </a:rPr>
                            <m:t>𝑆</m:t>
                          </m:r>
                        </m:sub>
                      </m:sSub>
                      <m:r>
                        <a:rPr lang="ru-RU" i="1" dirty="0" smtClean="0">
                          <a:latin typeface="Cambria Math" panose="02040503050406030204" pitchFamily="18" charset="0"/>
                        </a:rPr>
                        <m:t> </m:t>
                      </m:r>
                      <m:d>
                        <m:dPr>
                          <m:ctrlPr>
                            <a:rPr lang="ru-RU" i="1" dirty="0" smtClean="0">
                              <a:latin typeface="Cambria Math" panose="02040503050406030204" pitchFamily="18" charset="0"/>
                            </a:rPr>
                          </m:ctrlPr>
                        </m:dPr>
                        <m:e>
                          <m:r>
                            <a:rPr lang="ru-RU" i="1" dirty="0" smtClean="0">
                              <a:latin typeface="Cambria Math" panose="02040503050406030204" pitchFamily="18" charset="0"/>
                            </a:rPr>
                            <m:t>𝑖</m:t>
                          </m:r>
                        </m:e>
                      </m:d>
                      <m:r>
                        <a:rPr lang="ru-RU"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𝑝</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m:t>
                          </m:r>
                        </m:sup>
                      </m:sSubSup>
                      <m:r>
                        <a:rPr lang="ru-RU" i="1" dirty="0" err="1" smtClean="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𝑝</m:t>
                          </m:r>
                        </m:e>
                        <m:sub>
                          <m:r>
                            <a:rPr lang="en-US" i="1" dirty="0">
                              <a:latin typeface="Cambria Math" panose="02040503050406030204" pitchFamily="18" charset="0"/>
                            </a:rPr>
                            <m:t>𝑖</m:t>
                          </m:r>
                          <m:r>
                            <a:rPr lang="en-US" b="0" i="1" dirty="0" smtClean="0">
                              <a:latin typeface="Cambria Math" panose="02040503050406030204" pitchFamily="18" charset="0"/>
                            </a:rPr>
                            <m:t>−1</m:t>
                          </m:r>
                        </m:sub>
                        <m:sup>
                          <m:r>
                            <a:rPr lang="en-US" i="1" dirty="0">
                              <a:latin typeface="Cambria Math" panose="02040503050406030204" pitchFamily="18" charset="0"/>
                            </a:rPr>
                            <m:t>′</m:t>
                          </m:r>
                        </m:sup>
                      </m:sSubSup>
                      <m:r>
                        <a:rPr lang="en-US" b="0" i="0" dirty="0" smtClean="0">
                          <a:latin typeface="Cambria Math" panose="02040503050406030204" pitchFamily="18" charset="0"/>
                        </a:rPr>
                        <m:t>.</m:t>
                      </m:r>
                    </m:oMath>
                  </m:oMathPara>
                </a14:m>
                <a:endParaRPr lang="en-US" dirty="0"/>
              </a:p>
            </p:txBody>
          </p:sp>
        </mc:Choice>
        <mc:Fallback xmlns="">
          <p:sp>
            <p:nvSpPr>
              <p:cNvPr id="3" name="Объект 2">
                <a:extLst>
                  <a:ext uri="{FF2B5EF4-FFF2-40B4-BE49-F238E27FC236}">
                    <a16:creationId xmlns:a16="http://schemas.microsoft.com/office/drawing/2014/main" id="{48C4DB74-611E-7FEA-B694-8DEF9211186B}"/>
                  </a:ext>
                </a:extLst>
              </p:cNvPr>
              <p:cNvSpPr>
                <a:spLocks noGrp="1" noRot="1" noChangeAspect="1" noMove="1" noResize="1" noEditPoints="1" noAdjustHandles="1" noChangeArrowheads="1" noChangeShapeType="1" noTextEdit="1"/>
              </p:cNvSpPr>
              <p:nvPr>
                <p:ph idx="1"/>
              </p:nvPr>
            </p:nvSpPr>
            <p:spPr>
              <a:blipFill>
                <a:blip r:embed="rId2"/>
                <a:stretch>
                  <a:fillRect l="-449" t="-935"/>
                </a:stretch>
              </a:blipFill>
            </p:spPr>
            <p:txBody>
              <a:bodyPr/>
              <a:lstStyle/>
              <a:p>
                <a:r>
                  <a:rPr lang="ru-RU">
                    <a:noFill/>
                  </a:rPr>
                  <a:t> </a:t>
                </a:r>
              </a:p>
            </p:txBody>
          </p:sp>
        </mc:Fallback>
      </mc:AlternateContent>
      <p:sp>
        <p:nvSpPr>
          <p:cNvPr id="4" name="Дата 3">
            <a:extLst>
              <a:ext uri="{FF2B5EF4-FFF2-40B4-BE49-F238E27FC236}">
                <a16:creationId xmlns:a16="http://schemas.microsoft.com/office/drawing/2014/main" id="{D32A6D44-E7B0-12B2-C77A-8C3C17F87330}"/>
              </a:ext>
            </a:extLst>
          </p:cNvPr>
          <p:cNvSpPr>
            <a:spLocks noGrp="1"/>
          </p:cNvSpPr>
          <p:nvPr>
            <p:ph type="dt" sz="half" idx="2"/>
          </p:nvPr>
        </p:nvSpPr>
        <p:spPr/>
        <p:txBody>
          <a:bodyPr/>
          <a:lstStyle/>
          <a:p>
            <a:pPr algn="ctr">
              <a:defRPr/>
            </a:pPr>
            <a:r>
              <a:rPr lang="ru-RU"/>
              <a:t>RSCD, 2025</a:t>
            </a:r>
            <a:endParaRPr lang="en-US" dirty="0"/>
          </a:p>
        </p:txBody>
      </p:sp>
      <p:sp>
        <p:nvSpPr>
          <p:cNvPr id="7" name="Номер слайда 6">
            <a:extLst>
              <a:ext uri="{FF2B5EF4-FFF2-40B4-BE49-F238E27FC236}">
                <a16:creationId xmlns:a16="http://schemas.microsoft.com/office/drawing/2014/main" id="{72AA3FD4-8A46-D87F-19CE-96E089FDF773}"/>
              </a:ext>
            </a:extLst>
          </p:cNvPr>
          <p:cNvSpPr>
            <a:spLocks noGrp="1"/>
          </p:cNvSpPr>
          <p:nvPr>
            <p:ph type="sldNum" sz="quarter" idx="4"/>
          </p:nvPr>
        </p:nvSpPr>
        <p:spPr/>
        <p:txBody>
          <a:bodyPr/>
          <a:lstStyle/>
          <a:p>
            <a:pPr>
              <a:defRPr/>
            </a:pPr>
            <a:fld id="{4F2367BF-7A57-4F5A-B357-719264272D2E}" type="slidenum">
              <a:rPr lang="ru-RU" smtClean="0"/>
              <a:pPr>
                <a:defRPr/>
              </a:pPr>
              <a:t>26</a:t>
            </a:fld>
            <a:r>
              <a:rPr lang="en-US"/>
              <a:t>/33</a:t>
            </a:r>
            <a:endParaRPr lang="ru-RU" dirty="0"/>
          </a:p>
        </p:txBody>
      </p:sp>
      <p:sp>
        <p:nvSpPr>
          <p:cNvPr id="6" name="Нижний колонтитул 5">
            <a:extLst>
              <a:ext uri="{FF2B5EF4-FFF2-40B4-BE49-F238E27FC236}">
                <a16:creationId xmlns:a16="http://schemas.microsoft.com/office/drawing/2014/main" id="{6CCBFEF6-6054-4B6B-B8C9-435FFA000427}"/>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1332358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A6D496-C8ED-E897-491D-46CF9180A5D2}"/>
              </a:ext>
            </a:extLst>
          </p:cNvPr>
          <p:cNvSpPr>
            <a:spLocks noGrp="1"/>
          </p:cNvSpPr>
          <p:nvPr>
            <p:ph type="title"/>
          </p:nvPr>
        </p:nvSpPr>
        <p:spPr/>
        <p:txBody>
          <a:bodyPr/>
          <a:lstStyle/>
          <a:p>
            <a:r>
              <a:rPr lang="en-US" dirty="0"/>
              <a:t>Use of non-linear classifiers</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ABF73B2B-6F7A-B1E2-808C-252473F60FB9}"/>
                  </a:ext>
                </a:extLst>
              </p:cNvPr>
              <p:cNvSpPr>
                <a:spLocks noGrp="1"/>
              </p:cNvSpPr>
              <p:nvPr>
                <p:ph idx="1"/>
              </p:nvPr>
            </p:nvSpPr>
            <p:spPr/>
            <p:txBody>
              <a:bodyPr/>
              <a:lstStyle/>
              <a:p>
                <a:r>
                  <a:rPr lang="en-US" dirty="0"/>
                  <a:t>Heatmap of the function </a:t>
                </a:r>
                <a14:m>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𝑅</m:t>
                        </m:r>
                      </m:e>
                      <m:sub>
                        <m:r>
                          <a:rPr lang="ru-RU" i="1" dirty="0" smtClean="0">
                            <a:latin typeface="Cambria Math" panose="02040503050406030204" pitchFamily="18" charset="0"/>
                          </a:rPr>
                          <m:t>𝑃</m:t>
                        </m:r>
                        <m:r>
                          <a:rPr lang="en-US" b="0" i="1" dirty="0" smtClean="0">
                            <a:latin typeface="Cambria Math" panose="02040503050406030204" pitchFamily="18" charset="0"/>
                          </a:rPr>
                          <m:t>𝑆</m:t>
                        </m:r>
                      </m:sub>
                    </m:sSub>
                    <m:r>
                      <a:rPr lang="ru-RU" i="1" dirty="0" smtClean="0">
                        <a:latin typeface="Cambria Math" panose="02040503050406030204" pitchFamily="18" charset="0"/>
                      </a:rPr>
                      <m:t> </m:t>
                    </m:r>
                    <m:d>
                      <m:dPr>
                        <m:ctrlPr>
                          <a:rPr lang="ru-RU" i="1" dirty="0" smtClean="0">
                            <a:latin typeface="Cambria Math" panose="02040503050406030204" pitchFamily="18" charset="0"/>
                          </a:rPr>
                        </m:ctrlPr>
                      </m:dPr>
                      <m:e>
                        <m:r>
                          <a:rPr lang="ru-RU" i="1" dirty="0" smtClean="0">
                            <a:latin typeface="Cambria Math" panose="02040503050406030204" pitchFamily="18" charset="0"/>
                          </a:rPr>
                          <m:t>𝑖</m:t>
                        </m:r>
                      </m:e>
                    </m:d>
                  </m:oMath>
                </a14:m>
                <a:r>
                  <a:rPr lang="en-US" dirty="0"/>
                  <a:t> in the criteria space for algorithms with different techniques of building models after transformation</a:t>
                </a:r>
              </a:p>
              <a:p>
                <a:pPr marL="266700" lvl="1" indent="0">
                  <a:buNone/>
                </a:pPr>
                <a:r>
                  <a:rPr lang="en-US" dirty="0"/>
                  <a:t>(a) corresponds to </a:t>
                </a:r>
                <a14:m>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𝑅</m:t>
                        </m:r>
                      </m:e>
                      <m:sub>
                        <m:r>
                          <a:rPr lang="ru-RU" i="1" dirty="0" smtClean="0">
                            <a:latin typeface="Cambria Math" panose="02040503050406030204" pitchFamily="18" charset="0"/>
                          </a:rPr>
                          <m:t>𝑃</m:t>
                        </m:r>
                        <m:r>
                          <a:rPr lang="en-US" b="0" i="1" dirty="0" smtClean="0">
                            <a:latin typeface="Cambria Math" panose="02040503050406030204" pitchFamily="18" charset="0"/>
                          </a:rPr>
                          <m:t>𝑆</m:t>
                        </m:r>
                      </m:sub>
                    </m:sSub>
                    <m:r>
                      <a:rPr lang="ru-RU" i="1" dirty="0" smtClean="0">
                        <a:latin typeface="Cambria Math" panose="02040503050406030204" pitchFamily="18" charset="0"/>
                      </a:rPr>
                      <m:t> </m:t>
                    </m:r>
                    <m:d>
                      <m:dPr>
                        <m:ctrlPr>
                          <a:rPr lang="ru-RU" i="1" dirty="0" smtClean="0">
                            <a:latin typeface="Cambria Math" panose="02040503050406030204" pitchFamily="18" charset="0"/>
                          </a:rPr>
                        </m:ctrlPr>
                      </m:dPr>
                      <m:e>
                        <m:r>
                          <a:rPr lang="ru-RU" i="1" dirty="0" smtClean="0">
                            <a:latin typeface="Cambria Math" panose="02040503050406030204" pitchFamily="18" charset="0"/>
                          </a:rPr>
                          <m:t>𝑖</m:t>
                        </m:r>
                      </m:e>
                    </m:d>
                  </m:oMath>
                </a14:m>
                <a:r>
                  <a:rPr lang="en-US" dirty="0"/>
                  <a:t> </a:t>
                </a:r>
                <a:br>
                  <a:rPr lang="ru-RU" dirty="0"/>
                </a:br>
                <a:r>
                  <a:rPr lang="en-US" dirty="0"/>
                  <a:t>based on separating hyperplanes</a:t>
                </a:r>
                <a:endParaRPr lang="ru-RU" dirty="0"/>
              </a:p>
              <a:p>
                <a:pPr marL="266700" lvl="1" indent="0">
                  <a:buNone/>
                </a:pPr>
                <a:r>
                  <a:rPr lang="en-US" dirty="0"/>
                  <a:t>(b, c, d) corresponds to </a:t>
                </a:r>
                <a14:m>
                  <m:oMath xmlns:m="http://schemas.openxmlformats.org/officeDocument/2006/math">
                    <m:sSub>
                      <m:sSubPr>
                        <m:ctrlPr>
                          <a:rPr lang="ru-RU" i="1" dirty="0" smtClean="0">
                            <a:latin typeface="Cambria Math" panose="02040503050406030204" pitchFamily="18" charset="0"/>
                          </a:rPr>
                        </m:ctrlPr>
                      </m:sSubPr>
                      <m:e>
                        <m:r>
                          <a:rPr lang="ru-RU" i="1" dirty="0" smtClean="0">
                            <a:latin typeface="Cambria Math" panose="02040503050406030204" pitchFamily="18" charset="0"/>
                          </a:rPr>
                          <m:t>𝑅</m:t>
                        </m:r>
                      </m:e>
                      <m:sub>
                        <m:r>
                          <a:rPr lang="ru-RU" i="1" dirty="0" smtClean="0">
                            <a:latin typeface="Cambria Math" panose="02040503050406030204" pitchFamily="18" charset="0"/>
                          </a:rPr>
                          <m:t>𝑃</m:t>
                        </m:r>
                        <m:r>
                          <a:rPr lang="en-US" b="0" i="1" dirty="0" smtClean="0">
                            <a:latin typeface="Cambria Math" panose="02040503050406030204" pitchFamily="18" charset="0"/>
                          </a:rPr>
                          <m:t>𝑆</m:t>
                        </m:r>
                      </m:sub>
                    </m:sSub>
                    <m:r>
                      <a:rPr lang="ru-RU" i="1" dirty="0" smtClean="0">
                        <a:latin typeface="Cambria Math" panose="02040503050406030204" pitchFamily="18" charset="0"/>
                      </a:rPr>
                      <m:t> </m:t>
                    </m:r>
                    <m:d>
                      <m:dPr>
                        <m:ctrlPr>
                          <a:rPr lang="ru-RU" i="1" dirty="0" smtClean="0">
                            <a:latin typeface="Cambria Math" panose="02040503050406030204" pitchFamily="18" charset="0"/>
                          </a:rPr>
                        </m:ctrlPr>
                      </m:dPr>
                      <m:e>
                        <m:r>
                          <a:rPr lang="ru-RU" i="1" dirty="0" smtClean="0">
                            <a:latin typeface="Cambria Math" panose="02040503050406030204" pitchFamily="18" charset="0"/>
                          </a:rPr>
                          <m:t>𝑖</m:t>
                        </m:r>
                      </m:e>
                    </m:d>
                  </m:oMath>
                </a14:m>
                <a:r>
                  <a:rPr lang="en-US" dirty="0"/>
                  <a:t> </a:t>
                </a:r>
                <a:br>
                  <a:rPr lang="ru-RU" dirty="0"/>
                </a:br>
                <a:r>
                  <a:rPr lang="en-US" dirty="0"/>
                  <a:t>based on a probability model</a:t>
                </a:r>
                <a:endParaRPr lang="ru-RU" dirty="0"/>
              </a:p>
              <a:p>
                <a:pPr marL="0" indent="0">
                  <a:buNone/>
                </a:pPr>
                <a:endParaRPr lang="ru-RU" dirty="0"/>
              </a:p>
            </p:txBody>
          </p:sp>
        </mc:Choice>
        <mc:Fallback xmlns="">
          <p:sp>
            <p:nvSpPr>
              <p:cNvPr id="3" name="Объект 2">
                <a:extLst>
                  <a:ext uri="{FF2B5EF4-FFF2-40B4-BE49-F238E27FC236}">
                    <a16:creationId xmlns:a16="http://schemas.microsoft.com/office/drawing/2014/main" id="{ABF73B2B-6F7A-B1E2-808C-252473F60FB9}"/>
                  </a:ext>
                </a:extLst>
              </p:cNvPr>
              <p:cNvSpPr>
                <a:spLocks noGrp="1" noRot="1" noChangeAspect="1" noMove="1" noResize="1" noEditPoints="1" noAdjustHandles="1" noChangeArrowheads="1" noChangeShapeType="1" noTextEdit="1"/>
              </p:cNvSpPr>
              <p:nvPr>
                <p:ph idx="1"/>
              </p:nvPr>
            </p:nvSpPr>
            <p:spPr>
              <a:blipFill>
                <a:blip r:embed="rId2"/>
                <a:stretch>
                  <a:fillRect l="-449" t="-935"/>
                </a:stretch>
              </a:blipFill>
            </p:spPr>
            <p:txBody>
              <a:bodyPr/>
              <a:lstStyle/>
              <a:p>
                <a:r>
                  <a:rPr lang="ru-RU">
                    <a:noFill/>
                  </a:rPr>
                  <a:t> </a:t>
                </a:r>
              </a:p>
            </p:txBody>
          </p:sp>
        </mc:Fallback>
      </mc:AlternateContent>
      <p:sp>
        <p:nvSpPr>
          <p:cNvPr id="4" name="Дата 3">
            <a:extLst>
              <a:ext uri="{FF2B5EF4-FFF2-40B4-BE49-F238E27FC236}">
                <a16:creationId xmlns:a16="http://schemas.microsoft.com/office/drawing/2014/main" id="{721B9FF8-CC64-1144-B198-D3C1BB36A21C}"/>
              </a:ext>
            </a:extLst>
          </p:cNvPr>
          <p:cNvSpPr>
            <a:spLocks noGrp="1"/>
          </p:cNvSpPr>
          <p:nvPr>
            <p:ph type="dt" sz="half" idx="2"/>
          </p:nvPr>
        </p:nvSpPr>
        <p:spPr/>
        <p:txBody>
          <a:bodyPr/>
          <a:lstStyle/>
          <a:p>
            <a:pPr algn="ctr">
              <a:defRPr/>
            </a:pPr>
            <a:r>
              <a:rPr lang="ru-RU"/>
              <a:t>RSCD, 2025</a:t>
            </a:r>
            <a:endParaRPr lang="en-US" dirty="0"/>
          </a:p>
        </p:txBody>
      </p:sp>
      <p:pic>
        <p:nvPicPr>
          <p:cNvPr id="8" name="Рисунок 7" descr="Изображение выглядит как текст, карта, снимок экрана&#10;&#10;Автоматически созданное описание">
            <a:extLst>
              <a:ext uri="{FF2B5EF4-FFF2-40B4-BE49-F238E27FC236}">
                <a16:creationId xmlns:a16="http://schemas.microsoft.com/office/drawing/2014/main" id="{16B2725D-25D3-9F2F-169B-F01A064BC6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0896" y="1628800"/>
            <a:ext cx="5519764" cy="4392488"/>
          </a:xfrm>
          <a:prstGeom prst="rect">
            <a:avLst/>
          </a:prstGeom>
        </p:spPr>
      </p:pic>
      <p:sp>
        <p:nvSpPr>
          <p:cNvPr id="9" name="Номер слайда 8">
            <a:extLst>
              <a:ext uri="{FF2B5EF4-FFF2-40B4-BE49-F238E27FC236}">
                <a16:creationId xmlns:a16="http://schemas.microsoft.com/office/drawing/2014/main" id="{7DD7D076-75C4-DBF2-8CD2-3BC83A2C5675}"/>
              </a:ext>
            </a:extLst>
          </p:cNvPr>
          <p:cNvSpPr>
            <a:spLocks noGrp="1"/>
          </p:cNvSpPr>
          <p:nvPr>
            <p:ph type="sldNum" sz="quarter" idx="4"/>
          </p:nvPr>
        </p:nvSpPr>
        <p:spPr/>
        <p:txBody>
          <a:bodyPr/>
          <a:lstStyle/>
          <a:p>
            <a:pPr>
              <a:defRPr/>
            </a:pPr>
            <a:fld id="{4F2367BF-7A57-4F5A-B357-719264272D2E}" type="slidenum">
              <a:rPr lang="ru-RU" smtClean="0"/>
              <a:pPr>
                <a:defRPr/>
              </a:pPr>
              <a:t>27</a:t>
            </a:fld>
            <a:r>
              <a:rPr lang="en-US"/>
              <a:t>/33</a:t>
            </a:r>
            <a:endParaRPr lang="ru-RU" dirty="0"/>
          </a:p>
        </p:txBody>
      </p:sp>
      <p:sp>
        <p:nvSpPr>
          <p:cNvPr id="6" name="Нижний колонтитул 5">
            <a:extLst>
              <a:ext uri="{FF2B5EF4-FFF2-40B4-BE49-F238E27FC236}">
                <a16:creationId xmlns:a16="http://schemas.microsoft.com/office/drawing/2014/main" id="{10BE772C-FB9A-4B6A-9288-66D58A8155EE}"/>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681987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317631-64A3-C0EC-43F0-107623F8B903}"/>
              </a:ext>
            </a:extLst>
          </p:cNvPr>
          <p:cNvSpPr>
            <a:spLocks noGrp="1"/>
          </p:cNvSpPr>
          <p:nvPr>
            <p:ph type="title"/>
          </p:nvPr>
        </p:nvSpPr>
        <p:spPr/>
        <p:txBody>
          <a:bodyPr/>
          <a:lstStyle/>
          <a:p>
            <a:r>
              <a:rPr lang="en-US" dirty="0"/>
              <a:t>Quality metrics</a:t>
            </a:r>
            <a:endParaRPr lang="ru-RU" dirty="0"/>
          </a:p>
        </p:txBody>
      </p:sp>
      <p:sp>
        <p:nvSpPr>
          <p:cNvPr id="3" name="Объект 2">
            <a:extLst>
              <a:ext uri="{FF2B5EF4-FFF2-40B4-BE49-F238E27FC236}">
                <a16:creationId xmlns:a16="http://schemas.microsoft.com/office/drawing/2014/main" id="{37B1E90B-603F-5327-7222-65867324D3D4}"/>
              </a:ext>
            </a:extLst>
          </p:cNvPr>
          <p:cNvSpPr>
            <a:spLocks noGrp="1"/>
          </p:cNvSpPr>
          <p:nvPr>
            <p:ph idx="1"/>
          </p:nvPr>
        </p:nvSpPr>
        <p:spPr/>
        <p:txBody>
          <a:bodyPr/>
          <a:lstStyle/>
          <a:p>
            <a:r>
              <a:rPr lang="en-US" dirty="0"/>
              <a:t>The quality of the approximation was evaluated using the </a:t>
            </a:r>
            <a:r>
              <a:rPr lang="en-US" i="1" dirty="0"/>
              <a:t>hypervolume index</a:t>
            </a:r>
            <a:r>
              <a:rPr lang="en-US" dirty="0"/>
              <a:t> (HV; the higher HV value, the better)</a:t>
            </a:r>
          </a:p>
          <a:p>
            <a:pPr lvl="1"/>
            <a:endParaRPr lang="ru-RU" dirty="0"/>
          </a:p>
          <a:p>
            <a:pPr lvl="1"/>
            <a:endParaRPr lang="en-US" i="1" dirty="0"/>
          </a:p>
          <a:p>
            <a:pPr lvl="1"/>
            <a:endParaRPr lang="en-US" i="1" dirty="0"/>
          </a:p>
          <a:p>
            <a:pPr lvl="1"/>
            <a:endParaRPr lang="en-US" i="1" dirty="0"/>
          </a:p>
          <a:p>
            <a:pPr marL="266700" lvl="1" indent="0">
              <a:buNone/>
            </a:pPr>
            <a:endParaRPr lang="en-US" i="1" dirty="0"/>
          </a:p>
          <a:p>
            <a:pPr lvl="1"/>
            <a:endParaRPr lang="en-US" i="1"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p:txBody>
      </p:sp>
      <p:sp>
        <p:nvSpPr>
          <p:cNvPr id="33" name="TextBox 32">
            <a:extLst>
              <a:ext uri="{FF2B5EF4-FFF2-40B4-BE49-F238E27FC236}">
                <a16:creationId xmlns:a16="http://schemas.microsoft.com/office/drawing/2014/main" id="{564C220B-340E-56D2-7F7E-DCCC5A1CBD61}"/>
              </a:ext>
            </a:extLst>
          </p:cNvPr>
          <p:cNvSpPr txBox="1"/>
          <p:nvPr/>
        </p:nvSpPr>
        <p:spPr>
          <a:xfrm>
            <a:off x="578556" y="4005064"/>
            <a:ext cx="3347481" cy="461665"/>
          </a:xfrm>
          <a:prstGeom prst="rect">
            <a:avLst/>
          </a:prstGeom>
          <a:noFill/>
          <a:ln>
            <a:noFill/>
          </a:ln>
        </p:spPr>
        <p:txBody>
          <a:bodyPr wrap="square">
            <a:spAutoFit/>
          </a:bodyPr>
          <a:lstStyle/>
          <a:p>
            <a:pPr algn="ctr"/>
            <a:r>
              <a:rPr lang="en-US" sz="2400" dirty="0"/>
              <a:t>Pareto set estimation (PS)</a:t>
            </a:r>
            <a:endParaRPr lang="ru-RU" dirty="0"/>
          </a:p>
        </p:txBody>
      </p:sp>
      <p:grpSp>
        <p:nvGrpSpPr>
          <p:cNvPr id="5" name="Группа 4">
            <a:extLst>
              <a:ext uri="{FF2B5EF4-FFF2-40B4-BE49-F238E27FC236}">
                <a16:creationId xmlns:a16="http://schemas.microsoft.com/office/drawing/2014/main" id="{13584C2F-80EB-4CCF-BD59-1525893D1CB1}"/>
              </a:ext>
            </a:extLst>
          </p:cNvPr>
          <p:cNvGrpSpPr/>
          <p:nvPr/>
        </p:nvGrpSpPr>
        <p:grpSpPr>
          <a:xfrm>
            <a:off x="3440832" y="1988840"/>
            <a:ext cx="4320480" cy="2388483"/>
            <a:chOff x="3440832" y="1988839"/>
            <a:chExt cx="4320480" cy="2388483"/>
          </a:xfrm>
        </p:grpSpPr>
        <p:sp>
          <p:nvSpPr>
            <p:cNvPr id="7" name="Прямоугольник 6">
              <a:extLst>
                <a:ext uri="{FF2B5EF4-FFF2-40B4-BE49-F238E27FC236}">
                  <a16:creationId xmlns:a16="http://schemas.microsoft.com/office/drawing/2014/main" id="{33764010-4449-BD68-956D-6E467D4D77C0}"/>
                </a:ext>
              </a:extLst>
            </p:cNvPr>
            <p:cNvSpPr/>
            <p:nvPr/>
          </p:nvSpPr>
          <p:spPr bwMode="auto">
            <a:xfrm>
              <a:off x="5169024" y="2060848"/>
              <a:ext cx="504056" cy="64807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8" name="Прямоугольник 7">
              <a:extLst>
                <a:ext uri="{FF2B5EF4-FFF2-40B4-BE49-F238E27FC236}">
                  <a16:creationId xmlns:a16="http://schemas.microsoft.com/office/drawing/2014/main" id="{32D101CD-28C6-9FCD-0A21-CCD065769516}"/>
                </a:ext>
              </a:extLst>
            </p:cNvPr>
            <p:cNvSpPr/>
            <p:nvPr/>
          </p:nvSpPr>
          <p:spPr bwMode="auto">
            <a:xfrm>
              <a:off x="5673080" y="2060848"/>
              <a:ext cx="504056" cy="936104"/>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9" name="Прямоугольник 8">
              <a:extLst>
                <a:ext uri="{FF2B5EF4-FFF2-40B4-BE49-F238E27FC236}">
                  <a16:creationId xmlns:a16="http://schemas.microsoft.com/office/drawing/2014/main" id="{5F44FA4E-0CF1-D32F-837F-CEBFC4A61B7C}"/>
                </a:ext>
              </a:extLst>
            </p:cNvPr>
            <p:cNvSpPr/>
            <p:nvPr/>
          </p:nvSpPr>
          <p:spPr bwMode="auto">
            <a:xfrm>
              <a:off x="6175841" y="2060847"/>
              <a:ext cx="505351" cy="185239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10" name="Прямоугольник 9">
              <a:extLst>
                <a:ext uri="{FF2B5EF4-FFF2-40B4-BE49-F238E27FC236}">
                  <a16:creationId xmlns:a16="http://schemas.microsoft.com/office/drawing/2014/main" id="{B86BBB37-0AAE-16C0-36DD-2BEA14926FE3}"/>
                </a:ext>
              </a:extLst>
            </p:cNvPr>
            <p:cNvSpPr/>
            <p:nvPr/>
          </p:nvSpPr>
          <p:spPr bwMode="auto">
            <a:xfrm>
              <a:off x="6679897" y="2060848"/>
              <a:ext cx="505351" cy="208823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11" name="Прямоугольник 10">
              <a:extLst>
                <a:ext uri="{FF2B5EF4-FFF2-40B4-BE49-F238E27FC236}">
                  <a16:creationId xmlns:a16="http://schemas.microsoft.com/office/drawing/2014/main" id="{D984D268-D20A-3E38-CDAF-8629651F9ECE}"/>
                </a:ext>
              </a:extLst>
            </p:cNvPr>
            <p:cNvSpPr/>
            <p:nvPr/>
          </p:nvSpPr>
          <p:spPr bwMode="auto">
            <a:xfrm>
              <a:off x="7185248" y="2060848"/>
              <a:ext cx="504056" cy="2232248"/>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cxnSp>
          <p:nvCxnSpPr>
            <p:cNvPr id="15" name="Соединитель: изогнутый 14">
              <a:extLst>
                <a:ext uri="{FF2B5EF4-FFF2-40B4-BE49-F238E27FC236}">
                  <a16:creationId xmlns:a16="http://schemas.microsoft.com/office/drawing/2014/main" id="{0164DFCD-0C9A-EF36-1A84-75FB557ACA0A}"/>
                </a:ext>
              </a:extLst>
            </p:cNvPr>
            <p:cNvCxnSpPr>
              <a:cxnSpLocks/>
            </p:cNvCxnSpPr>
            <p:nvPr/>
          </p:nvCxnSpPr>
          <p:spPr bwMode="auto">
            <a:xfrm>
              <a:off x="3440832" y="2708920"/>
              <a:ext cx="2592288" cy="1634386"/>
            </a:xfrm>
            <a:prstGeom prst="curvedConnector3">
              <a:avLst>
                <a:gd name="adj1" fmla="val 35208"/>
              </a:avLst>
            </a:prstGeom>
            <a:solidFill>
              <a:schemeClr val="accent1"/>
            </a:solidFill>
            <a:ln w="9525" cap="flat" cmpd="sng" algn="ctr">
              <a:noFill/>
              <a:prstDash val="solid"/>
              <a:round/>
              <a:headEnd type="none" w="med" len="med"/>
              <a:tailEnd type="none" w="med" len="med"/>
            </a:ln>
            <a:effectLst/>
          </p:spPr>
        </p:cxnSp>
        <p:sp>
          <p:nvSpPr>
            <p:cNvPr id="24" name="Овал 23">
              <a:extLst>
                <a:ext uri="{FF2B5EF4-FFF2-40B4-BE49-F238E27FC236}">
                  <a16:creationId xmlns:a16="http://schemas.microsoft.com/office/drawing/2014/main" id="{8F5B6E4F-9DC6-2989-BFA7-4F608F3AFFF3}"/>
                </a:ext>
              </a:extLst>
            </p:cNvPr>
            <p:cNvSpPr/>
            <p:nvPr/>
          </p:nvSpPr>
          <p:spPr bwMode="auto">
            <a:xfrm>
              <a:off x="5097454" y="2660134"/>
              <a:ext cx="144016" cy="144016"/>
            </a:xfrm>
            <a:prstGeom prst="ellipse">
              <a:avLst/>
            </a:prstGeom>
            <a:solidFill>
              <a:srgbClr val="FF99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25" name="Овал 24">
              <a:extLst>
                <a:ext uri="{FF2B5EF4-FFF2-40B4-BE49-F238E27FC236}">
                  <a16:creationId xmlns:a16="http://schemas.microsoft.com/office/drawing/2014/main" id="{C33BB744-83A1-4B62-A961-42F34A0BEFC5}"/>
                </a:ext>
              </a:extLst>
            </p:cNvPr>
            <p:cNvSpPr/>
            <p:nvPr/>
          </p:nvSpPr>
          <p:spPr bwMode="auto">
            <a:xfrm>
              <a:off x="5599777" y="2924944"/>
              <a:ext cx="144016" cy="144016"/>
            </a:xfrm>
            <a:prstGeom prst="ellipse">
              <a:avLst/>
            </a:prstGeom>
            <a:solidFill>
              <a:srgbClr val="FF99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26" name="Овал 25">
              <a:extLst>
                <a:ext uri="{FF2B5EF4-FFF2-40B4-BE49-F238E27FC236}">
                  <a16:creationId xmlns:a16="http://schemas.microsoft.com/office/drawing/2014/main" id="{C18951AB-3F78-A096-D19D-DA7D8ED40527}"/>
                </a:ext>
              </a:extLst>
            </p:cNvPr>
            <p:cNvSpPr/>
            <p:nvPr/>
          </p:nvSpPr>
          <p:spPr bwMode="auto">
            <a:xfrm>
              <a:off x="6103833" y="3842238"/>
              <a:ext cx="144016" cy="144016"/>
            </a:xfrm>
            <a:prstGeom prst="ellipse">
              <a:avLst/>
            </a:prstGeom>
            <a:solidFill>
              <a:srgbClr val="FF99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27" name="Овал 26">
              <a:extLst>
                <a:ext uri="{FF2B5EF4-FFF2-40B4-BE49-F238E27FC236}">
                  <a16:creationId xmlns:a16="http://schemas.microsoft.com/office/drawing/2014/main" id="{710CB65E-C869-AB6B-5402-79D62ED50C13}"/>
                </a:ext>
              </a:extLst>
            </p:cNvPr>
            <p:cNvSpPr/>
            <p:nvPr/>
          </p:nvSpPr>
          <p:spPr bwMode="auto">
            <a:xfrm>
              <a:off x="6607889" y="4077072"/>
              <a:ext cx="144016" cy="144016"/>
            </a:xfrm>
            <a:prstGeom prst="ellipse">
              <a:avLst/>
            </a:prstGeom>
            <a:solidFill>
              <a:srgbClr val="FF99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28" name="Овал 27">
              <a:extLst>
                <a:ext uri="{FF2B5EF4-FFF2-40B4-BE49-F238E27FC236}">
                  <a16:creationId xmlns:a16="http://schemas.microsoft.com/office/drawing/2014/main" id="{366BDA0E-2428-6047-4847-1F9B75A25C87}"/>
                </a:ext>
              </a:extLst>
            </p:cNvPr>
            <p:cNvSpPr/>
            <p:nvPr/>
          </p:nvSpPr>
          <p:spPr bwMode="auto">
            <a:xfrm>
              <a:off x="7113240" y="4233306"/>
              <a:ext cx="144016" cy="144016"/>
            </a:xfrm>
            <a:prstGeom prst="ellipse">
              <a:avLst/>
            </a:prstGeom>
            <a:solidFill>
              <a:srgbClr val="FF99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29" name="Овал 28">
              <a:extLst>
                <a:ext uri="{FF2B5EF4-FFF2-40B4-BE49-F238E27FC236}">
                  <a16:creationId xmlns:a16="http://schemas.microsoft.com/office/drawing/2014/main" id="{992D00B1-C8E4-5C8B-56D1-0E62477B46D3}"/>
                </a:ext>
              </a:extLst>
            </p:cNvPr>
            <p:cNvSpPr/>
            <p:nvPr/>
          </p:nvSpPr>
          <p:spPr bwMode="auto">
            <a:xfrm>
              <a:off x="7617296" y="1988839"/>
              <a:ext cx="144016" cy="144016"/>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31" name="TextBox 30">
              <a:extLst>
                <a:ext uri="{FF2B5EF4-FFF2-40B4-BE49-F238E27FC236}">
                  <a16:creationId xmlns:a16="http://schemas.microsoft.com/office/drawing/2014/main" id="{6A025310-8F16-363C-12C5-4EBC16EA0FE6}"/>
                </a:ext>
              </a:extLst>
            </p:cNvPr>
            <p:cNvSpPr txBox="1"/>
            <p:nvPr/>
          </p:nvSpPr>
          <p:spPr>
            <a:xfrm>
              <a:off x="5173925" y="2176405"/>
              <a:ext cx="2515379" cy="400110"/>
            </a:xfrm>
            <a:prstGeom prst="rect">
              <a:avLst/>
            </a:prstGeom>
            <a:noFill/>
          </p:spPr>
          <p:txBody>
            <a:bodyPr wrap="square">
              <a:spAutoFit/>
            </a:bodyPr>
            <a:lstStyle/>
            <a:p>
              <a:r>
                <a:rPr lang="en-US" sz="2000" b="1" i="1" dirty="0"/>
                <a:t>Hypervolume index</a:t>
              </a:r>
              <a:endParaRPr lang="ru-RU" sz="2000" b="1" i="1" dirty="0"/>
            </a:p>
          </p:txBody>
        </p:sp>
        <p:cxnSp>
          <p:nvCxnSpPr>
            <p:cNvPr id="35" name="Прямая со стрелкой 34">
              <a:extLst>
                <a:ext uri="{FF2B5EF4-FFF2-40B4-BE49-F238E27FC236}">
                  <a16:creationId xmlns:a16="http://schemas.microsoft.com/office/drawing/2014/main" id="{3860D810-9675-3ABA-D14E-1C16E0274F1C}"/>
                </a:ext>
              </a:extLst>
            </p:cNvPr>
            <p:cNvCxnSpPr>
              <a:cxnSpLocks/>
              <a:stCxn id="33" idx="3"/>
              <a:endCxn id="24" idx="3"/>
            </p:cNvCxnSpPr>
            <p:nvPr/>
          </p:nvCxnSpPr>
          <p:spPr bwMode="auto">
            <a:xfrm flipV="1">
              <a:off x="3926037" y="2783059"/>
              <a:ext cx="1192508" cy="14528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Прямая со стрелкой 36">
              <a:extLst>
                <a:ext uri="{FF2B5EF4-FFF2-40B4-BE49-F238E27FC236}">
                  <a16:creationId xmlns:a16="http://schemas.microsoft.com/office/drawing/2014/main" id="{76AF167D-0AAC-CB88-2B03-396DA4A82450}"/>
                </a:ext>
              </a:extLst>
            </p:cNvPr>
            <p:cNvCxnSpPr>
              <a:cxnSpLocks/>
              <a:stCxn id="33" idx="3"/>
              <a:endCxn id="25" idx="3"/>
            </p:cNvCxnSpPr>
            <p:nvPr/>
          </p:nvCxnSpPr>
          <p:spPr bwMode="auto">
            <a:xfrm flipV="1">
              <a:off x="3926037" y="3047869"/>
              <a:ext cx="1694831" cy="11880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9" name="Прямая со стрелкой 38">
              <a:extLst>
                <a:ext uri="{FF2B5EF4-FFF2-40B4-BE49-F238E27FC236}">
                  <a16:creationId xmlns:a16="http://schemas.microsoft.com/office/drawing/2014/main" id="{BC240F37-A5DB-B41E-CC98-AC17A95EB22E}"/>
                </a:ext>
              </a:extLst>
            </p:cNvPr>
            <p:cNvCxnSpPr>
              <a:cxnSpLocks/>
              <a:stCxn id="33" idx="3"/>
              <a:endCxn id="26" idx="2"/>
            </p:cNvCxnSpPr>
            <p:nvPr/>
          </p:nvCxnSpPr>
          <p:spPr bwMode="auto">
            <a:xfrm flipV="1">
              <a:off x="3926037" y="3914246"/>
              <a:ext cx="2177796" cy="3216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Прямая со стрелкой 44">
              <a:extLst>
                <a:ext uri="{FF2B5EF4-FFF2-40B4-BE49-F238E27FC236}">
                  <a16:creationId xmlns:a16="http://schemas.microsoft.com/office/drawing/2014/main" id="{A0AC05ED-7A31-F5DF-3168-BBD80EDDC453}"/>
                </a:ext>
              </a:extLst>
            </p:cNvPr>
            <p:cNvCxnSpPr>
              <a:cxnSpLocks/>
              <a:stCxn id="33" idx="3"/>
              <a:endCxn id="27" idx="2"/>
            </p:cNvCxnSpPr>
            <p:nvPr/>
          </p:nvCxnSpPr>
          <p:spPr bwMode="auto">
            <a:xfrm flipV="1">
              <a:off x="3926037" y="4149080"/>
              <a:ext cx="2681852" cy="868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7" name="Прямая со стрелкой 46">
              <a:extLst>
                <a:ext uri="{FF2B5EF4-FFF2-40B4-BE49-F238E27FC236}">
                  <a16:creationId xmlns:a16="http://schemas.microsoft.com/office/drawing/2014/main" id="{EE6F7C2D-0005-6E35-E804-3180459F4F1D}"/>
                </a:ext>
              </a:extLst>
            </p:cNvPr>
            <p:cNvCxnSpPr>
              <a:cxnSpLocks/>
              <a:stCxn id="33" idx="3"/>
              <a:endCxn id="28" idx="2"/>
            </p:cNvCxnSpPr>
            <p:nvPr/>
          </p:nvCxnSpPr>
          <p:spPr bwMode="auto">
            <a:xfrm>
              <a:off x="3926037" y="4235896"/>
              <a:ext cx="3187203" cy="69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17" name="Дата 16">
            <a:extLst>
              <a:ext uri="{FF2B5EF4-FFF2-40B4-BE49-F238E27FC236}">
                <a16:creationId xmlns:a16="http://schemas.microsoft.com/office/drawing/2014/main" id="{DCE43B49-FCF1-4658-BB3A-C0056E5FECDC}"/>
              </a:ext>
            </a:extLst>
          </p:cNvPr>
          <p:cNvSpPr>
            <a:spLocks noGrp="1"/>
          </p:cNvSpPr>
          <p:nvPr>
            <p:ph type="dt" sz="half" idx="2"/>
          </p:nvPr>
        </p:nvSpPr>
        <p:spPr/>
        <p:txBody>
          <a:bodyPr/>
          <a:lstStyle/>
          <a:p>
            <a:pPr algn="ctr">
              <a:defRPr/>
            </a:pPr>
            <a:r>
              <a:rPr lang="ru-RU"/>
              <a:t>RSCD, 2025</a:t>
            </a:r>
            <a:endParaRPr lang="en-US" dirty="0"/>
          </a:p>
        </p:txBody>
      </p:sp>
      <p:sp>
        <p:nvSpPr>
          <p:cNvPr id="6" name="Номер слайда 5">
            <a:extLst>
              <a:ext uri="{FF2B5EF4-FFF2-40B4-BE49-F238E27FC236}">
                <a16:creationId xmlns:a16="http://schemas.microsoft.com/office/drawing/2014/main" id="{574566C7-5A91-5FC7-6421-01EDDC9302D9}"/>
              </a:ext>
            </a:extLst>
          </p:cNvPr>
          <p:cNvSpPr>
            <a:spLocks noGrp="1"/>
          </p:cNvSpPr>
          <p:nvPr>
            <p:ph type="sldNum" sz="quarter" idx="4"/>
          </p:nvPr>
        </p:nvSpPr>
        <p:spPr/>
        <p:txBody>
          <a:bodyPr/>
          <a:lstStyle/>
          <a:p>
            <a:pPr>
              <a:defRPr/>
            </a:pPr>
            <a:fld id="{4F2367BF-7A57-4F5A-B357-719264272D2E}" type="slidenum">
              <a:rPr lang="ru-RU" smtClean="0"/>
              <a:pPr>
                <a:defRPr/>
              </a:pPr>
              <a:t>28</a:t>
            </a:fld>
            <a:r>
              <a:rPr lang="en-US"/>
              <a:t>/33</a:t>
            </a:r>
            <a:endParaRPr lang="ru-RU" dirty="0"/>
          </a:p>
        </p:txBody>
      </p:sp>
      <p:sp>
        <p:nvSpPr>
          <p:cNvPr id="4" name="Нижний колонтитул 3">
            <a:extLst>
              <a:ext uri="{FF2B5EF4-FFF2-40B4-BE49-F238E27FC236}">
                <a16:creationId xmlns:a16="http://schemas.microsoft.com/office/drawing/2014/main" id="{B3B88219-6563-4626-8CCB-69BE14145554}"/>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205632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9D604D-A160-8ACC-A6B1-CA9C37FD0325}"/>
              </a:ext>
            </a:extLst>
          </p:cNvPr>
          <p:cNvSpPr>
            <a:spLocks noGrp="1"/>
          </p:cNvSpPr>
          <p:nvPr>
            <p:ph type="title"/>
          </p:nvPr>
        </p:nvSpPr>
        <p:spPr/>
        <p:txBody>
          <a:bodyPr/>
          <a:lstStyle/>
          <a:p>
            <a:r>
              <a:rPr lang="en-US" dirty="0"/>
              <a:t>Results of numerical experiments</a:t>
            </a:r>
            <a:endParaRPr lang="ru-RU" dirty="0"/>
          </a:p>
        </p:txBody>
      </p:sp>
      <p:sp>
        <p:nvSpPr>
          <p:cNvPr id="3" name="Объект 2">
            <a:extLst>
              <a:ext uri="{FF2B5EF4-FFF2-40B4-BE49-F238E27FC236}">
                <a16:creationId xmlns:a16="http://schemas.microsoft.com/office/drawing/2014/main" id="{C8FF1698-E558-6542-0808-13A46045F212}"/>
              </a:ext>
            </a:extLst>
          </p:cNvPr>
          <p:cNvSpPr>
            <a:spLocks noGrp="1"/>
          </p:cNvSpPr>
          <p:nvPr>
            <p:ph idx="1"/>
          </p:nvPr>
        </p:nvSpPr>
        <p:spPr/>
        <p:txBody>
          <a:bodyPr/>
          <a:lstStyle/>
          <a:p>
            <a:r>
              <a:rPr lang="en-US" dirty="0"/>
              <a:t>In the first series of numerical experiments, we solved the problems obtained by the GKLS generator</a:t>
            </a:r>
            <a:endParaRPr lang="ru-RU" dirty="0"/>
          </a:p>
        </p:txBody>
      </p:sp>
      <p:sp>
        <p:nvSpPr>
          <p:cNvPr id="4" name="Дата 3">
            <a:extLst>
              <a:ext uri="{FF2B5EF4-FFF2-40B4-BE49-F238E27FC236}">
                <a16:creationId xmlns:a16="http://schemas.microsoft.com/office/drawing/2014/main" id="{63FCF143-EA60-1057-C3FF-8D4F208F2FE4}"/>
              </a:ext>
            </a:extLst>
          </p:cNvPr>
          <p:cNvSpPr>
            <a:spLocks noGrp="1"/>
          </p:cNvSpPr>
          <p:nvPr>
            <p:ph type="dt" sz="half" idx="2"/>
          </p:nvPr>
        </p:nvSpPr>
        <p:spPr/>
        <p:txBody>
          <a:bodyPr/>
          <a:lstStyle/>
          <a:p>
            <a:pPr algn="ctr">
              <a:defRPr/>
            </a:pPr>
            <a:r>
              <a:rPr lang="ru-RU"/>
              <a:t>RSCD, 2025</a:t>
            </a:r>
            <a:endParaRPr lang="en-US" dirty="0"/>
          </a:p>
        </p:txBody>
      </p:sp>
      <p:sp>
        <p:nvSpPr>
          <p:cNvPr id="5" name="Нижний колонтитул 4">
            <a:extLst>
              <a:ext uri="{FF2B5EF4-FFF2-40B4-BE49-F238E27FC236}">
                <a16:creationId xmlns:a16="http://schemas.microsoft.com/office/drawing/2014/main" id="{C7314980-8E04-57EA-FDDB-9F43CAED28AA}"/>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
        <p:nvSpPr>
          <p:cNvPr id="6" name="Номер слайда 5">
            <a:extLst>
              <a:ext uri="{FF2B5EF4-FFF2-40B4-BE49-F238E27FC236}">
                <a16:creationId xmlns:a16="http://schemas.microsoft.com/office/drawing/2014/main" id="{135C0C58-341B-D81A-1A37-B5D65A818AAA}"/>
              </a:ext>
            </a:extLst>
          </p:cNvPr>
          <p:cNvSpPr>
            <a:spLocks noGrp="1"/>
          </p:cNvSpPr>
          <p:nvPr>
            <p:ph type="sldNum" sz="quarter" idx="4"/>
          </p:nvPr>
        </p:nvSpPr>
        <p:spPr/>
        <p:txBody>
          <a:bodyPr/>
          <a:lstStyle/>
          <a:p>
            <a:pPr>
              <a:defRPr/>
            </a:pPr>
            <a:fld id="{4F2367BF-7A57-4F5A-B357-719264272D2E}" type="slidenum">
              <a:rPr lang="ru-RU" smtClean="0"/>
              <a:pPr>
                <a:defRPr/>
              </a:pPr>
              <a:t>29</a:t>
            </a:fld>
            <a:r>
              <a:rPr lang="en-US"/>
              <a:t>/33</a:t>
            </a:r>
            <a:endParaRPr lang="ru-RU" dirty="0"/>
          </a:p>
        </p:txBody>
      </p:sp>
      <p:pic>
        <p:nvPicPr>
          <p:cNvPr id="7" name="Picture 2" descr="An example of the GKLS-type test function. | Download Scientific Diagram">
            <a:extLst>
              <a:ext uri="{FF2B5EF4-FFF2-40B4-BE49-F238E27FC236}">
                <a16:creationId xmlns:a16="http://schemas.microsoft.com/office/drawing/2014/main" id="{149BD0C2-1AB5-BB43-9746-278306803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960" y="1711297"/>
            <a:ext cx="6070080" cy="43393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4141A2-19CF-2459-16C4-C04268ACAE80}"/>
              </a:ext>
            </a:extLst>
          </p:cNvPr>
          <p:cNvSpPr txBox="1"/>
          <p:nvPr/>
        </p:nvSpPr>
        <p:spPr>
          <a:xfrm>
            <a:off x="704528" y="5949280"/>
            <a:ext cx="9429816" cy="415498"/>
          </a:xfrm>
          <a:prstGeom prst="rect">
            <a:avLst/>
          </a:prstGeom>
          <a:noFill/>
        </p:spPr>
        <p:txBody>
          <a:bodyPr wrap="square" rtlCol="0">
            <a:spAutoFit/>
          </a:bodyPr>
          <a:lstStyle/>
          <a:p>
            <a:r>
              <a:rPr lang="en-US" sz="1050" dirty="0"/>
              <a:t>* </a:t>
            </a:r>
            <a:r>
              <a:rPr lang="en-US" sz="1050" dirty="0" err="1"/>
              <a:t>Gaviano</a:t>
            </a:r>
            <a:r>
              <a:rPr lang="en-US" sz="1050" dirty="0"/>
              <a:t>, M., </a:t>
            </a:r>
            <a:r>
              <a:rPr lang="en-US" sz="1050" dirty="0" err="1"/>
              <a:t>Kvasov</a:t>
            </a:r>
            <a:r>
              <a:rPr lang="en-US" sz="1050" dirty="0"/>
              <a:t>, D.E., Lera, D., Sergeyev, Y.D.: Software for generation of classes of test functions with known local and global minima for global optimization.</a:t>
            </a:r>
          </a:p>
          <a:p>
            <a:r>
              <a:rPr lang="en-US" sz="1050" dirty="0"/>
              <a:t>ACM Transactions on Mathematical Software 29(4), 469-480 (2003)</a:t>
            </a:r>
            <a:endParaRPr lang="ru-RU" sz="1050" dirty="0"/>
          </a:p>
        </p:txBody>
      </p:sp>
    </p:spTree>
    <p:extLst>
      <p:ext uri="{BB962C8B-B14F-4D97-AF65-F5344CB8AC3E}">
        <p14:creationId xmlns:p14="http://schemas.microsoft.com/office/powerpoint/2010/main" val="295243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8A9782-37A1-4ABF-A2C0-85586DDF6255}"/>
              </a:ext>
            </a:extLst>
          </p:cNvPr>
          <p:cNvSpPr>
            <a:spLocks noGrp="1"/>
          </p:cNvSpPr>
          <p:nvPr>
            <p:ph type="title"/>
          </p:nvPr>
        </p:nvSpPr>
        <p:spPr/>
        <p:txBody>
          <a:bodyPr>
            <a:normAutofit/>
          </a:bodyPr>
          <a:lstStyle/>
          <a:p>
            <a:r>
              <a:rPr lang="ru-RU" dirty="0"/>
              <a:t>Задача многокритериальной оптимизации</a:t>
            </a:r>
          </a:p>
        </p:txBody>
      </p:sp>
      <p:sp>
        <p:nvSpPr>
          <p:cNvPr id="24578"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2" name="Rectangle 6"/>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4" name="Rectangle 8"/>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6" name="Rectangle 10"/>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0" y="95250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7"/>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9"/>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92" name="Rectangle 16"/>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95" name="Rectangle 19"/>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96" name="Rectangle 20"/>
          <p:cNvSpPr>
            <a:spLocks noChangeArrowheads="1"/>
          </p:cNvSpPr>
          <p:nvPr/>
        </p:nvSpPr>
        <p:spPr bwMode="auto">
          <a:xfrm>
            <a:off x="0" y="8572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8" name="Rectangle 2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2"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6" name="Rectangle 6"/>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0" name="Rectangle 10"/>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809625"/>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mc:AlternateContent xmlns:mc="http://schemas.openxmlformats.org/markup-compatibility/2006">
        <mc:Choice xmlns:a14="http://schemas.microsoft.com/office/drawing/2010/main" Requires="a14">
          <p:sp>
            <p:nvSpPr>
              <p:cNvPr id="9" name="Объект 8">
                <a:extLst>
                  <a:ext uri="{FF2B5EF4-FFF2-40B4-BE49-F238E27FC236}">
                    <a16:creationId xmlns:a16="http://schemas.microsoft.com/office/drawing/2014/main" id="{8B51F399-242B-42B1-8AD7-DFC0E0784ED9}"/>
                  </a:ext>
                </a:extLst>
              </p:cNvPr>
              <p:cNvSpPr>
                <a:spLocks noGrp="1"/>
              </p:cNvSpPr>
              <p:nvPr>
                <p:ph idx="1"/>
              </p:nvPr>
            </p:nvSpPr>
            <p:spPr/>
            <p:txBody>
              <a:bodyPr/>
              <a:lstStyle/>
              <a:p>
                <a:r>
                  <a:rPr lang="ru-RU" dirty="0"/>
                  <a:t>Задача многокритериальной оптимизации</a:t>
                </a:r>
                <a:r>
                  <a:rPr lang="en-US" dirty="0"/>
                  <a:t> (</a:t>
                </a:r>
                <a:r>
                  <a:rPr lang="ru-RU" dirty="0"/>
                  <a:t>МКО</a:t>
                </a:r>
                <a:r>
                  <a:rPr lang="en-US" dirty="0"/>
                  <a:t>)</a:t>
                </a:r>
                <a:r>
                  <a:rPr lang="ru-RU" dirty="0"/>
                  <a:t> может быть сформулирована следующим образом:</a:t>
                </a:r>
              </a:p>
              <a:p>
                <a:pPr marL="0" indent="0">
                  <a:buNone/>
                </a:pPr>
                <a14:m>
                  <m:oMathPara xmlns:m="http://schemas.openxmlformats.org/officeDocument/2006/math">
                    <m:oMathParaPr>
                      <m:jc m:val="centerGroup"/>
                    </m:oMathParaPr>
                    <m:oMath xmlns:m="http://schemas.openxmlformats.org/officeDocument/2006/math">
                      <m:r>
                        <a:rPr lang="es-ES" i="1" dirty="0" smtClean="0">
                          <a:latin typeface="Cambria Math" panose="02040503050406030204" pitchFamily="18" charset="0"/>
                        </a:rPr>
                        <m:t>𝑓</m:t>
                      </m:r>
                      <m:d>
                        <m:dPr>
                          <m:ctrlPr>
                            <a:rPr lang="es-ES" i="1" dirty="0" smtClean="0">
                              <a:latin typeface="Cambria Math" panose="02040503050406030204" pitchFamily="18" charset="0"/>
                            </a:rPr>
                          </m:ctrlPr>
                        </m:dPr>
                        <m:e>
                          <m:r>
                            <a:rPr lang="es-ES" i="1" dirty="0" smtClean="0">
                              <a:latin typeface="Cambria Math" panose="02040503050406030204" pitchFamily="18" charset="0"/>
                            </a:rPr>
                            <m:t>𝑦</m:t>
                          </m:r>
                        </m:e>
                      </m:d>
                      <m:r>
                        <a:rPr lang="es-ES" i="1" dirty="0" smtClean="0">
                          <a:latin typeface="Cambria Math" panose="02040503050406030204" pitchFamily="18" charset="0"/>
                        </a:rPr>
                        <m:t>= </m:t>
                      </m:r>
                      <m:d>
                        <m:dPr>
                          <m:ctrlPr>
                            <a:rPr lang="es-ES" i="1" dirty="0" smtClean="0">
                              <a:latin typeface="Cambria Math" panose="02040503050406030204" pitchFamily="18" charset="0"/>
                            </a:rPr>
                          </m:ctrlPr>
                        </m:dPr>
                        <m:e>
                          <m:sSub>
                            <m:sSubPr>
                              <m:ctrlPr>
                                <a:rPr lang="es-ES" i="1" dirty="0" smtClean="0">
                                  <a:latin typeface="Cambria Math" panose="02040503050406030204" pitchFamily="18" charset="0"/>
                                </a:rPr>
                              </m:ctrlPr>
                            </m:sSubPr>
                            <m:e>
                              <m:r>
                                <a:rPr lang="es-ES" i="1" dirty="0" smtClean="0">
                                  <a:latin typeface="Cambria Math" panose="02040503050406030204" pitchFamily="18" charset="0"/>
                                </a:rPr>
                                <m:t>𝑓</m:t>
                              </m:r>
                            </m:e>
                            <m:sub>
                              <m:r>
                                <a:rPr lang="es-ES" i="1" dirty="0" smtClean="0">
                                  <a:latin typeface="Cambria Math" panose="02040503050406030204" pitchFamily="18" charset="0"/>
                                </a:rPr>
                                <m:t>1</m:t>
                              </m:r>
                            </m:sub>
                          </m:sSub>
                          <m:d>
                            <m:dPr>
                              <m:ctrlPr>
                                <a:rPr lang="es-ES" i="1" dirty="0" smtClean="0">
                                  <a:latin typeface="Cambria Math" panose="02040503050406030204" pitchFamily="18" charset="0"/>
                                </a:rPr>
                              </m:ctrlPr>
                            </m:dPr>
                            <m:e>
                              <m:r>
                                <a:rPr lang="es-ES" i="1" dirty="0" smtClean="0">
                                  <a:latin typeface="Cambria Math" panose="02040503050406030204" pitchFamily="18" charset="0"/>
                                </a:rPr>
                                <m:t>𝑦</m:t>
                              </m:r>
                            </m:e>
                          </m:d>
                          <m:r>
                            <a:rPr lang="es-ES" i="1" dirty="0" smtClean="0">
                              <a:latin typeface="Cambria Math" panose="02040503050406030204" pitchFamily="18" charset="0"/>
                            </a:rPr>
                            <m:t>, </m:t>
                          </m:r>
                          <m:sSub>
                            <m:sSubPr>
                              <m:ctrlPr>
                                <a:rPr lang="es-ES" i="1" dirty="0" smtClean="0">
                                  <a:latin typeface="Cambria Math" panose="02040503050406030204" pitchFamily="18" charset="0"/>
                                </a:rPr>
                              </m:ctrlPr>
                            </m:sSubPr>
                            <m:e>
                              <m:r>
                                <a:rPr lang="es-ES" i="1" dirty="0" smtClean="0">
                                  <a:latin typeface="Cambria Math" panose="02040503050406030204" pitchFamily="18" charset="0"/>
                                </a:rPr>
                                <m:t>𝑓</m:t>
                              </m:r>
                            </m:e>
                            <m:sub>
                              <m:r>
                                <a:rPr lang="es-ES" i="1" dirty="0" smtClean="0">
                                  <a:latin typeface="Cambria Math" panose="02040503050406030204" pitchFamily="18" charset="0"/>
                                </a:rPr>
                                <m:t>2</m:t>
                              </m:r>
                            </m:sub>
                          </m:sSub>
                          <m:d>
                            <m:dPr>
                              <m:ctrlPr>
                                <a:rPr lang="es-ES" i="1" dirty="0" smtClean="0">
                                  <a:latin typeface="Cambria Math" panose="02040503050406030204" pitchFamily="18" charset="0"/>
                                </a:rPr>
                              </m:ctrlPr>
                            </m:dPr>
                            <m:e>
                              <m:r>
                                <a:rPr lang="es-ES" i="1" dirty="0" smtClean="0">
                                  <a:latin typeface="Cambria Math" panose="02040503050406030204" pitchFamily="18" charset="0"/>
                                </a:rPr>
                                <m:t>𝑦</m:t>
                              </m:r>
                            </m:e>
                          </m:d>
                          <m:r>
                            <a:rPr lang="es-ES" i="1" dirty="0" smtClean="0">
                              <a:latin typeface="Cambria Math" panose="02040503050406030204" pitchFamily="18" charset="0"/>
                            </a:rPr>
                            <m:t>, </m:t>
                          </m:r>
                          <m:r>
                            <a:rPr lang="ru-RU" b="0" i="1" dirty="0" smtClean="0">
                              <a:latin typeface="Cambria Math" panose="02040503050406030204" pitchFamily="18" charset="0"/>
                            </a:rPr>
                            <m:t>…,</m:t>
                          </m:r>
                          <m:sSub>
                            <m:sSubPr>
                              <m:ctrlPr>
                                <a:rPr lang="es-ES" b="0" i="1" dirty="0" smtClean="0">
                                  <a:latin typeface="Cambria Math" panose="02040503050406030204" pitchFamily="18" charset="0"/>
                                </a:rPr>
                              </m:ctrlPr>
                            </m:sSubPr>
                            <m:e>
                              <m:r>
                                <a:rPr lang="es-ES" i="1" dirty="0" smtClean="0">
                                  <a:latin typeface="Cambria Math" panose="02040503050406030204" pitchFamily="18" charset="0"/>
                                </a:rPr>
                                <m:t>𝑓</m:t>
                              </m:r>
                            </m:e>
                            <m:sub>
                              <m:r>
                                <a:rPr lang="es-ES" i="1" dirty="0" smtClean="0">
                                  <a:latin typeface="Cambria Math" panose="02040503050406030204" pitchFamily="18" charset="0"/>
                                </a:rPr>
                                <m:t>𝑠</m:t>
                              </m:r>
                            </m:sub>
                          </m:sSub>
                          <m:d>
                            <m:dPr>
                              <m:ctrlPr>
                                <a:rPr lang="es-ES" i="1" dirty="0" smtClean="0">
                                  <a:latin typeface="Cambria Math" panose="02040503050406030204" pitchFamily="18" charset="0"/>
                                </a:rPr>
                              </m:ctrlPr>
                            </m:dPr>
                            <m:e>
                              <m:r>
                                <a:rPr lang="es-ES" i="1" dirty="0" smtClean="0">
                                  <a:latin typeface="Cambria Math" panose="02040503050406030204" pitchFamily="18" charset="0"/>
                                </a:rPr>
                                <m:t>𝑦</m:t>
                              </m:r>
                            </m:e>
                          </m:d>
                        </m:e>
                      </m:d>
                      <m:r>
                        <a:rPr lang="es-ES" i="1" dirty="0" smtClean="0">
                          <a:latin typeface="Cambria Math" panose="02040503050406030204" pitchFamily="18" charset="0"/>
                        </a:rPr>
                        <m:t>→ </m:t>
                      </m:r>
                      <m:r>
                        <m:rPr>
                          <m:sty m:val="p"/>
                        </m:rPr>
                        <a:rPr lang="es-ES" i="1" dirty="0" smtClean="0">
                          <a:latin typeface="Cambria Math" panose="02040503050406030204" pitchFamily="18" charset="0"/>
                        </a:rPr>
                        <m:t>min</m:t>
                      </m:r>
                      <m:r>
                        <a:rPr lang="es-ES" i="1" dirty="0" smtClean="0">
                          <a:latin typeface="Cambria Math" panose="02040503050406030204" pitchFamily="18" charset="0"/>
                        </a:rPr>
                        <m:t>,  </m:t>
                      </m:r>
                      <m:r>
                        <a:rPr lang="es-ES" i="1" dirty="0" smtClean="0">
                          <a:latin typeface="Cambria Math" panose="02040503050406030204" pitchFamily="18" charset="0"/>
                        </a:rPr>
                        <m:t>𝑦</m:t>
                      </m:r>
                      <m:r>
                        <a:rPr lang="es-ES" i="1" dirty="0" smtClean="0">
                          <a:latin typeface="Cambria Math" panose="02040503050406030204" pitchFamily="18" charset="0"/>
                        </a:rPr>
                        <m:t>∈</m:t>
                      </m:r>
                      <m:r>
                        <a:rPr lang="es-ES" i="1" dirty="0" smtClean="0">
                          <a:latin typeface="Cambria Math" panose="02040503050406030204" pitchFamily="18" charset="0"/>
                        </a:rPr>
                        <m:t>𝐷</m:t>
                      </m:r>
                    </m:oMath>
                  </m:oMathPara>
                </a14:m>
                <a:endParaRPr lang="ru-RU" dirty="0"/>
              </a:p>
              <a:p>
                <a:pPr lvl="1"/>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𝑓</m:t>
                        </m:r>
                      </m:e>
                      <m:sub>
                        <m:r>
                          <a:rPr lang="en-US" i="1" dirty="0" err="1" smtClean="0">
                            <a:latin typeface="Cambria Math" panose="02040503050406030204" pitchFamily="18" charset="0"/>
                          </a:rPr>
                          <m:t>𝑠</m:t>
                        </m:r>
                      </m:sub>
                    </m:sSub>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ru-RU" dirty="0"/>
                  <a:t> –</a:t>
                </a:r>
                <a:r>
                  <a:rPr lang="en-US" dirty="0"/>
                  <a:t> </a:t>
                </a:r>
                <a:r>
                  <a:rPr lang="ru-RU" dirty="0"/>
                  <a:t>критерии поиска</a:t>
                </a:r>
                <a:r>
                  <a:rPr lang="en-US" dirty="0"/>
                  <a:t>, </a:t>
                </a:r>
                <a:endParaRPr lang="ru-RU" dirty="0"/>
              </a:p>
              <a:p>
                <a:pPr lvl="1"/>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r>
                      <a:rPr lang="ru-RU" b="0" i="1" dirty="0" smtClean="0">
                        <a:latin typeface="Cambria Math" panose="02040503050406030204" pitchFamily="18" charset="0"/>
                      </a:rPr>
                      <m:t>…</m:t>
                    </m:r>
                    <m:r>
                      <a:rPr lang="en-US" i="1" dirty="0" smtClean="0">
                        <a:latin typeface="Cambria Math" panose="02040503050406030204" pitchFamily="18" charset="0"/>
                      </a:rPr>
                      <m:t> , </m:t>
                    </m:r>
                    <m:sSub>
                      <m:sSubPr>
                        <m:ctrlPr>
                          <a:rPr lang="en-US" i="1" dirty="0" err="1" smtClean="0">
                            <a:latin typeface="Cambria Math" panose="02040503050406030204" pitchFamily="18" charset="0"/>
                          </a:rPr>
                        </m:ctrlPr>
                      </m:sSubPr>
                      <m:e>
                        <m:r>
                          <a:rPr lang="en-US" b="0" i="1" dirty="0" smtClean="0">
                            <a:latin typeface="Cambria Math" panose="02040503050406030204" pitchFamily="18" charset="0"/>
                          </a:rPr>
                          <m:t>𝑦</m:t>
                        </m:r>
                      </m:e>
                      <m:sub>
                        <m:r>
                          <a:rPr lang="en-US" i="1" dirty="0" err="1" smtClean="0">
                            <a:latin typeface="Cambria Math" panose="02040503050406030204" pitchFamily="18" charset="0"/>
                          </a:rPr>
                          <m:t>𝑁</m:t>
                        </m:r>
                      </m:sub>
                    </m:sSub>
                    <m:r>
                      <a:rPr lang="ru-RU" b="0" i="1" dirty="0" smtClean="0">
                        <a:latin typeface="Cambria Math" panose="02040503050406030204" pitchFamily="18" charset="0"/>
                      </a:rPr>
                      <m:t>)</m:t>
                    </m:r>
                  </m:oMath>
                </a14:m>
                <a:r>
                  <a:rPr lang="ru-RU" dirty="0"/>
                  <a:t> –</a:t>
                </a:r>
                <a:r>
                  <a:rPr lang="en-US" dirty="0"/>
                  <a:t> </a:t>
                </a:r>
                <a:r>
                  <a:rPr lang="ru-RU" dirty="0"/>
                  <a:t>вектор варьируемых параметров</a:t>
                </a:r>
                <a:r>
                  <a:rPr lang="en-US" dirty="0"/>
                  <a:t>, </a:t>
                </a:r>
                <a:endParaRPr lang="ru-RU" dirty="0"/>
              </a:p>
              <a:p>
                <a:pPr lvl="1"/>
                <a14:m>
                  <m:oMath xmlns:m="http://schemas.openxmlformats.org/officeDocument/2006/math">
                    <m:r>
                      <a:rPr lang="en-US" i="1" dirty="0" smtClean="0">
                        <a:latin typeface="Cambria Math" panose="02040503050406030204" pitchFamily="18" charset="0"/>
                      </a:rPr>
                      <m:t>𝑁</m:t>
                    </m:r>
                  </m:oMath>
                </a14:m>
                <a:r>
                  <a:rPr lang="ru-RU" dirty="0"/>
                  <a:t>  –</a:t>
                </a:r>
                <a:r>
                  <a:rPr lang="en-US" dirty="0"/>
                  <a:t>  </a:t>
                </a:r>
                <a:r>
                  <a:rPr lang="ru-RU" dirty="0"/>
                  <a:t>размерность решаемой задачи МКО</a:t>
                </a:r>
                <a:r>
                  <a:rPr lang="en-US" dirty="0"/>
                  <a:t>,</a:t>
                </a:r>
              </a:p>
              <a:p>
                <a:pPr lvl="1"/>
                <a:r>
                  <a:rPr lang="en-US" i="1" dirty="0"/>
                  <a:t>D</a:t>
                </a:r>
                <a:r>
                  <a:rPr lang="en-US" dirty="0"/>
                  <a:t> </a:t>
                </a:r>
                <a:r>
                  <a:rPr lang="ru-RU" dirty="0"/>
                  <a:t> –</a:t>
                </a:r>
                <a:r>
                  <a:rPr lang="en-US" dirty="0"/>
                  <a:t> </a:t>
                </a:r>
                <a14:m>
                  <m:oMath xmlns:m="http://schemas.openxmlformats.org/officeDocument/2006/math">
                    <m:r>
                      <a:rPr lang="en-US" i="1" dirty="0" smtClean="0">
                        <a:latin typeface="Cambria Math" panose="02040503050406030204" pitchFamily="18" charset="0"/>
                      </a:rPr>
                      <m:t>𝑁</m:t>
                    </m:r>
                  </m:oMath>
                </a14:m>
                <a:r>
                  <a:rPr lang="en-US" dirty="0"/>
                  <a:t>-</a:t>
                </a:r>
                <a:r>
                  <a:rPr lang="ru-RU" dirty="0"/>
                  <a:t>мерный </a:t>
                </a:r>
                <a:r>
                  <a:rPr lang="ru-RU" dirty="0" err="1"/>
                  <a:t>гиперинтервал</a:t>
                </a:r>
                <a:r>
                  <a:rPr lang="ru-RU" dirty="0"/>
                  <a:t> с областью поиска</a:t>
                </a:r>
                <a:endParaRPr lang="en-US" dirty="0"/>
              </a:p>
              <a:p>
                <a:pPr marL="0" indent="0" algn="ctr">
                  <a:buNone/>
                </a:pPr>
                <a14:m>
                  <m:oMath xmlns:m="http://schemas.openxmlformats.org/officeDocument/2006/math">
                    <m:r>
                      <a:rPr lang="pt-BR" i="1" dirty="0" smtClean="0">
                        <a:latin typeface="Cambria Math" panose="02040503050406030204" pitchFamily="18" charset="0"/>
                      </a:rPr>
                      <m:t>𝐷</m:t>
                    </m:r>
                    <m:r>
                      <a:rPr lang="pt-BR" i="1" dirty="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pt-BR" i="1" dirty="0" smtClean="0">
                            <a:latin typeface="Cambria Math" panose="02040503050406030204" pitchFamily="18" charset="0"/>
                          </a:rPr>
                          <m:t>𝑦</m:t>
                        </m:r>
                        <m:r>
                          <a:rPr lang="pt-BR" i="1" dirty="0" smtClean="0">
                            <a:latin typeface="Cambria Math" panose="02040503050406030204" pitchFamily="18" charset="0"/>
                          </a:rPr>
                          <m:t>∈ </m:t>
                        </m:r>
                        <m:sSup>
                          <m:sSupPr>
                            <m:ctrlPr>
                              <a:rPr lang="pt-BR" i="1" dirty="0" smtClean="0">
                                <a:latin typeface="Cambria Math" panose="02040503050406030204" pitchFamily="18" charset="0"/>
                              </a:rPr>
                            </m:ctrlPr>
                          </m:sSupPr>
                          <m:e>
                            <m:r>
                              <a:rPr lang="pt-BR" i="1" dirty="0" smtClean="0">
                                <a:latin typeface="Cambria Math" panose="02040503050406030204" pitchFamily="18" charset="0"/>
                              </a:rPr>
                              <m:t>𝑅</m:t>
                            </m:r>
                          </m:e>
                          <m:sup>
                            <m:r>
                              <a:rPr lang="pt-BR" i="1" dirty="0" smtClean="0">
                                <a:latin typeface="Cambria Math" panose="02040503050406030204" pitchFamily="18" charset="0"/>
                              </a:rPr>
                              <m:t>𝑁</m:t>
                            </m:r>
                          </m:sup>
                        </m:sSup>
                        <m:r>
                          <a:rPr lang="pt-BR" i="1" dirty="0" smtClean="0">
                            <a:latin typeface="Cambria Math" panose="02040503050406030204" pitchFamily="18" charset="0"/>
                          </a:rPr>
                          <m:t>: </m:t>
                        </m:r>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𝑎</m:t>
                            </m:r>
                          </m:e>
                          <m:sub>
                            <m:r>
                              <a:rPr lang="pt-BR" i="1" dirty="0" smtClean="0">
                                <a:latin typeface="Cambria Math" panose="02040503050406030204" pitchFamily="18" charset="0"/>
                              </a:rPr>
                              <m:t>𝑖</m:t>
                            </m:r>
                          </m:sub>
                        </m:sSub>
                        <m:r>
                          <a:rPr lang="en-US" b="0" i="1" dirty="0" smtClean="0">
                            <a:latin typeface="Cambria Math" panose="02040503050406030204" pitchFamily="18" charset="0"/>
                          </a:rPr>
                          <m:t>≤</m:t>
                        </m:r>
                        <m:r>
                          <a:rPr lang="pt-BR" i="1" dirty="0" smtClean="0">
                            <a:latin typeface="Cambria Math" panose="02040503050406030204" pitchFamily="18" charset="0"/>
                          </a:rPr>
                          <m:t> </m:t>
                        </m:r>
                        <m:sSub>
                          <m:sSubPr>
                            <m:ctrlPr>
                              <a:rPr lang="pt-BR" b="0" i="1" dirty="0" smtClean="0">
                                <a:latin typeface="Cambria Math" panose="02040503050406030204" pitchFamily="18" charset="0"/>
                              </a:rPr>
                            </m:ctrlPr>
                          </m:sSubPr>
                          <m:e>
                            <m:r>
                              <a:rPr lang="pt-BR" i="1" dirty="0" smtClean="0">
                                <a:latin typeface="Cambria Math" panose="02040503050406030204" pitchFamily="18" charset="0"/>
                              </a:rPr>
                              <m:t>𝑦</m:t>
                            </m:r>
                          </m:e>
                          <m:sub>
                            <m:r>
                              <a:rPr lang="pt-BR" i="1" dirty="0" smtClean="0">
                                <a:latin typeface="Cambria Math" panose="02040503050406030204" pitchFamily="18" charset="0"/>
                              </a:rPr>
                              <m:t>𝑖</m:t>
                            </m:r>
                          </m:sub>
                        </m:sSub>
                        <m:r>
                          <a:rPr lang="en-US" b="0" i="1" dirty="0" smtClean="0">
                            <a:latin typeface="Cambria Math" panose="02040503050406030204" pitchFamily="18" charset="0"/>
                          </a:rPr>
                          <m:t>≤</m:t>
                        </m:r>
                        <m:r>
                          <a:rPr lang="pt-BR" i="1" dirty="0" smtClean="0">
                            <a:latin typeface="Cambria Math" panose="02040503050406030204" pitchFamily="18" charset="0"/>
                          </a:rPr>
                          <m:t> </m:t>
                        </m:r>
                        <m:sSub>
                          <m:sSubPr>
                            <m:ctrlPr>
                              <a:rPr lang="pt-BR" b="0" i="1" dirty="0" smtClean="0">
                                <a:latin typeface="Cambria Math" panose="02040503050406030204" pitchFamily="18" charset="0"/>
                              </a:rPr>
                            </m:ctrlPr>
                          </m:sSubPr>
                          <m:e>
                            <m:r>
                              <a:rPr lang="pt-BR" i="1" dirty="0" smtClean="0">
                                <a:latin typeface="Cambria Math" panose="02040503050406030204" pitchFamily="18" charset="0"/>
                              </a:rPr>
                              <m:t>𝑏</m:t>
                            </m:r>
                          </m:e>
                          <m:sub>
                            <m:r>
                              <a:rPr lang="pt-BR" i="1" dirty="0" smtClean="0">
                                <a:latin typeface="Cambria Math" panose="02040503050406030204" pitchFamily="18" charset="0"/>
                              </a:rPr>
                              <m:t>𝑖</m:t>
                            </m:r>
                          </m:sub>
                        </m:sSub>
                        <m:r>
                          <a:rPr lang="pt-BR" i="1" dirty="0" smtClean="0">
                            <a:latin typeface="Cambria Math" panose="02040503050406030204" pitchFamily="18" charset="0"/>
                          </a:rPr>
                          <m:t>, 1</m:t>
                        </m:r>
                        <m:r>
                          <a:rPr lang="en-US" b="0" i="1" dirty="0" smtClean="0">
                            <a:latin typeface="Cambria Math" panose="02040503050406030204" pitchFamily="18" charset="0"/>
                          </a:rPr>
                          <m:t>≤</m:t>
                        </m:r>
                        <m:r>
                          <a:rPr lang="pt-BR" i="1" dirty="0" smtClean="0">
                            <a:latin typeface="Cambria Math" panose="02040503050406030204" pitchFamily="18" charset="0"/>
                          </a:rPr>
                          <m:t> </m:t>
                        </m:r>
                        <m:r>
                          <a:rPr lang="pt-BR" i="1" dirty="0" smtClean="0">
                            <a:latin typeface="Cambria Math" panose="02040503050406030204" pitchFamily="18" charset="0"/>
                          </a:rPr>
                          <m:t>𝑖</m:t>
                        </m:r>
                        <m:r>
                          <a:rPr lang="en-US" b="0" i="1" dirty="0" smtClean="0">
                            <a:latin typeface="Cambria Math" panose="02040503050406030204" pitchFamily="18" charset="0"/>
                          </a:rPr>
                          <m:t>≤</m:t>
                        </m:r>
                        <m:r>
                          <a:rPr lang="pt-BR" i="1" dirty="0" smtClean="0">
                            <a:latin typeface="Cambria Math" panose="02040503050406030204" pitchFamily="18" charset="0"/>
                          </a:rPr>
                          <m:t> </m:t>
                        </m:r>
                        <m:r>
                          <a:rPr lang="pt-BR" i="1" dirty="0" smtClean="0">
                            <a:latin typeface="Cambria Math" panose="02040503050406030204" pitchFamily="18" charset="0"/>
                          </a:rPr>
                          <m:t>𝑁</m:t>
                        </m:r>
                      </m:e>
                    </m:d>
                    <m:r>
                      <a:rPr lang="ru-RU" b="0" i="1" dirty="0" smtClean="0">
                        <a:latin typeface="Cambria Math" panose="02040503050406030204" pitchFamily="18" charset="0"/>
                      </a:rPr>
                      <m:t> </m:t>
                    </m:r>
                  </m:oMath>
                </a14:m>
                <a:r>
                  <a:rPr lang="en-US" dirty="0"/>
                  <a:t>.</a:t>
                </a:r>
              </a:p>
              <a:p>
                <a:r>
                  <a:rPr lang="ru-RU" dirty="0"/>
                  <a:t>Критерии</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1</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b="0" i="1" dirty="0" smtClean="0">
                        <a:latin typeface="Cambria Math" panose="02040503050406030204" pitchFamily="18" charset="0"/>
                      </a:rPr>
                      <m:t>≤</m:t>
                    </m:r>
                    <m:r>
                      <a:rPr lang="en-US" i="1" dirty="0" smtClean="0">
                        <a:latin typeface="Cambria Math" panose="02040503050406030204" pitchFamily="18" charset="0"/>
                      </a:rPr>
                      <m:t>𝑠</m:t>
                    </m:r>
                  </m:oMath>
                </a14:m>
                <a:r>
                  <a:rPr lang="en-US" dirty="0"/>
                  <a:t>,</a:t>
                </a:r>
                <a:r>
                  <a:rPr lang="ru-RU" dirty="0"/>
                  <a:t> могут быть </a:t>
                </a:r>
                <a:r>
                  <a:rPr lang="ru-RU" b="1" dirty="0"/>
                  <a:t>многоэкстремальными</a:t>
                </a:r>
                <a:r>
                  <a:rPr lang="ru-RU" dirty="0"/>
                  <a:t>, задаваться в виде </a:t>
                </a:r>
                <a:r>
                  <a:rPr lang="ru-RU" b="1" dirty="0"/>
                  <a:t>«черного ящика»</a:t>
                </a:r>
                <a:r>
                  <a:rPr lang="ru-RU" dirty="0"/>
                  <a:t> и трудно оцениваемыми.</a:t>
                </a:r>
                <a:endParaRPr lang="en-US" dirty="0"/>
              </a:p>
              <a:p>
                <a:r>
                  <a:rPr lang="ru-RU" dirty="0"/>
                  <a:t>Критерии</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1</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b="0" i="1" dirty="0" smtClean="0">
                        <a:latin typeface="Cambria Math" panose="02040503050406030204" pitchFamily="18" charset="0"/>
                      </a:rPr>
                      <m:t>≤</m:t>
                    </m:r>
                    <m:r>
                      <a:rPr lang="en-US" i="1" dirty="0" smtClean="0">
                        <a:latin typeface="Cambria Math" panose="02040503050406030204" pitchFamily="18" charset="0"/>
                      </a:rPr>
                      <m:t>𝑠</m:t>
                    </m:r>
                  </m:oMath>
                </a14:m>
                <a:r>
                  <a:rPr lang="en-US" dirty="0"/>
                  <a:t>, </a:t>
                </a:r>
                <a:r>
                  <a:rPr lang="ru-RU" dirty="0"/>
                  <a:t>удовлетворяют условию Липшица</a:t>
                </a: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𝑓</m:t>
                              </m:r>
                            </m:e>
                            <m:sub>
                              <m:r>
                                <a:rPr lang="en-US" i="1" dirty="0" err="1" smtClean="0">
                                  <a:latin typeface="Cambria Math" panose="02040503050406030204" pitchFamily="18" charset="0"/>
                                </a:rPr>
                                <m:t>𝑖</m:t>
                              </m:r>
                            </m:sub>
                          </m:sSub>
                          <m:d>
                            <m:dPr>
                              <m:ctrlPr>
                                <a:rPr lang="en-US" i="1" dirty="0" smtClean="0">
                                  <a:latin typeface="Cambria Math" panose="02040503050406030204" pitchFamily="18" charset="0"/>
                                </a:rPr>
                              </m:ctrlPr>
                            </m:dPr>
                            <m:e>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𝑦</m:t>
                                  </m:r>
                                </m:e>
                                <m:sup>
                                  <m:r>
                                    <a:rPr lang="en-US" i="1" dirty="0" smtClean="0">
                                      <a:latin typeface="Cambria Math" panose="02040503050406030204" pitchFamily="18" charset="0"/>
                                    </a:rPr>
                                    <m:t>′</m:t>
                                  </m:r>
                                </m:sup>
                              </m:sSup>
                            </m:e>
                          </m:d>
                          <m:r>
                            <a:rPr lang="en-US" i="1" dirty="0" smtClean="0">
                              <a:latin typeface="Cambria Math" panose="02040503050406030204" pitchFamily="18" charset="0"/>
                            </a:rPr>
                            <m:t> −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𝑓</m:t>
                              </m:r>
                            </m:e>
                            <m:sub>
                              <m:r>
                                <a:rPr lang="en-US" i="1" dirty="0" err="1" smtClean="0">
                                  <a:latin typeface="Cambria Math" panose="02040503050406030204" pitchFamily="18" charset="0"/>
                                </a:rPr>
                                <m:t>𝑖</m:t>
                              </m:r>
                            </m:sub>
                          </m:sSub>
                          <m:d>
                            <m:dPr>
                              <m:ctrlPr>
                                <a:rPr lang="en-US" i="1" dirty="0" smtClean="0">
                                  <a:latin typeface="Cambria Math" panose="02040503050406030204" pitchFamily="18" charset="0"/>
                                </a:rPr>
                              </m:ctrlPr>
                            </m:dPr>
                            <m:e>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𝑦</m:t>
                                  </m:r>
                                </m:e>
                                <m:sup>
                                  <m:r>
                                    <a:rPr lang="en-US" i="1" dirty="0" smtClean="0">
                                      <a:latin typeface="Cambria Math" panose="02040503050406030204" pitchFamily="18" charset="0"/>
                                    </a:rPr>
                                    <m:t>′′</m:t>
                                  </m:r>
                                </m:sup>
                              </m:sSup>
                            </m:e>
                          </m:d>
                        </m:e>
                      </m:d>
                      <m:r>
                        <a:rPr lang="en-US" b="0" i="1" dirty="0" smtClean="0">
                          <a:latin typeface="Cambria Math" panose="02040503050406030204" pitchFamily="18" charset="0"/>
                        </a:rPr>
                        <m:t>≤</m:t>
                      </m:r>
                      <m:r>
                        <a:rPr lang="en-US" i="1" dirty="0" smtClean="0">
                          <a:latin typeface="Cambria Math" panose="02040503050406030204" pitchFamily="18" charset="0"/>
                        </a:rPr>
                        <m:t> </m:t>
                      </m:r>
                      <m:sSub>
                        <m:sSubPr>
                          <m:ctrlPr>
                            <a:rPr lang="en-US" b="0" i="1" dirty="0" err="1" smtClean="0">
                              <a:latin typeface="Cambria Math" panose="02040503050406030204" pitchFamily="18" charset="0"/>
                            </a:rPr>
                          </m:ctrlPr>
                        </m:sSubPr>
                        <m:e>
                          <m:r>
                            <a:rPr lang="en-US" i="1" dirty="0" err="1" smtClean="0">
                              <a:latin typeface="Cambria Math" panose="02040503050406030204" pitchFamily="18" charset="0"/>
                            </a:rPr>
                            <m:t>𝐿</m:t>
                          </m:r>
                        </m:e>
                        <m:sub>
                          <m:r>
                            <a:rPr lang="en-US" i="1" dirty="0" err="1" smtClean="0">
                              <a:latin typeface="Cambria Math" panose="02040503050406030204" pitchFamily="18" charset="0"/>
                            </a:rPr>
                            <m:t>𝑖</m:t>
                          </m:r>
                        </m:sub>
                      </m:sSub>
                      <m:d>
                        <m:dPr>
                          <m:begChr m:val="‖"/>
                          <m:endChr m:val="‖"/>
                          <m:ctrlPr>
                            <a:rPr lang="en-US" i="1" dirty="0" smtClean="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sup>
                          </m:sSup>
                          <m:r>
                            <a:rPr lang="en-US" i="1" dirty="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𝑦</m:t>
                              </m:r>
                            </m:e>
                            <m:sup>
                              <m:r>
                                <a:rPr lang="en-US" i="1" dirty="0">
                                  <a:latin typeface="Cambria Math" panose="02040503050406030204" pitchFamily="18" charset="0"/>
                                </a:rPr>
                                <m:t>′′</m:t>
                              </m:r>
                            </m:sup>
                          </m:sSup>
                        </m:e>
                      </m:d>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𝑦</m:t>
                          </m:r>
                        </m:e>
                        <m:sup>
                          <m:r>
                            <a:rPr lang="en-US" i="1" dirty="0" smtClean="0">
                              <a:latin typeface="Cambria Math" panose="02040503050406030204" pitchFamily="18" charset="0"/>
                            </a:rPr>
                            <m:t>′</m:t>
                          </m:r>
                        </m:sup>
                      </m:sSup>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𝑦</m:t>
                          </m:r>
                        </m:e>
                        <m:sup>
                          <m:r>
                            <a:rPr lang="en-US" i="1" dirty="0" smtClean="0">
                              <a:latin typeface="Cambria Math" panose="02040503050406030204" pitchFamily="18" charset="0"/>
                            </a:rPr>
                            <m:t>′′</m:t>
                          </m:r>
                        </m:sup>
                      </m:sSup>
                      <m:r>
                        <a:rPr lang="en-US" i="1" dirty="0" smtClean="0">
                          <a:latin typeface="Cambria Math" panose="02040503050406030204" pitchFamily="18" charset="0"/>
                        </a:rPr>
                        <m:t>∈ </m:t>
                      </m:r>
                      <m:r>
                        <a:rPr lang="en-US" i="1" dirty="0" smtClean="0">
                          <a:latin typeface="Cambria Math" panose="02040503050406030204" pitchFamily="18" charset="0"/>
                        </a:rPr>
                        <m:t>𝐷</m:t>
                      </m:r>
                      <m:r>
                        <a:rPr lang="en-US" i="1" dirty="0" smtClean="0">
                          <a:latin typeface="Cambria Math" panose="02040503050406030204" pitchFamily="18" charset="0"/>
                        </a:rPr>
                        <m:t>, 1≤</m:t>
                      </m:r>
                      <m:r>
                        <a:rPr lang="en-US" i="1" dirty="0" err="1" smtClean="0">
                          <a:latin typeface="Cambria Math" panose="02040503050406030204" pitchFamily="18" charset="0"/>
                        </a:rPr>
                        <m:t>𝑖</m:t>
                      </m:r>
                      <m:r>
                        <a:rPr lang="en-US" b="0" i="1" dirty="0" smtClean="0">
                          <a:latin typeface="Cambria Math" panose="02040503050406030204" pitchFamily="18" charset="0"/>
                        </a:rPr>
                        <m:t>≤</m:t>
                      </m:r>
                      <m:r>
                        <a:rPr lang="en-US" i="1" dirty="0" smtClean="0">
                          <a:latin typeface="Cambria Math" panose="02040503050406030204" pitchFamily="18" charset="0"/>
                        </a:rPr>
                        <m:t>𝑠</m:t>
                      </m:r>
                      <m:r>
                        <a:rPr lang="en-US" b="0" i="1" dirty="0" smtClean="0">
                          <a:latin typeface="Cambria Math" panose="02040503050406030204" pitchFamily="18" charset="0"/>
                        </a:rPr>
                        <m:t>.</m:t>
                      </m:r>
                    </m:oMath>
                  </m:oMathPara>
                </a14:m>
                <a:endParaRPr lang="ru-RU" dirty="0"/>
              </a:p>
            </p:txBody>
          </p:sp>
        </mc:Choice>
        <mc:Fallback>
          <p:sp>
            <p:nvSpPr>
              <p:cNvPr id="9" name="Объект 8">
                <a:extLst>
                  <a:ext uri="{FF2B5EF4-FFF2-40B4-BE49-F238E27FC236}">
                    <a16:creationId xmlns:a16="http://schemas.microsoft.com/office/drawing/2014/main" id="{8B51F399-242B-42B1-8AD7-DFC0E0784ED9}"/>
                  </a:ext>
                </a:extLst>
              </p:cNvPr>
              <p:cNvSpPr>
                <a:spLocks noGrp="1" noRot="1" noChangeAspect="1" noMove="1" noResize="1" noEditPoints="1" noAdjustHandles="1" noChangeArrowheads="1" noChangeShapeType="1" noTextEdit="1"/>
              </p:cNvSpPr>
              <p:nvPr>
                <p:ph idx="1"/>
              </p:nvPr>
            </p:nvSpPr>
            <p:spPr>
              <a:blipFill>
                <a:blip r:embed="rId3"/>
                <a:stretch>
                  <a:fillRect l="-449" t="-935"/>
                </a:stretch>
              </a:blipFill>
            </p:spPr>
            <p:txBody>
              <a:bodyPr/>
              <a:lstStyle/>
              <a:p>
                <a:r>
                  <a:rPr lang="ru-RU">
                    <a:noFill/>
                  </a:rPr>
                  <a:t> </a:t>
                </a:r>
              </a:p>
            </p:txBody>
          </p:sp>
        </mc:Fallback>
      </mc:AlternateContent>
      <p:sp>
        <p:nvSpPr>
          <p:cNvPr id="16" name="Дата 15">
            <a:extLst>
              <a:ext uri="{FF2B5EF4-FFF2-40B4-BE49-F238E27FC236}">
                <a16:creationId xmlns:a16="http://schemas.microsoft.com/office/drawing/2014/main" id="{BC71876E-D05A-4B6C-AFF2-17546AFE9684}"/>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D41EBCF2-7027-7786-A56D-5E85CF0C613A}"/>
              </a:ext>
            </a:extLst>
          </p:cNvPr>
          <p:cNvSpPr>
            <a:spLocks noGrp="1"/>
          </p:cNvSpPr>
          <p:nvPr>
            <p:ph type="sldNum" sz="quarter" idx="4"/>
          </p:nvPr>
        </p:nvSpPr>
        <p:spPr/>
        <p:txBody>
          <a:bodyPr/>
          <a:lstStyle/>
          <a:p>
            <a:pPr>
              <a:defRPr/>
            </a:pPr>
            <a:fld id="{4F2367BF-7A57-4F5A-B357-719264272D2E}" type="slidenum">
              <a:rPr lang="ru-RU" smtClean="0"/>
              <a:pPr>
                <a:defRPr/>
              </a:pPr>
              <a:t>3</a:t>
            </a:fld>
            <a:r>
              <a:rPr lang="en-US"/>
              <a:t>/33</a:t>
            </a:r>
            <a:endParaRPr lang="ru-RU" dirty="0"/>
          </a:p>
        </p:txBody>
      </p:sp>
      <p:sp>
        <p:nvSpPr>
          <p:cNvPr id="4" name="Нижний колонтитул 3">
            <a:extLst>
              <a:ext uri="{FF2B5EF4-FFF2-40B4-BE49-F238E27FC236}">
                <a16:creationId xmlns:a16="http://schemas.microsoft.com/office/drawing/2014/main" id="{BF1DB526-E2EC-4E8B-B132-1E99A6B870FA}"/>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943796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4C8D53-AB7F-9FA5-1B19-EA5ED60944F7}"/>
              </a:ext>
            </a:extLst>
          </p:cNvPr>
          <p:cNvSpPr>
            <a:spLocks noGrp="1"/>
          </p:cNvSpPr>
          <p:nvPr>
            <p:ph type="title"/>
          </p:nvPr>
        </p:nvSpPr>
        <p:spPr/>
        <p:txBody>
          <a:bodyPr/>
          <a:lstStyle/>
          <a:p>
            <a:r>
              <a:rPr lang="en-US" dirty="0"/>
              <a:t>Results of numerical experiments</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8EFF72A2-C521-3465-02B5-CC51782418AA}"/>
                  </a:ext>
                </a:extLst>
              </p:cNvPr>
              <p:cNvSpPr>
                <a:spLocks noGrp="1"/>
              </p:cNvSpPr>
              <p:nvPr>
                <p:ph idx="1"/>
              </p:nvPr>
            </p:nvSpPr>
            <p:spPr/>
            <p:txBody>
              <a:bodyPr/>
              <a:lstStyle/>
              <a:p>
                <a:r>
                  <a:rPr lang="en-US" dirty="0"/>
                  <a:t>In the first series of numerical experiments, we solved the problems obtained by the GKLS generator</a:t>
                </a:r>
              </a:p>
              <a:p>
                <a:r>
                  <a:rPr lang="en-US" dirty="0"/>
                  <a:t>Used methods from the </a:t>
                </a:r>
                <a:r>
                  <a:rPr lang="en-US" dirty="0" err="1"/>
                  <a:t>jMetal</a:t>
                </a:r>
                <a:r>
                  <a:rPr lang="en-US" dirty="0"/>
                  <a:t> library</a:t>
                </a:r>
              </a:p>
              <a:p>
                <a:pPr lvl="1"/>
                <a:r>
                  <a:rPr lang="en-US" dirty="0"/>
                  <a:t>A.J. </a:t>
                </a:r>
                <a:r>
                  <a:rPr lang="en-US" dirty="0" err="1"/>
                  <a:t>Nebro</a:t>
                </a:r>
                <a:r>
                  <a:rPr lang="en-US" dirty="0"/>
                  <a:t> at el. </a:t>
                </a:r>
                <a:r>
                  <a:rPr lang="en-US" i="1" dirty="0"/>
                  <a:t>SMPSO: A New PSO-based Metaheuristic for Multi-objective Optimization</a:t>
                </a:r>
                <a:r>
                  <a:rPr lang="en-US" dirty="0"/>
                  <a:t> (</a:t>
                </a:r>
                <a:r>
                  <a:rPr lang="en-US" b="1" dirty="0"/>
                  <a:t>SMPSO</a:t>
                </a:r>
                <a:r>
                  <a:rPr lang="en-US" dirty="0"/>
                  <a:t>)</a:t>
                </a:r>
              </a:p>
              <a:p>
                <a:pPr lvl="1"/>
                <a:r>
                  <a:rPr lang="en-US" dirty="0"/>
                  <a:t>M. Reyes and C.A. </a:t>
                </a:r>
                <a:r>
                  <a:rPr lang="en-US" dirty="0" err="1"/>
                  <a:t>Coello</a:t>
                </a:r>
                <a:r>
                  <a:rPr lang="en-US" dirty="0"/>
                  <a:t> </a:t>
                </a:r>
                <a:r>
                  <a:rPr lang="en-US" dirty="0" err="1"/>
                  <a:t>Coello</a:t>
                </a:r>
                <a:r>
                  <a:rPr lang="en-US" dirty="0"/>
                  <a:t> </a:t>
                </a:r>
                <a:r>
                  <a:rPr lang="en-US" i="1" dirty="0"/>
                  <a:t>Improving PSO-Based Multi-objective Optimization Using Crowding, Mutation and </a:t>
                </a:r>
                <a14:m>
                  <m:oMath xmlns:m="http://schemas.openxmlformats.org/officeDocument/2006/math">
                    <m:r>
                      <a:rPr lang="en-US" b="0" i="1" smtClean="0">
                        <a:latin typeface="Cambria Math" panose="02040503050406030204" pitchFamily="18" charset="0"/>
                      </a:rPr>
                      <m:t>𝜖</m:t>
                    </m:r>
                  </m:oMath>
                </a14:m>
                <a:r>
                  <a:rPr lang="en-US" i="1" dirty="0"/>
                  <a:t>-Dominance</a:t>
                </a:r>
                <a:r>
                  <a:rPr lang="en-US" dirty="0"/>
                  <a:t> (</a:t>
                </a:r>
                <a:r>
                  <a:rPr lang="en-US" b="1" dirty="0"/>
                  <a:t>OMOPSO</a:t>
                </a:r>
                <a:r>
                  <a:rPr lang="en-US" dirty="0"/>
                  <a:t>)</a:t>
                </a:r>
              </a:p>
              <a:p>
                <a:pPr lvl="1"/>
                <a:r>
                  <a:rPr lang="en-US" dirty="0"/>
                  <a:t>K. Deb and el. </a:t>
                </a:r>
                <a:r>
                  <a:rPr lang="en-US" i="1" dirty="0"/>
                  <a:t>A Fast and Elitist </a:t>
                </a:r>
                <a:r>
                  <a:rPr lang="en-US" i="1" dirty="0" err="1"/>
                  <a:t>Multiobjective</a:t>
                </a:r>
                <a:r>
                  <a:rPr lang="en-US" i="1" dirty="0"/>
                  <a:t> Genetic Algorithm</a:t>
                </a:r>
                <a:r>
                  <a:rPr lang="en-US" dirty="0"/>
                  <a:t> (</a:t>
                </a:r>
                <a:r>
                  <a:rPr lang="en-US" b="1" dirty="0"/>
                  <a:t>NSGAII</a:t>
                </a:r>
                <a:r>
                  <a:rPr lang="en-US" dirty="0"/>
                  <a:t>)</a:t>
                </a:r>
              </a:p>
              <a:p>
                <a:pPr lvl="1"/>
                <a:r>
                  <a:rPr lang="en-US" dirty="0"/>
                  <a:t>E. </a:t>
                </a:r>
                <a:r>
                  <a:rPr lang="en-US" dirty="0" err="1"/>
                  <a:t>Zitzler</a:t>
                </a:r>
                <a:r>
                  <a:rPr lang="en-US" dirty="0"/>
                  <a:t> &amp; S. </a:t>
                </a:r>
                <a:r>
                  <a:rPr lang="en-US" dirty="0" err="1"/>
                  <a:t>Künzli</a:t>
                </a:r>
                <a:r>
                  <a:rPr lang="en-US" dirty="0"/>
                  <a:t> </a:t>
                </a:r>
                <a:r>
                  <a:rPr lang="en-US" i="1" dirty="0"/>
                  <a:t>Indicator-based selection in </a:t>
                </a:r>
                <a:r>
                  <a:rPr lang="en-US" i="1" dirty="0" err="1"/>
                  <a:t>multiobjective</a:t>
                </a:r>
                <a:r>
                  <a:rPr lang="en-US" i="1" dirty="0"/>
                  <a:t> search</a:t>
                </a:r>
                <a:r>
                  <a:rPr lang="en-US" dirty="0"/>
                  <a:t> (</a:t>
                </a:r>
                <a:r>
                  <a:rPr lang="en-US" b="1" dirty="0"/>
                  <a:t>IBEA</a:t>
                </a:r>
                <a:r>
                  <a:rPr lang="en-US" dirty="0"/>
                  <a:t>)</a:t>
                </a:r>
              </a:p>
              <a:p>
                <a:r>
                  <a:rPr lang="en-US" dirty="0"/>
                  <a:t>The comparison was made with a method based on the construction of separating hyperplane</a:t>
                </a:r>
                <a:r>
                  <a:rPr lang="ru-RU" dirty="0"/>
                  <a:t> (</a:t>
                </a:r>
                <a:r>
                  <a:rPr lang="en-US" b="1" dirty="0" err="1"/>
                  <a:t>ML_MSGA_Dist</a:t>
                </a:r>
                <a:r>
                  <a:rPr lang="ru-RU" dirty="0"/>
                  <a:t>)</a:t>
                </a:r>
                <a:r>
                  <a:rPr lang="en-US" dirty="0"/>
                  <a:t>.</a:t>
                </a:r>
              </a:p>
              <a:p>
                <a:endParaRPr lang="ru-RU" dirty="0"/>
              </a:p>
            </p:txBody>
          </p:sp>
        </mc:Choice>
        <mc:Fallback xmlns="">
          <p:sp>
            <p:nvSpPr>
              <p:cNvPr id="3" name="Объект 2">
                <a:extLst>
                  <a:ext uri="{FF2B5EF4-FFF2-40B4-BE49-F238E27FC236}">
                    <a16:creationId xmlns:a16="http://schemas.microsoft.com/office/drawing/2014/main" id="{8EFF72A2-C521-3465-02B5-CC51782418AA}"/>
                  </a:ext>
                </a:extLst>
              </p:cNvPr>
              <p:cNvSpPr>
                <a:spLocks noGrp="1" noRot="1" noChangeAspect="1" noMove="1" noResize="1" noEditPoints="1" noAdjustHandles="1" noChangeArrowheads="1" noChangeShapeType="1" noTextEdit="1"/>
              </p:cNvSpPr>
              <p:nvPr>
                <p:ph idx="1"/>
              </p:nvPr>
            </p:nvSpPr>
            <p:spPr>
              <a:blipFill>
                <a:blip r:embed="rId2"/>
                <a:stretch>
                  <a:fillRect l="-449" t="-935" r="-385"/>
                </a:stretch>
              </a:blipFill>
            </p:spPr>
            <p:txBody>
              <a:bodyPr/>
              <a:lstStyle/>
              <a:p>
                <a:r>
                  <a:rPr lang="ru-RU">
                    <a:noFill/>
                  </a:rPr>
                  <a:t> </a:t>
                </a:r>
              </a:p>
            </p:txBody>
          </p:sp>
        </mc:Fallback>
      </mc:AlternateContent>
      <p:sp>
        <p:nvSpPr>
          <p:cNvPr id="4" name="Дата 3">
            <a:extLst>
              <a:ext uri="{FF2B5EF4-FFF2-40B4-BE49-F238E27FC236}">
                <a16:creationId xmlns:a16="http://schemas.microsoft.com/office/drawing/2014/main" id="{84717CED-6DE3-F45C-D9E4-42DC7D8D25FB}"/>
              </a:ext>
            </a:extLst>
          </p:cNvPr>
          <p:cNvSpPr>
            <a:spLocks noGrp="1"/>
          </p:cNvSpPr>
          <p:nvPr>
            <p:ph type="dt" sz="half" idx="2"/>
          </p:nvPr>
        </p:nvSpPr>
        <p:spPr/>
        <p:txBody>
          <a:bodyPr/>
          <a:lstStyle/>
          <a:p>
            <a:pPr algn="ctr">
              <a:defRPr/>
            </a:pPr>
            <a:r>
              <a:rPr lang="ru-RU"/>
              <a:t>RSCD, 2025</a:t>
            </a:r>
            <a:endParaRPr lang="en-US" dirty="0"/>
          </a:p>
        </p:txBody>
      </p:sp>
      <p:sp>
        <p:nvSpPr>
          <p:cNvPr id="5" name="Нижний колонтитул 4">
            <a:extLst>
              <a:ext uri="{FF2B5EF4-FFF2-40B4-BE49-F238E27FC236}">
                <a16:creationId xmlns:a16="http://schemas.microsoft.com/office/drawing/2014/main" id="{3A0222A3-B42F-DA4C-2BD4-4B71ED2F8130}"/>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
        <p:nvSpPr>
          <p:cNvPr id="6" name="Номер слайда 5">
            <a:extLst>
              <a:ext uri="{FF2B5EF4-FFF2-40B4-BE49-F238E27FC236}">
                <a16:creationId xmlns:a16="http://schemas.microsoft.com/office/drawing/2014/main" id="{C35DF2BF-9908-4EB5-61D4-6D0CBA8C532A}"/>
              </a:ext>
            </a:extLst>
          </p:cNvPr>
          <p:cNvSpPr>
            <a:spLocks noGrp="1"/>
          </p:cNvSpPr>
          <p:nvPr>
            <p:ph type="sldNum" sz="quarter" idx="4"/>
          </p:nvPr>
        </p:nvSpPr>
        <p:spPr/>
        <p:txBody>
          <a:bodyPr/>
          <a:lstStyle/>
          <a:p>
            <a:pPr>
              <a:defRPr/>
            </a:pPr>
            <a:fld id="{4F2367BF-7A57-4F5A-B357-719264272D2E}" type="slidenum">
              <a:rPr lang="ru-RU" smtClean="0"/>
              <a:pPr>
                <a:defRPr/>
              </a:pPr>
              <a:t>30</a:t>
            </a:fld>
            <a:r>
              <a:rPr lang="en-US"/>
              <a:t>/33</a:t>
            </a:r>
            <a:endParaRPr lang="ru-RU" dirty="0"/>
          </a:p>
        </p:txBody>
      </p:sp>
    </p:spTree>
    <p:extLst>
      <p:ext uri="{BB962C8B-B14F-4D97-AF65-F5344CB8AC3E}">
        <p14:creationId xmlns:p14="http://schemas.microsoft.com/office/powerpoint/2010/main" val="2065081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72E96A-AC70-0316-2B14-BFB1DF4D2E14}"/>
              </a:ext>
            </a:extLst>
          </p:cNvPr>
          <p:cNvSpPr>
            <a:spLocks noGrp="1"/>
          </p:cNvSpPr>
          <p:nvPr>
            <p:ph type="title"/>
          </p:nvPr>
        </p:nvSpPr>
        <p:spPr/>
        <p:txBody>
          <a:bodyPr/>
          <a:lstStyle/>
          <a:p>
            <a:r>
              <a:rPr lang="en-US" dirty="0"/>
              <a:t>Results of numerical experiments</a:t>
            </a:r>
            <a:endParaRPr lang="ru-RU" dirty="0"/>
          </a:p>
        </p:txBody>
      </p:sp>
      <p:sp>
        <p:nvSpPr>
          <p:cNvPr id="3" name="Объект 2">
            <a:extLst>
              <a:ext uri="{FF2B5EF4-FFF2-40B4-BE49-F238E27FC236}">
                <a16:creationId xmlns:a16="http://schemas.microsoft.com/office/drawing/2014/main" id="{4D994AEA-62BB-DDC4-43F9-9D4778B68F87}"/>
              </a:ext>
            </a:extLst>
          </p:cNvPr>
          <p:cNvSpPr>
            <a:spLocks noGrp="1"/>
          </p:cNvSpPr>
          <p:nvPr>
            <p:ph idx="1"/>
          </p:nvPr>
        </p:nvSpPr>
        <p:spPr/>
        <p:txBody>
          <a:bodyPr/>
          <a:lstStyle/>
          <a:p>
            <a:r>
              <a:rPr lang="en-US" dirty="0"/>
              <a:t>Each point is the averaging of the HV index on the solution of 100 GKLS problems</a:t>
            </a:r>
          </a:p>
          <a:p>
            <a:pPr lvl="1"/>
            <a:endParaRPr lang="ru-RU" dirty="0"/>
          </a:p>
        </p:txBody>
      </p:sp>
      <p:sp>
        <p:nvSpPr>
          <p:cNvPr id="4" name="Дата 3">
            <a:extLst>
              <a:ext uri="{FF2B5EF4-FFF2-40B4-BE49-F238E27FC236}">
                <a16:creationId xmlns:a16="http://schemas.microsoft.com/office/drawing/2014/main" id="{5F5B947A-93CD-8B2D-133E-8B3DD8E1AE9C}"/>
              </a:ext>
            </a:extLst>
          </p:cNvPr>
          <p:cNvSpPr>
            <a:spLocks noGrp="1"/>
          </p:cNvSpPr>
          <p:nvPr>
            <p:ph type="dt" sz="half" idx="2"/>
          </p:nvPr>
        </p:nvSpPr>
        <p:spPr/>
        <p:txBody>
          <a:bodyPr/>
          <a:lstStyle/>
          <a:p>
            <a:pPr algn="ctr">
              <a:defRPr/>
            </a:pPr>
            <a:r>
              <a:rPr lang="ru-RU"/>
              <a:t>RSCD, 2025</a:t>
            </a:r>
            <a:endParaRPr lang="en-US" dirty="0"/>
          </a:p>
        </p:txBody>
      </p:sp>
      <p:sp>
        <p:nvSpPr>
          <p:cNvPr id="5" name="Нижний колонтитул 4">
            <a:extLst>
              <a:ext uri="{FF2B5EF4-FFF2-40B4-BE49-F238E27FC236}">
                <a16:creationId xmlns:a16="http://schemas.microsoft.com/office/drawing/2014/main" id="{8855E3EC-21B7-7C92-2DF0-0EA1A9AB2368}"/>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
        <p:nvSpPr>
          <p:cNvPr id="6" name="Номер слайда 5">
            <a:extLst>
              <a:ext uri="{FF2B5EF4-FFF2-40B4-BE49-F238E27FC236}">
                <a16:creationId xmlns:a16="http://schemas.microsoft.com/office/drawing/2014/main" id="{2BD4C84B-EBE9-8E57-F5C9-A34139D7CFDB}"/>
              </a:ext>
            </a:extLst>
          </p:cNvPr>
          <p:cNvSpPr>
            <a:spLocks noGrp="1"/>
          </p:cNvSpPr>
          <p:nvPr>
            <p:ph type="sldNum" sz="quarter" idx="4"/>
          </p:nvPr>
        </p:nvSpPr>
        <p:spPr/>
        <p:txBody>
          <a:bodyPr/>
          <a:lstStyle/>
          <a:p>
            <a:pPr>
              <a:defRPr/>
            </a:pPr>
            <a:fld id="{4F2367BF-7A57-4F5A-B357-719264272D2E}" type="slidenum">
              <a:rPr lang="ru-RU" smtClean="0"/>
              <a:pPr>
                <a:defRPr/>
              </a:pPr>
              <a:t>31</a:t>
            </a:fld>
            <a:r>
              <a:rPr lang="en-US"/>
              <a:t>/33</a:t>
            </a:r>
            <a:endParaRPr lang="ru-RU" dirty="0"/>
          </a:p>
        </p:txBody>
      </p:sp>
      <p:pic>
        <p:nvPicPr>
          <p:cNvPr id="9" name="Рисунок 8" descr="Изображение выглядит как текст, снимок экрана, линия, диаграмма&#10;&#10;Автоматически созданное описание">
            <a:extLst>
              <a:ext uri="{FF2B5EF4-FFF2-40B4-BE49-F238E27FC236}">
                <a16:creationId xmlns:a16="http://schemas.microsoft.com/office/drawing/2014/main" id="{8A6EC07E-DFAB-E0D4-CBC3-4C8E91477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672" y="1254671"/>
            <a:ext cx="7525593" cy="4797015"/>
          </a:xfrm>
          <a:prstGeom prst="rect">
            <a:avLst/>
          </a:prstGeom>
        </p:spPr>
      </p:pic>
    </p:spTree>
    <p:extLst>
      <p:ext uri="{BB962C8B-B14F-4D97-AF65-F5344CB8AC3E}">
        <p14:creationId xmlns:p14="http://schemas.microsoft.com/office/powerpoint/2010/main" val="2691434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3D5B5-439D-F1BA-C2B5-A122E6F8576B}"/>
              </a:ext>
            </a:extLst>
          </p:cNvPr>
          <p:cNvSpPr>
            <a:spLocks noGrp="1"/>
          </p:cNvSpPr>
          <p:nvPr>
            <p:ph type="title"/>
          </p:nvPr>
        </p:nvSpPr>
        <p:spPr/>
        <p:txBody>
          <a:bodyPr/>
          <a:lstStyle/>
          <a:p>
            <a:r>
              <a:rPr lang="en-US" dirty="0"/>
              <a:t>Results of numerical experiments</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D0EE5DEE-E449-10A6-D78A-156461745C62}"/>
                  </a:ext>
                </a:extLst>
              </p:cNvPr>
              <p:cNvSpPr>
                <a:spLocks noGrp="1"/>
              </p:cNvSpPr>
              <p:nvPr>
                <p:ph idx="1"/>
              </p:nvPr>
            </p:nvSpPr>
            <p:spPr/>
            <p:txBody>
              <a:bodyPr/>
              <a:lstStyle/>
              <a:p>
                <a:r>
                  <a:rPr lang="en-US" dirty="0"/>
                  <a:t>In the second experiment 100 bi-criterial MCO problems have been solved. As the partial criteria, the functions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were taken:</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𝑦</m:t>
                          </m:r>
                        </m:e>
                      </m:d>
                      <m:r>
                        <a:rPr lang="en-US" i="1" dirty="0" smtClean="0">
                          <a:latin typeface="Cambria Math" panose="02040503050406030204" pitchFamily="18" charset="0"/>
                        </a:rPr>
                        <m:t>= −</m:t>
                      </m:r>
                      <m:rad>
                        <m:radPr>
                          <m:degHide m:val="on"/>
                          <m:ctrlPr>
                            <a:rPr lang="en-US" i="1" dirty="0" smtClean="0">
                              <a:latin typeface="Cambria Math" panose="02040503050406030204" pitchFamily="18" charset="0"/>
                            </a:rPr>
                          </m:ctrlPr>
                        </m:radPr>
                        <m:deg/>
                        <m:e>
                          <m:r>
                            <a:rPr lang="en-US" i="1" dirty="0">
                              <a:latin typeface="Cambria Math" panose="02040503050406030204" pitchFamily="18" charset="0"/>
                            </a:rPr>
                            <m:t>𝐴𝐵</m:t>
                          </m:r>
                          <m:r>
                            <a:rPr lang="en-US" i="1" dirty="0">
                              <a:latin typeface="Cambria Math" panose="02040503050406030204" pitchFamily="18" charset="0"/>
                            </a:rPr>
                            <m:t> + </m:t>
                          </m:r>
                          <m:r>
                            <a:rPr lang="en-US" i="1" dirty="0">
                              <a:latin typeface="Cambria Math" panose="02040503050406030204" pitchFamily="18" charset="0"/>
                            </a:rPr>
                            <m:t>𝐶𝐷</m:t>
                          </m:r>
                        </m:e>
                      </m:rad>
                      <m:r>
                        <a:rPr lang="en-US" i="1" dirty="0"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𝐴𝐵</m:t>
                      </m:r>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nary>
                                <m:naryPr>
                                  <m:chr m:val="∑"/>
                                  <m:ctrlPr>
                                    <a:rPr lang="en-US" i="1" dirty="0" smtClean="0">
                                      <a:latin typeface="Cambria Math" panose="02040503050406030204" pitchFamily="18" charset="0"/>
                                    </a:rPr>
                                  </m:ctrlPr>
                                </m:naryPr>
                                <m:sub>
                                  <m:r>
                                    <a:rPr lang="en-US" i="1" dirty="0" err="1" smtClean="0">
                                      <a:latin typeface="Cambria Math" panose="02040503050406030204" pitchFamily="18" charset="0"/>
                                    </a:rPr>
                                    <m:t>𝑖</m:t>
                                  </m:r>
                                  <m:r>
                                    <a:rPr lang="en-US" i="1" dirty="0" smtClean="0">
                                      <a:latin typeface="Cambria Math" panose="02040503050406030204" pitchFamily="18" charset="0"/>
                                    </a:rPr>
                                    <m:t>=1</m:t>
                                  </m:r>
                                </m:sub>
                                <m:sup>
                                  <m:r>
                                    <a:rPr lang="en-US" i="1" dirty="0" smtClean="0">
                                      <a:latin typeface="Cambria Math" panose="02040503050406030204" pitchFamily="18" charset="0"/>
                                    </a:rPr>
                                    <m:t>7</m:t>
                                  </m:r>
                                </m:sup>
                                <m:e>
                                  <m:nary>
                                    <m:naryPr>
                                      <m:chr m:val="∑"/>
                                      <m:ctrlPr>
                                        <a:rPr lang="en-US" i="1" dirty="0">
                                          <a:latin typeface="Cambria Math" panose="02040503050406030204" pitchFamily="18" charset="0"/>
                                        </a:rPr>
                                      </m:ctrlPr>
                                    </m:naryPr>
                                    <m:sub>
                                      <m:r>
                                        <a:rPr lang="en-US" b="0" i="1" dirty="0" smtClean="0">
                                          <a:latin typeface="Cambria Math" panose="02040503050406030204" pitchFamily="18" charset="0"/>
                                        </a:rPr>
                                        <m:t>𝑗</m:t>
                                      </m:r>
                                      <m:r>
                                        <a:rPr lang="en-US" i="1" dirty="0">
                                          <a:latin typeface="Cambria Math" panose="02040503050406030204" pitchFamily="18" charset="0"/>
                                        </a:rPr>
                                        <m:t>=1</m:t>
                                      </m:r>
                                    </m:sub>
                                    <m:sup>
                                      <m:r>
                                        <a:rPr lang="en-US" i="1" dirty="0">
                                          <a:latin typeface="Cambria Math" panose="02040503050406030204" pitchFamily="18" charset="0"/>
                                        </a:rPr>
                                        <m:t>7</m:t>
                                      </m:r>
                                    </m:sup>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err="1">
                                              <a:latin typeface="Cambria Math" panose="02040503050406030204" pitchFamily="18" charset="0"/>
                                            </a:rPr>
                                            <m:t>𝑖𝑗</m:t>
                                          </m:r>
                                        </m:sub>
                                      </m:sSub>
                                      <m:r>
                                        <a:rPr lang="en-US" i="1" dirty="0">
                                          <a:latin typeface="Cambria Math" panose="02040503050406030204" pitchFamily="18" charset="0"/>
                                        </a:rPr>
                                        <m:t> </m:t>
                                      </m:r>
                                      <m:sSub>
                                        <m:sSubPr>
                                          <m:ctrlPr>
                                            <a:rPr lang="en-US" i="1" dirty="0" err="1">
                                              <a:latin typeface="Cambria Math" panose="02040503050406030204" pitchFamily="18" charset="0"/>
                                            </a:rPr>
                                          </m:ctrlPr>
                                        </m:sSubPr>
                                        <m:e>
                                          <m:r>
                                            <a:rPr lang="en-US" i="1" dirty="0">
                                              <a:latin typeface="Cambria Math" panose="02040503050406030204" pitchFamily="18" charset="0"/>
                                            </a:rPr>
                                            <m:t>𝑎</m:t>
                                          </m:r>
                                        </m:e>
                                        <m:sub>
                                          <m:r>
                                            <a:rPr lang="en-US" i="1" dirty="0" err="1">
                                              <a:latin typeface="Cambria Math" panose="02040503050406030204" pitchFamily="18" charset="0"/>
                                            </a:rPr>
                                            <m:t>𝑖𝑗</m:t>
                                          </m:r>
                                        </m:sub>
                                      </m:sSub>
                                      <m:r>
                                        <a:rPr lang="en-US" i="1" dirty="0">
                                          <a:latin typeface="Cambria Math" panose="02040503050406030204" pitchFamily="18" charset="0"/>
                                        </a:rPr>
                                        <m:t> </m:t>
                                      </m:r>
                                      <m:d>
                                        <m:dPr>
                                          <m:ctrlPr>
                                            <a:rPr lang="en-US" i="1" dirty="0" err="1">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2</m:t>
                                              </m:r>
                                            </m:sub>
                                          </m:sSub>
                                        </m:e>
                                      </m:d>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𝐵</m:t>
                                          </m:r>
                                        </m:e>
                                        <m:sub>
                                          <m:r>
                                            <a:rPr lang="en-US" i="1" dirty="0" err="1">
                                              <a:latin typeface="Cambria Math" panose="02040503050406030204" pitchFamily="18" charset="0"/>
                                            </a:rPr>
                                            <m:t>𝑖𝑗</m:t>
                                          </m:r>
                                        </m:sub>
                                      </m:sSub>
                                      <m:r>
                                        <a:rPr lang="en-US" i="1" dirty="0">
                                          <a:latin typeface="Cambria Math" panose="02040503050406030204" pitchFamily="18" charset="0"/>
                                        </a:rPr>
                                        <m:t> </m:t>
                                      </m:r>
                                      <m:sSub>
                                        <m:sSubPr>
                                          <m:ctrlPr>
                                            <a:rPr lang="en-US" i="1" dirty="0" err="1">
                                              <a:latin typeface="Cambria Math" panose="02040503050406030204" pitchFamily="18" charset="0"/>
                                            </a:rPr>
                                          </m:ctrlPr>
                                        </m:sSubPr>
                                        <m:e>
                                          <m:r>
                                            <a:rPr lang="en-US" i="1" dirty="0">
                                              <a:latin typeface="Cambria Math" panose="02040503050406030204" pitchFamily="18" charset="0"/>
                                            </a:rPr>
                                            <m:t>𝑏</m:t>
                                          </m:r>
                                        </m:e>
                                        <m:sub>
                                          <m:r>
                                            <a:rPr lang="en-US" i="1" dirty="0" err="1">
                                              <a:latin typeface="Cambria Math" panose="02040503050406030204" pitchFamily="18" charset="0"/>
                                            </a:rPr>
                                            <m:t>𝑖𝑗</m:t>
                                          </m:r>
                                        </m:sub>
                                      </m:sSub>
                                      <m:r>
                                        <a:rPr lang="en-US" i="1" dirty="0">
                                          <a:latin typeface="Cambria Math" panose="02040503050406030204" pitchFamily="18" charset="0"/>
                                        </a:rPr>
                                        <m:t> </m:t>
                                      </m:r>
                                      <m:d>
                                        <m:dPr>
                                          <m:ctrlPr>
                                            <a:rPr lang="en-US" i="1" dirty="0" err="1">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2</m:t>
                                              </m:r>
                                            </m:sub>
                                          </m:sSub>
                                        </m:e>
                                      </m:d>
                                      <m:r>
                                        <a:rPr lang="en-US" i="1" dirty="0">
                                          <a:latin typeface="Cambria Math" panose="02040503050406030204" pitchFamily="18" charset="0"/>
                                        </a:rPr>
                                        <m:t>]</m:t>
                                      </m:r>
                                    </m:e>
                                  </m:nary>
                                </m:e>
                              </m:nary>
                            </m:e>
                          </m:d>
                        </m:e>
                        <m:sup>
                          <m:r>
                            <a:rPr lang="en-US" i="1" dirty="0" smtClean="0">
                              <a:latin typeface="Cambria Math" panose="02040503050406030204" pitchFamily="18" charset="0"/>
                            </a:rPr>
                            <m:t>2</m:t>
                          </m:r>
                        </m:sup>
                      </m:sSup>
                      <m:r>
                        <a:rPr lang="en-US" i="1" dirty="0"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𝐶𝐷</m:t>
                      </m:r>
                      <m:r>
                        <a:rPr lang="en-US" i="1" dirty="0">
                          <a:latin typeface="Cambria Math" panose="02040503050406030204" pitchFamily="18" charset="0"/>
                        </a:rPr>
                        <m:t> =</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nary>
                                <m:naryPr>
                                  <m:chr m:val="∑"/>
                                  <m:ctrlPr>
                                    <a:rPr lang="en-US" i="1" dirty="0">
                                      <a:latin typeface="Cambria Math" panose="02040503050406030204" pitchFamily="18" charset="0"/>
                                    </a:rPr>
                                  </m:ctrlPr>
                                </m:naryPr>
                                <m:sub>
                                  <m:r>
                                    <a:rPr lang="en-US" i="1" dirty="0" err="1">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7</m:t>
                                  </m:r>
                                </m:sup>
                                <m:e>
                                  <m:nary>
                                    <m:naryPr>
                                      <m:chr m:val="∑"/>
                                      <m:ctrlPr>
                                        <a:rPr lang="en-US" i="1" dirty="0">
                                          <a:latin typeface="Cambria Math" panose="02040503050406030204" pitchFamily="18" charset="0"/>
                                        </a:rPr>
                                      </m:ctrlPr>
                                    </m:naryPr>
                                    <m:sub>
                                      <m:r>
                                        <a:rPr lang="en-US" i="1" dirty="0">
                                          <a:latin typeface="Cambria Math" panose="02040503050406030204" pitchFamily="18" charset="0"/>
                                        </a:rPr>
                                        <m:t>𝑗</m:t>
                                      </m:r>
                                      <m:r>
                                        <a:rPr lang="en-US" i="1" dirty="0">
                                          <a:latin typeface="Cambria Math" panose="02040503050406030204" pitchFamily="18" charset="0"/>
                                        </a:rPr>
                                        <m:t>=1</m:t>
                                      </m:r>
                                    </m:sub>
                                    <m:sup>
                                      <m:r>
                                        <a:rPr lang="en-US" i="1" dirty="0">
                                          <a:latin typeface="Cambria Math" panose="02040503050406030204" pitchFamily="18" charset="0"/>
                                        </a:rPr>
                                        <m:t>7</m:t>
                                      </m:r>
                                    </m:sup>
                                    <m:e>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𝐶</m:t>
                                          </m:r>
                                        </m:e>
                                        <m:sub>
                                          <m:r>
                                            <a:rPr lang="en-US" i="1" dirty="0" err="1">
                                              <a:latin typeface="Cambria Math" panose="02040503050406030204" pitchFamily="18" charset="0"/>
                                            </a:rPr>
                                            <m:t>𝑖𝑗</m:t>
                                          </m:r>
                                        </m:sub>
                                      </m:sSub>
                                      <m:r>
                                        <a:rPr lang="en-US" i="1" dirty="0">
                                          <a:latin typeface="Cambria Math" panose="02040503050406030204" pitchFamily="18" charset="0"/>
                                        </a:rPr>
                                        <m:t> </m:t>
                                      </m:r>
                                      <m:sSub>
                                        <m:sSubPr>
                                          <m:ctrlPr>
                                            <a:rPr lang="en-US" i="1" dirty="0" err="1">
                                              <a:latin typeface="Cambria Math" panose="02040503050406030204" pitchFamily="18" charset="0"/>
                                            </a:rPr>
                                          </m:ctrlPr>
                                        </m:sSubPr>
                                        <m:e>
                                          <m:r>
                                            <a:rPr lang="en-US" i="1" dirty="0">
                                              <a:latin typeface="Cambria Math" panose="02040503050406030204" pitchFamily="18" charset="0"/>
                                            </a:rPr>
                                            <m:t>𝑎</m:t>
                                          </m:r>
                                        </m:e>
                                        <m:sub>
                                          <m:r>
                                            <a:rPr lang="en-US" i="1" dirty="0" err="1">
                                              <a:latin typeface="Cambria Math" panose="02040503050406030204" pitchFamily="18" charset="0"/>
                                            </a:rPr>
                                            <m:t>𝑖𝑗</m:t>
                                          </m:r>
                                        </m:sub>
                                      </m:sSub>
                                      <m:r>
                                        <a:rPr lang="en-US" i="1" dirty="0">
                                          <a:latin typeface="Cambria Math" panose="02040503050406030204" pitchFamily="18" charset="0"/>
                                        </a:rPr>
                                        <m:t> </m:t>
                                      </m:r>
                                      <m:d>
                                        <m:dPr>
                                          <m:ctrlPr>
                                            <a:rPr lang="en-US" i="1" dirty="0" err="1">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2</m:t>
                                              </m:r>
                                            </m:sub>
                                          </m:sSub>
                                        </m:e>
                                      </m:d>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𝐷</m:t>
                                          </m:r>
                                        </m:e>
                                        <m:sub>
                                          <m:r>
                                            <a:rPr lang="en-US" i="1" dirty="0" err="1">
                                              <a:latin typeface="Cambria Math" panose="02040503050406030204" pitchFamily="18" charset="0"/>
                                            </a:rPr>
                                            <m:t>𝑖𝑗</m:t>
                                          </m:r>
                                        </m:sub>
                                      </m:sSub>
                                      <m:r>
                                        <a:rPr lang="en-US" i="1" dirty="0">
                                          <a:latin typeface="Cambria Math" panose="02040503050406030204" pitchFamily="18" charset="0"/>
                                        </a:rPr>
                                        <m:t> </m:t>
                                      </m:r>
                                      <m:sSub>
                                        <m:sSubPr>
                                          <m:ctrlPr>
                                            <a:rPr lang="en-US" i="1" dirty="0" err="1">
                                              <a:latin typeface="Cambria Math" panose="02040503050406030204" pitchFamily="18" charset="0"/>
                                            </a:rPr>
                                          </m:ctrlPr>
                                        </m:sSubPr>
                                        <m:e>
                                          <m:r>
                                            <a:rPr lang="en-US" i="1" dirty="0">
                                              <a:latin typeface="Cambria Math" panose="02040503050406030204" pitchFamily="18" charset="0"/>
                                            </a:rPr>
                                            <m:t>𝑏</m:t>
                                          </m:r>
                                        </m:e>
                                        <m:sub>
                                          <m:r>
                                            <a:rPr lang="en-US" i="1" dirty="0" err="1">
                                              <a:latin typeface="Cambria Math" panose="02040503050406030204" pitchFamily="18" charset="0"/>
                                            </a:rPr>
                                            <m:t>𝑖𝑗</m:t>
                                          </m:r>
                                        </m:sub>
                                      </m:sSub>
                                      <m:r>
                                        <a:rPr lang="en-US" i="1" dirty="0">
                                          <a:latin typeface="Cambria Math" panose="02040503050406030204" pitchFamily="18" charset="0"/>
                                        </a:rPr>
                                        <m:t> </m:t>
                                      </m:r>
                                      <m:d>
                                        <m:dPr>
                                          <m:ctrlPr>
                                            <a:rPr lang="en-US" i="1" dirty="0" err="1">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2</m:t>
                                              </m:r>
                                            </m:sub>
                                          </m:sSub>
                                        </m:e>
                                      </m:d>
                                      <m:r>
                                        <a:rPr lang="en-US" i="1" dirty="0">
                                          <a:latin typeface="Cambria Math" panose="02040503050406030204" pitchFamily="18" charset="0"/>
                                        </a:rPr>
                                        <m:t>]</m:t>
                                      </m:r>
                                    </m:e>
                                  </m:nary>
                                </m:e>
                              </m:nary>
                            </m:e>
                          </m:d>
                        </m:e>
                        <m:sup>
                          <m:r>
                            <a:rPr lang="en-US" i="1" dirty="0">
                              <a:latin typeface="Cambria Math" panose="02040503050406030204" pitchFamily="18" charset="0"/>
                            </a:rPr>
                            <m:t>2</m:t>
                          </m:r>
                        </m:sup>
                      </m:sSup>
                      <m:r>
                        <a:rPr lang="en-US" i="1" dirty="0"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err="1" smtClean="0">
                              <a:latin typeface="Cambria Math" panose="02040503050406030204" pitchFamily="18" charset="0"/>
                            </a:rPr>
                            <m:t>𝑖𝑗</m:t>
                          </m:r>
                        </m:sub>
                      </m:sSub>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2</m:t>
                              </m:r>
                            </m:sub>
                          </m:sSub>
                        </m:e>
                      </m:d>
                      <m:r>
                        <a:rPr lang="en-US" i="1" dirty="0" smtClean="0">
                          <a:latin typeface="Cambria Math" panose="02040503050406030204" pitchFamily="18" charset="0"/>
                        </a:rPr>
                        <m:t>=</m:t>
                      </m:r>
                      <m:r>
                        <m:rPr>
                          <m:sty m:val="p"/>
                        </m:rPr>
                        <a:rPr lang="en-US" i="1" dirty="0" smtClean="0">
                          <a:latin typeface="Cambria Math" panose="02040503050406030204" pitchFamily="18" charset="0"/>
                        </a:rPr>
                        <m:t>sin</m:t>
                      </m:r>
                      <m:d>
                        <m:dPr>
                          <m:ctrlPr>
                            <a:rPr lang="en-US" i="1" dirty="0" smtClean="0">
                              <a:latin typeface="Cambria Math" panose="02040503050406030204" pitchFamily="18" charset="0"/>
                            </a:rPr>
                          </m:ctrlPr>
                        </m:dPr>
                        <m:e>
                          <m:r>
                            <a:rPr lang="en-US" i="1" dirty="0" smtClean="0">
                              <a:latin typeface="Cambria Math" panose="02040503050406030204" pitchFamily="18" charset="0"/>
                            </a:rPr>
                            <m:t>𝜋</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e>
                      </m:d>
                      <m:r>
                        <a:rPr lang="en-US" i="1" dirty="0" smtClean="0">
                          <a:latin typeface="Cambria Math" panose="02040503050406030204" pitchFamily="18" charset="0"/>
                        </a:rPr>
                        <m:t> </m:t>
                      </m:r>
                      <m:r>
                        <m:rPr>
                          <m:sty m:val="p"/>
                        </m:rPr>
                        <a:rPr lang="en-US" i="1" dirty="0" smtClean="0">
                          <a:latin typeface="Cambria Math" panose="02040503050406030204" pitchFamily="18" charset="0"/>
                        </a:rPr>
                        <m:t>sin</m:t>
                      </m:r>
                      <m:d>
                        <m:dPr>
                          <m:ctrlPr>
                            <a:rPr lang="en-US" i="1" dirty="0" smtClean="0">
                              <a:latin typeface="Cambria Math" panose="02040503050406030204" pitchFamily="18" charset="0"/>
                            </a:rPr>
                          </m:ctrlPr>
                        </m:dPr>
                        <m:e>
                          <m:r>
                            <a:rPr lang="en-US" i="1" dirty="0" smtClean="0">
                              <a:latin typeface="Cambria Math" panose="02040503050406030204" pitchFamily="18" charset="0"/>
                            </a:rPr>
                            <m:t>𝜋</m:t>
                          </m:r>
                          <m:r>
                            <a:rPr lang="en-US" i="1" dirty="0" smtClean="0">
                              <a:latin typeface="Cambria Math" panose="02040503050406030204" pitchFamily="18" charset="0"/>
                            </a:rPr>
                            <m:t> </m:t>
                          </m:r>
                          <m:r>
                            <a:rPr lang="en-US" i="1" dirty="0" smtClean="0">
                              <a:latin typeface="Cambria Math" panose="02040503050406030204" pitchFamily="18" charset="0"/>
                            </a:rPr>
                            <m:t>𝑗</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2</m:t>
                              </m:r>
                            </m:sub>
                          </m:sSub>
                        </m:e>
                      </m:d>
                      <m:r>
                        <a:rPr lang="en-US" i="1" dirty="0"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err="1" smtClean="0">
                              <a:latin typeface="Cambria Math" panose="02040503050406030204" pitchFamily="18" charset="0"/>
                            </a:rPr>
                            <m:t>𝑖𝑗</m:t>
                          </m:r>
                        </m:sub>
                      </m:sSub>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2</m:t>
                              </m:r>
                            </m:sub>
                          </m:sSub>
                        </m:e>
                      </m:d>
                      <m:r>
                        <a:rPr lang="en-US" i="1" dirty="0" smtClean="0">
                          <a:latin typeface="Cambria Math" panose="02040503050406030204" pitchFamily="18" charset="0"/>
                        </a:rPr>
                        <m:t>=</m:t>
                      </m:r>
                      <m:r>
                        <m:rPr>
                          <m:sty m:val="p"/>
                        </m:rPr>
                        <a:rPr lang="en-US" i="1" dirty="0" smtClean="0">
                          <a:latin typeface="Cambria Math" panose="02040503050406030204" pitchFamily="18" charset="0"/>
                        </a:rPr>
                        <m:t>cos</m:t>
                      </m:r>
                      <m:d>
                        <m:dPr>
                          <m:ctrlPr>
                            <a:rPr lang="en-US" i="1" dirty="0" smtClean="0">
                              <a:latin typeface="Cambria Math" panose="02040503050406030204" pitchFamily="18" charset="0"/>
                            </a:rPr>
                          </m:ctrlPr>
                        </m:dPr>
                        <m:e>
                          <m:r>
                            <a:rPr lang="en-US" i="1" dirty="0" smtClean="0">
                              <a:latin typeface="Cambria Math" panose="02040503050406030204" pitchFamily="18" charset="0"/>
                            </a:rPr>
                            <m:t>𝜋</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e>
                      </m:d>
                      <m:r>
                        <a:rPr lang="en-US" i="1" dirty="0" smtClean="0">
                          <a:latin typeface="Cambria Math" panose="02040503050406030204" pitchFamily="18" charset="0"/>
                        </a:rPr>
                        <m:t> </m:t>
                      </m:r>
                      <m:r>
                        <m:rPr>
                          <m:sty m:val="p"/>
                        </m:rPr>
                        <a:rPr lang="en-US" i="1" dirty="0" smtClean="0">
                          <a:latin typeface="Cambria Math" panose="02040503050406030204" pitchFamily="18" charset="0"/>
                        </a:rPr>
                        <m:t>cos</m:t>
                      </m:r>
                      <m:d>
                        <m:dPr>
                          <m:ctrlPr>
                            <a:rPr lang="en-US" i="1" dirty="0" smtClean="0">
                              <a:latin typeface="Cambria Math" panose="02040503050406030204" pitchFamily="18" charset="0"/>
                            </a:rPr>
                          </m:ctrlPr>
                        </m:dPr>
                        <m:e>
                          <m:r>
                            <a:rPr lang="en-US" i="1" dirty="0" smtClean="0">
                              <a:latin typeface="Cambria Math" panose="02040503050406030204" pitchFamily="18" charset="0"/>
                            </a:rPr>
                            <m:t>𝜋</m:t>
                          </m:r>
                          <m:r>
                            <a:rPr lang="en-US" i="1" dirty="0" smtClean="0">
                              <a:latin typeface="Cambria Math" panose="02040503050406030204" pitchFamily="18" charset="0"/>
                            </a:rPr>
                            <m:t> </m:t>
                          </m:r>
                          <m:r>
                            <a:rPr lang="en-US" i="1" dirty="0" smtClean="0">
                              <a:latin typeface="Cambria Math" panose="02040503050406030204" pitchFamily="18" charset="0"/>
                            </a:rPr>
                            <m:t>𝑗</m:t>
                          </m:r>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2</m:t>
                              </m:r>
                            </m:sub>
                          </m:sSub>
                        </m:e>
                      </m:d>
                      <m:r>
                        <a:rPr lang="en-US" i="1" dirty="0" smtClean="0">
                          <a:latin typeface="Cambria Math" panose="02040503050406030204" pitchFamily="18" charset="0"/>
                        </a:rPr>
                        <m:t>,</m:t>
                      </m:r>
                    </m:oMath>
                  </m:oMathPara>
                </a14:m>
                <a:endParaRPr lang="en-US" dirty="0"/>
              </a:p>
              <a:p>
                <a:pPr marL="0" indent="0">
                  <a:buNone/>
                </a:pPr>
                <a:r>
                  <a:rPr lang="en-US" dirty="0"/>
                  <a:t>where </a:t>
                </a:r>
                <a14:m>
                  <m:oMath xmlns:m="http://schemas.openxmlformats.org/officeDocument/2006/math">
                    <m:r>
                      <a:rPr lang="en-US" i="1" dirty="0" smtClean="0">
                        <a:latin typeface="Cambria Math" panose="02040503050406030204" pitchFamily="18" charset="0"/>
                      </a:rPr>
                      <m:t>0≤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2</m:t>
                        </m:r>
                      </m:sub>
                    </m:sSub>
                    <m:r>
                      <a:rPr lang="en-US" i="1" dirty="0" smtClean="0">
                        <a:latin typeface="Cambria Math" panose="02040503050406030204" pitchFamily="18" charset="0"/>
                      </a:rPr>
                      <m:t>≤ 1</m:t>
                    </m:r>
                  </m:oMath>
                </a14:m>
                <a:r>
                  <a:rPr lang="en-US" dirty="0"/>
                  <a:t> and parameters </a:t>
                </a:r>
                <a14:m>
                  <m:oMath xmlns:m="http://schemas.openxmlformats.org/officeDocument/2006/math">
                    <m:r>
                      <a:rPr lang="en-US" i="1" dirty="0" smtClean="0">
                        <a:latin typeface="Cambria Math" panose="02040503050406030204" pitchFamily="18" charset="0"/>
                      </a:rPr>
                      <m:t>−1≤ </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𝐴</m:t>
                        </m:r>
                      </m:e>
                      <m:sub>
                        <m:r>
                          <a:rPr lang="en-US" i="1" dirty="0" err="1" smtClean="0">
                            <a:latin typeface="Cambria Math" panose="02040503050406030204" pitchFamily="18" charset="0"/>
                          </a:rPr>
                          <m:t>𝑖𝑗</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𝐵</m:t>
                        </m:r>
                      </m:e>
                      <m:sub>
                        <m:r>
                          <a:rPr lang="en-US" i="1" dirty="0" err="1" smtClean="0">
                            <a:latin typeface="Cambria Math" panose="02040503050406030204" pitchFamily="18" charset="0"/>
                          </a:rPr>
                          <m:t>𝑖𝑗</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err="1" smtClean="0">
                            <a:latin typeface="Cambria Math" panose="02040503050406030204" pitchFamily="18" charset="0"/>
                          </a:rPr>
                          <m:t>𝑖𝑗</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𝐷</m:t>
                        </m:r>
                      </m:e>
                      <m:sub>
                        <m:r>
                          <a:rPr lang="en-US" i="1" dirty="0" err="1" smtClean="0">
                            <a:latin typeface="Cambria Math" panose="02040503050406030204" pitchFamily="18" charset="0"/>
                          </a:rPr>
                          <m:t>𝑖𝑗</m:t>
                        </m:r>
                      </m:sub>
                    </m:sSub>
                    <m:r>
                      <a:rPr lang="en-US" i="1" dirty="0" smtClean="0">
                        <a:latin typeface="Cambria Math" panose="02040503050406030204" pitchFamily="18" charset="0"/>
                      </a:rPr>
                      <m:t>≤ 1</m:t>
                    </m:r>
                  </m:oMath>
                </a14:m>
                <a:r>
                  <a:rPr lang="en-US" dirty="0"/>
                  <a:t> are independent uniformly distributed random values.</a:t>
                </a:r>
                <a:endParaRPr lang="ru-RU" dirty="0"/>
              </a:p>
            </p:txBody>
          </p:sp>
        </mc:Choice>
        <mc:Fallback xmlns="">
          <p:sp>
            <p:nvSpPr>
              <p:cNvPr id="3" name="Объект 2">
                <a:extLst>
                  <a:ext uri="{FF2B5EF4-FFF2-40B4-BE49-F238E27FC236}">
                    <a16:creationId xmlns:a16="http://schemas.microsoft.com/office/drawing/2014/main" id="{D0EE5DEE-E449-10A6-D78A-156461745C62}"/>
                  </a:ext>
                </a:extLst>
              </p:cNvPr>
              <p:cNvSpPr>
                <a:spLocks noGrp="1" noRot="1" noChangeAspect="1" noMove="1" noResize="1" noEditPoints="1" noAdjustHandles="1" noChangeArrowheads="1" noChangeShapeType="1" noTextEdit="1"/>
              </p:cNvSpPr>
              <p:nvPr>
                <p:ph idx="1"/>
              </p:nvPr>
            </p:nvSpPr>
            <p:spPr>
              <a:blipFill>
                <a:blip r:embed="rId2"/>
                <a:stretch>
                  <a:fillRect l="-962" t="-935" b="-5491"/>
                </a:stretch>
              </a:blipFill>
            </p:spPr>
            <p:txBody>
              <a:bodyPr/>
              <a:lstStyle/>
              <a:p>
                <a:r>
                  <a:rPr lang="ru-RU">
                    <a:noFill/>
                  </a:rPr>
                  <a:t> </a:t>
                </a:r>
              </a:p>
            </p:txBody>
          </p:sp>
        </mc:Fallback>
      </mc:AlternateContent>
      <p:sp>
        <p:nvSpPr>
          <p:cNvPr id="4" name="Дата 3">
            <a:extLst>
              <a:ext uri="{FF2B5EF4-FFF2-40B4-BE49-F238E27FC236}">
                <a16:creationId xmlns:a16="http://schemas.microsoft.com/office/drawing/2014/main" id="{3BEB2DCD-83FF-FE8E-32DD-44591146B6D5}"/>
              </a:ext>
            </a:extLst>
          </p:cNvPr>
          <p:cNvSpPr>
            <a:spLocks noGrp="1"/>
          </p:cNvSpPr>
          <p:nvPr>
            <p:ph type="dt" sz="half" idx="2"/>
          </p:nvPr>
        </p:nvSpPr>
        <p:spPr/>
        <p:txBody>
          <a:bodyPr/>
          <a:lstStyle/>
          <a:p>
            <a:pPr algn="ctr">
              <a:defRPr/>
            </a:pPr>
            <a:r>
              <a:rPr lang="ru-RU"/>
              <a:t>RSCD, 2025</a:t>
            </a:r>
            <a:endParaRPr lang="en-US" dirty="0"/>
          </a:p>
        </p:txBody>
      </p:sp>
      <p:sp>
        <p:nvSpPr>
          <p:cNvPr id="7" name="Номер слайда 6">
            <a:extLst>
              <a:ext uri="{FF2B5EF4-FFF2-40B4-BE49-F238E27FC236}">
                <a16:creationId xmlns:a16="http://schemas.microsoft.com/office/drawing/2014/main" id="{EDE5B582-D896-BF43-2BB0-0AA038C85734}"/>
              </a:ext>
            </a:extLst>
          </p:cNvPr>
          <p:cNvSpPr>
            <a:spLocks noGrp="1"/>
          </p:cNvSpPr>
          <p:nvPr>
            <p:ph type="sldNum" sz="quarter" idx="4"/>
          </p:nvPr>
        </p:nvSpPr>
        <p:spPr/>
        <p:txBody>
          <a:bodyPr/>
          <a:lstStyle/>
          <a:p>
            <a:pPr>
              <a:defRPr/>
            </a:pPr>
            <a:fld id="{4F2367BF-7A57-4F5A-B357-719264272D2E}" type="slidenum">
              <a:rPr lang="ru-RU" smtClean="0"/>
              <a:pPr>
                <a:defRPr/>
              </a:pPr>
              <a:t>32</a:t>
            </a:fld>
            <a:r>
              <a:rPr lang="en-US"/>
              <a:t>/33</a:t>
            </a:r>
            <a:endParaRPr lang="ru-RU" dirty="0"/>
          </a:p>
        </p:txBody>
      </p:sp>
      <p:sp>
        <p:nvSpPr>
          <p:cNvPr id="6" name="Нижний колонтитул 5">
            <a:extLst>
              <a:ext uri="{FF2B5EF4-FFF2-40B4-BE49-F238E27FC236}">
                <a16:creationId xmlns:a16="http://schemas.microsoft.com/office/drawing/2014/main" id="{94E06125-FE57-45C1-9A6D-68AD3EEFBB3B}"/>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162708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ACA3BE-25AA-6535-578A-1E940FE4436D}"/>
              </a:ext>
            </a:extLst>
          </p:cNvPr>
          <p:cNvSpPr>
            <a:spLocks noGrp="1"/>
          </p:cNvSpPr>
          <p:nvPr>
            <p:ph type="title"/>
          </p:nvPr>
        </p:nvSpPr>
        <p:spPr/>
        <p:txBody>
          <a:bodyPr/>
          <a:lstStyle/>
          <a:p>
            <a:r>
              <a:rPr lang="en-US" dirty="0"/>
              <a:t>Results of numerical experiments</a:t>
            </a:r>
            <a:endParaRPr lang="ru-RU" dirty="0"/>
          </a:p>
        </p:txBody>
      </p:sp>
      <p:sp>
        <p:nvSpPr>
          <p:cNvPr id="3" name="Объект 2">
            <a:extLst>
              <a:ext uri="{FF2B5EF4-FFF2-40B4-BE49-F238E27FC236}">
                <a16:creationId xmlns:a16="http://schemas.microsoft.com/office/drawing/2014/main" id="{6E9AEDE3-BF8D-61B3-0D22-A5C949D93443}"/>
              </a:ext>
            </a:extLst>
          </p:cNvPr>
          <p:cNvSpPr>
            <a:spLocks noGrp="1"/>
          </p:cNvSpPr>
          <p:nvPr>
            <p:ph idx="1"/>
          </p:nvPr>
        </p:nvSpPr>
        <p:spPr/>
        <p:txBody>
          <a:bodyPr/>
          <a:lstStyle/>
          <a:p>
            <a:r>
              <a:rPr lang="en-US" dirty="0"/>
              <a:t>Computational experiments for proposed techniques which utilize probabilities of belonging to the Pareto set can be divided into 3 groups.</a:t>
            </a:r>
          </a:p>
          <a:p>
            <a:pPr lvl="1"/>
            <a:r>
              <a:rPr lang="en-US" dirty="0"/>
              <a:t>Experiments for the case of fixed weights</a:t>
            </a:r>
            <a:r>
              <a:rPr lang="ru-RU" dirty="0"/>
              <a:t>.</a:t>
            </a:r>
            <a:endParaRPr lang="en-US" dirty="0"/>
          </a:p>
          <a:p>
            <a:pPr lvl="1"/>
            <a:r>
              <a:rPr lang="en-US" dirty="0"/>
              <a:t>Experiments for the case of adjusted weights</a:t>
            </a:r>
            <a:r>
              <a:rPr lang="ru-RU" dirty="0"/>
              <a:t>.</a:t>
            </a:r>
          </a:p>
          <a:p>
            <a:pPr lvl="1"/>
            <a:r>
              <a:rPr lang="en-US" dirty="0"/>
              <a:t>Experiments for the case of adjusted weights and logarithmic probabilities.</a:t>
            </a:r>
            <a:endParaRPr lang="ru-RU" dirty="0"/>
          </a:p>
          <a:p>
            <a:r>
              <a:rPr lang="en-US" dirty="0"/>
              <a:t>In the last series of experiments, 10 MCO problems with 4 criteria were solved that form a Pareto set of complex structure. </a:t>
            </a:r>
            <a:endParaRPr lang="ru-RU" dirty="0"/>
          </a:p>
          <a:p>
            <a:pPr lvl="1"/>
            <a:r>
              <a:rPr lang="en-US" dirty="0"/>
              <a:t>As in previous experiments, functions of the same family were used as partial criteria.</a:t>
            </a:r>
            <a:endParaRPr lang="ru-RU" dirty="0"/>
          </a:p>
        </p:txBody>
      </p:sp>
      <p:sp>
        <p:nvSpPr>
          <p:cNvPr id="4" name="Дата 3">
            <a:extLst>
              <a:ext uri="{FF2B5EF4-FFF2-40B4-BE49-F238E27FC236}">
                <a16:creationId xmlns:a16="http://schemas.microsoft.com/office/drawing/2014/main" id="{65987448-415A-0860-9B24-62851E289F67}"/>
              </a:ext>
            </a:extLst>
          </p:cNvPr>
          <p:cNvSpPr>
            <a:spLocks noGrp="1"/>
          </p:cNvSpPr>
          <p:nvPr>
            <p:ph type="dt" sz="half" idx="2"/>
          </p:nvPr>
        </p:nvSpPr>
        <p:spPr/>
        <p:txBody>
          <a:bodyPr/>
          <a:lstStyle/>
          <a:p>
            <a:pPr algn="ctr">
              <a:defRPr/>
            </a:pPr>
            <a:r>
              <a:rPr lang="ru-RU"/>
              <a:t>RSCD, 2025</a:t>
            </a:r>
            <a:endParaRPr lang="en-US" dirty="0"/>
          </a:p>
        </p:txBody>
      </p:sp>
      <p:sp>
        <p:nvSpPr>
          <p:cNvPr id="7" name="Номер слайда 6">
            <a:extLst>
              <a:ext uri="{FF2B5EF4-FFF2-40B4-BE49-F238E27FC236}">
                <a16:creationId xmlns:a16="http://schemas.microsoft.com/office/drawing/2014/main" id="{9E5E15E3-107B-B2A6-104E-780385A0EAAC}"/>
              </a:ext>
            </a:extLst>
          </p:cNvPr>
          <p:cNvSpPr>
            <a:spLocks noGrp="1"/>
          </p:cNvSpPr>
          <p:nvPr>
            <p:ph type="sldNum" sz="quarter" idx="4"/>
          </p:nvPr>
        </p:nvSpPr>
        <p:spPr/>
        <p:txBody>
          <a:bodyPr/>
          <a:lstStyle/>
          <a:p>
            <a:pPr>
              <a:defRPr/>
            </a:pPr>
            <a:fld id="{4F2367BF-7A57-4F5A-B357-719264272D2E}" type="slidenum">
              <a:rPr lang="ru-RU" smtClean="0"/>
              <a:pPr>
                <a:defRPr/>
              </a:pPr>
              <a:t>33</a:t>
            </a:fld>
            <a:r>
              <a:rPr lang="en-US"/>
              <a:t>/33</a:t>
            </a:r>
            <a:endParaRPr lang="ru-RU" dirty="0"/>
          </a:p>
        </p:txBody>
      </p:sp>
      <p:sp>
        <p:nvSpPr>
          <p:cNvPr id="6" name="Нижний колонтитул 5">
            <a:extLst>
              <a:ext uri="{FF2B5EF4-FFF2-40B4-BE49-F238E27FC236}">
                <a16:creationId xmlns:a16="http://schemas.microsoft.com/office/drawing/2014/main" id="{0AB6D3FC-8959-4ACF-8475-637DAA2F6014}"/>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3168405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7B9CCA-92D9-D5A3-0D39-77E47FB95EB5}"/>
              </a:ext>
            </a:extLst>
          </p:cNvPr>
          <p:cNvSpPr>
            <a:spLocks noGrp="1"/>
          </p:cNvSpPr>
          <p:nvPr>
            <p:ph type="title"/>
          </p:nvPr>
        </p:nvSpPr>
        <p:spPr/>
        <p:txBody>
          <a:bodyPr/>
          <a:lstStyle/>
          <a:p>
            <a:r>
              <a:rPr lang="en-US" dirty="0"/>
              <a:t>Results of numerical experiments</a:t>
            </a:r>
            <a:endParaRPr lang="ru-RU" dirty="0"/>
          </a:p>
        </p:txBody>
      </p:sp>
      <p:pic>
        <p:nvPicPr>
          <p:cNvPr id="8" name="Объект 7">
            <a:extLst>
              <a:ext uri="{FF2B5EF4-FFF2-40B4-BE49-F238E27FC236}">
                <a16:creationId xmlns:a16="http://schemas.microsoft.com/office/drawing/2014/main" id="{69E3FC02-CC07-8D7B-AD4A-56144DD441BC}"/>
              </a:ext>
            </a:extLst>
          </p:cNvPr>
          <p:cNvPicPr>
            <a:picLocks noGrp="1" noChangeAspect="1"/>
          </p:cNvPicPr>
          <p:nvPr>
            <p:ph idx="1"/>
          </p:nvPr>
        </p:nvPicPr>
        <p:blipFill>
          <a:blip r:embed="rId2"/>
          <a:stretch>
            <a:fillRect/>
          </a:stretch>
        </p:blipFill>
        <p:spPr>
          <a:xfrm>
            <a:off x="1045161" y="836613"/>
            <a:ext cx="7887116" cy="5214937"/>
          </a:xfrm>
        </p:spPr>
      </p:pic>
      <p:sp>
        <p:nvSpPr>
          <p:cNvPr id="4" name="Дата 3">
            <a:extLst>
              <a:ext uri="{FF2B5EF4-FFF2-40B4-BE49-F238E27FC236}">
                <a16:creationId xmlns:a16="http://schemas.microsoft.com/office/drawing/2014/main" id="{55FA9F4E-2CFB-E4A0-5323-0A8D5BDBEA11}"/>
              </a:ext>
            </a:extLst>
          </p:cNvPr>
          <p:cNvSpPr>
            <a:spLocks noGrp="1"/>
          </p:cNvSpPr>
          <p:nvPr>
            <p:ph type="dt" sz="half" idx="2"/>
          </p:nvPr>
        </p:nvSpPr>
        <p:spPr/>
        <p:txBody>
          <a:bodyPr/>
          <a:lstStyle/>
          <a:p>
            <a:pPr algn="ctr">
              <a:defRPr/>
            </a:pPr>
            <a:r>
              <a:rPr lang="ru-RU"/>
              <a:t>RSCD, 2025</a:t>
            </a:r>
            <a:endParaRPr lang="en-US" dirty="0"/>
          </a:p>
        </p:txBody>
      </p:sp>
      <p:sp>
        <p:nvSpPr>
          <p:cNvPr id="9" name="Номер слайда 8">
            <a:extLst>
              <a:ext uri="{FF2B5EF4-FFF2-40B4-BE49-F238E27FC236}">
                <a16:creationId xmlns:a16="http://schemas.microsoft.com/office/drawing/2014/main" id="{8AE4BDD7-0608-1E45-4B8F-61FBF59D408F}"/>
              </a:ext>
            </a:extLst>
          </p:cNvPr>
          <p:cNvSpPr>
            <a:spLocks noGrp="1"/>
          </p:cNvSpPr>
          <p:nvPr>
            <p:ph type="sldNum" sz="quarter" idx="4"/>
          </p:nvPr>
        </p:nvSpPr>
        <p:spPr/>
        <p:txBody>
          <a:bodyPr/>
          <a:lstStyle/>
          <a:p>
            <a:pPr>
              <a:defRPr/>
            </a:pPr>
            <a:fld id="{4F2367BF-7A57-4F5A-B357-719264272D2E}" type="slidenum">
              <a:rPr lang="ru-RU" smtClean="0"/>
              <a:pPr>
                <a:defRPr/>
              </a:pPr>
              <a:t>34</a:t>
            </a:fld>
            <a:r>
              <a:rPr lang="en-US"/>
              <a:t>/33</a:t>
            </a:r>
            <a:endParaRPr lang="ru-RU" dirty="0"/>
          </a:p>
        </p:txBody>
      </p:sp>
      <p:sp>
        <p:nvSpPr>
          <p:cNvPr id="3" name="Нижний колонтитул 2">
            <a:extLst>
              <a:ext uri="{FF2B5EF4-FFF2-40B4-BE49-F238E27FC236}">
                <a16:creationId xmlns:a16="http://schemas.microsoft.com/office/drawing/2014/main" id="{81FCDAF9-BD1E-4895-AAC7-663131AF88CD}"/>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3583706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B7985C-A5E4-26B7-7B7D-0E473F0029A4}"/>
              </a:ext>
            </a:extLst>
          </p:cNvPr>
          <p:cNvSpPr>
            <a:spLocks noGrp="1"/>
          </p:cNvSpPr>
          <p:nvPr>
            <p:ph type="title"/>
          </p:nvPr>
        </p:nvSpPr>
        <p:spPr/>
        <p:txBody>
          <a:bodyPr/>
          <a:lstStyle/>
          <a:p>
            <a:r>
              <a:rPr lang="en-US" dirty="0"/>
              <a:t>Results of numerical experiments</a:t>
            </a:r>
            <a:endParaRPr lang="ru-RU" dirty="0"/>
          </a:p>
        </p:txBody>
      </p:sp>
      <p:sp>
        <p:nvSpPr>
          <p:cNvPr id="12" name="Дата 11">
            <a:extLst>
              <a:ext uri="{FF2B5EF4-FFF2-40B4-BE49-F238E27FC236}">
                <a16:creationId xmlns:a16="http://schemas.microsoft.com/office/drawing/2014/main" id="{EDB1C48A-5022-44B9-BE84-156AC3640115}"/>
              </a:ext>
            </a:extLst>
          </p:cNvPr>
          <p:cNvSpPr>
            <a:spLocks noGrp="1"/>
          </p:cNvSpPr>
          <p:nvPr>
            <p:ph type="dt" sz="half" idx="2"/>
          </p:nvPr>
        </p:nvSpPr>
        <p:spPr/>
        <p:txBody>
          <a:bodyPr/>
          <a:lstStyle/>
          <a:p>
            <a:pPr algn="ctr">
              <a:defRPr/>
            </a:pPr>
            <a:r>
              <a:rPr lang="ru-RU"/>
              <a:t>RSCD, 2025</a:t>
            </a:r>
            <a:endParaRPr lang="en-US" dirty="0"/>
          </a:p>
        </p:txBody>
      </p:sp>
      <p:pic>
        <p:nvPicPr>
          <p:cNvPr id="6" name="Рисунок 5" descr="Изображение выглядит как текст, снимок экрана, линия, График&#10;&#10;Автоматически созданное описание">
            <a:extLst>
              <a:ext uri="{FF2B5EF4-FFF2-40B4-BE49-F238E27FC236}">
                <a16:creationId xmlns:a16="http://schemas.microsoft.com/office/drawing/2014/main" id="{91B9A00A-3F64-FA51-D97B-716CB38FAB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09841"/>
            <a:ext cx="4953000" cy="2095802"/>
          </a:xfrm>
          <a:prstGeom prst="rect">
            <a:avLst/>
          </a:prstGeom>
        </p:spPr>
      </p:pic>
      <p:pic>
        <p:nvPicPr>
          <p:cNvPr id="8" name="Рисунок 7" descr="Изображение выглядит как текст, линия, График, снимок экрана&#10;&#10;Автоматически созданное описание">
            <a:extLst>
              <a:ext uri="{FF2B5EF4-FFF2-40B4-BE49-F238E27FC236}">
                <a16:creationId xmlns:a16="http://schemas.microsoft.com/office/drawing/2014/main" id="{E4DF2963-E375-DAC5-6B97-79C3115972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7401" y="1209841"/>
            <a:ext cx="4953000" cy="2101986"/>
          </a:xfrm>
          <a:prstGeom prst="rect">
            <a:avLst/>
          </a:prstGeom>
        </p:spPr>
      </p:pic>
      <p:pic>
        <p:nvPicPr>
          <p:cNvPr id="11" name="Рисунок 10" descr="Изображение выглядит как текст, снимок экрана, линия, График&#10;&#10;Автоматически созданное описание">
            <a:extLst>
              <a:ext uri="{FF2B5EF4-FFF2-40B4-BE49-F238E27FC236}">
                <a16:creationId xmlns:a16="http://schemas.microsoft.com/office/drawing/2014/main" id="{142F587B-F6BA-42F5-361E-13FB41C3FE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3870366"/>
            <a:ext cx="4953000" cy="2117134"/>
          </a:xfrm>
          <a:prstGeom prst="rect">
            <a:avLst/>
          </a:prstGeom>
        </p:spPr>
      </p:pic>
      <p:pic>
        <p:nvPicPr>
          <p:cNvPr id="14" name="Рисунок 13" descr="Изображение выглядит как текст, снимок экрана, линия, График&#10;&#10;Автоматически созданное описание">
            <a:extLst>
              <a:ext uri="{FF2B5EF4-FFF2-40B4-BE49-F238E27FC236}">
                <a16:creationId xmlns:a16="http://schemas.microsoft.com/office/drawing/2014/main" id="{6C7577F2-AD66-8130-45BF-3F37178FA2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3000" y="3870366"/>
            <a:ext cx="4953000" cy="2054721"/>
          </a:xfrm>
          <a:prstGeom prst="rect">
            <a:avLst/>
          </a:prstGeom>
        </p:spPr>
      </p:pic>
      <p:sp>
        <p:nvSpPr>
          <p:cNvPr id="19" name="TextBox 18">
            <a:extLst>
              <a:ext uri="{FF2B5EF4-FFF2-40B4-BE49-F238E27FC236}">
                <a16:creationId xmlns:a16="http://schemas.microsoft.com/office/drawing/2014/main" id="{ECA1487B-F211-87DB-59B9-E0FF4479D11F}"/>
              </a:ext>
            </a:extLst>
          </p:cNvPr>
          <p:cNvSpPr txBox="1"/>
          <p:nvPr/>
        </p:nvSpPr>
        <p:spPr>
          <a:xfrm>
            <a:off x="0" y="807285"/>
            <a:ext cx="4987400" cy="338554"/>
          </a:xfrm>
          <a:prstGeom prst="rect">
            <a:avLst/>
          </a:prstGeom>
          <a:noFill/>
        </p:spPr>
        <p:txBody>
          <a:bodyPr wrap="square">
            <a:spAutoFit/>
          </a:bodyPr>
          <a:lstStyle/>
          <a:p>
            <a:pPr algn="ctr"/>
            <a:r>
              <a:rPr lang="ru-RU" sz="1600" b="1" dirty="0" err="1"/>
              <a:t>Experiments</a:t>
            </a:r>
            <a:r>
              <a:rPr lang="ru-RU" sz="1600" b="1" dirty="0"/>
              <a:t> </a:t>
            </a:r>
            <a:r>
              <a:rPr lang="ru-RU" sz="1600" b="1" dirty="0" err="1"/>
              <a:t>for</a:t>
            </a:r>
            <a:r>
              <a:rPr lang="ru-RU" sz="1600" b="1" dirty="0"/>
              <a:t> </a:t>
            </a:r>
            <a:r>
              <a:rPr lang="ru-RU" sz="1600" b="1" dirty="0" err="1"/>
              <a:t>the</a:t>
            </a:r>
            <a:r>
              <a:rPr lang="ru-RU" sz="1600" b="1" dirty="0"/>
              <a:t> </a:t>
            </a:r>
            <a:r>
              <a:rPr lang="ru-RU" sz="1600" b="1" dirty="0" err="1"/>
              <a:t>case</a:t>
            </a:r>
            <a:r>
              <a:rPr lang="ru-RU" sz="1600" b="1" dirty="0"/>
              <a:t> </a:t>
            </a:r>
            <a:r>
              <a:rPr lang="ru-RU" sz="1600" b="1" dirty="0" err="1"/>
              <a:t>of</a:t>
            </a:r>
            <a:r>
              <a:rPr lang="ru-RU" sz="1600" b="1" dirty="0"/>
              <a:t> </a:t>
            </a:r>
            <a:r>
              <a:rPr lang="ru-RU" sz="1600" b="1" dirty="0" err="1"/>
              <a:t>fixed</a:t>
            </a:r>
            <a:r>
              <a:rPr lang="ru-RU" sz="1600" b="1" dirty="0"/>
              <a:t> </a:t>
            </a:r>
            <a:r>
              <a:rPr lang="ru-RU" sz="1600" b="1" dirty="0" err="1"/>
              <a:t>weights</a:t>
            </a:r>
            <a:endParaRPr lang="ru-RU" sz="1600" b="1" dirty="0"/>
          </a:p>
        </p:txBody>
      </p:sp>
      <p:sp>
        <p:nvSpPr>
          <p:cNvPr id="20" name="TextBox 19">
            <a:extLst>
              <a:ext uri="{FF2B5EF4-FFF2-40B4-BE49-F238E27FC236}">
                <a16:creationId xmlns:a16="http://schemas.microsoft.com/office/drawing/2014/main" id="{3BA91316-4D79-C205-EF5D-E3282D996F5D}"/>
              </a:ext>
            </a:extLst>
          </p:cNvPr>
          <p:cNvSpPr txBox="1"/>
          <p:nvPr/>
        </p:nvSpPr>
        <p:spPr>
          <a:xfrm>
            <a:off x="4970201" y="807285"/>
            <a:ext cx="4987400" cy="338554"/>
          </a:xfrm>
          <a:prstGeom prst="rect">
            <a:avLst/>
          </a:prstGeom>
          <a:noFill/>
        </p:spPr>
        <p:txBody>
          <a:bodyPr wrap="square">
            <a:spAutoFit/>
          </a:bodyPr>
          <a:lstStyle/>
          <a:p>
            <a:pPr algn="ctr"/>
            <a:r>
              <a:rPr lang="ru-RU" sz="1600" b="1" dirty="0" err="1"/>
              <a:t>Experiments</a:t>
            </a:r>
            <a:r>
              <a:rPr lang="ru-RU" sz="1600" b="1" dirty="0"/>
              <a:t> </a:t>
            </a:r>
            <a:r>
              <a:rPr lang="ru-RU" sz="1600" b="1" dirty="0" err="1"/>
              <a:t>for</a:t>
            </a:r>
            <a:r>
              <a:rPr lang="ru-RU" sz="1600" b="1" dirty="0"/>
              <a:t> </a:t>
            </a:r>
            <a:r>
              <a:rPr lang="ru-RU" sz="1600" b="1" dirty="0" err="1"/>
              <a:t>the</a:t>
            </a:r>
            <a:r>
              <a:rPr lang="ru-RU" sz="1600" b="1" dirty="0"/>
              <a:t> </a:t>
            </a:r>
            <a:r>
              <a:rPr lang="ru-RU" sz="1600" b="1" dirty="0" err="1"/>
              <a:t>case</a:t>
            </a:r>
            <a:r>
              <a:rPr lang="ru-RU" sz="1600" b="1" dirty="0"/>
              <a:t> </a:t>
            </a:r>
            <a:r>
              <a:rPr lang="ru-RU" sz="1600" b="1" dirty="0" err="1"/>
              <a:t>of</a:t>
            </a:r>
            <a:r>
              <a:rPr lang="ru-RU" sz="1600" b="1" dirty="0"/>
              <a:t> </a:t>
            </a:r>
            <a:r>
              <a:rPr lang="en-US" sz="1600" b="1" dirty="0"/>
              <a:t>adjusted weights.</a:t>
            </a:r>
            <a:endParaRPr lang="ru-RU" sz="1600" b="1" dirty="0"/>
          </a:p>
        </p:txBody>
      </p:sp>
      <p:sp>
        <p:nvSpPr>
          <p:cNvPr id="21" name="TextBox 20">
            <a:extLst>
              <a:ext uri="{FF2B5EF4-FFF2-40B4-BE49-F238E27FC236}">
                <a16:creationId xmlns:a16="http://schemas.microsoft.com/office/drawing/2014/main" id="{EECB4683-D445-DE7C-3EBF-C2E36C7A7633}"/>
              </a:ext>
            </a:extLst>
          </p:cNvPr>
          <p:cNvSpPr txBox="1"/>
          <p:nvPr/>
        </p:nvSpPr>
        <p:spPr>
          <a:xfrm>
            <a:off x="-34400" y="3403807"/>
            <a:ext cx="4987400" cy="584775"/>
          </a:xfrm>
          <a:prstGeom prst="rect">
            <a:avLst/>
          </a:prstGeom>
          <a:noFill/>
        </p:spPr>
        <p:txBody>
          <a:bodyPr wrap="square">
            <a:spAutoFit/>
          </a:bodyPr>
          <a:lstStyle/>
          <a:p>
            <a:pPr algn="ctr"/>
            <a:r>
              <a:rPr lang="ru-RU" sz="1600" b="1" dirty="0" err="1"/>
              <a:t>Experiments</a:t>
            </a:r>
            <a:r>
              <a:rPr lang="ru-RU" sz="1600" b="1" dirty="0"/>
              <a:t> </a:t>
            </a:r>
            <a:r>
              <a:rPr lang="ru-RU" sz="1600" b="1" dirty="0" err="1"/>
              <a:t>for</a:t>
            </a:r>
            <a:r>
              <a:rPr lang="ru-RU" sz="1600" b="1" dirty="0"/>
              <a:t> </a:t>
            </a:r>
            <a:r>
              <a:rPr lang="ru-RU" sz="1600" b="1" dirty="0" err="1"/>
              <a:t>the</a:t>
            </a:r>
            <a:r>
              <a:rPr lang="ru-RU" sz="1600" b="1" dirty="0"/>
              <a:t> </a:t>
            </a:r>
            <a:r>
              <a:rPr lang="ru-RU" sz="1600" b="1" dirty="0" err="1"/>
              <a:t>case</a:t>
            </a:r>
            <a:r>
              <a:rPr lang="ru-RU" sz="1600" b="1" dirty="0"/>
              <a:t> </a:t>
            </a:r>
            <a:r>
              <a:rPr lang="ru-RU" sz="1600" b="1" dirty="0" err="1"/>
              <a:t>of</a:t>
            </a:r>
            <a:r>
              <a:rPr lang="ru-RU" sz="1600" b="1" dirty="0"/>
              <a:t> </a:t>
            </a:r>
            <a:r>
              <a:rPr lang="en-US" sz="1600" b="1" dirty="0"/>
              <a:t>of adjusted weights and logarithmic probabilities.</a:t>
            </a:r>
            <a:endParaRPr lang="ru-RU" sz="1600" b="1" dirty="0"/>
          </a:p>
        </p:txBody>
      </p:sp>
      <p:sp>
        <p:nvSpPr>
          <p:cNvPr id="22" name="TextBox 21">
            <a:extLst>
              <a:ext uri="{FF2B5EF4-FFF2-40B4-BE49-F238E27FC236}">
                <a16:creationId xmlns:a16="http://schemas.microsoft.com/office/drawing/2014/main" id="{10FD1C2B-66BB-EC61-41FE-BFCC7A769CB6}"/>
              </a:ext>
            </a:extLst>
          </p:cNvPr>
          <p:cNvSpPr txBox="1"/>
          <p:nvPr/>
        </p:nvSpPr>
        <p:spPr>
          <a:xfrm>
            <a:off x="4935801" y="3403807"/>
            <a:ext cx="4987400" cy="338554"/>
          </a:xfrm>
          <a:prstGeom prst="rect">
            <a:avLst/>
          </a:prstGeom>
          <a:noFill/>
        </p:spPr>
        <p:txBody>
          <a:bodyPr wrap="square">
            <a:spAutoFit/>
          </a:bodyPr>
          <a:lstStyle/>
          <a:p>
            <a:pPr algn="ctr"/>
            <a:r>
              <a:rPr lang="en-US" sz="1600" b="1" dirty="0"/>
              <a:t>Experiments with 4-criterial MCO problems.</a:t>
            </a:r>
            <a:endParaRPr lang="ru-RU" sz="1600" b="1" dirty="0"/>
          </a:p>
        </p:txBody>
      </p:sp>
      <p:sp>
        <p:nvSpPr>
          <p:cNvPr id="23" name="Номер слайда 22">
            <a:extLst>
              <a:ext uri="{FF2B5EF4-FFF2-40B4-BE49-F238E27FC236}">
                <a16:creationId xmlns:a16="http://schemas.microsoft.com/office/drawing/2014/main" id="{FC0F99FB-5E16-32DA-91DD-6E4A2FBE9B2C}"/>
              </a:ext>
            </a:extLst>
          </p:cNvPr>
          <p:cNvSpPr>
            <a:spLocks noGrp="1"/>
          </p:cNvSpPr>
          <p:nvPr>
            <p:ph type="sldNum" sz="quarter" idx="4"/>
          </p:nvPr>
        </p:nvSpPr>
        <p:spPr/>
        <p:txBody>
          <a:bodyPr/>
          <a:lstStyle/>
          <a:p>
            <a:pPr>
              <a:defRPr/>
            </a:pPr>
            <a:fld id="{4F2367BF-7A57-4F5A-B357-719264272D2E}" type="slidenum">
              <a:rPr lang="ru-RU" smtClean="0"/>
              <a:pPr>
                <a:defRPr/>
              </a:pPr>
              <a:t>35</a:t>
            </a:fld>
            <a:r>
              <a:rPr lang="en-US"/>
              <a:t>/33</a:t>
            </a:r>
            <a:endParaRPr lang="ru-RU" dirty="0"/>
          </a:p>
        </p:txBody>
      </p:sp>
      <p:sp>
        <p:nvSpPr>
          <p:cNvPr id="3" name="Нижний колонтитул 2">
            <a:extLst>
              <a:ext uri="{FF2B5EF4-FFF2-40B4-BE49-F238E27FC236}">
                <a16:creationId xmlns:a16="http://schemas.microsoft.com/office/drawing/2014/main" id="{CEC41F29-31BF-4298-93DC-E49C68E88C4B}"/>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2739659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Thank you for attention</a:t>
            </a:r>
          </a:p>
        </p:txBody>
      </p:sp>
      <p:sp>
        <p:nvSpPr>
          <p:cNvPr id="3" name="Содержимое 2"/>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lvl="1" indent="0" algn="ctr">
              <a:buNone/>
            </a:pPr>
            <a:r>
              <a:rPr lang="en-US" b="1" dirty="0"/>
              <a:t>Konstantin Barkalov</a:t>
            </a:r>
          </a:p>
          <a:p>
            <a:pPr marL="0" lvl="1" indent="0" algn="ctr">
              <a:buNone/>
            </a:pPr>
            <a:r>
              <a:rPr lang="en-US" sz="1800" b="1" dirty="0">
                <a:solidFill>
                  <a:srgbClr val="000000"/>
                </a:solidFill>
                <a:effectLst/>
                <a:latin typeface="Courier New" panose="02070309020205020404" pitchFamily="49" charset="0"/>
                <a:cs typeface="Courier New" panose="02070309020205020404" pitchFamily="49" charset="0"/>
                <a:hlinkClick r:id="rId2"/>
              </a:rPr>
              <a:t>konstantin.barkalov@itmm.unn.ru</a:t>
            </a:r>
            <a:r>
              <a:rPr lang="ru-RU" sz="1800" b="1" dirty="0">
                <a:solidFill>
                  <a:srgbClr val="000000"/>
                </a:solidFill>
                <a:effectLst/>
                <a:latin typeface="Courier New" panose="02070309020205020404" pitchFamily="49" charset="0"/>
                <a:cs typeface="Courier New" panose="02070309020205020404" pitchFamily="49" charset="0"/>
              </a:rPr>
              <a:t> </a:t>
            </a:r>
          </a:p>
          <a:p>
            <a:pPr marL="0" lvl="1" indent="0" algn="ctr">
              <a:buNone/>
            </a:pPr>
            <a:r>
              <a:rPr lang="en-US" b="1" dirty="0"/>
              <a:t>Vladimir Grishagin</a:t>
            </a:r>
          </a:p>
          <a:p>
            <a:pPr marL="0" lvl="1" indent="0" algn="ctr">
              <a:buNone/>
            </a:pPr>
            <a:r>
              <a:rPr lang="en-US" sz="1800" b="1" dirty="0">
                <a:solidFill>
                  <a:srgbClr val="000000"/>
                </a:solidFill>
                <a:latin typeface="Courier New" panose="02070309020205020404" pitchFamily="49" charset="0"/>
                <a:cs typeface="Courier New" panose="02070309020205020404" pitchFamily="49" charset="0"/>
                <a:hlinkClick r:id="rId3"/>
              </a:rPr>
              <a:t>vagris@unn.ru</a:t>
            </a:r>
            <a:endParaRPr lang="en-US" sz="1800" b="1" dirty="0">
              <a:solidFill>
                <a:srgbClr val="000000"/>
              </a:solidFill>
              <a:latin typeface="Courier New" panose="02070309020205020404" pitchFamily="49" charset="0"/>
              <a:cs typeface="Courier New" panose="02070309020205020404" pitchFamily="49" charset="0"/>
            </a:endParaRPr>
          </a:p>
          <a:p>
            <a:pPr marL="0" lvl="1" indent="0" algn="ctr">
              <a:buNone/>
            </a:pPr>
            <a:r>
              <a:rPr lang="en-US" b="1" dirty="0"/>
              <a:t>Evgeniy Kozinov</a:t>
            </a:r>
          </a:p>
          <a:p>
            <a:pPr marL="0" lvl="1" indent="0" algn="ctr">
              <a:buNone/>
            </a:pPr>
            <a:r>
              <a:rPr lang="en-US" sz="1800" b="1" dirty="0">
                <a:solidFill>
                  <a:srgbClr val="000000"/>
                </a:solidFill>
                <a:latin typeface="Courier New" panose="02070309020205020404" pitchFamily="49" charset="0"/>
                <a:cs typeface="Courier New" panose="02070309020205020404" pitchFamily="49" charset="0"/>
                <a:hlinkClick r:id="rId4"/>
              </a:rPr>
              <a:t>evgeny.kozinov@itmm.unn.ru</a:t>
            </a:r>
            <a:endParaRPr lang="en-US" sz="1800" b="1" dirty="0">
              <a:solidFill>
                <a:srgbClr val="000000"/>
              </a:solidFill>
              <a:latin typeface="Courier New" panose="02070309020205020404" pitchFamily="49" charset="0"/>
              <a:cs typeface="Courier New" panose="02070309020205020404" pitchFamily="49" charset="0"/>
            </a:endParaRPr>
          </a:p>
          <a:p>
            <a:pPr marL="0" lvl="1" indent="0" algn="ctr">
              <a:spcBef>
                <a:spcPts val="0"/>
              </a:spcBef>
              <a:buNone/>
            </a:pPr>
            <a:endParaRPr lang="en-US" sz="1200" dirty="0"/>
          </a:p>
          <a:p>
            <a:pPr marL="0" lvl="1" indent="0" algn="ctr">
              <a:buNone/>
            </a:pPr>
            <a:endParaRPr lang="en-US" sz="1600" dirty="0"/>
          </a:p>
          <a:p>
            <a:pPr marL="0" lvl="1" indent="0" algn="ctr">
              <a:buNone/>
            </a:pPr>
            <a:endParaRPr lang="en-US" sz="1600" dirty="0"/>
          </a:p>
          <a:p>
            <a:pPr marL="0" lvl="1" indent="0" algn="ctr">
              <a:buNone/>
            </a:pPr>
            <a:endParaRPr lang="en-US" sz="1600" dirty="0"/>
          </a:p>
          <a:p>
            <a:pPr marL="0" lvl="1" indent="0" algn="ctr">
              <a:buNone/>
            </a:pPr>
            <a:r>
              <a:rPr lang="en-US" sz="1600" dirty="0"/>
              <a:t>This work was supported by the Ministry of Science and Higher Education of the Russian Federation, </a:t>
            </a:r>
            <a:br>
              <a:rPr lang="ru-RU" sz="1600" dirty="0"/>
            </a:br>
            <a:r>
              <a:rPr lang="en-US" sz="1600" dirty="0"/>
              <a:t>project no. FSWR-2023-0034, and by the Research and Education Mathematics Center </a:t>
            </a:r>
            <a:br>
              <a:rPr lang="ru-RU" sz="1600" dirty="0"/>
            </a:br>
            <a:r>
              <a:rPr lang="ru-RU" sz="1600" dirty="0"/>
              <a:t>«</a:t>
            </a:r>
            <a:r>
              <a:rPr lang="en-US" sz="1600" dirty="0"/>
              <a:t>Mathematics for Future Technologies</a:t>
            </a:r>
            <a:r>
              <a:rPr lang="ru-RU" sz="1600" dirty="0"/>
              <a:t>»</a:t>
            </a:r>
            <a:r>
              <a:rPr lang="en-US" sz="1600" dirty="0"/>
              <a:t>, project no. 075-02-2024-1439.</a:t>
            </a:r>
            <a:endParaRPr lang="ru-RU" sz="1600" dirty="0"/>
          </a:p>
          <a:p>
            <a:pPr marL="0" lvl="1" indent="0">
              <a:buNone/>
            </a:pPr>
            <a:endParaRPr lang="en-US" sz="1800" dirty="0"/>
          </a:p>
          <a:p>
            <a:pPr lvl="1"/>
            <a:endParaRPr lang="en-US" dirty="0"/>
          </a:p>
        </p:txBody>
      </p:sp>
      <p:sp>
        <p:nvSpPr>
          <p:cNvPr id="12" name="Дата 11">
            <a:extLst>
              <a:ext uri="{FF2B5EF4-FFF2-40B4-BE49-F238E27FC236}">
                <a16:creationId xmlns:a16="http://schemas.microsoft.com/office/drawing/2014/main" id="{B5976E4C-46A8-457B-8BF7-E93185E1F28C}"/>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6B33EBD9-A65F-9435-EB0C-67882E371E42}"/>
              </a:ext>
            </a:extLst>
          </p:cNvPr>
          <p:cNvSpPr>
            <a:spLocks noGrp="1"/>
          </p:cNvSpPr>
          <p:nvPr>
            <p:ph type="sldNum" sz="quarter" idx="4"/>
          </p:nvPr>
        </p:nvSpPr>
        <p:spPr/>
        <p:txBody>
          <a:bodyPr/>
          <a:lstStyle/>
          <a:p>
            <a:pPr>
              <a:defRPr/>
            </a:pPr>
            <a:fld id="{4F2367BF-7A57-4F5A-B357-719264272D2E}" type="slidenum">
              <a:rPr lang="ru-RU" smtClean="0"/>
              <a:pPr>
                <a:defRPr/>
              </a:pPr>
              <a:t>36</a:t>
            </a:fld>
            <a:r>
              <a:rPr lang="en-US"/>
              <a:t>/33</a:t>
            </a:r>
            <a:endParaRPr lang="ru-RU" dirty="0"/>
          </a:p>
        </p:txBody>
      </p:sp>
      <p:sp>
        <p:nvSpPr>
          <p:cNvPr id="4" name="Нижний колонтитул 3">
            <a:extLst>
              <a:ext uri="{FF2B5EF4-FFF2-40B4-BE49-F238E27FC236}">
                <a16:creationId xmlns:a16="http://schemas.microsoft.com/office/drawing/2014/main" id="{9352FB29-A7F8-4C38-98D1-6ACBB740D917}"/>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C221E2-8454-D718-7A2F-B0160DEF1552}"/>
              </a:ext>
            </a:extLst>
          </p:cNvPr>
          <p:cNvSpPr>
            <a:spLocks noGrp="1"/>
          </p:cNvSpPr>
          <p:nvPr>
            <p:ph type="title"/>
          </p:nvPr>
        </p:nvSpPr>
        <p:spPr/>
        <p:txBody>
          <a:bodyPr/>
          <a:lstStyle/>
          <a:p>
            <a:r>
              <a:rPr lang="ru-RU" dirty="0"/>
              <a:t>Общая схема предлагаемого метода</a:t>
            </a:r>
          </a:p>
        </p:txBody>
      </p:sp>
      <p:pic>
        <p:nvPicPr>
          <p:cNvPr id="8" name="Объект 7">
            <a:extLst>
              <a:ext uri="{FF2B5EF4-FFF2-40B4-BE49-F238E27FC236}">
                <a16:creationId xmlns:a16="http://schemas.microsoft.com/office/drawing/2014/main" id="{7E62060C-2746-CCBD-36B4-11F1914D50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944" y="836613"/>
            <a:ext cx="6423549" cy="5214937"/>
          </a:xfrm>
        </p:spPr>
      </p:pic>
      <p:sp>
        <p:nvSpPr>
          <p:cNvPr id="4" name="Дата 3">
            <a:extLst>
              <a:ext uri="{FF2B5EF4-FFF2-40B4-BE49-F238E27FC236}">
                <a16:creationId xmlns:a16="http://schemas.microsoft.com/office/drawing/2014/main" id="{5D1A3FE6-9BE9-7801-04EE-6721DBC6E876}"/>
              </a:ext>
            </a:extLst>
          </p:cNvPr>
          <p:cNvSpPr>
            <a:spLocks noGrp="1"/>
          </p:cNvSpPr>
          <p:nvPr>
            <p:ph type="dt" sz="half" idx="2"/>
          </p:nvPr>
        </p:nvSpPr>
        <p:spPr/>
        <p:txBody>
          <a:bodyPr/>
          <a:lstStyle/>
          <a:p>
            <a:pPr algn="ctr">
              <a:defRPr/>
            </a:pPr>
            <a:r>
              <a:rPr lang="ru-RU">
                <a:latin typeface="verdana" panose="020B0604030504040204" pitchFamily="34" charset="0"/>
              </a:rPr>
              <a:t>RSCD, 2025</a:t>
            </a:r>
            <a:endParaRPr lang="en-US" dirty="0"/>
          </a:p>
        </p:txBody>
      </p:sp>
      <p:sp>
        <p:nvSpPr>
          <p:cNvPr id="5" name="Нижний колонтитул 4">
            <a:extLst>
              <a:ext uri="{FF2B5EF4-FFF2-40B4-BE49-F238E27FC236}">
                <a16:creationId xmlns:a16="http://schemas.microsoft.com/office/drawing/2014/main" id="{BE5D2689-FA10-5787-5B15-841D282B3274}"/>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
        <p:nvSpPr>
          <p:cNvPr id="6" name="Номер слайда 5">
            <a:extLst>
              <a:ext uri="{FF2B5EF4-FFF2-40B4-BE49-F238E27FC236}">
                <a16:creationId xmlns:a16="http://schemas.microsoft.com/office/drawing/2014/main" id="{D7411B95-407E-EC12-A931-F8F3DA9F5D7B}"/>
              </a:ext>
            </a:extLst>
          </p:cNvPr>
          <p:cNvSpPr>
            <a:spLocks noGrp="1"/>
          </p:cNvSpPr>
          <p:nvPr>
            <p:ph type="sldNum" sz="quarter" idx="4"/>
          </p:nvPr>
        </p:nvSpPr>
        <p:spPr/>
        <p:txBody>
          <a:bodyPr/>
          <a:lstStyle/>
          <a:p>
            <a:pPr>
              <a:defRPr/>
            </a:pPr>
            <a:fld id="{4F2367BF-7A57-4F5A-B357-719264272D2E}" type="slidenum">
              <a:rPr lang="ru-RU" smtClean="0"/>
              <a:pPr>
                <a:defRPr/>
              </a:pPr>
              <a:t>4</a:t>
            </a:fld>
            <a:r>
              <a:rPr lang="en-US"/>
              <a:t>/33</a:t>
            </a:r>
            <a:endParaRPr lang="ru-RU" dirty="0"/>
          </a:p>
        </p:txBody>
      </p:sp>
    </p:spTree>
    <p:extLst>
      <p:ext uri="{BB962C8B-B14F-4D97-AF65-F5344CB8AC3E}">
        <p14:creationId xmlns:p14="http://schemas.microsoft.com/office/powerpoint/2010/main" val="166430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Скаляризация</a:t>
            </a:r>
            <a:r>
              <a:rPr lang="ru-RU" dirty="0"/>
              <a:t> критериев</a:t>
            </a:r>
            <a:endParaRPr lang="en-US" dirty="0"/>
          </a:p>
        </p:txBody>
      </p:sp>
      <mc:AlternateContent xmlns:mc="http://schemas.openxmlformats.org/markup-compatibility/2006">
        <mc:Choice xmlns:a14="http://schemas.microsoft.com/office/drawing/2010/main" Requires="a14">
          <p:sp>
            <p:nvSpPr>
              <p:cNvPr id="3" name="Содержимое 2"/>
              <p:cNvSpPr>
                <a:spLocks noGrp="1"/>
              </p:cNvSpPr>
              <p:nvPr>
                <p:ph idx="1"/>
              </p:nvPr>
            </p:nvSpPr>
            <p:spPr/>
            <p:txBody>
              <a:bodyPr/>
              <a:lstStyle/>
              <a:p>
                <a:r>
                  <a:rPr lang="ru-RU" dirty="0"/>
                  <a:t>Для решения задач MКO можно применять </a:t>
                </a:r>
                <a:r>
                  <a:rPr lang="ru-RU" dirty="0" err="1"/>
                  <a:t>скаляризацию</a:t>
                </a:r>
                <a:r>
                  <a:rPr lang="ru-RU" dirty="0"/>
                  <a:t> критериев</a:t>
                </a:r>
                <a:endParaRPr lang="en-US" dirty="0"/>
              </a:p>
              <a:p>
                <a:pPr marL="0" indent="0">
                  <a:buNone/>
                </a:pPr>
                <a14:m>
                  <m:oMathPara xmlns:m="http://schemas.openxmlformats.org/officeDocument/2006/math">
                    <m:oMathParaPr>
                      <m:jc m:val="centerGroup"/>
                    </m:oMathParaPr>
                    <m:oMath xmlns:m="http://schemas.openxmlformats.org/officeDocument/2006/math">
                      <m:limLow>
                        <m:limLowPr>
                          <m:ctrlPr>
                            <a:rPr lang="en-US" i="1" dirty="0" smtClean="0">
                              <a:latin typeface="Cambria Math" panose="02040503050406030204" pitchFamily="18" charset="0"/>
                            </a:rPr>
                          </m:ctrlPr>
                        </m:limLowPr>
                        <m:e>
                          <m:r>
                            <m:rPr>
                              <m:sty m:val="p"/>
                            </m:rPr>
                            <a:rPr lang="en-US" i="0" dirty="0" smtClean="0">
                              <a:latin typeface="Cambria Math" panose="02040503050406030204" pitchFamily="18" charset="0"/>
                            </a:rPr>
                            <m:t>min</m:t>
                          </m:r>
                        </m:e>
                        <m:lim>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𝐷</m:t>
                          </m:r>
                        </m:lim>
                      </m:limLow>
                      <m:r>
                        <a:rPr lang="en-US" b="0" i="1" dirty="0" smtClean="0">
                          <a:latin typeface="Cambria Math" panose="02040503050406030204" pitchFamily="18" charset="0"/>
                        </a:rPr>
                        <m:t> </m:t>
                      </m:r>
                      <m:r>
                        <a:rPr lang="en-US" i="1" dirty="0" smtClean="0">
                          <a:latin typeface="Cambria Math" panose="02040503050406030204" pitchFamily="18" charset="0"/>
                        </a:rPr>
                        <m:t>𝜑</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𝑦</m:t>
                          </m:r>
                        </m:e>
                      </m:d>
                      <m:r>
                        <a:rPr lang="en-US" i="1" dirty="0" smtClean="0">
                          <a:latin typeface="Cambria Math" panose="02040503050406030204" pitchFamily="18" charset="0"/>
                        </a:rPr>
                        <m:t> =</m:t>
                      </m:r>
                      <m:limLow>
                        <m:limLowPr>
                          <m:ctrlPr>
                            <a:rPr lang="en-US" i="1" dirty="0" smtClean="0">
                              <a:latin typeface="Cambria Math" panose="02040503050406030204" pitchFamily="18" charset="0"/>
                            </a:rPr>
                          </m:ctrlPr>
                        </m:limLowPr>
                        <m:e>
                          <m:r>
                            <m:rPr>
                              <m:sty m:val="p"/>
                            </m:rPr>
                            <a:rPr lang="en-US" i="0" dirty="0" smtClean="0">
                              <a:latin typeface="Cambria Math" panose="02040503050406030204" pitchFamily="18" charset="0"/>
                            </a:rPr>
                            <m:t>min</m:t>
                          </m:r>
                        </m:e>
                        <m:lim>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𝐷</m:t>
                          </m:r>
                        </m:lim>
                      </m:limLow>
                      <m:r>
                        <a:rPr lang="en-US" i="1" dirty="0" smtClean="0">
                          <a:latin typeface="Cambria Math" panose="02040503050406030204" pitchFamily="18" charset="0"/>
                        </a:rPr>
                        <m:t> </m:t>
                      </m:r>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𝜆</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m:t>
                      </m:r>
                    </m:oMath>
                  </m:oMathPara>
                </a14:m>
                <a:endParaRPr lang="en-US" dirty="0"/>
              </a:p>
              <a:p>
                <a:pPr lvl="1">
                  <a:buFont typeface="Arial" panose="020B0604020202020204" pitchFamily="34" charset="0"/>
                  <a:buChar char="•"/>
                </a:pPr>
                <a:r>
                  <a:rPr lang="en-US" i="1" dirty="0"/>
                  <a:t>F</a:t>
                </a:r>
                <a:r>
                  <a:rPr lang="en-US" dirty="0"/>
                  <a:t> </a:t>
                </a:r>
                <a:r>
                  <a:rPr lang="ru-RU" dirty="0"/>
                  <a:t> –</a:t>
                </a:r>
                <a:r>
                  <a:rPr lang="en-US" dirty="0"/>
                  <a:t> </a:t>
                </a:r>
                <a:r>
                  <a:rPr lang="ru-RU" dirty="0"/>
                  <a:t>скалярный критерий</a:t>
                </a:r>
                <a:r>
                  <a:rPr lang="en-US" dirty="0"/>
                  <a:t>, </a:t>
                </a:r>
              </a:p>
              <a:p>
                <a:pPr lvl="1">
                  <a:buFont typeface="Arial" panose="020B0604020202020204" pitchFamily="34" charset="0"/>
                  <a:buChar char="•"/>
                </a:pPr>
                <a14:m>
                  <m:oMath xmlns:m="http://schemas.openxmlformats.org/officeDocument/2006/math">
                    <m:r>
                      <a:rPr lang="en-US" b="0" i="1" dirty="0" smtClean="0">
                        <a:latin typeface="Cambria Math" panose="02040503050406030204" pitchFamily="18" charset="0"/>
                      </a:rPr>
                      <m:t>𝜆</m:t>
                    </m:r>
                  </m:oMath>
                </a14:m>
                <a:r>
                  <a:rPr lang="en-US" dirty="0"/>
                  <a:t> </a:t>
                </a:r>
                <a:r>
                  <a:rPr lang="ru-RU" dirty="0"/>
                  <a:t> –</a:t>
                </a:r>
                <a:r>
                  <a:rPr lang="en-US" dirty="0"/>
                  <a:t> </a:t>
                </a:r>
                <a:r>
                  <a:rPr lang="ru-RU" dirty="0"/>
                  <a:t>вектор параметров метода </a:t>
                </a:r>
                <a:r>
                  <a:rPr lang="ru-RU" dirty="0" err="1"/>
                  <a:t>скаляризации</a:t>
                </a:r>
                <a:r>
                  <a:rPr lang="ru-RU" dirty="0"/>
                  <a:t> </a:t>
                </a:r>
                <a:br>
                  <a:rPr lang="ru-RU" dirty="0"/>
                </a:br>
                <a:r>
                  <a:rPr lang="ru-RU" dirty="0"/>
                  <a:t>(соответствует важности критериев)</a:t>
                </a:r>
                <a:r>
                  <a:rPr lang="en-US" dirty="0"/>
                  <a:t>.</a:t>
                </a:r>
              </a:p>
              <a:p>
                <a:r>
                  <a:rPr lang="ru-RU" dirty="0"/>
                  <a:t>Возможный метод </a:t>
                </a:r>
                <a:r>
                  <a:rPr lang="ru-RU" dirty="0" err="1"/>
                  <a:t>скаляризации</a:t>
                </a:r>
                <a:r>
                  <a:rPr lang="ru-RU" dirty="0"/>
                  <a:t>:</a:t>
                </a:r>
                <a:endParaRPr lang="en-US" dirty="0"/>
              </a:p>
              <a:p>
                <a:pPr marL="0" indent="0">
                  <a:buNone/>
                </a:pPr>
                <a14:m>
                  <m:oMathPara xmlns:m="http://schemas.openxmlformats.org/officeDocument/2006/math">
                    <m:oMathParaPr>
                      <m:jc m:val="centerGroup"/>
                    </m:oMathParaPr>
                    <m:oMath xmlns:m="http://schemas.openxmlformats.org/officeDocument/2006/math">
                      <m:limLow>
                        <m:limLowPr>
                          <m:ctrlPr>
                            <a:rPr lang="en-US" i="1" dirty="0" smtClean="0">
                              <a:latin typeface="Cambria Math" panose="02040503050406030204" pitchFamily="18" charset="0"/>
                            </a:rPr>
                          </m:ctrlPr>
                        </m:limLowPr>
                        <m:e>
                          <m:r>
                            <m:rPr>
                              <m:sty m:val="p"/>
                            </m:rPr>
                            <a:rPr lang="en-US" i="0" dirty="0" smtClean="0">
                              <a:latin typeface="Cambria Math" panose="02040503050406030204" pitchFamily="18" charset="0"/>
                            </a:rPr>
                            <m:t>min</m:t>
                          </m:r>
                        </m:e>
                        <m:lim>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𝐷</m:t>
                          </m:r>
                        </m:lim>
                      </m:limLow>
                      <m:r>
                        <a:rPr lang="en-US" i="1" dirty="0" smtClean="0">
                          <a:latin typeface="Cambria Math" panose="02040503050406030204" pitchFamily="18" charset="0"/>
                        </a:rPr>
                        <m:t> </m:t>
                      </m:r>
                      <m:r>
                        <a:rPr lang="en-US" i="1" dirty="0" smtClean="0">
                          <a:latin typeface="Cambria Math" panose="02040503050406030204" pitchFamily="18" charset="0"/>
                        </a:rPr>
                        <m:t>𝐹</m:t>
                      </m:r>
                      <m:d>
                        <m:dPr>
                          <m:ctrlPr>
                            <a:rPr lang="en-US" i="1" dirty="0" smtClean="0">
                              <a:latin typeface="Cambria Math" panose="02040503050406030204" pitchFamily="18" charset="0"/>
                            </a:rPr>
                          </m:ctrlPr>
                        </m:dPr>
                        <m:e>
                          <m:r>
                            <a:rPr lang="en-US" i="1" dirty="0" smtClean="0">
                              <a:latin typeface="Cambria Math" panose="02040503050406030204" pitchFamily="18" charset="0"/>
                            </a:rPr>
                            <m:t>𝜆</m:t>
                          </m:r>
                          <m:r>
                            <a:rPr lang="en-US" i="1" dirty="0" smtClean="0">
                              <a:latin typeface="Cambria Math" panose="02040503050406030204" pitchFamily="18" charset="0"/>
                            </a:rPr>
                            <m:t>,</m:t>
                          </m:r>
                          <m:r>
                            <a:rPr lang="en-US" i="1" dirty="0" err="1" smtClean="0">
                              <a:latin typeface="Cambria Math" panose="02040503050406030204" pitchFamily="18" charset="0"/>
                            </a:rPr>
                            <m:t>𝑦</m:t>
                          </m:r>
                        </m:e>
                      </m:d>
                      <m:r>
                        <a:rPr lang="en-US" i="1" dirty="0" smtClean="0">
                          <a:latin typeface="Cambria Math" panose="02040503050406030204" pitchFamily="18" charset="0"/>
                        </a:rPr>
                        <m:t>=</m:t>
                      </m:r>
                      <m:limLow>
                        <m:limLowPr>
                          <m:ctrlPr>
                            <a:rPr lang="en-US" i="1" dirty="0" smtClean="0">
                              <a:latin typeface="Cambria Math" panose="02040503050406030204" pitchFamily="18" charset="0"/>
                            </a:rPr>
                          </m:ctrlPr>
                        </m:limLowPr>
                        <m:e>
                          <m:r>
                            <m:rPr>
                              <m:sty m:val="p"/>
                            </m:rPr>
                            <a:rPr lang="en-US" i="0" dirty="0" smtClean="0">
                              <a:latin typeface="Cambria Math" panose="02040503050406030204" pitchFamily="18" charset="0"/>
                            </a:rPr>
                            <m:t>min</m:t>
                          </m:r>
                        </m:e>
                        <m:lim>
                          <m:r>
                            <a:rPr lang="en-US" i="1" dirty="0" smtClean="0">
                              <a:latin typeface="Cambria Math" panose="02040503050406030204" pitchFamily="18" charset="0"/>
                            </a:rPr>
                            <m:t>𝑦</m:t>
                          </m:r>
                          <m:r>
                            <a:rPr lang="en-US" i="1" dirty="0" smtClean="0">
                              <a:latin typeface="Cambria Math" panose="02040503050406030204" pitchFamily="18" charset="0"/>
                            </a:rPr>
                            <m:t>∈ </m:t>
                          </m:r>
                          <m:r>
                            <a:rPr lang="en-US" i="1" dirty="0" smtClean="0">
                              <a:latin typeface="Cambria Math" panose="02040503050406030204" pitchFamily="18" charset="0"/>
                            </a:rPr>
                            <m:t>𝐷</m:t>
                          </m:r>
                        </m:lim>
                      </m:limLow>
                      <m:func>
                        <m:funcPr>
                          <m:ctrlPr>
                            <a:rPr lang="en-US" i="1" dirty="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dirty="0">
                                  <a:latin typeface="Cambria Math" panose="02040503050406030204" pitchFamily="18" charset="0"/>
                                </a:rPr>
                                <m:t>max</m:t>
                              </m:r>
                            </m:e>
                            <m:lim>
                              <m:r>
                                <a:rPr lang="en-US" b="0" i="1" dirty="0" smtClean="0">
                                  <a:latin typeface="Cambria Math" panose="02040503050406030204" pitchFamily="18" charset="0"/>
                                </a:rPr>
                                <m:t>𝑖</m:t>
                              </m:r>
                            </m:lim>
                          </m:limLow>
                        </m:fName>
                        <m:e>
                          <m:d>
                            <m:dPr>
                              <m:begChr m:val="{"/>
                              <m:endChr m:val="}"/>
                              <m:ctrlPr>
                                <a:rPr lang="en-US" b="0"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𝜆</m:t>
                                  </m:r>
                                </m:e>
                                <m:sub>
                                  <m:r>
                                    <a:rPr lang="en-US" i="1" dirty="0" err="1">
                                      <a:latin typeface="Cambria Math" panose="02040503050406030204" pitchFamily="18" charset="0"/>
                                    </a:rPr>
                                    <m:t>𝑖</m:t>
                                  </m:r>
                                </m:sub>
                              </m:sSub>
                              <m:d>
                                <m:dPr>
                                  <m:ctrlPr>
                                    <a:rPr lang="en-US" i="1" dirty="0">
                                      <a:latin typeface="Cambria Math" panose="02040503050406030204" pitchFamily="18" charset="0"/>
                                    </a:rPr>
                                  </m:ctrlPr>
                                </m:dPr>
                                <m:e>
                                  <m:sSub>
                                    <m:sSubPr>
                                      <m:ctrlPr>
                                        <a:rPr lang="en-US" i="1" dirty="0" err="1">
                                          <a:latin typeface="Cambria Math" panose="02040503050406030204" pitchFamily="18" charset="0"/>
                                        </a:rPr>
                                      </m:ctrlPr>
                                    </m:sSubPr>
                                    <m:e>
                                      <m:r>
                                        <a:rPr lang="en-US" i="1" dirty="0" err="1">
                                          <a:latin typeface="Cambria Math" panose="02040503050406030204" pitchFamily="18" charset="0"/>
                                        </a:rPr>
                                        <m:t>𝑓</m:t>
                                      </m:r>
                                    </m:e>
                                    <m:sub>
                                      <m:r>
                                        <a:rPr lang="en-US" i="1" dirty="0" err="1">
                                          <a:latin typeface="Cambria Math" panose="02040503050406030204" pitchFamily="18" charset="0"/>
                                        </a:rPr>
                                        <m:t>𝑖</m:t>
                                      </m:r>
                                    </m:sub>
                                  </m:sSub>
                                  <m:d>
                                    <m:dPr>
                                      <m:ctrlPr>
                                        <a:rPr lang="en-US" i="1" dirty="0" err="1">
                                          <a:latin typeface="Cambria Math" panose="02040503050406030204" pitchFamily="18" charset="0"/>
                                        </a:rPr>
                                      </m:ctrlPr>
                                    </m:dPr>
                                    <m:e>
                                      <m:r>
                                        <a:rPr lang="en-US" i="1" dirty="0">
                                          <a:latin typeface="Cambria Math" panose="02040503050406030204" pitchFamily="18" charset="0"/>
                                        </a:rPr>
                                        <m:t>𝑦</m:t>
                                      </m:r>
                                    </m:e>
                                  </m:d>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err="1">
                                          <a:latin typeface="Cambria Math" panose="02040503050406030204" pitchFamily="18" charset="0"/>
                                        </a:rPr>
                                        <m:t>𝑓</m:t>
                                      </m:r>
                                    </m:e>
                                    <m:sub>
                                      <m:r>
                                        <a:rPr lang="en-US" i="1" dirty="0" err="1">
                                          <a:latin typeface="Cambria Math" panose="02040503050406030204" pitchFamily="18" charset="0"/>
                                        </a:rPr>
                                        <m:t>𝑖</m:t>
                                      </m:r>
                                    </m:sub>
                                    <m:sup>
                                      <m:r>
                                        <a:rPr lang="en-US" i="1" dirty="0">
                                          <a:latin typeface="Cambria Math" panose="02040503050406030204" pitchFamily="18" charset="0"/>
                                        </a:rPr>
                                        <m:t>∗</m:t>
                                      </m:r>
                                    </m:sup>
                                  </m:sSubSup>
                                </m:e>
                              </m:d>
                            </m:e>
                          </m:d>
                        </m:e>
                      </m:func>
                    </m:oMath>
                  </m:oMathPara>
                </a14:m>
                <a:endParaRPr lang="en-US" dirty="0"/>
              </a:p>
              <a:p>
                <a:pPr marL="266700" lvl="1" indent="0">
                  <a:buNone/>
                </a:pPr>
                <a:r>
                  <a:rPr lang="ru-RU" b="0" dirty="0"/>
                  <a:t>где</a:t>
                </a:r>
                <a:r>
                  <a:rPr lang="en-US" b="0"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oMath>
                </a14:m>
                <a:r>
                  <a:rPr lang="en-US" dirty="0"/>
                  <a:t> </a:t>
                </a:r>
                <a:r>
                  <a:rPr lang="ru-RU" dirty="0"/>
                  <a:t>эталонное решение (может определяться в процессе поиска)</a:t>
                </a:r>
                <a:r>
                  <a:rPr lang="en-US" dirty="0"/>
                  <a:t>.</a:t>
                </a:r>
                <a:br>
                  <a:rPr lang="en-US" dirty="0"/>
                </a:br>
                <a:endParaRPr lang="en-US" dirty="0"/>
              </a:p>
              <a:p>
                <a:pPr marL="0" indent="0">
                  <a:buNone/>
                </a:pPr>
                <a:endParaRPr lang="en-US" dirty="0"/>
              </a:p>
              <a:p>
                <a:endParaRPr lang="en-US" dirty="0"/>
              </a:p>
            </p:txBody>
          </p:sp>
        </mc:Choice>
        <mc:Fallback>
          <p:sp>
            <p:nvSpPr>
              <p:cNvPr id="3" name="Содержимое 2"/>
              <p:cNvSpPr>
                <a:spLocks noGrp="1" noRot="1" noChangeAspect="1" noMove="1" noResize="1" noEditPoints="1" noAdjustHandles="1" noChangeArrowheads="1" noChangeShapeType="1" noTextEdit="1"/>
              </p:cNvSpPr>
              <p:nvPr>
                <p:ph idx="1"/>
              </p:nvPr>
            </p:nvSpPr>
            <p:spPr>
              <a:blipFill>
                <a:blip r:embed="rId2"/>
                <a:stretch>
                  <a:fillRect l="-449" t="-935" r="-192"/>
                </a:stretch>
              </a:blipFill>
            </p:spPr>
            <p:txBody>
              <a:bodyPr/>
              <a:lstStyle/>
              <a:p>
                <a:r>
                  <a:rPr lang="ru-RU">
                    <a:noFill/>
                  </a:rPr>
                  <a:t> </a:t>
                </a:r>
              </a:p>
            </p:txBody>
          </p:sp>
        </mc:Fallback>
      </mc:AlternateContent>
      <p:sp>
        <p:nvSpPr>
          <p:cNvPr id="35842"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3" name="Rectangle 3"/>
          <p:cNvSpPr>
            <a:spLocks noChangeArrowheads="1"/>
          </p:cNvSpPr>
          <p:nvPr/>
        </p:nvSpPr>
        <p:spPr bwMode="auto">
          <a:xfrm>
            <a:off x="0" y="83820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4" name="Группа 3">
            <a:extLst>
              <a:ext uri="{FF2B5EF4-FFF2-40B4-BE49-F238E27FC236}">
                <a16:creationId xmlns:a16="http://schemas.microsoft.com/office/drawing/2014/main" id="{989EAB91-A7AB-4E81-9C0C-1D54FF929E4B}"/>
              </a:ext>
            </a:extLst>
          </p:cNvPr>
          <p:cNvGrpSpPr/>
          <p:nvPr/>
        </p:nvGrpSpPr>
        <p:grpSpPr>
          <a:xfrm>
            <a:off x="1136576" y="4365103"/>
            <a:ext cx="7706595" cy="1944217"/>
            <a:chOff x="1496616" y="4509120"/>
            <a:chExt cx="7056783" cy="1512169"/>
          </a:xfrm>
        </p:grpSpPr>
        <p:pic>
          <p:nvPicPr>
            <p:cNvPr id="11" name="Picture 4">
              <a:extLst>
                <a:ext uri="{FF2B5EF4-FFF2-40B4-BE49-F238E27FC236}">
                  <a16:creationId xmlns:a16="http://schemas.microsoft.com/office/drawing/2014/main" id="{6CE3767F-D51E-47F3-8802-4F304E01E4D9}"/>
                </a:ext>
              </a:extLst>
            </p:cNvPr>
            <p:cNvPicPr>
              <a:picLocks noChangeAspect="1" noChangeArrowheads="1"/>
            </p:cNvPicPr>
            <p:nvPr/>
          </p:nvPicPr>
          <p:blipFill>
            <a:blip r:embed="rId3" cstate="print"/>
            <a:srcRect/>
            <a:stretch>
              <a:fillRect/>
            </a:stretch>
          </p:blipFill>
          <p:spPr bwMode="auto">
            <a:xfrm>
              <a:off x="1496616" y="4509120"/>
              <a:ext cx="2988940" cy="1512169"/>
            </a:xfrm>
            <a:prstGeom prst="rect">
              <a:avLst/>
            </a:prstGeom>
            <a:noFill/>
            <a:ln w="9525">
              <a:noFill/>
              <a:miter lim="800000"/>
              <a:headEnd/>
              <a:tailEnd/>
            </a:ln>
            <a:effectLst/>
          </p:spPr>
        </p:pic>
        <p:pic>
          <p:nvPicPr>
            <p:cNvPr id="12" name="Picture 6">
              <a:extLst>
                <a:ext uri="{FF2B5EF4-FFF2-40B4-BE49-F238E27FC236}">
                  <a16:creationId xmlns:a16="http://schemas.microsoft.com/office/drawing/2014/main" id="{5E2AF6AA-D434-4F5C-A507-47016115D51C}"/>
                </a:ext>
              </a:extLst>
            </p:cNvPr>
            <p:cNvPicPr>
              <a:picLocks noChangeAspect="1" noChangeArrowheads="1"/>
            </p:cNvPicPr>
            <p:nvPr/>
          </p:nvPicPr>
          <p:blipFill>
            <a:blip r:embed="rId4" cstate="print"/>
            <a:srcRect/>
            <a:stretch>
              <a:fillRect/>
            </a:stretch>
          </p:blipFill>
          <p:spPr bwMode="auto">
            <a:xfrm>
              <a:off x="5233290" y="4509120"/>
              <a:ext cx="3320109" cy="1463378"/>
            </a:xfrm>
            <a:prstGeom prst="rect">
              <a:avLst/>
            </a:prstGeom>
            <a:noFill/>
            <a:ln w="9525">
              <a:noFill/>
              <a:miter lim="800000"/>
              <a:headEnd/>
              <a:tailEnd/>
            </a:ln>
            <a:effectLst/>
          </p:spPr>
        </p:pic>
        <p:sp>
          <p:nvSpPr>
            <p:cNvPr id="13" name="AutoShape 253">
              <a:extLst>
                <a:ext uri="{FF2B5EF4-FFF2-40B4-BE49-F238E27FC236}">
                  <a16:creationId xmlns:a16="http://schemas.microsoft.com/office/drawing/2014/main" id="{4C772F4D-0E7A-450B-AD1A-054EFDBAA03D}"/>
                </a:ext>
              </a:extLst>
            </p:cNvPr>
            <p:cNvSpPr>
              <a:spLocks noChangeArrowheads="1"/>
            </p:cNvSpPr>
            <p:nvPr/>
          </p:nvSpPr>
          <p:spPr bwMode="auto">
            <a:xfrm>
              <a:off x="4664968" y="4968971"/>
              <a:ext cx="391277" cy="548261"/>
            </a:xfrm>
            <a:prstGeom prst="rightArrow">
              <a:avLst>
                <a:gd name="adj1" fmla="val 50000"/>
                <a:gd name="adj2" fmla="val 25000"/>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pSp>
      <p:sp>
        <p:nvSpPr>
          <p:cNvPr id="15" name="Дата 14">
            <a:extLst>
              <a:ext uri="{FF2B5EF4-FFF2-40B4-BE49-F238E27FC236}">
                <a16:creationId xmlns:a16="http://schemas.microsoft.com/office/drawing/2014/main" id="{E751F73B-E425-495B-9619-151ED3FE63C3}"/>
              </a:ext>
            </a:extLst>
          </p:cNvPr>
          <p:cNvSpPr>
            <a:spLocks noGrp="1"/>
          </p:cNvSpPr>
          <p:nvPr>
            <p:ph type="dt" sz="half" idx="2"/>
          </p:nvPr>
        </p:nvSpPr>
        <p:spPr/>
        <p:txBody>
          <a:bodyPr/>
          <a:lstStyle/>
          <a:p>
            <a:pPr algn="ctr">
              <a:defRPr/>
            </a:pPr>
            <a:r>
              <a:rPr lang="ru-RU"/>
              <a:t>RSCD, 2025</a:t>
            </a:r>
            <a:endParaRPr lang="en-US" dirty="0"/>
          </a:p>
        </p:txBody>
      </p:sp>
      <p:sp>
        <p:nvSpPr>
          <p:cNvPr id="6" name="Номер слайда 5">
            <a:extLst>
              <a:ext uri="{FF2B5EF4-FFF2-40B4-BE49-F238E27FC236}">
                <a16:creationId xmlns:a16="http://schemas.microsoft.com/office/drawing/2014/main" id="{1BEFEE48-6C93-E481-D9E0-2FF11083A7DD}"/>
              </a:ext>
            </a:extLst>
          </p:cNvPr>
          <p:cNvSpPr>
            <a:spLocks noGrp="1"/>
          </p:cNvSpPr>
          <p:nvPr>
            <p:ph type="sldNum" sz="quarter" idx="4"/>
          </p:nvPr>
        </p:nvSpPr>
        <p:spPr/>
        <p:txBody>
          <a:bodyPr/>
          <a:lstStyle/>
          <a:p>
            <a:pPr>
              <a:defRPr/>
            </a:pPr>
            <a:fld id="{4F2367BF-7A57-4F5A-B357-719264272D2E}" type="slidenum">
              <a:rPr lang="ru-RU" smtClean="0"/>
              <a:pPr>
                <a:defRPr/>
              </a:pPr>
              <a:t>5</a:t>
            </a:fld>
            <a:r>
              <a:rPr lang="en-US"/>
              <a:t>/33</a:t>
            </a:r>
            <a:endParaRPr lang="ru-RU" dirty="0"/>
          </a:p>
        </p:txBody>
      </p:sp>
      <p:sp>
        <p:nvSpPr>
          <p:cNvPr id="5" name="Нижний колонтитул 4">
            <a:extLst>
              <a:ext uri="{FF2B5EF4-FFF2-40B4-BE49-F238E27FC236}">
                <a16:creationId xmlns:a16="http://schemas.microsoft.com/office/drawing/2014/main" id="{F148D61F-F48D-4DC1-A309-9F86F7AA3749}"/>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Скаляризация</a:t>
            </a:r>
            <a:r>
              <a:rPr lang="ru-RU" dirty="0"/>
              <a:t> критериев</a:t>
            </a:r>
            <a:endParaRPr lang="en-US" dirty="0"/>
          </a:p>
        </p:txBody>
      </p:sp>
      <mc:AlternateContent xmlns:mc="http://schemas.openxmlformats.org/markup-compatibility/2006">
        <mc:Choice xmlns:a14="http://schemas.microsoft.com/office/drawing/2010/main" Requires="a14">
          <p:sp>
            <p:nvSpPr>
              <p:cNvPr id="3" name="Содержимое 2"/>
              <p:cNvSpPr>
                <a:spLocks noGrp="1"/>
              </p:cNvSpPr>
              <p:nvPr>
                <p:ph idx="1"/>
              </p:nvPr>
            </p:nvSpPr>
            <p:spPr>
              <a:xfrm>
                <a:off x="238092" y="836712"/>
                <a:ext cx="9667908" cy="5214974"/>
              </a:xfrm>
            </p:spPr>
            <p:txBody>
              <a:bodyPr/>
              <a:lstStyle/>
              <a:p>
                <a:pPr marL="0" indent="0">
                  <a:buNone/>
                </a:pPr>
                <a14:m>
                  <m:oMath xmlns:m="http://schemas.openxmlformats.org/officeDocument/2006/math">
                    <m:sSub>
                      <m:sSubPr>
                        <m:ctrlPr>
                          <a:rPr lang="en-US" sz="2200" b="0" i="1" dirty="0" smtClean="0">
                            <a:latin typeface="Cambria Math" panose="02040503050406030204" pitchFamily="18" charset="0"/>
                          </a:rPr>
                        </m:ctrlPr>
                      </m:sSubPr>
                      <m:e>
                        <m:r>
                          <a:rPr lang="en-US" sz="2200" i="1" dirty="0" smtClean="0">
                            <a:latin typeface="Cambria Math" panose="02040503050406030204" pitchFamily="18" charset="0"/>
                          </a:rPr>
                          <m:t>𝜑</m:t>
                        </m:r>
                      </m:e>
                      <m:sub>
                        <m:r>
                          <a:rPr lang="en-US" sz="2200" b="0" i="1" dirty="0" smtClean="0">
                            <a:latin typeface="Cambria Math" panose="02040503050406030204" pitchFamily="18" charset="0"/>
                          </a:rPr>
                          <m:t>1</m:t>
                        </m:r>
                      </m:sub>
                    </m:sSub>
                    <m:d>
                      <m:dPr>
                        <m:ctrlPr>
                          <a:rPr lang="en-US" sz="2200" i="1" dirty="0">
                            <a:latin typeface="Cambria Math" panose="02040503050406030204" pitchFamily="18" charset="0"/>
                          </a:rPr>
                        </m:ctrlPr>
                      </m:dPr>
                      <m:e>
                        <m:r>
                          <a:rPr lang="en-US" sz="2200" i="1" dirty="0">
                            <a:latin typeface="Cambria Math" panose="02040503050406030204" pitchFamily="18" charset="0"/>
                          </a:rPr>
                          <m:t>𝑦</m:t>
                        </m:r>
                      </m:e>
                    </m:d>
                    <m:r>
                      <a:rPr lang="en-US" sz="2200" b="0" i="1" dirty="0" smtClean="0">
                        <a:latin typeface="Cambria Math" panose="02040503050406030204" pitchFamily="18" charset="0"/>
                      </a:rPr>
                      <m:t>=</m:t>
                    </m:r>
                    <m:r>
                      <a:rPr lang="en-US" sz="2200" b="0" i="1" dirty="0" smtClean="0">
                        <a:latin typeface="Cambria Math" panose="02040503050406030204" pitchFamily="18" charset="0"/>
                      </a:rPr>
                      <m:t>𝐹</m:t>
                    </m:r>
                    <m:d>
                      <m:dPr>
                        <m:ctrlPr>
                          <a:rPr lang="en-US" sz="2200" b="0" i="1" dirty="0" smtClean="0">
                            <a:latin typeface="Cambria Math" panose="02040503050406030204" pitchFamily="18" charset="0"/>
                          </a:rPr>
                        </m:ctrlPr>
                      </m:dPr>
                      <m:e>
                        <m:sSub>
                          <m:sSubPr>
                            <m:ctrlPr>
                              <a:rPr lang="en-US" sz="2200" i="1" dirty="0" smtClean="0">
                                <a:latin typeface="Cambria Math" panose="02040503050406030204" pitchFamily="18" charset="0"/>
                              </a:rPr>
                            </m:ctrlPr>
                          </m:sSubPr>
                          <m:e>
                            <m:r>
                              <a:rPr lang="en-US" sz="2200" i="1" dirty="0">
                                <a:latin typeface="Cambria Math" panose="02040503050406030204" pitchFamily="18" charset="0"/>
                              </a:rPr>
                              <m:t>𝜆</m:t>
                            </m:r>
                          </m:e>
                          <m:sub>
                            <m:r>
                              <a:rPr lang="en-US" sz="2200" i="1" dirty="0">
                                <a:latin typeface="Cambria Math" panose="02040503050406030204" pitchFamily="18" charset="0"/>
                              </a:rPr>
                              <m:t>1</m:t>
                            </m:r>
                          </m:sub>
                        </m:sSub>
                        <m:r>
                          <a:rPr lang="en-US" sz="2200" b="0" i="1" dirty="0" smtClean="0">
                            <a:latin typeface="Cambria Math" panose="02040503050406030204" pitchFamily="18" charset="0"/>
                          </a:rPr>
                          <m:t>,</m:t>
                        </m:r>
                        <m:r>
                          <a:rPr lang="en-US" sz="2200" b="0" i="1" dirty="0" smtClean="0">
                            <a:latin typeface="Cambria Math" panose="02040503050406030204" pitchFamily="18" charset="0"/>
                          </a:rPr>
                          <m:t>𝑓</m:t>
                        </m:r>
                        <m:d>
                          <m:dPr>
                            <m:ctrlPr>
                              <a:rPr lang="en-US" sz="2200" i="1" dirty="0" err="1">
                                <a:latin typeface="Cambria Math" panose="02040503050406030204" pitchFamily="18" charset="0"/>
                              </a:rPr>
                            </m:ctrlPr>
                          </m:dPr>
                          <m:e>
                            <m:r>
                              <a:rPr lang="en-US" sz="2200" i="1" dirty="0">
                                <a:latin typeface="Cambria Math" panose="02040503050406030204" pitchFamily="18" charset="0"/>
                              </a:rPr>
                              <m:t>𝑦</m:t>
                            </m:r>
                          </m:e>
                        </m:d>
                      </m:e>
                    </m:d>
                  </m:oMath>
                </a14:m>
                <a:r>
                  <a:rPr lang="en-US" sz="2200" dirty="0"/>
                  <a:t>     …     </a:t>
                </a:r>
                <a14:m>
                  <m:oMath xmlns:m="http://schemas.openxmlformats.org/officeDocument/2006/math">
                    <m:sSub>
                      <m:sSubPr>
                        <m:ctrlPr>
                          <a:rPr lang="en-US" sz="2200" b="0" i="1" dirty="0" smtClean="0">
                            <a:latin typeface="Cambria Math" panose="02040503050406030204" pitchFamily="18" charset="0"/>
                          </a:rPr>
                        </m:ctrlPr>
                      </m:sSubPr>
                      <m:e>
                        <m:r>
                          <a:rPr lang="en-US" sz="2200" i="1" dirty="0">
                            <a:latin typeface="Cambria Math" panose="02040503050406030204" pitchFamily="18" charset="0"/>
                          </a:rPr>
                          <m:t>𝜑</m:t>
                        </m:r>
                      </m:e>
                      <m:sub>
                        <m:r>
                          <a:rPr lang="en-US" sz="2200" b="0" i="1" dirty="0" smtClean="0">
                            <a:latin typeface="Cambria Math" panose="02040503050406030204" pitchFamily="18" charset="0"/>
                          </a:rPr>
                          <m:t>𝑚</m:t>
                        </m:r>
                      </m:sub>
                    </m:sSub>
                    <m:d>
                      <m:dPr>
                        <m:ctrlPr>
                          <a:rPr lang="en-US" sz="2200" i="1" dirty="0">
                            <a:latin typeface="Cambria Math" panose="02040503050406030204" pitchFamily="18" charset="0"/>
                          </a:rPr>
                        </m:ctrlPr>
                      </m:dPr>
                      <m:e>
                        <m:r>
                          <a:rPr lang="en-US" sz="2200" i="1" dirty="0">
                            <a:latin typeface="Cambria Math" panose="02040503050406030204" pitchFamily="18" charset="0"/>
                          </a:rPr>
                          <m:t>𝑦</m:t>
                        </m:r>
                      </m:e>
                    </m:d>
                    <m:r>
                      <a:rPr lang="en-US" sz="2200" i="1" dirty="0">
                        <a:latin typeface="Cambria Math" panose="02040503050406030204" pitchFamily="18" charset="0"/>
                      </a:rPr>
                      <m:t>=</m:t>
                    </m:r>
                    <m:r>
                      <a:rPr lang="en-US" sz="2200" i="1" dirty="0">
                        <a:latin typeface="Cambria Math" panose="02040503050406030204" pitchFamily="18" charset="0"/>
                      </a:rPr>
                      <m:t>𝐹</m:t>
                    </m:r>
                    <m:d>
                      <m:dPr>
                        <m:ctrlPr>
                          <a:rPr lang="en-US" sz="2200" i="1" dirty="0">
                            <a:latin typeface="Cambria Math" panose="02040503050406030204" pitchFamily="18" charset="0"/>
                          </a:rPr>
                        </m:ctrlPr>
                      </m:dPr>
                      <m:e>
                        <m:sSub>
                          <m:sSubPr>
                            <m:ctrlPr>
                              <a:rPr lang="en-US" sz="2200" i="1" dirty="0">
                                <a:latin typeface="Cambria Math" panose="02040503050406030204" pitchFamily="18" charset="0"/>
                              </a:rPr>
                            </m:ctrlPr>
                          </m:sSubPr>
                          <m:e>
                            <m:r>
                              <a:rPr lang="en-US" sz="2200" i="1" dirty="0">
                                <a:latin typeface="Cambria Math" panose="02040503050406030204" pitchFamily="18" charset="0"/>
                              </a:rPr>
                              <m:t>𝜆</m:t>
                            </m:r>
                          </m:e>
                          <m:sub>
                            <m:r>
                              <a:rPr lang="en-US" sz="2200" b="0" i="1" dirty="0" smtClean="0">
                                <a:latin typeface="Cambria Math" panose="02040503050406030204" pitchFamily="18" charset="0"/>
                              </a:rPr>
                              <m:t>𝑚</m:t>
                            </m:r>
                          </m:sub>
                        </m:sSub>
                        <m:r>
                          <a:rPr lang="en-US" sz="2200" b="0" i="1" dirty="0" smtClean="0">
                            <a:latin typeface="Cambria Math" panose="02040503050406030204" pitchFamily="18" charset="0"/>
                          </a:rPr>
                          <m:t>,</m:t>
                        </m:r>
                        <m:r>
                          <a:rPr lang="en-US" sz="2200" i="1" dirty="0">
                            <a:latin typeface="Cambria Math" panose="02040503050406030204" pitchFamily="18" charset="0"/>
                          </a:rPr>
                          <m:t>𝑓</m:t>
                        </m:r>
                        <m:d>
                          <m:dPr>
                            <m:ctrlPr>
                              <a:rPr lang="en-US" sz="2200" i="1" dirty="0" err="1">
                                <a:latin typeface="Cambria Math" panose="02040503050406030204" pitchFamily="18" charset="0"/>
                              </a:rPr>
                            </m:ctrlPr>
                          </m:dPr>
                          <m:e>
                            <m:r>
                              <a:rPr lang="en-US" sz="2200" i="1" dirty="0">
                                <a:latin typeface="Cambria Math" panose="02040503050406030204" pitchFamily="18" charset="0"/>
                              </a:rPr>
                              <m:t>𝑦</m:t>
                            </m:r>
                          </m:e>
                        </m:d>
                      </m:e>
                    </m:d>
                  </m:oMath>
                </a14:m>
                <a:r>
                  <a:rPr lang="en-US" sz="2200" dirty="0"/>
                  <a:t>                      Pareto front</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r>
                  <a:rPr lang="ru-RU" sz="2200" dirty="0"/>
                  <a:t>Появляется серия скалярных задач глобальной оптимизации</a:t>
                </a:r>
                <a:endParaRPr lang="en-US" sz="2200" dirty="0"/>
              </a:p>
              <a:p>
                <a:pPr marL="0" indent="0" algn="ctr">
                  <a:buNone/>
                </a:pPr>
                <a14:m>
                  <m:oMath xmlns:m="http://schemas.openxmlformats.org/officeDocument/2006/math">
                    <m:limLow>
                      <m:limLowPr>
                        <m:ctrlPr>
                          <a:rPr lang="en-US" sz="2200" i="1" dirty="0" smtClean="0">
                            <a:latin typeface="Cambria Math" panose="02040503050406030204" pitchFamily="18" charset="0"/>
                          </a:rPr>
                        </m:ctrlPr>
                      </m:limLowPr>
                      <m:e>
                        <m:r>
                          <m:rPr>
                            <m:sty m:val="p"/>
                          </m:rPr>
                          <a:rPr lang="en-US" sz="2200" dirty="0">
                            <a:latin typeface="Cambria Math" panose="02040503050406030204" pitchFamily="18" charset="0"/>
                          </a:rPr>
                          <m:t>min</m:t>
                        </m:r>
                      </m:e>
                      <m:lim>
                        <m:r>
                          <a:rPr lang="en-US" sz="2200" i="1" dirty="0">
                            <a:latin typeface="Cambria Math" panose="02040503050406030204" pitchFamily="18" charset="0"/>
                          </a:rPr>
                          <m:t>𝑦</m:t>
                        </m:r>
                        <m:r>
                          <a:rPr lang="en-US" sz="2200" i="1" dirty="0">
                            <a:latin typeface="Cambria Math" panose="02040503050406030204" pitchFamily="18" charset="0"/>
                          </a:rPr>
                          <m:t>∈</m:t>
                        </m:r>
                        <m:r>
                          <a:rPr lang="en-US" sz="2200" i="1" dirty="0">
                            <a:latin typeface="Cambria Math" panose="02040503050406030204" pitchFamily="18" charset="0"/>
                          </a:rPr>
                          <m:t>𝐷</m:t>
                        </m:r>
                      </m:lim>
                    </m:limLow>
                    <m:r>
                      <a:rPr lang="en-US" sz="2200" i="1" dirty="0">
                        <a:latin typeface="Cambria Math" panose="02040503050406030204" pitchFamily="18" charset="0"/>
                      </a:rPr>
                      <m:t> </m:t>
                    </m:r>
                    <m:sSub>
                      <m:sSubPr>
                        <m:ctrlPr>
                          <a:rPr lang="en-US" sz="2200" b="0" i="1" dirty="0" smtClean="0">
                            <a:latin typeface="Cambria Math" panose="02040503050406030204" pitchFamily="18" charset="0"/>
                          </a:rPr>
                        </m:ctrlPr>
                      </m:sSubPr>
                      <m:e>
                        <m:r>
                          <a:rPr lang="en-US" sz="2200" i="1" dirty="0">
                            <a:latin typeface="Cambria Math" panose="02040503050406030204" pitchFamily="18" charset="0"/>
                          </a:rPr>
                          <m:t>𝜑</m:t>
                        </m:r>
                      </m:e>
                      <m:sub>
                        <m:r>
                          <a:rPr lang="en-US" sz="2200" b="0" i="1" dirty="0" smtClean="0">
                            <a:latin typeface="Cambria Math" panose="02040503050406030204" pitchFamily="18" charset="0"/>
                          </a:rPr>
                          <m:t>1</m:t>
                        </m:r>
                      </m:sub>
                    </m:sSub>
                    <m:d>
                      <m:dPr>
                        <m:ctrlPr>
                          <a:rPr lang="en-US" sz="2200" i="1" dirty="0">
                            <a:latin typeface="Cambria Math" panose="02040503050406030204" pitchFamily="18" charset="0"/>
                          </a:rPr>
                        </m:ctrlPr>
                      </m:dPr>
                      <m:e>
                        <m:r>
                          <a:rPr lang="en-US" sz="2200" i="1" dirty="0">
                            <a:latin typeface="Cambria Math" panose="02040503050406030204" pitchFamily="18" charset="0"/>
                          </a:rPr>
                          <m:t>𝑦</m:t>
                        </m:r>
                      </m:e>
                    </m:d>
                  </m:oMath>
                </a14:m>
                <a:r>
                  <a:rPr lang="en-US" sz="2200" dirty="0"/>
                  <a:t>,  </a:t>
                </a:r>
                <a14:m>
                  <m:oMath xmlns:m="http://schemas.openxmlformats.org/officeDocument/2006/math">
                    <m:limLow>
                      <m:limLowPr>
                        <m:ctrlPr>
                          <a:rPr lang="en-US" sz="2200" i="1" dirty="0">
                            <a:latin typeface="Cambria Math" panose="02040503050406030204" pitchFamily="18" charset="0"/>
                          </a:rPr>
                        </m:ctrlPr>
                      </m:limLowPr>
                      <m:e>
                        <m:r>
                          <m:rPr>
                            <m:sty m:val="p"/>
                          </m:rPr>
                          <a:rPr lang="en-US" sz="2200" dirty="0">
                            <a:latin typeface="Cambria Math" panose="02040503050406030204" pitchFamily="18" charset="0"/>
                          </a:rPr>
                          <m:t>min</m:t>
                        </m:r>
                      </m:e>
                      <m:lim>
                        <m:r>
                          <a:rPr lang="en-US" sz="2200" i="1" dirty="0">
                            <a:latin typeface="Cambria Math" panose="02040503050406030204" pitchFamily="18" charset="0"/>
                          </a:rPr>
                          <m:t>𝑦</m:t>
                        </m:r>
                        <m:r>
                          <a:rPr lang="en-US" sz="2200" i="1" dirty="0">
                            <a:latin typeface="Cambria Math" panose="02040503050406030204" pitchFamily="18" charset="0"/>
                          </a:rPr>
                          <m:t>∈</m:t>
                        </m:r>
                        <m:r>
                          <a:rPr lang="en-US" sz="2200" i="1" dirty="0">
                            <a:latin typeface="Cambria Math" panose="02040503050406030204" pitchFamily="18" charset="0"/>
                          </a:rPr>
                          <m:t>𝐷</m:t>
                        </m:r>
                      </m:lim>
                    </m:limLow>
                    <m:r>
                      <a:rPr lang="en-US" sz="2200" i="1" dirty="0">
                        <a:latin typeface="Cambria Math" panose="02040503050406030204" pitchFamily="18" charset="0"/>
                      </a:rPr>
                      <m:t> </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𝜑</m:t>
                        </m:r>
                      </m:e>
                      <m:sub>
                        <m:r>
                          <a:rPr lang="en-US" sz="2200" b="0" i="1" dirty="0" smtClean="0">
                            <a:latin typeface="Cambria Math" panose="02040503050406030204" pitchFamily="18" charset="0"/>
                          </a:rPr>
                          <m:t>2</m:t>
                        </m:r>
                      </m:sub>
                    </m:sSub>
                    <m:d>
                      <m:dPr>
                        <m:ctrlPr>
                          <a:rPr lang="en-US" sz="2200" i="1" dirty="0">
                            <a:latin typeface="Cambria Math" panose="02040503050406030204" pitchFamily="18" charset="0"/>
                          </a:rPr>
                        </m:ctrlPr>
                      </m:dPr>
                      <m:e>
                        <m:r>
                          <a:rPr lang="en-US" sz="2200" i="1" dirty="0">
                            <a:latin typeface="Cambria Math" panose="02040503050406030204" pitchFamily="18" charset="0"/>
                          </a:rPr>
                          <m:t>𝑦</m:t>
                        </m:r>
                      </m:e>
                    </m:d>
                    <m:r>
                      <a:rPr lang="en-US" sz="2200" i="1" dirty="0">
                        <a:latin typeface="Cambria Math" panose="02040503050406030204" pitchFamily="18" charset="0"/>
                      </a:rPr>
                      <m:t> </m:t>
                    </m:r>
                  </m:oMath>
                </a14:m>
                <a:r>
                  <a:rPr lang="en-US" sz="2200" dirty="0"/>
                  <a:t>, … ,  </a:t>
                </a:r>
                <a14:m>
                  <m:oMath xmlns:m="http://schemas.openxmlformats.org/officeDocument/2006/math">
                    <m:limLow>
                      <m:limLowPr>
                        <m:ctrlPr>
                          <a:rPr lang="en-US" sz="2200" i="1" dirty="0">
                            <a:latin typeface="Cambria Math" panose="02040503050406030204" pitchFamily="18" charset="0"/>
                          </a:rPr>
                        </m:ctrlPr>
                      </m:limLowPr>
                      <m:e>
                        <m:r>
                          <m:rPr>
                            <m:sty m:val="p"/>
                          </m:rPr>
                          <a:rPr lang="en-US" sz="2200" dirty="0">
                            <a:latin typeface="Cambria Math" panose="02040503050406030204" pitchFamily="18" charset="0"/>
                          </a:rPr>
                          <m:t>min</m:t>
                        </m:r>
                      </m:e>
                      <m:lim>
                        <m:r>
                          <a:rPr lang="en-US" sz="2200" i="1" dirty="0">
                            <a:latin typeface="Cambria Math" panose="02040503050406030204" pitchFamily="18" charset="0"/>
                          </a:rPr>
                          <m:t>𝑦</m:t>
                        </m:r>
                        <m:r>
                          <a:rPr lang="en-US" sz="2200" i="1" dirty="0">
                            <a:latin typeface="Cambria Math" panose="02040503050406030204" pitchFamily="18" charset="0"/>
                          </a:rPr>
                          <m:t>∈</m:t>
                        </m:r>
                        <m:r>
                          <a:rPr lang="en-US" sz="2200" i="1" dirty="0">
                            <a:latin typeface="Cambria Math" panose="02040503050406030204" pitchFamily="18" charset="0"/>
                          </a:rPr>
                          <m:t>𝐷</m:t>
                        </m:r>
                      </m:lim>
                    </m:limLow>
                    <m:r>
                      <a:rPr lang="en-US" sz="2200" i="1" dirty="0">
                        <a:latin typeface="Cambria Math" panose="02040503050406030204" pitchFamily="18" charset="0"/>
                      </a:rPr>
                      <m:t> </m:t>
                    </m:r>
                    <m:sSub>
                      <m:sSubPr>
                        <m:ctrlPr>
                          <a:rPr lang="en-US" sz="2200" i="1" dirty="0">
                            <a:latin typeface="Cambria Math" panose="02040503050406030204" pitchFamily="18" charset="0"/>
                          </a:rPr>
                        </m:ctrlPr>
                      </m:sSubPr>
                      <m:e>
                        <m:r>
                          <a:rPr lang="en-US" sz="2200" i="1" dirty="0">
                            <a:latin typeface="Cambria Math" panose="02040503050406030204" pitchFamily="18" charset="0"/>
                          </a:rPr>
                          <m:t>𝜑</m:t>
                        </m:r>
                      </m:e>
                      <m:sub>
                        <m:r>
                          <a:rPr lang="en-US" sz="2200" b="0" i="1" dirty="0" smtClean="0">
                            <a:latin typeface="Cambria Math" panose="02040503050406030204" pitchFamily="18" charset="0"/>
                          </a:rPr>
                          <m:t>𝑚</m:t>
                        </m:r>
                      </m:sub>
                    </m:sSub>
                    <m:d>
                      <m:dPr>
                        <m:ctrlPr>
                          <a:rPr lang="en-US" sz="2200" i="1" dirty="0">
                            <a:latin typeface="Cambria Math" panose="02040503050406030204" pitchFamily="18" charset="0"/>
                          </a:rPr>
                        </m:ctrlPr>
                      </m:dPr>
                      <m:e>
                        <m:r>
                          <a:rPr lang="en-US" sz="2200" i="1" dirty="0">
                            <a:latin typeface="Cambria Math" panose="02040503050406030204" pitchFamily="18" charset="0"/>
                          </a:rPr>
                          <m:t>𝑦</m:t>
                        </m:r>
                      </m:e>
                    </m:d>
                  </m:oMath>
                </a14:m>
                <a:endParaRPr lang="en-US" sz="2200" dirty="0"/>
              </a:p>
              <a:p>
                <a:r>
                  <a:rPr lang="ru-RU" sz="2200" dirty="0"/>
                  <a:t>Критерии 𝜑(𝑦) удовлетворяет условию Липшица</a:t>
                </a:r>
                <a:endParaRPr lang="en-US" sz="22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200" i="1" dirty="0">
                              <a:latin typeface="Cambria Math" panose="02040503050406030204" pitchFamily="18" charset="0"/>
                            </a:rPr>
                          </m:ctrlPr>
                        </m:dPr>
                        <m:e>
                          <m:r>
                            <a:rPr lang="en-US" sz="2200" i="1" dirty="0">
                              <a:latin typeface="Cambria Math" panose="02040503050406030204" pitchFamily="18" charset="0"/>
                            </a:rPr>
                            <m:t>𝜑</m:t>
                          </m:r>
                          <m:d>
                            <m:dPr>
                              <m:ctrlPr>
                                <a:rPr lang="en-US" sz="2200" i="1" dirty="0">
                                  <a:latin typeface="Cambria Math" panose="02040503050406030204" pitchFamily="18" charset="0"/>
                                </a:rPr>
                              </m:ctrlPr>
                            </m:dPr>
                            <m:e>
                              <m:sSup>
                                <m:sSupPr>
                                  <m:ctrlPr>
                                    <a:rPr lang="en-US" sz="2200" i="1" dirty="0">
                                      <a:latin typeface="Cambria Math" panose="02040503050406030204" pitchFamily="18" charset="0"/>
                                    </a:rPr>
                                  </m:ctrlPr>
                                </m:sSupPr>
                                <m:e>
                                  <m:r>
                                    <a:rPr lang="en-US" sz="2200" i="1" dirty="0">
                                      <a:latin typeface="Cambria Math" panose="02040503050406030204" pitchFamily="18" charset="0"/>
                                    </a:rPr>
                                    <m:t>𝑦</m:t>
                                  </m:r>
                                </m:e>
                                <m:sup>
                                  <m:r>
                                    <a:rPr lang="en-US" sz="2200" i="1" dirty="0">
                                      <a:latin typeface="Cambria Math" panose="02040503050406030204" pitchFamily="18" charset="0"/>
                                    </a:rPr>
                                    <m:t>′</m:t>
                                  </m:r>
                                </m:sup>
                              </m:sSup>
                            </m:e>
                          </m:d>
                          <m:r>
                            <a:rPr lang="en-US" sz="2200" i="1" dirty="0">
                              <a:latin typeface="Cambria Math" panose="02040503050406030204" pitchFamily="18" charset="0"/>
                            </a:rPr>
                            <m:t> −</m:t>
                          </m:r>
                          <m:r>
                            <a:rPr lang="en-US" sz="2200" i="1" dirty="0">
                              <a:latin typeface="Cambria Math" panose="02040503050406030204" pitchFamily="18" charset="0"/>
                            </a:rPr>
                            <m:t>𝜑</m:t>
                          </m:r>
                          <m:d>
                            <m:dPr>
                              <m:ctrlPr>
                                <a:rPr lang="en-US" sz="2200" i="1" dirty="0">
                                  <a:latin typeface="Cambria Math" panose="02040503050406030204" pitchFamily="18" charset="0"/>
                                </a:rPr>
                              </m:ctrlPr>
                            </m:dPr>
                            <m:e>
                              <m:sSup>
                                <m:sSupPr>
                                  <m:ctrlPr>
                                    <a:rPr lang="en-US" sz="2200" i="1" dirty="0">
                                      <a:latin typeface="Cambria Math" panose="02040503050406030204" pitchFamily="18" charset="0"/>
                                    </a:rPr>
                                  </m:ctrlPr>
                                </m:sSupPr>
                                <m:e>
                                  <m:r>
                                    <a:rPr lang="en-US" sz="2200" i="1" dirty="0">
                                      <a:latin typeface="Cambria Math" panose="02040503050406030204" pitchFamily="18" charset="0"/>
                                    </a:rPr>
                                    <m:t>𝑦</m:t>
                                  </m:r>
                                </m:e>
                                <m:sup>
                                  <m:r>
                                    <a:rPr lang="en-US" sz="2200" i="1" dirty="0">
                                      <a:latin typeface="Cambria Math" panose="02040503050406030204" pitchFamily="18" charset="0"/>
                                    </a:rPr>
                                    <m:t>′′</m:t>
                                  </m:r>
                                </m:sup>
                              </m:sSup>
                            </m:e>
                          </m:d>
                        </m:e>
                      </m:d>
                      <m:r>
                        <a:rPr lang="en-US" sz="2200" i="1" dirty="0">
                          <a:latin typeface="Cambria Math" panose="02040503050406030204" pitchFamily="18" charset="0"/>
                        </a:rPr>
                        <m:t>≤</m:t>
                      </m:r>
                      <m:r>
                        <a:rPr lang="en-US" sz="2200" b="0" i="1" dirty="0" smtClean="0">
                          <a:latin typeface="Cambria Math" panose="02040503050406030204" pitchFamily="18" charset="0"/>
                        </a:rPr>
                        <m:t>𝐿</m:t>
                      </m:r>
                      <m:d>
                        <m:dPr>
                          <m:begChr m:val="‖"/>
                          <m:endChr m:val="‖"/>
                          <m:ctrlPr>
                            <a:rPr lang="en-US" sz="2200" i="1" dirty="0">
                              <a:latin typeface="Cambria Math" panose="02040503050406030204" pitchFamily="18" charset="0"/>
                            </a:rPr>
                          </m:ctrlPr>
                        </m:dPr>
                        <m:e>
                          <m:sSup>
                            <m:sSupPr>
                              <m:ctrlPr>
                                <a:rPr lang="en-US" sz="2200" i="1" dirty="0">
                                  <a:latin typeface="Cambria Math" panose="02040503050406030204" pitchFamily="18" charset="0"/>
                                </a:rPr>
                              </m:ctrlPr>
                            </m:sSupPr>
                            <m:e>
                              <m:r>
                                <a:rPr lang="en-US" sz="2200" i="1" dirty="0">
                                  <a:latin typeface="Cambria Math" panose="02040503050406030204" pitchFamily="18" charset="0"/>
                                </a:rPr>
                                <m:t>𝑦</m:t>
                              </m:r>
                            </m:e>
                            <m:sup>
                              <m:r>
                                <a:rPr lang="en-US" sz="2200" i="1" dirty="0">
                                  <a:latin typeface="Cambria Math" panose="02040503050406030204" pitchFamily="18" charset="0"/>
                                </a:rPr>
                                <m:t>′</m:t>
                              </m:r>
                            </m:sup>
                          </m:sSup>
                          <m:r>
                            <a:rPr lang="en-US" sz="2200" i="1" dirty="0">
                              <a:latin typeface="Cambria Math" panose="02040503050406030204" pitchFamily="18" charset="0"/>
                            </a:rPr>
                            <m:t>− </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𝑦</m:t>
                              </m:r>
                            </m:e>
                            <m:sup>
                              <m:r>
                                <a:rPr lang="en-US" sz="2200" i="1" dirty="0">
                                  <a:latin typeface="Cambria Math" panose="02040503050406030204" pitchFamily="18" charset="0"/>
                                </a:rPr>
                                <m:t>′′</m:t>
                              </m:r>
                            </m:sup>
                          </m:sSup>
                        </m:e>
                      </m:d>
                      <m:r>
                        <a:rPr lang="en-US" sz="2200" i="1" dirty="0" smtClean="0">
                          <a:latin typeface="Cambria Math" panose="02040503050406030204" pitchFamily="18" charset="0"/>
                        </a:rPr>
                        <m:t>,</m:t>
                      </m:r>
                      <m:r>
                        <a:rPr lang="en-US" sz="2200" i="1" dirty="0">
                          <a:latin typeface="Cambria Math" panose="02040503050406030204" pitchFamily="18" charset="0"/>
                        </a:rPr>
                        <m:t> </m:t>
                      </m:r>
                      <m:sSup>
                        <m:sSupPr>
                          <m:ctrlPr>
                            <a:rPr lang="en-US" sz="2200" i="1" dirty="0">
                              <a:latin typeface="Cambria Math" panose="02040503050406030204" pitchFamily="18" charset="0"/>
                            </a:rPr>
                          </m:ctrlPr>
                        </m:sSupPr>
                        <m:e>
                          <m:r>
                            <a:rPr lang="en-US" sz="2200" b="0" i="1" dirty="0" smtClean="0">
                              <a:latin typeface="Cambria Math" panose="02040503050406030204" pitchFamily="18" charset="0"/>
                            </a:rPr>
                            <m:t> </m:t>
                          </m:r>
                          <m:r>
                            <a:rPr lang="en-US" sz="2200" i="1" dirty="0">
                              <a:latin typeface="Cambria Math" panose="02040503050406030204" pitchFamily="18" charset="0"/>
                            </a:rPr>
                            <m:t>𝑦</m:t>
                          </m:r>
                        </m:e>
                        <m:sup>
                          <m:r>
                            <a:rPr lang="en-US" sz="2200" i="1" dirty="0">
                              <a:latin typeface="Cambria Math" panose="02040503050406030204" pitchFamily="18" charset="0"/>
                            </a:rPr>
                            <m:t>′</m:t>
                          </m:r>
                        </m:sup>
                      </m:sSup>
                      <m:r>
                        <a:rPr lang="en-US" sz="2200" i="1" dirty="0" smtClean="0">
                          <a:latin typeface="Cambria Math" panose="02040503050406030204" pitchFamily="18" charset="0"/>
                        </a:rPr>
                        <m:t>,</m:t>
                      </m:r>
                      <m:r>
                        <a:rPr lang="en-US" sz="2200" i="1" dirty="0">
                          <a:latin typeface="Cambria Math" panose="02040503050406030204" pitchFamily="18" charset="0"/>
                        </a:rPr>
                        <m:t> </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𝑦</m:t>
                          </m:r>
                        </m:e>
                        <m:sup>
                          <m:r>
                            <a:rPr lang="en-US" sz="2200" i="1" dirty="0">
                              <a:latin typeface="Cambria Math" panose="02040503050406030204" pitchFamily="18" charset="0"/>
                            </a:rPr>
                            <m:t>′′</m:t>
                          </m:r>
                        </m:sup>
                      </m:sSup>
                      <m:r>
                        <a:rPr lang="en-US" sz="2200" i="1" dirty="0">
                          <a:latin typeface="Cambria Math" panose="02040503050406030204" pitchFamily="18" charset="0"/>
                        </a:rPr>
                        <m:t>∈ </m:t>
                      </m:r>
                      <m:r>
                        <a:rPr lang="en-US" sz="2200" i="1" dirty="0">
                          <a:latin typeface="Cambria Math" panose="02040503050406030204" pitchFamily="18" charset="0"/>
                        </a:rPr>
                        <m:t>𝐷</m:t>
                      </m:r>
                      <m:r>
                        <a:rPr lang="en-US" sz="2200" i="1" dirty="0">
                          <a:latin typeface="Cambria Math" panose="02040503050406030204" pitchFamily="18" charset="0"/>
                        </a:rPr>
                        <m:t>.</m:t>
                      </m:r>
                    </m:oMath>
                  </m:oMathPara>
                </a14:m>
                <a:endParaRPr lang="ru-RU" sz="2200" dirty="0"/>
              </a:p>
              <a:p>
                <a:endParaRPr lang="en-US" sz="2200" dirty="0"/>
              </a:p>
            </p:txBody>
          </p:sp>
        </mc:Choice>
        <mc:Fallback>
          <p:sp>
            <p:nvSpPr>
              <p:cNvPr id="3" name="Содержимое 2"/>
              <p:cNvSpPr>
                <a:spLocks noGrp="1" noRot="1" noChangeAspect="1" noMove="1" noResize="1" noEditPoints="1" noAdjustHandles="1" noChangeArrowheads="1" noChangeShapeType="1" noTextEdit="1"/>
              </p:cNvSpPr>
              <p:nvPr>
                <p:ph idx="1"/>
              </p:nvPr>
            </p:nvSpPr>
            <p:spPr>
              <a:xfrm>
                <a:off x="238092" y="836712"/>
                <a:ext cx="9667908" cy="5214974"/>
              </a:xfrm>
              <a:blipFill>
                <a:blip r:embed="rId2"/>
                <a:stretch>
                  <a:fillRect l="-378" t="-350" b="-4439"/>
                </a:stretch>
              </a:blipFill>
            </p:spPr>
            <p:txBody>
              <a:bodyPr/>
              <a:lstStyle/>
              <a:p>
                <a:r>
                  <a:rPr lang="ru-RU">
                    <a:noFill/>
                  </a:rPr>
                  <a:t> </a:t>
                </a:r>
              </a:p>
            </p:txBody>
          </p:sp>
        </mc:Fallback>
      </mc:AlternateContent>
      <p:sp>
        <p:nvSpPr>
          <p:cNvPr id="35842"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5843" name="Rectangle 3"/>
          <p:cNvSpPr>
            <a:spLocks noChangeArrowheads="1"/>
          </p:cNvSpPr>
          <p:nvPr/>
        </p:nvSpPr>
        <p:spPr bwMode="auto">
          <a:xfrm>
            <a:off x="0" y="83820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Стрелка: вправо 11">
            <a:extLst>
              <a:ext uri="{FF2B5EF4-FFF2-40B4-BE49-F238E27FC236}">
                <a16:creationId xmlns:a16="http://schemas.microsoft.com/office/drawing/2014/main" id="{B514957D-4F28-241C-A84F-FDF35B748CFA}"/>
              </a:ext>
            </a:extLst>
          </p:cNvPr>
          <p:cNvSpPr/>
          <p:nvPr/>
        </p:nvSpPr>
        <p:spPr bwMode="auto">
          <a:xfrm>
            <a:off x="6323555" y="2540553"/>
            <a:ext cx="360040" cy="4572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pic>
        <p:nvPicPr>
          <p:cNvPr id="16" name="Рисунок 15" descr="Изображение выглядит как текст, дождь&#10;&#10;Автоматически созданное описание">
            <a:extLst>
              <a:ext uri="{FF2B5EF4-FFF2-40B4-BE49-F238E27FC236}">
                <a16:creationId xmlns:a16="http://schemas.microsoft.com/office/drawing/2014/main" id="{6429E32F-DC89-226E-2E91-4783CB6380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732" t="2196" b="6608"/>
          <a:stretch/>
        </p:blipFill>
        <p:spPr>
          <a:xfrm>
            <a:off x="3358869" y="1365352"/>
            <a:ext cx="2906504" cy="2904195"/>
          </a:xfrm>
          <a:prstGeom prst="rect">
            <a:avLst/>
          </a:prstGeom>
        </p:spPr>
      </p:pic>
      <p:pic>
        <p:nvPicPr>
          <p:cNvPr id="18" name="Рисунок 17" descr="Изображение выглядит как текст&#10;&#10;Автоматически созданное описание">
            <a:extLst>
              <a:ext uri="{FF2B5EF4-FFF2-40B4-BE49-F238E27FC236}">
                <a16:creationId xmlns:a16="http://schemas.microsoft.com/office/drawing/2014/main" id="{46AA4B7E-8521-AD29-D5EC-A589AC968AE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655" t="2286" b="7066"/>
          <a:stretch/>
        </p:blipFill>
        <p:spPr>
          <a:xfrm>
            <a:off x="222056" y="1365352"/>
            <a:ext cx="2898721" cy="2876565"/>
          </a:xfrm>
          <a:prstGeom prst="rect">
            <a:avLst/>
          </a:prstGeom>
        </p:spPr>
      </p:pic>
      <p:pic>
        <p:nvPicPr>
          <p:cNvPr id="13" name="Рисунок 12">
            <a:extLst>
              <a:ext uri="{FF2B5EF4-FFF2-40B4-BE49-F238E27FC236}">
                <a16:creationId xmlns:a16="http://schemas.microsoft.com/office/drawing/2014/main" id="{1E8F464C-774D-473D-80DB-7454340C11F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498" t="10407" r="8384" b="10318"/>
          <a:stretch/>
        </p:blipFill>
        <p:spPr>
          <a:xfrm>
            <a:off x="6753200" y="1365351"/>
            <a:ext cx="3096344" cy="2927745"/>
          </a:xfrm>
          <a:prstGeom prst="rect">
            <a:avLst/>
          </a:prstGeom>
        </p:spPr>
      </p:pic>
      <p:sp>
        <p:nvSpPr>
          <p:cNvPr id="10" name="Дата 9">
            <a:extLst>
              <a:ext uri="{FF2B5EF4-FFF2-40B4-BE49-F238E27FC236}">
                <a16:creationId xmlns:a16="http://schemas.microsoft.com/office/drawing/2014/main" id="{A189DDBC-0DA3-4F62-931A-94BA11AE2801}"/>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2821B474-582B-951D-38D8-36408251E75C}"/>
              </a:ext>
            </a:extLst>
          </p:cNvPr>
          <p:cNvSpPr>
            <a:spLocks noGrp="1"/>
          </p:cNvSpPr>
          <p:nvPr>
            <p:ph type="sldNum" sz="quarter" idx="4"/>
          </p:nvPr>
        </p:nvSpPr>
        <p:spPr/>
        <p:txBody>
          <a:bodyPr/>
          <a:lstStyle/>
          <a:p>
            <a:pPr>
              <a:defRPr/>
            </a:pPr>
            <a:fld id="{4F2367BF-7A57-4F5A-B357-719264272D2E}" type="slidenum">
              <a:rPr lang="ru-RU" smtClean="0"/>
              <a:pPr>
                <a:defRPr/>
              </a:pPr>
              <a:t>6</a:t>
            </a:fld>
            <a:r>
              <a:rPr lang="en-US"/>
              <a:t>/33</a:t>
            </a:r>
            <a:endParaRPr lang="ru-RU" dirty="0"/>
          </a:p>
        </p:txBody>
      </p:sp>
      <p:sp>
        <p:nvSpPr>
          <p:cNvPr id="4" name="Нижний колонтитул 3">
            <a:extLst>
              <a:ext uri="{FF2B5EF4-FFF2-40B4-BE49-F238E27FC236}">
                <a16:creationId xmlns:a16="http://schemas.microsoft.com/office/drawing/2014/main" id="{476B81B5-8C4F-4F9E-87E6-3B8BC7E5B0B0}"/>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293012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a:extLst>
              <a:ext uri="{FF2B5EF4-FFF2-40B4-BE49-F238E27FC236}">
                <a16:creationId xmlns:a16="http://schemas.microsoft.com/office/drawing/2014/main" id="{3590D18B-A746-3E43-C9C2-DE4A640D4F63}"/>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805700" y="3068960"/>
            <a:ext cx="5933645" cy="2440395"/>
          </a:xfrm>
          <a:prstGeom prst="rect">
            <a:avLst/>
          </a:prstGeom>
        </p:spPr>
      </p:pic>
      <p:sp>
        <p:nvSpPr>
          <p:cNvPr id="2" name="Заголовок 1"/>
          <p:cNvSpPr>
            <a:spLocks noGrp="1"/>
          </p:cNvSpPr>
          <p:nvPr>
            <p:ph type="title"/>
          </p:nvPr>
        </p:nvSpPr>
        <p:spPr/>
        <p:txBody>
          <a:bodyPr/>
          <a:lstStyle/>
          <a:p>
            <a:r>
              <a:rPr lang="ru-RU" dirty="0"/>
              <a:t>Уменьшение размерности</a:t>
            </a:r>
            <a:endParaRPr lang="en-US" dirty="0"/>
          </a:p>
        </p:txBody>
      </p:sp>
      <mc:AlternateContent xmlns:mc="http://schemas.openxmlformats.org/markup-compatibility/2006">
        <mc:Choice xmlns:a14="http://schemas.microsoft.com/office/drawing/2010/main" Requires="a14">
          <p:sp>
            <p:nvSpPr>
              <p:cNvPr id="3" name="Содержимое 2"/>
              <p:cNvSpPr>
                <a:spLocks noGrp="1"/>
              </p:cNvSpPr>
              <p:nvPr>
                <p:ph idx="1"/>
              </p:nvPr>
            </p:nvSpPr>
            <p:spPr/>
            <p:txBody>
              <a:bodyPr/>
              <a:lstStyle/>
              <a:p>
                <a:r>
                  <a:rPr lang="ru-RU" dirty="0"/>
                  <a:t>В нашем исследовании мы использовали </a:t>
                </a:r>
                <a:r>
                  <a:rPr lang="ru-RU" i="1" dirty="0"/>
                  <a:t>кривые Пеано</a:t>
                </a:r>
                <a:r>
                  <a:rPr lang="ru-RU" dirty="0"/>
                  <a:t> 𝑦(𝑥), которая однозначно и непрерывно отображающие интервал [0,1] на 𝑁-мерную область поиска 𝐷</a:t>
                </a:r>
              </a:p>
              <a:p>
                <a:pPr marL="0" indent="0">
                  <a:buNone/>
                </a:pPr>
                <a14:m>
                  <m:oMathPara xmlns:m="http://schemas.openxmlformats.org/officeDocument/2006/math">
                    <m:oMathParaPr>
                      <m:jc m:val="centerGroup"/>
                    </m:oMathParaPr>
                    <m:oMath xmlns:m="http://schemas.openxmlformats.org/officeDocument/2006/math">
                      <m:limLow>
                        <m:limLowPr>
                          <m:ctrlPr>
                            <a:rPr lang="en-US" i="1" dirty="0">
                              <a:latin typeface="Cambria Math" panose="02040503050406030204" pitchFamily="18" charset="0"/>
                            </a:rPr>
                          </m:ctrlPr>
                        </m:limLowPr>
                        <m:e>
                          <m:r>
                            <m:rPr>
                              <m:sty m:val="p"/>
                            </m:rPr>
                            <a:rPr lang="en-US" dirty="0">
                              <a:latin typeface="Cambria Math" panose="02040503050406030204" pitchFamily="18" charset="0"/>
                            </a:rPr>
                            <m:t>min</m:t>
                          </m:r>
                        </m:e>
                        <m:lim>
                          <m:r>
                            <a:rPr lang="en-US" i="1" dirty="0">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𝐷</m:t>
                          </m:r>
                        </m:lim>
                      </m:limLow>
                      <m:r>
                        <a:rPr lang="en-US" i="1" dirty="0">
                          <a:latin typeface="Cambria Math" panose="02040503050406030204" pitchFamily="18" charset="0"/>
                        </a:rPr>
                        <m:t> </m:t>
                      </m:r>
                      <m:r>
                        <a:rPr lang="en-US" i="1" dirty="0">
                          <a:latin typeface="Cambria Math" panose="02040503050406030204" pitchFamily="18" charset="0"/>
                        </a:rPr>
                        <m:t>𝜑</m:t>
                      </m:r>
                      <m:d>
                        <m:dPr>
                          <m:ctrlPr>
                            <a:rPr lang="en-US" i="1" dirty="0">
                              <a:latin typeface="Cambria Math" panose="02040503050406030204" pitchFamily="18" charset="0"/>
                            </a:rPr>
                          </m:ctrlPr>
                        </m:dPr>
                        <m:e>
                          <m:r>
                            <a:rPr lang="en-US" i="1" dirty="0">
                              <a:latin typeface="Cambria Math" panose="02040503050406030204" pitchFamily="18" charset="0"/>
                            </a:rPr>
                            <m:t>𝑦</m:t>
                          </m:r>
                        </m:e>
                      </m:d>
                      <m:r>
                        <a:rPr lang="en-US" b="0" i="1" dirty="0" smtClean="0">
                          <a:latin typeface="Cambria Math" panose="02040503050406030204" pitchFamily="18" charset="0"/>
                        </a:rPr>
                        <m:t>=</m:t>
                      </m:r>
                      <m:limLow>
                        <m:limLowPr>
                          <m:ctrlPr>
                            <a:rPr lang="en-US" i="1" dirty="0" smtClean="0">
                              <a:latin typeface="Cambria Math" panose="02040503050406030204" pitchFamily="18" charset="0"/>
                            </a:rPr>
                          </m:ctrlPr>
                        </m:limLowPr>
                        <m:e>
                          <m:r>
                            <m:rPr>
                              <m:sty m:val="p"/>
                            </m:rPr>
                            <a:rPr lang="en-US" i="0" dirty="0" smtClean="0">
                              <a:latin typeface="Cambria Math" panose="02040503050406030204" pitchFamily="18" charset="0"/>
                            </a:rPr>
                            <m:t>min</m:t>
                          </m:r>
                        </m:e>
                        <m:lim>
                          <m:r>
                            <a:rPr lang="en-US" i="1" dirty="0" smtClean="0">
                              <a:latin typeface="Cambria Math" panose="02040503050406030204" pitchFamily="18" charset="0"/>
                            </a:rPr>
                            <m:t>𝑥</m:t>
                          </m:r>
                          <m:r>
                            <a:rPr lang="en-US"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0,1</m:t>
                              </m:r>
                            </m:e>
                          </m:d>
                        </m:lim>
                      </m:limLow>
                      <m:r>
                        <a:rPr lang="en-US" i="1" dirty="0" smtClean="0">
                          <a:latin typeface="Cambria Math" panose="02040503050406030204" pitchFamily="18" charset="0"/>
                        </a:rPr>
                        <m:t> </m:t>
                      </m:r>
                      <m:r>
                        <a:rPr lang="en-US" i="1" dirty="0" smtClean="0">
                          <a:latin typeface="Cambria Math" panose="02040503050406030204" pitchFamily="18" charset="0"/>
                        </a:rPr>
                        <m:t>𝜑</m:t>
                      </m:r>
                      <m:r>
                        <a:rPr lang="en-US" i="1" dirty="0" smtClean="0">
                          <a:latin typeface="Cambria Math" panose="02040503050406030204" pitchFamily="18" charset="0"/>
                        </a:rPr>
                        <m:t>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𝑦</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e>
                          </m:d>
                        </m:e>
                      </m:d>
                    </m:oMath>
                  </m:oMathPara>
                </a14:m>
                <a:endParaRPr lang="en-US" dirty="0"/>
              </a:p>
              <a:p>
                <a:pPr lvl="1"/>
                <a:endParaRPr lang="ru-RU" dirty="0"/>
              </a:p>
            </p:txBody>
          </p:sp>
        </mc:Choice>
        <mc:Fallback>
          <p:sp>
            <p:nvSpPr>
              <p:cNvPr id="3" name="Содержимое 2"/>
              <p:cNvSpPr>
                <a:spLocks noGrp="1" noRot="1" noChangeAspect="1" noMove="1" noResize="1" noEditPoints="1" noAdjustHandles="1" noChangeArrowheads="1" noChangeShapeType="1" noTextEdit="1"/>
              </p:cNvSpPr>
              <p:nvPr>
                <p:ph idx="1"/>
              </p:nvPr>
            </p:nvSpPr>
            <p:spPr>
              <a:blipFill>
                <a:blip r:embed="rId4"/>
                <a:stretch>
                  <a:fillRect l="-449" t="-1051" r="-1283"/>
                </a:stretch>
              </a:blipFill>
            </p:spPr>
            <p:txBody>
              <a:bodyPr/>
              <a:lstStyle/>
              <a:p>
                <a:r>
                  <a:rPr lang="ru-RU">
                    <a:noFill/>
                  </a:rPr>
                  <a:t> </a:t>
                </a:r>
              </a:p>
            </p:txBody>
          </p:sp>
        </mc:Fallback>
      </mc:AlternateContent>
      <p:sp>
        <p:nvSpPr>
          <p:cNvPr id="37893" name="Rectangle 5"/>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790575"/>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898" name="Rectangle 10"/>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9" name="Rectangle 11"/>
          <p:cNvSpPr>
            <a:spLocks noChangeArrowheads="1"/>
          </p:cNvSpPr>
          <p:nvPr/>
        </p:nvSpPr>
        <p:spPr bwMode="auto">
          <a:xfrm>
            <a:off x="0" y="7810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901" name="Rectangle 13"/>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902" name="Rectangle 14"/>
          <p:cNvSpPr>
            <a:spLocks noChangeArrowheads="1"/>
          </p:cNvSpPr>
          <p:nvPr/>
        </p:nvSpPr>
        <p:spPr bwMode="auto">
          <a:xfrm>
            <a:off x="0" y="7810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9" name="Picture 2">
            <a:extLst>
              <a:ext uri="{FF2B5EF4-FFF2-40B4-BE49-F238E27FC236}">
                <a16:creationId xmlns:a16="http://schemas.microsoft.com/office/drawing/2014/main" id="{87218AFB-EDF1-4F3C-BECB-865B911F6C16}"/>
              </a:ext>
            </a:extLst>
          </p:cNvPr>
          <p:cNvPicPr>
            <a:picLocks noChangeAspect="1" noChangeArrowheads="1"/>
          </p:cNvPicPr>
          <p:nvPr/>
        </p:nvPicPr>
        <p:blipFill>
          <a:blip r:embed="rId5" cstate="print"/>
          <a:srcRect/>
          <a:stretch>
            <a:fillRect/>
          </a:stretch>
        </p:blipFill>
        <p:spPr bwMode="auto">
          <a:xfrm>
            <a:off x="531802" y="3118578"/>
            <a:ext cx="2639010" cy="2390777"/>
          </a:xfrm>
          <a:prstGeom prst="rect">
            <a:avLst/>
          </a:prstGeom>
          <a:noFill/>
          <a:ln>
            <a:solidFill>
              <a:schemeClr val="tx1"/>
            </a:solidFill>
          </a:ln>
        </p:spPr>
      </p:pic>
      <p:sp>
        <p:nvSpPr>
          <p:cNvPr id="20" name="AutoShape 253">
            <a:extLst>
              <a:ext uri="{FF2B5EF4-FFF2-40B4-BE49-F238E27FC236}">
                <a16:creationId xmlns:a16="http://schemas.microsoft.com/office/drawing/2014/main" id="{DE7CE04D-BC66-4C33-B2DA-61E56EE158F4}"/>
              </a:ext>
            </a:extLst>
          </p:cNvPr>
          <p:cNvSpPr>
            <a:spLocks noChangeArrowheads="1"/>
          </p:cNvSpPr>
          <p:nvPr/>
        </p:nvSpPr>
        <p:spPr bwMode="auto">
          <a:xfrm>
            <a:off x="3368824" y="3877704"/>
            <a:ext cx="391277" cy="548261"/>
          </a:xfrm>
          <a:prstGeom prst="rightArrow">
            <a:avLst>
              <a:gd name="adj1" fmla="val 50000"/>
              <a:gd name="adj2" fmla="val 25000"/>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156533-C994-4506-B584-3D89D1116110}"/>
                  </a:ext>
                </a:extLst>
              </p:cNvPr>
              <p:cNvSpPr txBox="1"/>
              <p:nvPr/>
            </p:nvSpPr>
            <p:spPr>
              <a:xfrm>
                <a:off x="4016896" y="3068960"/>
                <a:ext cx="2200809" cy="47448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𝑧</m:t>
                      </m:r>
                      <m:r>
                        <a:rPr lang="en-US" sz="2200" b="0" i="1" smtClean="0">
                          <a:latin typeface="Cambria Math" panose="02040503050406030204" pitchFamily="18" charset="0"/>
                        </a:rPr>
                        <m:t>=</m:t>
                      </m:r>
                      <m:r>
                        <a:rPr lang="en-US" sz="2200" b="0" i="1" smtClean="0">
                          <a:latin typeface="Cambria Math" panose="02040503050406030204" pitchFamily="18" charset="0"/>
                        </a:rPr>
                        <m:t>𝜑</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𝑦</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e>
                      </m:d>
                    </m:oMath>
                  </m:oMathPara>
                </a14:m>
                <a:endParaRPr lang="ru-RU" sz="2200" dirty="0"/>
              </a:p>
            </p:txBody>
          </p:sp>
        </mc:Choice>
        <mc:Fallback xmlns="">
          <p:sp>
            <p:nvSpPr>
              <p:cNvPr id="11" name="TextBox 10">
                <a:extLst>
                  <a:ext uri="{FF2B5EF4-FFF2-40B4-BE49-F238E27FC236}">
                    <a16:creationId xmlns:a16="http://schemas.microsoft.com/office/drawing/2014/main" id="{B7156533-C994-4506-B584-3D89D1116110}"/>
                  </a:ext>
                </a:extLst>
              </p:cNvPr>
              <p:cNvSpPr txBox="1">
                <a:spLocks noRot="1" noChangeAspect="1" noMove="1" noResize="1" noEditPoints="1" noAdjustHandles="1" noChangeArrowheads="1" noChangeShapeType="1" noTextEdit="1"/>
              </p:cNvSpPr>
              <p:nvPr/>
            </p:nvSpPr>
            <p:spPr>
              <a:xfrm>
                <a:off x="4016896" y="3068960"/>
                <a:ext cx="2200809" cy="474489"/>
              </a:xfrm>
              <a:prstGeom prst="rect">
                <a:avLst/>
              </a:prstGeom>
              <a:blipFill>
                <a:blip r:embed="rId6"/>
                <a:stretch>
                  <a:fillRect b="-3846"/>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7CB7F3E-0265-442B-835C-A22CF58F8B92}"/>
                  </a:ext>
                </a:extLst>
              </p:cNvPr>
              <p:cNvSpPr txBox="1"/>
              <p:nvPr/>
            </p:nvSpPr>
            <p:spPr>
              <a:xfrm>
                <a:off x="4304928" y="4885816"/>
                <a:ext cx="504055"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𝑥</m:t>
                      </m:r>
                    </m:oMath>
                  </m:oMathPara>
                </a14:m>
                <a:endParaRPr lang="ru-RU" sz="2200" dirty="0"/>
              </a:p>
            </p:txBody>
          </p:sp>
        </mc:Choice>
        <mc:Fallback xmlns="">
          <p:sp>
            <p:nvSpPr>
              <p:cNvPr id="17" name="TextBox 16">
                <a:extLst>
                  <a:ext uri="{FF2B5EF4-FFF2-40B4-BE49-F238E27FC236}">
                    <a16:creationId xmlns:a16="http://schemas.microsoft.com/office/drawing/2014/main" id="{37CB7F3E-0265-442B-835C-A22CF58F8B92}"/>
                  </a:ext>
                </a:extLst>
              </p:cNvPr>
              <p:cNvSpPr txBox="1">
                <a:spLocks noRot="1" noChangeAspect="1" noMove="1" noResize="1" noEditPoints="1" noAdjustHandles="1" noChangeArrowheads="1" noChangeShapeType="1" noTextEdit="1"/>
              </p:cNvSpPr>
              <p:nvPr/>
            </p:nvSpPr>
            <p:spPr>
              <a:xfrm>
                <a:off x="4304928" y="4885816"/>
                <a:ext cx="504055" cy="430887"/>
              </a:xfrm>
              <a:prstGeom prst="rect">
                <a:avLst/>
              </a:prstGeom>
              <a:blipFill>
                <a:blip r:embed="rId7"/>
                <a:stretch>
                  <a:fillRect/>
                </a:stretch>
              </a:blipFill>
            </p:spPr>
            <p:txBody>
              <a:bodyPr/>
              <a:lstStyle/>
              <a:p>
                <a:r>
                  <a:rPr lang="ru-RU">
                    <a:noFill/>
                  </a:rPr>
                  <a:t> </a:t>
                </a:r>
              </a:p>
            </p:txBody>
          </p:sp>
        </mc:Fallback>
      </mc:AlternateContent>
      <p:sp>
        <p:nvSpPr>
          <p:cNvPr id="10" name="Дата 9">
            <a:extLst>
              <a:ext uri="{FF2B5EF4-FFF2-40B4-BE49-F238E27FC236}">
                <a16:creationId xmlns:a16="http://schemas.microsoft.com/office/drawing/2014/main" id="{67EE744F-34E2-4B59-8CBE-6DF2E1827C99}"/>
              </a:ext>
            </a:extLst>
          </p:cNvPr>
          <p:cNvSpPr>
            <a:spLocks noGrp="1"/>
          </p:cNvSpPr>
          <p:nvPr>
            <p:ph type="dt" sz="half" idx="2"/>
          </p:nvPr>
        </p:nvSpPr>
        <p:spPr/>
        <p:txBody>
          <a:bodyPr/>
          <a:lstStyle/>
          <a:p>
            <a:pPr algn="ctr">
              <a:defRPr/>
            </a:pPr>
            <a:r>
              <a:rPr lang="ru-RU"/>
              <a:t>RSCD, 2025</a:t>
            </a:r>
            <a:endParaRPr lang="en-US" dirty="0"/>
          </a:p>
        </p:txBody>
      </p:sp>
      <p:sp>
        <p:nvSpPr>
          <p:cNvPr id="5" name="Овал 4">
            <a:extLst>
              <a:ext uri="{FF2B5EF4-FFF2-40B4-BE49-F238E27FC236}">
                <a16:creationId xmlns:a16="http://schemas.microsoft.com/office/drawing/2014/main" id="{79B3DDAF-1CE3-492A-9040-387A0240BBD4}"/>
              </a:ext>
            </a:extLst>
          </p:cNvPr>
          <p:cNvSpPr/>
          <p:nvPr/>
        </p:nvSpPr>
        <p:spPr bwMode="auto">
          <a:xfrm>
            <a:off x="4530680" y="3592472"/>
            <a:ext cx="7200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21" name="Овал 20">
            <a:extLst>
              <a:ext uri="{FF2B5EF4-FFF2-40B4-BE49-F238E27FC236}">
                <a16:creationId xmlns:a16="http://schemas.microsoft.com/office/drawing/2014/main" id="{ABFCFD83-A9E4-4206-BAA6-F2CC3FFC4D02}"/>
              </a:ext>
            </a:extLst>
          </p:cNvPr>
          <p:cNvSpPr/>
          <p:nvPr/>
        </p:nvSpPr>
        <p:spPr bwMode="auto">
          <a:xfrm>
            <a:off x="7473280" y="4121935"/>
            <a:ext cx="72000" cy="7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6" name="Номер слайда 5">
            <a:extLst>
              <a:ext uri="{FF2B5EF4-FFF2-40B4-BE49-F238E27FC236}">
                <a16:creationId xmlns:a16="http://schemas.microsoft.com/office/drawing/2014/main" id="{A845E3FB-CEC0-770B-A89E-B1E37D4A4068}"/>
              </a:ext>
            </a:extLst>
          </p:cNvPr>
          <p:cNvSpPr>
            <a:spLocks noGrp="1"/>
          </p:cNvSpPr>
          <p:nvPr>
            <p:ph type="sldNum" sz="quarter" idx="4"/>
          </p:nvPr>
        </p:nvSpPr>
        <p:spPr/>
        <p:txBody>
          <a:bodyPr/>
          <a:lstStyle/>
          <a:p>
            <a:pPr>
              <a:defRPr/>
            </a:pPr>
            <a:fld id="{4F2367BF-7A57-4F5A-B357-719264272D2E}" type="slidenum">
              <a:rPr lang="ru-RU" smtClean="0"/>
              <a:pPr>
                <a:defRPr/>
              </a:pPr>
              <a:t>7</a:t>
            </a:fld>
            <a:r>
              <a:rPr lang="en-US"/>
              <a:t>/33</a:t>
            </a:r>
            <a:endParaRPr lang="ru-RU" dirty="0"/>
          </a:p>
        </p:txBody>
      </p:sp>
      <p:sp>
        <p:nvSpPr>
          <p:cNvPr id="4" name="Нижний колонтитул 3">
            <a:extLst>
              <a:ext uri="{FF2B5EF4-FFF2-40B4-BE49-F238E27FC236}">
                <a16:creationId xmlns:a16="http://schemas.microsoft.com/office/drawing/2014/main" id="{0ADBF876-8B6F-4590-BC13-C1A09FB825AE}"/>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extLst>
      <p:ext uri="{BB962C8B-B14F-4D97-AF65-F5344CB8AC3E}">
        <p14:creationId xmlns:p14="http://schemas.microsoft.com/office/powerpoint/2010/main" val="161851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Алгоритм глобального поиска (АГП)</a:t>
            </a:r>
            <a:endParaRPr lang="en-US" dirty="0"/>
          </a:p>
        </p:txBody>
      </p:sp>
      <mc:AlternateContent xmlns:mc="http://schemas.openxmlformats.org/markup-compatibility/2006">
        <mc:Choice xmlns:a14="http://schemas.microsoft.com/office/drawing/2010/main" Requires="a14">
          <p:sp>
            <p:nvSpPr>
              <p:cNvPr id="3" name="Содержимое 2"/>
              <p:cNvSpPr>
                <a:spLocks noGrp="1"/>
              </p:cNvSpPr>
              <p:nvPr>
                <p:ph idx="1"/>
              </p:nvPr>
            </p:nvSpPr>
            <p:spPr/>
            <p:txBody>
              <a:bodyPr>
                <a:normAutofit fontScale="92500" lnSpcReduction="10000"/>
              </a:bodyPr>
              <a:lstStyle/>
              <a:p>
                <a:r>
                  <a:rPr lang="ru-RU" dirty="0"/>
                  <a:t>Испытание – вычисление значений вектор-функции </a:t>
                </a:r>
                <a14:m>
                  <m:oMath xmlns:m="http://schemas.openxmlformats.org/officeDocument/2006/math">
                    <m:r>
                      <a:rPr lang="en-US" i="1" dirty="0">
                        <a:latin typeface="Cambria Math" panose="02040503050406030204" pitchFamily="18" charset="0"/>
                      </a:rPr>
                      <m:t>𝜑</m:t>
                    </m:r>
                    <m:r>
                      <m:rPr>
                        <m:nor/>
                      </m:rPr>
                      <a:rPr lang="ru-RU" dirty="0"/>
                      <m:t>(</m:t>
                    </m:r>
                    <m:r>
                      <m:rPr>
                        <m:nor/>
                      </m:rPr>
                      <a:rPr lang="ru-RU" dirty="0"/>
                      <m:t>𝑦</m:t>
                    </m:r>
                    <m:r>
                      <m:rPr>
                        <m:nor/>
                      </m:rPr>
                      <a:rPr lang="ru-RU" dirty="0"/>
                      <m:t>(</m:t>
                    </m:r>
                    <m:r>
                      <m:rPr>
                        <m:nor/>
                      </m:rPr>
                      <a:rPr lang="ru-RU" dirty="0"/>
                      <m:t>𝑥𝑖</m:t>
                    </m:r>
                    <m:r>
                      <m:rPr>
                        <m:nor/>
                      </m:rPr>
                      <a:rPr lang="en-US" baseline="-25000" dirty="0"/>
                      <m:t> </m:t>
                    </m:r>
                    <m:r>
                      <m:rPr>
                        <m:nor/>
                      </m:rPr>
                      <a:rPr lang="ru-RU" dirty="0"/>
                      <m:t>))</m:t>
                    </m:r>
                  </m:oMath>
                </a14:m>
                <a:r>
                  <a:rPr lang="ru-RU" dirty="0"/>
                  <a:t> в точке 𝑥</a:t>
                </a:r>
                <a:r>
                  <a:rPr lang="ru-RU" baseline="-25000" dirty="0"/>
                  <a:t>𝑖</a:t>
                </a:r>
                <a:r>
                  <a:rPr lang="ru-RU" dirty="0"/>
                  <a:t>. </a:t>
                </a:r>
              </a:p>
              <a:p>
                <a:r>
                  <a:rPr lang="ru-RU" dirty="0"/>
                  <a:t>Общая схема алгоритма поиска глобального минимума: </a:t>
                </a:r>
              </a:p>
              <a:p>
                <a:pPr>
                  <a:buNone/>
                </a:pPr>
                <a:r>
                  <a:rPr lang="ru-RU" dirty="0"/>
                  <a:t>Первое испытание проводится в произвольной точке 𝑥</a:t>
                </a:r>
                <a:r>
                  <a:rPr lang="ru-RU" baseline="30000" dirty="0"/>
                  <a:t>1</a:t>
                </a:r>
                <a:r>
                  <a:rPr lang="en-US" i="1" baseline="30000" dirty="0"/>
                  <a:t> </a:t>
                </a:r>
                <a:r>
                  <a:rPr lang="ru-RU" dirty="0"/>
                  <a:t>∈</a:t>
                </a:r>
                <a:r>
                  <a:rPr lang="en-US" dirty="0"/>
                  <a:t> </a:t>
                </a:r>
                <a:r>
                  <a:rPr lang="ru-RU" dirty="0"/>
                  <a:t>(0,1). Далее:</a:t>
                </a:r>
              </a:p>
              <a:p>
                <a:pPr marL="457200" indent="-457200">
                  <a:lnSpc>
                    <a:spcPct val="120000"/>
                  </a:lnSpc>
                  <a:buFont typeface="+mj-lt"/>
                  <a:buAutoNum type="arabicPeriod"/>
                </a:pPr>
                <a:r>
                  <a:rPr lang="ru-RU" sz="2200" dirty="0"/>
                  <a:t>Отсортировать точки испытаний в порядке возрастания их координат </a:t>
                </a:r>
                <a:br>
                  <a:rPr lang="ru-RU" sz="2200" dirty="0"/>
                </a:br>
                <a:r>
                  <a:rPr lang="ru-RU" sz="2200" dirty="0"/>
                  <a:t>0</a:t>
                </a:r>
                <a:r>
                  <a:rPr lang="en-US" sz="2200" dirty="0"/>
                  <a:t> </a:t>
                </a:r>
                <a:r>
                  <a:rPr lang="ru-RU" sz="2200" dirty="0"/>
                  <a:t>=</a:t>
                </a:r>
                <a:r>
                  <a:rPr lang="en-US" sz="2200" dirty="0"/>
                  <a:t> </a:t>
                </a:r>
                <a:r>
                  <a:rPr lang="ru-RU" sz="2200" dirty="0"/>
                  <a:t>𝑥</a:t>
                </a:r>
                <a:r>
                  <a:rPr lang="ru-RU" sz="2200" baseline="-25000" dirty="0"/>
                  <a:t>0</a:t>
                </a:r>
                <a:r>
                  <a:rPr lang="en-US" sz="2200" baseline="-25000" dirty="0"/>
                  <a:t> </a:t>
                </a:r>
                <a:r>
                  <a:rPr lang="ru-RU" sz="2200" dirty="0"/>
                  <a:t>&lt;</a:t>
                </a:r>
                <a:r>
                  <a:rPr lang="en-US" sz="2200" dirty="0"/>
                  <a:t> </a:t>
                </a:r>
                <a:r>
                  <a:rPr lang="ru-RU" sz="2200" dirty="0"/>
                  <a:t>𝑥</a:t>
                </a:r>
                <a:r>
                  <a:rPr lang="ru-RU" sz="2200" baseline="-25000" dirty="0"/>
                  <a:t>1</a:t>
                </a:r>
                <a:r>
                  <a:rPr lang="en-US" sz="2200" baseline="-25000" dirty="0"/>
                  <a:t> </a:t>
                </a:r>
                <a:r>
                  <a:rPr lang="ru-RU" sz="2200" dirty="0"/>
                  <a:t>&lt;</a:t>
                </a:r>
                <a:r>
                  <a:rPr lang="en-US" sz="2200" dirty="0"/>
                  <a:t> </a:t>
                </a:r>
                <a:r>
                  <a:rPr lang="ru-RU" sz="2200" dirty="0"/>
                  <a:t>…</a:t>
                </a:r>
                <a:r>
                  <a:rPr lang="en-US" sz="2200" dirty="0"/>
                  <a:t> </a:t>
                </a:r>
                <a:r>
                  <a:rPr lang="ru-RU" sz="2200" dirty="0"/>
                  <a:t>&lt;</a:t>
                </a:r>
                <a:r>
                  <a:rPr lang="en-US" sz="2200" dirty="0"/>
                  <a:t> </a:t>
                </a:r>
                <a:r>
                  <a:rPr lang="ru-RU" sz="2200" dirty="0"/>
                  <a:t>𝑥</a:t>
                </a:r>
                <a:r>
                  <a:rPr lang="ru-RU" sz="2200" baseline="-25000" dirty="0"/>
                  <a:t>𝑖</a:t>
                </a:r>
                <a:r>
                  <a:rPr lang="en-US" sz="2200" dirty="0"/>
                  <a:t> </a:t>
                </a:r>
                <a:r>
                  <a:rPr lang="ru-RU" sz="2200" dirty="0"/>
                  <a:t>&lt;</a:t>
                </a:r>
                <a:r>
                  <a:rPr lang="en-US" sz="2200" dirty="0"/>
                  <a:t> </a:t>
                </a:r>
                <a:r>
                  <a:rPr lang="ru-RU" sz="2200" dirty="0"/>
                  <a:t>…</a:t>
                </a:r>
                <a:r>
                  <a:rPr lang="en-US" sz="2200" dirty="0"/>
                  <a:t> </a:t>
                </a:r>
                <a:r>
                  <a:rPr lang="ru-RU" sz="2200" dirty="0"/>
                  <a:t>&lt;</a:t>
                </a:r>
                <a:r>
                  <a:rPr lang="en-US" sz="2200" dirty="0"/>
                  <a:t> </a:t>
                </a:r>
                <a:r>
                  <a:rPr lang="ru-RU" sz="2200" dirty="0"/>
                  <a:t>𝑥</a:t>
                </a:r>
                <a:r>
                  <a:rPr lang="ru-RU" sz="2200" baseline="-25000" dirty="0"/>
                  <a:t>𝑘</a:t>
                </a:r>
                <a:r>
                  <a:rPr lang="en-US" sz="2200" dirty="0"/>
                  <a:t> </a:t>
                </a:r>
                <a:r>
                  <a:rPr lang="ru-RU" sz="2200" dirty="0"/>
                  <a:t>&lt;</a:t>
                </a:r>
                <a:r>
                  <a:rPr lang="en-US" sz="2200" dirty="0"/>
                  <a:t> </a:t>
                </a:r>
                <a:r>
                  <a:rPr lang="ru-RU" sz="2200" dirty="0"/>
                  <a:t>𝑥</a:t>
                </a:r>
                <a:r>
                  <a:rPr lang="ru-RU" sz="2200" baseline="-25000" dirty="0"/>
                  <a:t>𝑘+1</a:t>
                </a:r>
                <a:r>
                  <a:rPr lang="en-US" sz="2200" dirty="0"/>
                  <a:t> </a:t>
                </a:r>
                <a:r>
                  <a:rPr lang="ru-RU" sz="2200" dirty="0"/>
                  <a:t>=</a:t>
                </a:r>
                <a:r>
                  <a:rPr lang="en-US" sz="2200" dirty="0"/>
                  <a:t> </a:t>
                </a:r>
                <a:r>
                  <a:rPr lang="ru-RU" sz="2200" dirty="0"/>
                  <a:t>1.</a:t>
                </a:r>
              </a:p>
              <a:p>
                <a:pPr marL="457200" indent="-457200">
                  <a:lnSpc>
                    <a:spcPct val="120000"/>
                  </a:lnSpc>
                  <a:buFont typeface="+mj-lt"/>
                  <a:buAutoNum type="arabicPeriod"/>
                </a:pPr>
                <a:r>
                  <a:rPr lang="ru-RU" sz="2200" dirty="0"/>
                  <a:t>Для каждого интервала (𝑥</a:t>
                </a:r>
                <a:r>
                  <a:rPr lang="ru-RU" sz="2200" baseline="-25000" dirty="0"/>
                  <a:t>𝑖+1</a:t>
                </a:r>
                <a:r>
                  <a:rPr lang="ru-RU" sz="2200" dirty="0"/>
                  <a:t>,</a:t>
                </a:r>
                <a:r>
                  <a:rPr lang="en-US" sz="2200" dirty="0"/>
                  <a:t> </a:t>
                </a:r>
                <a:r>
                  <a:rPr lang="ru-RU" sz="2200" dirty="0"/>
                  <a:t>𝑥</a:t>
                </a:r>
                <a:r>
                  <a:rPr lang="ru-RU" sz="2200" baseline="-25000" dirty="0"/>
                  <a:t>𝑖</a:t>
                </a:r>
                <a:r>
                  <a:rPr lang="ru-RU" sz="2200" dirty="0"/>
                  <a:t>) вычислить значение характеристики 𝑅(𝑖).</a:t>
                </a:r>
              </a:p>
              <a:p>
                <a:pPr marL="457200" indent="-457200">
                  <a:lnSpc>
                    <a:spcPct val="120000"/>
                  </a:lnSpc>
                  <a:buFont typeface="+mj-lt"/>
                  <a:buAutoNum type="arabicPeriod"/>
                </a:pPr>
                <a:r>
                  <a:rPr lang="ru-RU" sz="2200" dirty="0"/>
                  <a:t>Определить интервал (</a:t>
                </a:r>
                <a:r>
                  <a:rPr lang="ru-RU" sz="2200" i="1" dirty="0"/>
                  <a:t>x</a:t>
                </a:r>
                <a:r>
                  <a:rPr lang="ru-RU" sz="2200" baseline="-25000" dirty="0"/>
                  <a:t>𝑡−1</a:t>
                </a:r>
                <a:r>
                  <a:rPr lang="ru-RU" sz="2200" dirty="0"/>
                  <a:t>,</a:t>
                </a:r>
                <a:r>
                  <a:rPr lang="en-US" sz="2200" dirty="0"/>
                  <a:t> </a:t>
                </a:r>
                <a:r>
                  <a:rPr lang="ru-RU" sz="2200" i="1" dirty="0"/>
                  <a:t>x</a:t>
                </a:r>
                <a:r>
                  <a:rPr lang="ru-RU" sz="2200" baseline="-25000" dirty="0"/>
                  <a:t>𝑡</a:t>
                </a:r>
                <a:r>
                  <a:rPr lang="ru-RU" sz="2200" dirty="0"/>
                  <a:t>), </a:t>
                </a:r>
                <a:br>
                  <a:rPr lang="en-US" sz="2200" dirty="0"/>
                </a:br>
                <a:r>
                  <a:rPr lang="ru-RU" sz="2200" dirty="0"/>
                  <a:t>которому соответствует максимальная </a:t>
                </a:r>
                <a:br>
                  <a:rPr lang="ru-RU" sz="2200" dirty="0"/>
                </a:br>
                <a:r>
                  <a:rPr lang="ru-RU" sz="2200" dirty="0"/>
                  <a:t>характеристика </a:t>
                </a:r>
                <a:br>
                  <a:rPr lang="en-US" sz="2200" dirty="0"/>
                </a:br>
                <a:r>
                  <a:rPr lang="ru-RU" sz="2200" dirty="0"/>
                  <a:t>𝑅(𝑡)</a:t>
                </a:r>
                <a:r>
                  <a:rPr lang="en-US" sz="2200" dirty="0"/>
                  <a:t> </a:t>
                </a:r>
                <a:r>
                  <a:rPr lang="ru-RU" sz="2200" dirty="0"/>
                  <a:t>=</a:t>
                </a:r>
                <a:r>
                  <a:rPr lang="en-US" sz="2200" dirty="0"/>
                  <a:t> </a:t>
                </a:r>
                <a:r>
                  <a:rPr lang="en-US" sz="2200" i="1" dirty="0"/>
                  <a:t>max</a:t>
                </a:r>
                <a:r>
                  <a:rPr lang="en-US" sz="2200" dirty="0"/>
                  <a:t> </a:t>
                </a:r>
                <a:r>
                  <a:rPr lang="ru-RU" sz="2200" dirty="0"/>
                  <a:t>{𝑅(𝑖): 1</a:t>
                </a:r>
                <a:r>
                  <a:rPr lang="en-US" sz="2200" dirty="0"/>
                  <a:t> </a:t>
                </a:r>
                <a:r>
                  <a:rPr lang="ru-RU" sz="2200" dirty="0"/>
                  <a:t>≤</a:t>
                </a:r>
                <a:r>
                  <a:rPr lang="en-US" sz="2200" dirty="0"/>
                  <a:t> </a:t>
                </a:r>
                <a:r>
                  <a:rPr lang="ru-RU" sz="2200" dirty="0"/>
                  <a:t>𝑖</a:t>
                </a:r>
                <a:r>
                  <a:rPr lang="en-US" sz="2200" dirty="0"/>
                  <a:t> </a:t>
                </a:r>
                <a:r>
                  <a:rPr lang="ru-RU" sz="2200" dirty="0"/>
                  <a:t>≤</a:t>
                </a:r>
                <a:r>
                  <a:rPr lang="en-US" sz="2200" dirty="0"/>
                  <a:t> </a:t>
                </a:r>
                <a:r>
                  <a:rPr lang="ru-RU" sz="2200" dirty="0"/>
                  <a:t>𝑘+1}.</a:t>
                </a:r>
              </a:p>
              <a:p>
                <a:pPr marL="457200" indent="-457200">
                  <a:lnSpc>
                    <a:spcPct val="120000"/>
                  </a:lnSpc>
                  <a:buFont typeface="+mj-lt"/>
                  <a:buAutoNum type="arabicPeriod"/>
                </a:pPr>
                <a:r>
                  <a:rPr lang="ru-RU" sz="2200" dirty="0"/>
                  <a:t>Провести очередное испытание в точке </a:t>
                </a:r>
                <a:br>
                  <a:rPr lang="en-US" sz="2200" dirty="0"/>
                </a:br>
                <a:r>
                  <a:rPr lang="ru-RU" sz="2200" dirty="0"/>
                  <a:t>интервала 𝑥</a:t>
                </a:r>
                <a:r>
                  <a:rPr lang="ru-RU" sz="2200" baseline="30000" dirty="0"/>
                  <a:t>𝑘+1</a:t>
                </a:r>
                <a:r>
                  <a:rPr lang="en-US" sz="2200" baseline="30000" dirty="0"/>
                  <a:t> </a:t>
                </a:r>
                <a:r>
                  <a:rPr lang="ru-RU" sz="2200" dirty="0"/>
                  <a:t>∈</a:t>
                </a:r>
                <a:r>
                  <a:rPr lang="en-US" sz="2200" dirty="0"/>
                  <a:t> </a:t>
                </a:r>
                <a:r>
                  <a:rPr lang="ru-RU" sz="2200" dirty="0"/>
                  <a:t>(𝑥</a:t>
                </a:r>
                <a:r>
                  <a:rPr lang="ru-RU" sz="2200" baseline="-25000" dirty="0"/>
                  <a:t>𝑡−1</a:t>
                </a:r>
                <a:r>
                  <a:rPr lang="ru-RU" sz="2200" dirty="0"/>
                  <a:t>,</a:t>
                </a:r>
                <a:r>
                  <a:rPr lang="en-US" sz="2200" dirty="0"/>
                  <a:t> </a:t>
                </a:r>
                <a:r>
                  <a:rPr lang="ru-RU" sz="2200" dirty="0"/>
                  <a:t>𝑥</a:t>
                </a:r>
                <a:r>
                  <a:rPr lang="ru-RU" sz="2200" baseline="-25000" dirty="0"/>
                  <a:t>𝑡</a:t>
                </a:r>
                <a:r>
                  <a:rPr lang="en-US" sz="2200" dirty="0"/>
                  <a:t> </a:t>
                </a:r>
                <a:r>
                  <a:rPr lang="ru-RU" sz="2200" dirty="0"/>
                  <a:t>).</a:t>
                </a:r>
              </a:p>
              <a:p>
                <a:pPr marL="457200" indent="-457200">
                  <a:lnSpc>
                    <a:spcPct val="120000"/>
                  </a:lnSpc>
                  <a:buFont typeface="+mj-lt"/>
                  <a:buAutoNum type="arabicPeriod"/>
                </a:pPr>
                <a:r>
                  <a:rPr lang="ru-RU" sz="2200" dirty="0"/>
                  <a:t>Условие остановки 𝜌</a:t>
                </a:r>
                <a:r>
                  <a:rPr lang="ru-RU" sz="2200" baseline="-25000" dirty="0"/>
                  <a:t>𝑡</a:t>
                </a:r>
                <a:r>
                  <a:rPr lang="en-US" sz="2200" baseline="-25000" dirty="0"/>
                  <a:t> </a:t>
                </a:r>
                <a:r>
                  <a:rPr lang="ru-RU" sz="2200" dirty="0"/>
                  <a:t>≤</a:t>
                </a:r>
                <a:r>
                  <a:rPr lang="en-US" sz="2200" dirty="0"/>
                  <a:t> </a:t>
                </a:r>
                <a:r>
                  <a:rPr lang="ru-RU" sz="2200" dirty="0"/>
                  <a:t>𝜀, где</a:t>
                </a:r>
                <a:br>
                  <a:rPr lang="en-US" sz="2200" dirty="0"/>
                </a:br>
                <a:r>
                  <a:rPr lang="en-US" sz="2200" dirty="0"/>
                  <a:t> </a:t>
                </a:r>
                <a:endParaRPr lang="ru-RU" sz="2200" dirty="0"/>
              </a:p>
              <a:p>
                <a:endParaRPr lang="en-US" dirty="0"/>
              </a:p>
            </p:txBody>
          </p:sp>
        </mc:Choice>
        <mc:Fallback>
          <p:sp>
            <p:nvSpPr>
              <p:cNvPr id="3" name="Содержимое 2"/>
              <p:cNvSpPr>
                <a:spLocks noGrp="1" noRot="1" noChangeAspect="1" noMove="1" noResize="1" noEditPoints="1" noAdjustHandles="1" noChangeArrowheads="1" noChangeShapeType="1" noTextEdit="1"/>
              </p:cNvSpPr>
              <p:nvPr>
                <p:ph idx="1"/>
              </p:nvPr>
            </p:nvSpPr>
            <p:spPr>
              <a:blipFill>
                <a:blip r:embed="rId2"/>
                <a:stretch>
                  <a:fillRect l="-834" t="-1402"/>
                </a:stretch>
              </a:blipFill>
            </p:spPr>
            <p:txBody>
              <a:bodyPr/>
              <a:lstStyle/>
              <a:p>
                <a:r>
                  <a:rPr lang="ru-RU">
                    <a:noFill/>
                  </a:rPr>
                  <a:t> </a:t>
                </a:r>
              </a:p>
            </p:txBody>
          </p:sp>
        </mc:Fallback>
      </mc:AlternateContent>
      <p:sp>
        <p:nvSpPr>
          <p:cNvPr id="2050"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3" name="Rectangle 5"/>
          <p:cNvSpPr>
            <a:spLocks noChangeArrowheads="1"/>
          </p:cNvSpPr>
          <p:nvPr/>
        </p:nvSpPr>
        <p:spPr bwMode="auto">
          <a:xfrm>
            <a:off x="0" y="809625"/>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5" name="Picture 2">
            <a:extLst>
              <a:ext uri="{FF2B5EF4-FFF2-40B4-BE49-F238E27FC236}">
                <a16:creationId xmlns:a16="http://schemas.microsoft.com/office/drawing/2014/main" id="{29B359C0-C892-49AE-8AA4-CC466808B95B}"/>
              </a:ext>
            </a:extLst>
          </p:cNvPr>
          <p:cNvPicPr>
            <a:picLocks noChangeAspect="1" noChangeArrowheads="1"/>
          </p:cNvPicPr>
          <p:nvPr/>
        </p:nvPicPr>
        <p:blipFill>
          <a:blip r:embed="rId3" cstate="print"/>
          <a:srcRect/>
          <a:stretch>
            <a:fillRect/>
          </a:stretch>
        </p:blipFill>
        <p:spPr bwMode="auto">
          <a:xfrm>
            <a:off x="5241032" y="3455938"/>
            <a:ext cx="4464496" cy="2637358"/>
          </a:xfrm>
          <a:prstGeom prst="rect">
            <a:avLst/>
          </a:prstGeom>
          <a:noFill/>
          <a:ln w="9525">
            <a:solidFill>
              <a:schemeClr val="tx1"/>
            </a:solidFill>
            <a:miter lim="800000"/>
            <a:headEnd/>
            <a:tailEnd/>
          </a:ln>
          <a:effectLst/>
        </p:spPr>
      </p:pic>
      <p:sp>
        <p:nvSpPr>
          <p:cNvPr id="11" name="Дата 10">
            <a:extLst>
              <a:ext uri="{FF2B5EF4-FFF2-40B4-BE49-F238E27FC236}">
                <a16:creationId xmlns:a16="http://schemas.microsoft.com/office/drawing/2014/main" id="{433ABF10-B33E-4D2C-BF81-81080F5DA4F8}"/>
              </a:ext>
            </a:extLst>
          </p:cNvPr>
          <p:cNvSpPr>
            <a:spLocks noGrp="1"/>
          </p:cNvSpPr>
          <p:nvPr>
            <p:ph type="dt" sz="half" idx="2"/>
          </p:nvPr>
        </p:nvSpPr>
        <p:spPr/>
        <p:txBody>
          <a:bodyPr/>
          <a:lstStyle/>
          <a:p>
            <a:pPr algn="ctr">
              <a:defRPr/>
            </a:pPr>
            <a:r>
              <a:rPr lang="ru-RU"/>
              <a:t>RSCD, 2025</a:t>
            </a:r>
            <a:endParaRPr lang="en-US" dirty="0"/>
          </a:p>
        </p:txBody>
      </p:sp>
      <p:sp>
        <p:nvSpPr>
          <p:cNvPr id="5" name="Номер слайда 4">
            <a:extLst>
              <a:ext uri="{FF2B5EF4-FFF2-40B4-BE49-F238E27FC236}">
                <a16:creationId xmlns:a16="http://schemas.microsoft.com/office/drawing/2014/main" id="{8322B9F7-2A5A-6C71-29D3-300E3930018F}"/>
              </a:ext>
            </a:extLst>
          </p:cNvPr>
          <p:cNvSpPr>
            <a:spLocks noGrp="1"/>
          </p:cNvSpPr>
          <p:nvPr>
            <p:ph type="sldNum" sz="quarter" idx="4"/>
          </p:nvPr>
        </p:nvSpPr>
        <p:spPr/>
        <p:txBody>
          <a:bodyPr/>
          <a:lstStyle/>
          <a:p>
            <a:pPr>
              <a:defRPr/>
            </a:pPr>
            <a:fld id="{4F2367BF-7A57-4F5A-B357-719264272D2E}" type="slidenum">
              <a:rPr lang="ru-RU" smtClean="0"/>
              <a:pPr>
                <a:defRPr/>
              </a:pPr>
              <a:t>8</a:t>
            </a:fld>
            <a:r>
              <a:rPr lang="en-US"/>
              <a:t>/33</a:t>
            </a:r>
            <a:endParaRPr lang="ru-RU" dirty="0"/>
          </a:p>
        </p:txBody>
      </p:sp>
      <p:sp>
        <p:nvSpPr>
          <p:cNvPr id="4" name="Нижний колонтитул 3">
            <a:extLst>
              <a:ext uri="{FF2B5EF4-FFF2-40B4-BE49-F238E27FC236}">
                <a16:creationId xmlns:a16="http://schemas.microsoft.com/office/drawing/2014/main" id="{3963193D-E82D-4E73-A7AD-00CCEC2F14BD}"/>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pic>
        <p:nvPicPr>
          <p:cNvPr id="6" name="Picture 1">
            <a:extLst>
              <a:ext uri="{FF2B5EF4-FFF2-40B4-BE49-F238E27FC236}">
                <a16:creationId xmlns:a16="http://schemas.microsoft.com/office/drawing/2014/main" id="{15995CD1-AA3F-C8F1-DF9D-46F3A6556C33}"/>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48544" y="5733256"/>
            <a:ext cx="1704190" cy="36004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9" name="Rectangle 2"/>
              <p:cNvSpPr>
                <a:spLocks noGrp="1" noChangeArrowheads="1"/>
              </p:cNvSpPr>
              <p:nvPr>
                <p:ph type="body" idx="1"/>
              </p:nvPr>
            </p:nvSpPr>
            <p:spPr>
              <a:xfrm>
                <a:off x="237600" y="835200"/>
                <a:ext cx="9107888" cy="4968875"/>
              </a:xfrm>
            </p:spPr>
            <p:txBody>
              <a:bodyPr/>
              <a:lstStyle/>
              <a:p>
                <a:pPr eaLnBrk="1" hangingPunct="1"/>
                <a:r>
                  <a:rPr lang="ru-RU" dirty="0"/>
                  <a:t>Характеристика</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𝜇</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𝑖</m:t>
                            </m:r>
                          </m:sub>
                        </m:sSub>
                      </m:den>
                    </m:f>
                    <m:r>
                      <a:rPr lang="en-US" b="0" i="1" smtClean="0">
                        <a:latin typeface="Cambria Math" panose="02040503050406030204" pitchFamily="18" charset="0"/>
                      </a:rPr>
                      <m:t>−2</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r>
                              <a:rPr lang="en-US" b="0" i="1" smtClean="0">
                                <a:latin typeface="Cambria Math" panose="02040503050406030204" pitchFamily="18" charset="0"/>
                              </a:rPr>
                              <m:t>−1</m:t>
                            </m:r>
                          </m:sub>
                        </m:sSub>
                      </m:num>
                      <m:den>
                        <m:r>
                          <a:rPr lang="en-US" b="0" i="1" smtClean="0">
                            <a:latin typeface="Cambria Math" panose="02040503050406030204" pitchFamily="18" charset="0"/>
                          </a:rPr>
                          <m:t>𝑟</m:t>
                        </m:r>
                        <m:r>
                          <a:rPr lang="en-US" b="0" i="1" smtClean="0">
                            <a:latin typeface="Cambria Math" panose="02040503050406030204" pitchFamily="18" charset="0"/>
                          </a:rPr>
                          <m:t>𝜇</m:t>
                        </m:r>
                      </m:den>
                    </m:f>
                  </m:oMath>
                </a14:m>
                <a:endParaRPr lang="en-US" dirty="0"/>
              </a:p>
              <a:p>
                <a:pPr marL="0" indent="0" eaLnBrk="1" hangingPunct="1">
                  <a:lnSpc>
                    <a:spcPct val="150000"/>
                  </a:lnSpc>
                  <a:buNone/>
                </a:pPr>
                <a:r>
                  <a:rPr lang="en-US" dirty="0"/>
                  <a:t>    </a:t>
                </a:r>
                <a:r>
                  <a:rPr lang="ru-RU" dirty="0"/>
                  <a:t>где</a:t>
                </a:r>
                <a:r>
                  <a:rPr lang="en-US" dirty="0"/>
                  <a:t>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𝑖</m:t>
                                    </m:r>
                                  </m:sub>
                                </m:sSub>
                              </m:den>
                            </m:f>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𝑘</m:t>
                            </m:r>
                          </m:e>
                        </m:d>
                      </m:e>
                    </m:func>
                  </m:oMath>
                </a14:m>
                <a:r>
                  <a:rPr lang="en-US" dirty="0"/>
                  <a:t> </a:t>
                </a:r>
                <a:r>
                  <a:rPr lang="ru-RU" dirty="0"/>
                  <a:t>адаптивная оценка </a:t>
                </a:r>
                <a:br>
                  <a:rPr lang="en-US" dirty="0"/>
                </a:br>
                <a:r>
                  <a:rPr lang="en-US" dirty="0"/>
                  <a:t>    </a:t>
                </a:r>
                <a:r>
                  <a:rPr lang="ru-RU" dirty="0"/>
                  <a:t>константы Липшица 𝐿, 𝑟&gt;1 </a:t>
                </a:r>
                <a:r>
                  <a:rPr lang="en-US" dirty="0"/>
                  <a:t>-</a:t>
                </a:r>
                <a:r>
                  <a:rPr lang="ru-RU" dirty="0"/>
                  <a:t> параметр алгоритма.</a:t>
                </a:r>
                <a:endParaRPr lang="en-US" dirty="0"/>
              </a:p>
              <a:p>
                <a:pPr marL="355600" indent="-355600" eaLnBrk="1" hangingPunct="1">
                  <a:lnSpc>
                    <a:spcPct val="150000"/>
                  </a:lnSpc>
                </a:pPr>
                <a:r>
                  <a:rPr lang="ru-RU" dirty="0"/>
                  <a:t>Новая точка</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𝑟</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num>
                              <m:den>
                                <m:r>
                                  <a:rPr lang="en-US" b="0" i="1" smtClean="0">
                                    <a:latin typeface="Cambria Math" panose="02040503050406030204" pitchFamily="18" charset="0"/>
                                  </a:rPr>
                                  <m:t>𝜇</m:t>
                                </m:r>
                              </m:den>
                            </m:f>
                          </m:e>
                        </m:d>
                      </m:e>
                      <m:sup>
                        <m:r>
                          <a:rPr lang="en-US" b="0" i="1" smtClean="0">
                            <a:latin typeface="Cambria Math" panose="02040503050406030204" pitchFamily="18" charset="0"/>
                          </a:rPr>
                          <m:t>𝑁</m:t>
                        </m:r>
                      </m:sup>
                    </m:sSup>
                  </m:oMath>
                </a14:m>
                <a:endParaRPr lang="en-US" dirty="0"/>
              </a:p>
              <a:p>
                <a:pPr marL="0" indent="0" eaLnBrk="1" hangingPunct="1">
                  <a:spcBef>
                    <a:spcPts val="0"/>
                  </a:spcBef>
                  <a:buNone/>
                </a:pPr>
                <a:endParaRPr lang="en-US" sz="2000" dirty="0"/>
              </a:p>
              <a:p>
                <a:pPr marL="0" indent="0" eaLnBrk="1" hangingPunct="1">
                  <a:spcBef>
                    <a:spcPts val="0"/>
                  </a:spcBef>
                  <a:buNone/>
                </a:pPr>
                <a:endParaRPr lang="en-US" sz="2000" dirty="0"/>
              </a:p>
              <a:p>
                <a:pPr marL="0" indent="0" eaLnBrk="1" hangingPunct="1">
                  <a:spcBef>
                    <a:spcPts val="0"/>
                  </a:spcBef>
                  <a:buNone/>
                </a:pPr>
                <a:r>
                  <a:rPr lang="en-US" sz="2000" dirty="0"/>
                  <a:t>     The theory of convergence of GSA is presented in Strongin, Sergeyev (2000).</a:t>
                </a:r>
                <a:br>
                  <a:rPr lang="en-US" sz="2000" dirty="0"/>
                </a:br>
                <a:endParaRPr lang="ru-RU" sz="2000" dirty="0"/>
              </a:p>
            </p:txBody>
          </p:sp>
        </mc:Choice>
        <mc:Fallback>
          <p:sp>
            <p:nvSpPr>
              <p:cNvPr id="21509" name="Rectangle 2"/>
              <p:cNvSpPr>
                <a:spLocks noGrp="1" noRot="1" noChangeAspect="1" noMove="1" noResize="1" noEditPoints="1" noAdjustHandles="1" noChangeArrowheads="1" noChangeShapeType="1" noTextEdit="1"/>
              </p:cNvSpPr>
              <p:nvPr>
                <p:ph type="body" idx="1"/>
              </p:nvPr>
            </p:nvSpPr>
            <p:spPr>
              <a:xfrm>
                <a:off x="237600" y="835200"/>
                <a:ext cx="9107888" cy="4968875"/>
              </a:xfrm>
              <a:blipFill>
                <a:blip r:embed="rId2"/>
                <a:stretch>
                  <a:fillRect l="-535"/>
                </a:stretch>
              </a:blipFill>
            </p:spPr>
            <p:txBody>
              <a:bodyPr/>
              <a:lstStyle/>
              <a:p>
                <a:r>
                  <a:rPr lang="ru-RU">
                    <a:noFill/>
                  </a:rPr>
                  <a:t> </a:t>
                </a:r>
              </a:p>
            </p:txBody>
          </p:sp>
        </mc:Fallback>
      </mc:AlternateContent>
      <p:sp>
        <p:nvSpPr>
          <p:cNvPr id="7" name="Заголовок 6">
            <a:extLst>
              <a:ext uri="{FF2B5EF4-FFF2-40B4-BE49-F238E27FC236}">
                <a16:creationId xmlns:a16="http://schemas.microsoft.com/office/drawing/2014/main" id="{56D41294-7483-4361-914C-7D12A8AEF59E}"/>
              </a:ext>
            </a:extLst>
          </p:cNvPr>
          <p:cNvSpPr>
            <a:spLocks noGrp="1"/>
          </p:cNvSpPr>
          <p:nvPr>
            <p:ph type="title"/>
          </p:nvPr>
        </p:nvSpPr>
        <p:spPr/>
        <p:txBody>
          <a:bodyPr/>
          <a:lstStyle/>
          <a:p>
            <a:r>
              <a:rPr lang="ru-RU" dirty="0"/>
              <a:t>Алгоритм глобального поиска (АГП)</a:t>
            </a:r>
          </a:p>
        </p:txBody>
      </p:sp>
      <p:sp>
        <p:nvSpPr>
          <p:cNvPr id="10" name="Дата 9">
            <a:extLst>
              <a:ext uri="{FF2B5EF4-FFF2-40B4-BE49-F238E27FC236}">
                <a16:creationId xmlns:a16="http://schemas.microsoft.com/office/drawing/2014/main" id="{D5BAAD74-192E-4B73-82A2-0A16B979AABC}"/>
              </a:ext>
            </a:extLst>
          </p:cNvPr>
          <p:cNvSpPr>
            <a:spLocks noGrp="1"/>
          </p:cNvSpPr>
          <p:nvPr>
            <p:ph type="dt" sz="half" idx="2"/>
          </p:nvPr>
        </p:nvSpPr>
        <p:spPr/>
        <p:txBody>
          <a:bodyPr/>
          <a:lstStyle/>
          <a:p>
            <a:pPr algn="ctr">
              <a:defRPr/>
            </a:pPr>
            <a:r>
              <a:rPr lang="ru-RU"/>
              <a:t>RSCD, 2025</a:t>
            </a:r>
            <a:endParaRPr lang="en-US" dirty="0"/>
          </a:p>
        </p:txBody>
      </p:sp>
      <p:sp>
        <p:nvSpPr>
          <p:cNvPr id="3" name="Номер слайда 2">
            <a:extLst>
              <a:ext uri="{FF2B5EF4-FFF2-40B4-BE49-F238E27FC236}">
                <a16:creationId xmlns:a16="http://schemas.microsoft.com/office/drawing/2014/main" id="{6151F737-D72F-EE04-2D66-140D545A5F99}"/>
              </a:ext>
            </a:extLst>
          </p:cNvPr>
          <p:cNvSpPr>
            <a:spLocks noGrp="1"/>
          </p:cNvSpPr>
          <p:nvPr>
            <p:ph type="sldNum" sz="quarter" idx="4"/>
          </p:nvPr>
        </p:nvSpPr>
        <p:spPr/>
        <p:txBody>
          <a:bodyPr/>
          <a:lstStyle/>
          <a:p>
            <a:pPr>
              <a:defRPr/>
            </a:pPr>
            <a:fld id="{4F2367BF-7A57-4F5A-B357-719264272D2E}" type="slidenum">
              <a:rPr lang="ru-RU" smtClean="0"/>
              <a:pPr>
                <a:defRPr/>
              </a:pPr>
              <a:t>9</a:t>
            </a:fld>
            <a:r>
              <a:rPr lang="en-US"/>
              <a:t>/33</a:t>
            </a:r>
            <a:endParaRPr lang="ru-RU" dirty="0"/>
          </a:p>
        </p:txBody>
      </p:sp>
      <p:sp>
        <p:nvSpPr>
          <p:cNvPr id="2" name="Нижний колонтитул 1">
            <a:extLst>
              <a:ext uri="{FF2B5EF4-FFF2-40B4-BE49-F238E27FC236}">
                <a16:creationId xmlns:a16="http://schemas.microsoft.com/office/drawing/2014/main" id="{C80A66D7-5DBF-4E14-B394-71D291E02F35}"/>
              </a:ext>
            </a:extLst>
          </p:cNvPr>
          <p:cNvSpPr>
            <a:spLocks noGrp="1"/>
          </p:cNvSpPr>
          <p:nvPr>
            <p:ph type="ftr" sz="quarter" idx="3"/>
          </p:nvPr>
        </p:nvSpPr>
        <p:spPr/>
        <p:txBody>
          <a:bodyPr/>
          <a:lstStyle/>
          <a:p>
            <a:pPr algn="ctr">
              <a:defRPr/>
            </a:pPr>
            <a:r>
              <a:rPr lang="en-US"/>
              <a:t>Parallel Algorithm for Solving Multicriterial Optimization Problems Using Elements of Machine Learning</a:t>
            </a:r>
            <a:endParaRPr lang="en-US" dirty="0"/>
          </a:p>
        </p:txBody>
      </p:sp>
    </p:spTree>
  </p:cSld>
  <p:clrMapOvr>
    <a:masterClrMapping/>
  </p:clrMapOvr>
</p:sld>
</file>

<file path=ppt/theme/theme1.xml><?xml version="1.0" encoding="utf-8"?>
<a:theme xmlns:a="http://schemas.openxmlformats.org/drawingml/2006/main" name="1_itlab">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Bernard MT Condensed" pitchFamily="18"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Bernard MT Condensed" pitchFamily="18" charset="0"/>
            <a:cs typeface="Arial" pitchFamily="34"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3016</Words>
  <Application>Microsoft Office PowerPoint</Application>
  <PresentationFormat>Лист A4 (210x297 мм)</PresentationFormat>
  <Paragraphs>372</Paragraphs>
  <Slides>36</Slides>
  <Notes>2</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36</vt:i4>
      </vt:variant>
    </vt:vector>
  </HeadingPairs>
  <TitlesOfParts>
    <vt:vector size="46" baseType="lpstr">
      <vt:lpstr>Arial</vt:lpstr>
      <vt:lpstr>Bernard MT Condensed</vt:lpstr>
      <vt:lpstr>Cambria Math</vt:lpstr>
      <vt:lpstr>CMBX12</vt:lpstr>
      <vt:lpstr>Courier New</vt:lpstr>
      <vt:lpstr>Times</vt:lpstr>
      <vt:lpstr>Times New Roman</vt:lpstr>
      <vt:lpstr>verdana</vt:lpstr>
      <vt:lpstr>Wingdings</vt:lpstr>
      <vt:lpstr>1_itlab</vt:lpstr>
      <vt:lpstr>Parallel Algorithm for Solving Multicriterial Optimization Problems Using Elements of Machine Learning</vt:lpstr>
      <vt:lpstr>Содержание</vt:lpstr>
      <vt:lpstr>Задача многокритериальной оптимизации</vt:lpstr>
      <vt:lpstr>Общая схема предлагаемого метода</vt:lpstr>
      <vt:lpstr>Скаляризация критериев</vt:lpstr>
      <vt:lpstr>Скаляризация критериев</vt:lpstr>
      <vt:lpstr>Уменьшение размерности</vt:lpstr>
      <vt:lpstr>Алгоритм глобального поиска (АГП)</vt:lpstr>
      <vt:lpstr>Алгоритм глобального поиска (АГП)</vt:lpstr>
      <vt:lpstr>Ускорение вычислений на основе повторного  использования информации</vt:lpstr>
      <vt:lpstr>Пример решения 2D задачи МКО</vt:lpstr>
      <vt:lpstr>Пример решения 2D задачи МКО</vt:lpstr>
      <vt:lpstr>Пример решения 2D задачи МКО</vt:lpstr>
      <vt:lpstr>Пример решения 2D задачи МКО</vt:lpstr>
      <vt:lpstr>Пример решения 2D задачи МКО</vt:lpstr>
      <vt:lpstr>Acceleration of the search</vt:lpstr>
      <vt:lpstr>Acceleration of the search</vt:lpstr>
      <vt:lpstr>Acceleration of the search with machine learning techniques </vt:lpstr>
      <vt:lpstr>Acceleration of the search with machine learning techniques </vt:lpstr>
      <vt:lpstr>Construction of a separating hyperplane</vt:lpstr>
      <vt:lpstr>Use of a separating hyperplane</vt:lpstr>
      <vt:lpstr>Effect of using machine learning methods</vt:lpstr>
      <vt:lpstr>Construction of a probability model</vt:lpstr>
      <vt:lpstr>Use of non-linear classifiers</vt:lpstr>
      <vt:lpstr>Use of non-linear classifiers</vt:lpstr>
      <vt:lpstr>Use of non-linear classifiers</vt:lpstr>
      <vt:lpstr>Use of non-linear classifiers</vt:lpstr>
      <vt:lpstr>Quality metrics</vt:lpstr>
      <vt:lpstr>Results of numerical experiments</vt:lpstr>
      <vt:lpstr>Results of numerical experiments</vt:lpstr>
      <vt:lpstr>Results of numerical experiments</vt:lpstr>
      <vt:lpstr>Results of numerical experiments</vt:lpstr>
      <vt:lpstr>Results of numerical experiments</vt:lpstr>
      <vt:lpstr>Results of numerical experiments</vt:lpstr>
      <vt:lpstr>Results of numerical experiments</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Технологии программирования.  Курс на базе  Microsoft Solutions Framework</dc:title>
  <dc:creator/>
  <cp:lastModifiedBy/>
  <cp:revision>16</cp:revision>
  <cp:lastPrinted>1900-12-31T20:00:00Z</cp:lastPrinted>
  <dcterms:created xsi:type="dcterms:W3CDTF">1900-12-31T20:00:00Z</dcterms:created>
  <dcterms:modified xsi:type="dcterms:W3CDTF">2025-09-25T13:43:08Z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